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754" r:id="rId2"/>
    <p:sldMasterId id="2147483870" r:id="rId3"/>
    <p:sldMasterId id="2147483908" r:id="rId4"/>
    <p:sldMasterId id="2147483910" r:id="rId5"/>
  </p:sldMasterIdLst>
  <p:notesMasterIdLst>
    <p:notesMasterId r:id="rId29"/>
  </p:notesMasterIdLst>
  <p:sldIdLst>
    <p:sldId id="4088" r:id="rId6"/>
    <p:sldId id="4085" r:id="rId7"/>
    <p:sldId id="4093" r:id="rId8"/>
    <p:sldId id="4094" r:id="rId9"/>
    <p:sldId id="4095" r:id="rId10"/>
    <p:sldId id="4096" r:id="rId11"/>
    <p:sldId id="4109" r:id="rId12"/>
    <p:sldId id="530" r:id="rId13"/>
    <p:sldId id="3771" r:id="rId14"/>
    <p:sldId id="402" r:id="rId15"/>
    <p:sldId id="605" r:id="rId16"/>
    <p:sldId id="607" r:id="rId17"/>
    <p:sldId id="606" r:id="rId18"/>
    <p:sldId id="4110" r:id="rId19"/>
    <p:sldId id="4087" r:id="rId20"/>
    <p:sldId id="277" r:id="rId21"/>
    <p:sldId id="3802" r:id="rId22"/>
    <p:sldId id="4127" r:id="rId23"/>
    <p:sldId id="268" r:id="rId24"/>
    <p:sldId id="4077" r:id="rId25"/>
    <p:sldId id="4126" r:id="rId26"/>
    <p:sldId id="257" r:id="rId27"/>
    <p:sldId id="3805"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4D8CD-A39F-4ECA-923B-527ECE0F0223}" v="8" dt="2023-05-22T04:08:51.191"/>
    <p1510:client id="{51983A28-CD3F-4F36-A0D5-8CC1F7E4B8C4}" v="15" dt="2023-05-22T02:53:15.087"/>
    <p1510:client id="{63944CF7-0CA0-4F9C-A331-DC1567F55DBF}" v="10" dt="2023-05-22T04:21:5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6224" autoAdjust="0"/>
  </p:normalViewPr>
  <p:slideViewPr>
    <p:cSldViewPr>
      <p:cViewPr varScale="1">
        <p:scale>
          <a:sx n="125" d="100"/>
          <a:sy n="125" d="100"/>
        </p:scale>
        <p:origin x="15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ln19_nousin01\&#36786;&#26449;&#25391;&#33288;&#23616;1\&#40165;&#29539;&#23550;&#31574;&#12539;&#36786;&#26449;&#29872;&#22659;&#35506;\03&#40165;&#29539;&#23550;&#31574;&#23460;\00&#23460;&#20869;&#32068;&#32340;&#21442;&#32771;&#36039;&#26009;&#12501;&#12457;&#12523;&#12480;\&#65297;&#65294;&#40165;&#29539;&#23550;&#31574;&#23460;&#20849;&#36890;\00&#12417;&#12368;&#12376;\01_(&#12417;&#12368;&#12376;)&#37326;&#29983;&#40165;&#29539;&#12395;&#12424;&#12427;&#34987;&#23475;&#12398;&#29694;&#29366;&#12392;&#23550;&#31574;\&#8251;&#12417;&#12368;&#12376;&#27963;&#29992;&#12487;&#12540;&#12479;\&#34987;&#23475;&#38989;&#12464;&#12521;&#12501;&#12487;&#12540;&#12479;+R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MLN19_nousin01\&#36786;&#26449;&#25391;&#33288;&#23616;1\&#40165;&#29539;&#23550;&#31574;&#12539;&#36786;&#26449;&#29872;&#22659;&#35506;\03&#40165;&#29539;&#23550;&#31574;&#23460;\00&#23460;&#20869;&#32068;&#32340;&#21442;&#32771;&#36039;&#26009;&#12501;&#12457;&#12523;&#12480;\&#65297;&#65294;&#40165;&#29539;&#23550;&#31574;&#23460;&#20849;&#36890;\00&#12417;&#12368;&#12376;\01_(&#12417;&#12368;&#12376;)&#37326;&#29983;&#40165;&#29539;&#12395;&#12424;&#12427;&#34987;&#23475;&#12398;&#29694;&#29366;&#12392;&#23550;&#31574;\&#8251;&#12417;&#12368;&#12376;&#27963;&#29992;&#12487;&#12540;&#12479;\&#12452;&#12494;&#12471;&#12471;&#12539;&#12471;&#12459;&#25429;&#29554;&#38957;&#25968;&#12398;&#25512;&#31227;&#6529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MLN19_nousin01\&#36786;&#26449;&#25391;&#33288;&#23616;1\&#40165;&#29539;&#23550;&#31574;&#12539;&#36786;&#26449;&#29872;&#22659;&#35506;\03&#40165;&#29539;&#23550;&#31574;&#23460;\00&#23460;&#20869;&#32068;&#32340;&#21442;&#32771;&#36039;&#26009;&#12501;&#12457;&#12523;&#12480;\&#65297;&#65294;&#40165;&#29539;&#23550;&#31574;&#23460;&#20849;&#36890;\00&#12417;&#12368;&#12376;\01_(&#12417;&#12368;&#12376;)&#37326;&#29983;&#40165;&#29539;&#12395;&#12424;&#12427;&#34987;&#23475;&#12398;&#29694;&#29366;&#12392;&#23550;&#31574;\&#8251;&#12417;&#12368;&#12376;&#27963;&#29992;&#12487;&#12540;&#12479;\&#12452;&#12494;&#12471;&#12471;&#12539;&#12471;&#12459;&#25429;&#29554;&#38957;&#25968;&#12398;&#25512;&#31227;&#6529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digitalgojp.sharepoint.com/sites/MAFF_FS00169/Lib0004/00&#23460;&#20869;&#32068;&#32340;&#21442;&#32771;&#36039;&#26009;&#12501;&#12457;&#12523;&#12480;/&#65297;&#65294;&#40165;&#29539;&#23550;&#31574;&#23460;&#20849;&#36890;/00_01_&#22522;&#26412;&#12487;&#12540;&#12479;/&#29872;&#22659;&#30465;&#12487;&#12540;&#12479;/03_&#20491;&#20307;&#25968;&#25512;&#23450;/2021&#24180;&#24230;&#26411;&#26178;&#28857;&#12398;&#12491;&#12507;&#12531;&#12472;&#12459;&#12539;&#12452;&#12494;&#12471;&#12471;&#20491;&#20307;&#25968;&#25512;&#23450;&#32080;&#26524;.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MLN19_nousin01.maff_net.local\&#36786;&#26449;&#25391;&#33288;&#23616;1\&#40165;&#29539;&#23550;&#31574;&#12539;&#36786;&#26449;&#29872;&#22659;&#35506;\03&#40165;&#29539;&#23550;&#31574;&#23460;\00&#23460;&#20869;&#32068;&#32340;&#21442;&#32771;&#36039;&#26009;&#12501;&#12457;&#12523;&#12480;\&#65297;&#65294;&#40165;&#29539;&#23550;&#31574;&#23460;&#20849;&#36890;\00&#12417;&#12368;&#12376;\01_(&#12417;&#12368;&#12376;)&#37326;&#29983;&#40165;&#29539;&#12395;&#12424;&#12427;&#34987;&#23475;&#12398;&#29694;&#29366;&#12392;&#23550;&#31574;\&#8251;&#12417;&#12368;&#12376;&#27963;&#29992;&#12487;&#12540;&#12479;\&#23455;&#26045;&#38538;&#31561;&#35373;&#32622;&#29366;&#27841;&#65288;&#12417;&#12368;&#12376;&#25522;&#36617;&#29992;&#12487;&#12540;&#12479;&#6528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466512249657178E-2"/>
          <c:y val="9.4597551956774384E-2"/>
          <c:w val="0.8764695197786122"/>
          <c:h val="0.78872592535677188"/>
        </c:manualLayout>
      </c:layout>
      <c:barChart>
        <c:barDir val="col"/>
        <c:grouping val="stacked"/>
        <c:varyColors val="0"/>
        <c:ser>
          <c:idx val="0"/>
          <c:order val="0"/>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'R3金額'!$K$4:$V$4</c:f>
              <c:numCache>
                <c:formatCode>#,##0_ </c:formatCode>
                <c:ptCount val="12"/>
                <c:pt idx="0">
                  <c:v>7749.9720075540899</c:v>
                </c:pt>
                <c:pt idx="1">
                  <c:v>8259.8963519065892</c:v>
                </c:pt>
                <c:pt idx="2" formatCode="#,##0_);[Red]\(#,##0\)">
                  <c:v>8209.7890739578761</c:v>
                </c:pt>
                <c:pt idx="3" formatCode="#,##0_);[Red]\(#,##0\)">
                  <c:v>7554.8444739209299</c:v>
                </c:pt>
                <c:pt idx="4" formatCode="#,##0_);[Red]\(#,##0\)">
                  <c:v>6528.3450708804476</c:v>
                </c:pt>
                <c:pt idx="5" formatCode="#,##0_);[Red]\(#,##0\)">
                  <c:v>5961</c:v>
                </c:pt>
                <c:pt idx="6" formatCode="#,##0_);[Red]\(#,##0\)">
                  <c:v>5634</c:v>
                </c:pt>
                <c:pt idx="7">
                  <c:v>5527.2578181692688</c:v>
                </c:pt>
                <c:pt idx="8">
                  <c:v>5410</c:v>
                </c:pt>
                <c:pt idx="9" formatCode="#,##0_);[Red]\(#,##0\)">
                  <c:v>5304</c:v>
                </c:pt>
                <c:pt idx="10" formatCode="#,##0_);[Red]\(#,##0\)">
                  <c:v>5642</c:v>
                </c:pt>
                <c:pt idx="11" formatCode="#,##0_);[Red]\(#,##0\)">
                  <c:v>6097</c:v>
                </c:pt>
              </c:numCache>
            </c:numRef>
          </c:val>
          <c:extLst>
            <c:ext xmlns:c16="http://schemas.microsoft.com/office/drawing/2014/chart" uri="{C3380CC4-5D6E-409C-BE32-E72D297353CC}">
              <c16:uniqueId val="{00000000-1944-4736-A3B6-A19B8BFCE1F0}"/>
            </c:ext>
          </c:extLst>
        </c:ser>
        <c:ser>
          <c:idx val="1"/>
          <c:order val="1"/>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'R3金額'!$K$5:$V$5</c:f>
              <c:numCache>
                <c:formatCode>#,##0_ </c:formatCode>
                <c:ptCount val="12"/>
                <c:pt idx="0">
                  <c:v>6798.5481536295702</c:v>
                </c:pt>
                <c:pt idx="1">
                  <c:v>6231.2385197472004</c:v>
                </c:pt>
                <c:pt idx="2" formatCode="#,##0_);[Red]\(#,##0\)">
                  <c:v>6220.8941618362933</c:v>
                </c:pt>
                <c:pt idx="3">
                  <c:v>5491.2717938822498</c:v>
                </c:pt>
                <c:pt idx="4">
                  <c:v>5474.0676305910465</c:v>
                </c:pt>
                <c:pt idx="5">
                  <c:v>5133</c:v>
                </c:pt>
                <c:pt idx="6">
                  <c:v>5072</c:v>
                </c:pt>
                <c:pt idx="7">
                  <c:v>4781.668918640441</c:v>
                </c:pt>
                <c:pt idx="8">
                  <c:v>4733</c:v>
                </c:pt>
                <c:pt idx="9" formatCode="#,##0_);[Red]\(#,##0\)">
                  <c:v>4619</c:v>
                </c:pt>
                <c:pt idx="10" formatCode="#,##0_);[Red]\(#,##0\)">
                  <c:v>4553</c:v>
                </c:pt>
                <c:pt idx="11" formatCode="#,##0_);[Red]\(#,##0\)">
                  <c:v>3910</c:v>
                </c:pt>
              </c:numCache>
            </c:numRef>
          </c:val>
          <c:extLst>
            <c:ext xmlns:c16="http://schemas.microsoft.com/office/drawing/2014/chart" uri="{C3380CC4-5D6E-409C-BE32-E72D297353CC}">
              <c16:uniqueId val="{00000001-1944-4736-A3B6-A19B8BFCE1F0}"/>
            </c:ext>
          </c:extLst>
        </c:ser>
        <c:ser>
          <c:idx val="2"/>
          <c:order val="2"/>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'R3金額'!$K$6:$V$6</c:f>
              <c:numCache>
                <c:formatCode>#,##0_ </c:formatCode>
                <c:ptCount val="12"/>
                <c:pt idx="0">
                  <c:v>1853.8437691353099</c:v>
                </c:pt>
                <c:pt idx="1">
                  <c:v>1604.8886720177645</c:v>
                </c:pt>
                <c:pt idx="2" formatCode="#,##0_);[Red]\(#,##0\)">
                  <c:v>1535.7969724778775</c:v>
                </c:pt>
                <c:pt idx="3">
                  <c:v>1314.7411305436397</c:v>
                </c:pt>
                <c:pt idx="4">
                  <c:v>1302.909653180601</c:v>
                </c:pt>
                <c:pt idx="5">
                  <c:v>1091</c:v>
                </c:pt>
                <c:pt idx="6">
                  <c:v>1031</c:v>
                </c:pt>
                <c:pt idx="7">
                  <c:v>902.86104596920904</c:v>
                </c:pt>
                <c:pt idx="8">
                  <c:v>823</c:v>
                </c:pt>
                <c:pt idx="9" formatCode="#,##0_);[Red]\(#,##0\)">
                  <c:v>860</c:v>
                </c:pt>
                <c:pt idx="10" formatCode="#,##0_);[Red]\(#,##0\)">
                  <c:v>855</c:v>
                </c:pt>
                <c:pt idx="11" formatCode="#,##0_);[Red]\(#,##0\)">
                  <c:v>752</c:v>
                </c:pt>
              </c:numCache>
            </c:numRef>
          </c:val>
          <c:extLst>
            <c:ext xmlns:c16="http://schemas.microsoft.com/office/drawing/2014/chart" uri="{C3380CC4-5D6E-409C-BE32-E72D297353CC}">
              <c16:uniqueId val="{00000002-1944-4736-A3B6-A19B8BFCE1F0}"/>
            </c:ext>
          </c:extLst>
        </c:ser>
        <c:ser>
          <c:idx val="3"/>
          <c:order val="3"/>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'R3金額'!$K$7:$V$7</c:f>
              <c:numCache>
                <c:formatCode>#,##0_);[Red]\(#,##0\)</c:formatCode>
                <c:ptCount val="12"/>
                <c:pt idx="0" formatCode="#,##0_ ">
                  <c:v>2279.5337540861701</c:v>
                </c:pt>
                <c:pt idx="1">
                  <c:v>2308.6868047092498</c:v>
                </c:pt>
                <c:pt idx="2">
                  <c:v>2804.4604874196002</c:v>
                </c:pt>
                <c:pt idx="3" formatCode="#,##0_ ">
                  <c:v>1997.0283931630618</c:v>
                </c:pt>
                <c:pt idx="4" formatCode="#,##0_ ">
                  <c:v>2039.7104309360734</c:v>
                </c:pt>
                <c:pt idx="5" formatCode="#,##0_ ">
                  <c:v>1952</c:v>
                </c:pt>
                <c:pt idx="6" formatCode="#,##0_ ">
                  <c:v>1942</c:v>
                </c:pt>
                <c:pt idx="7" formatCode="#,##0_ ">
                  <c:v>1974.5073879699396</c:v>
                </c:pt>
                <c:pt idx="8" formatCode="#,##0_ ">
                  <c:v>1915</c:v>
                </c:pt>
                <c:pt idx="9">
                  <c:v>1876</c:v>
                </c:pt>
                <c:pt idx="10">
                  <c:v>2043</c:v>
                </c:pt>
                <c:pt idx="11">
                  <c:v>1902</c:v>
                </c:pt>
              </c:numCache>
            </c:numRef>
          </c:val>
          <c:extLst>
            <c:ext xmlns:c16="http://schemas.microsoft.com/office/drawing/2014/chart" uri="{C3380CC4-5D6E-409C-BE32-E72D297353CC}">
              <c16:uniqueId val="{00000003-1944-4736-A3B6-A19B8BFCE1F0}"/>
            </c:ext>
          </c:extLst>
        </c:ser>
        <c:ser>
          <c:idx val="4"/>
          <c:order val="4"/>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'R3金額'!$K$8:$V$8</c:f>
              <c:numCache>
                <c:formatCode>#,##0_ </c:formatCode>
                <c:ptCount val="12"/>
                <c:pt idx="0">
                  <c:v>2286.73301496675</c:v>
                </c:pt>
                <c:pt idx="1">
                  <c:v>2208.6965811366199</c:v>
                </c:pt>
                <c:pt idx="2" formatCode="#,##0_);[Red]\(#,##0\)">
                  <c:v>2060.0586202182826</c:v>
                </c:pt>
                <c:pt idx="3">
                  <c:v>1811.1660940385593</c:v>
                </c:pt>
                <c:pt idx="4">
                  <c:v>1731.9522141245177</c:v>
                </c:pt>
                <c:pt idx="5">
                  <c:v>1651</c:v>
                </c:pt>
                <c:pt idx="6">
                  <c:v>1618</c:v>
                </c:pt>
                <c:pt idx="7">
                  <c:v>1471.1465649768982</c:v>
                </c:pt>
                <c:pt idx="8">
                  <c:v>1425</c:v>
                </c:pt>
                <c:pt idx="9" formatCode="#,##0_);[Red]\(#,##0\)">
                  <c:v>1329</c:v>
                </c:pt>
                <c:pt idx="10" formatCode="#,##0_);[Red]\(#,##0\)">
                  <c:v>1379</c:v>
                </c:pt>
                <c:pt idx="11" formatCode="#,##0_);[Red]\(#,##0\)">
                  <c:v>1313</c:v>
                </c:pt>
              </c:numCache>
            </c:numRef>
          </c:val>
          <c:extLst>
            <c:ext xmlns:c16="http://schemas.microsoft.com/office/drawing/2014/chart" uri="{C3380CC4-5D6E-409C-BE32-E72D297353CC}">
              <c16:uniqueId val="{00000004-1944-4736-A3B6-A19B8BFCE1F0}"/>
            </c:ext>
          </c:extLst>
        </c:ser>
        <c:ser>
          <c:idx val="5"/>
          <c:order val="5"/>
          <c:invertIfNegative val="0"/>
          <c:cat>
            <c:strRef>
              <c:f>'R3金額'!$K$3:$V$3</c:f>
              <c:strCache>
                <c:ptCount val="12"/>
                <c:pt idx="0">
                  <c:v>22年度</c:v>
                </c:pt>
                <c:pt idx="1">
                  <c:v>23年度</c:v>
                </c:pt>
                <c:pt idx="2">
                  <c:v>24年度</c:v>
                </c:pt>
                <c:pt idx="3">
                  <c:v>25年度</c:v>
                </c:pt>
                <c:pt idx="4">
                  <c:v>26年度</c:v>
                </c:pt>
                <c:pt idx="5">
                  <c:v>27年度</c:v>
                </c:pt>
                <c:pt idx="6">
                  <c:v>28年度</c:v>
                </c:pt>
                <c:pt idx="7">
                  <c:v>29年度</c:v>
                </c:pt>
                <c:pt idx="8">
                  <c:v>30年度</c:v>
                </c:pt>
                <c:pt idx="9">
                  <c:v>R1年度</c:v>
                </c:pt>
                <c:pt idx="10">
                  <c:v>R2年度</c:v>
                </c:pt>
                <c:pt idx="11">
                  <c:v>R3年度</c:v>
                </c:pt>
              </c:strCache>
            </c:strRef>
          </c:cat>
          <c:val>
            <c:numRef>
              <c:f>'R3金額'!$K$9:$V$9</c:f>
              <c:numCache>
                <c:formatCode>#,##0_ </c:formatCode>
                <c:ptCount val="12"/>
                <c:pt idx="0">
                  <c:v>2980.2078089875399</c:v>
                </c:pt>
                <c:pt idx="1">
                  <c:v>2013.62045152</c:v>
                </c:pt>
                <c:pt idx="2" formatCode="#,##0_);[Red]\(#,##0\)">
                  <c:v>2133.32113469561</c:v>
                </c:pt>
                <c:pt idx="3">
                  <c:v>1739.908423383846</c:v>
                </c:pt>
                <c:pt idx="4">
                  <c:v>2063.5054904190711</c:v>
                </c:pt>
                <c:pt idx="5">
                  <c:v>1861</c:v>
                </c:pt>
                <c:pt idx="6">
                  <c:v>1867</c:v>
                </c:pt>
                <c:pt idx="7">
                  <c:v>1730.466145383733</c:v>
                </c:pt>
                <c:pt idx="8">
                  <c:v>1472</c:v>
                </c:pt>
                <c:pt idx="9" formatCode="#,##0_);[Red]\(#,##0\)">
                  <c:v>1812</c:v>
                </c:pt>
                <c:pt idx="10" formatCode="#,##0_);[Red]\(#,##0\)">
                  <c:v>1637</c:v>
                </c:pt>
                <c:pt idx="11" formatCode="#,##0_);[Red]\(#,##0\)">
                  <c:v>1542</c:v>
                </c:pt>
              </c:numCache>
            </c:numRef>
          </c:val>
          <c:extLst>
            <c:ext xmlns:c16="http://schemas.microsoft.com/office/drawing/2014/chart" uri="{C3380CC4-5D6E-409C-BE32-E72D297353CC}">
              <c16:uniqueId val="{00000005-1944-4736-A3B6-A19B8BFCE1F0}"/>
            </c:ext>
          </c:extLst>
        </c:ser>
        <c:dLbls>
          <c:showLegendKey val="0"/>
          <c:showVal val="0"/>
          <c:showCatName val="0"/>
          <c:showSerName val="0"/>
          <c:showPercent val="0"/>
          <c:showBubbleSize val="0"/>
        </c:dLbls>
        <c:gapWidth val="100"/>
        <c:overlap val="100"/>
        <c:axId val="354552248"/>
        <c:axId val="354552640"/>
      </c:barChart>
      <c:catAx>
        <c:axId val="354552248"/>
        <c:scaling>
          <c:orientation val="minMax"/>
        </c:scaling>
        <c:delete val="0"/>
        <c:axPos val="b"/>
        <c:numFmt formatCode="General" sourceLinked="0"/>
        <c:majorTickMark val="out"/>
        <c:minorTickMark val="none"/>
        <c:tickLblPos val="nextTo"/>
        <c:txPr>
          <a:bodyPr/>
          <a:lstStyle/>
          <a:p>
            <a:pPr>
              <a:defRPr sz="950"/>
            </a:pPr>
            <a:endParaRPr lang="ja-JP"/>
          </a:p>
        </c:txPr>
        <c:crossAx val="354552640"/>
        <c:crosses val="autoZero"/>
        <c:auto val="1"/>
        <c:lblAlgn val="ctr"/>
        <c:lblOffset val="100"/>
        <c:noMultiLvlLbl val="0"/>
      </c:catAx>
      <c:valAx>
        <c:axId val="354552640"/>
        <c:scaling>
          <c:orientation val="minMax"/>
          <c:max val="25000"/>
        </c:scaling>
        <c:delete val="0"/>
        <c:axPos val="l"/>
        <c:numFmt formatCode="#,##0_ " sourceLinked="1"/>
        <c:majorTickMark val="out"/>
        <c:minorTickMark val="none"/>
        <c:tickLblPos val="nextTo"/>
        <c:crossAx val="354552248"/>
        <c:crosses val="autoZero"/>
        <c:crossBetween val="between"/>
        <c:dispUnits>
          <c:builtInUnit val="hundreds"/>
        </c:dispUnits>
      </c:valAx>
    </c:plotArea>
    <c:plotVisOnly val="1"/>
    <c:dispBlanksAs val="gap"/>
    <c:showDLblsOverMax val="0"/>
  </c:chart>
  <c:spPr>
    <a:ln>
      <a:noFill/>
    </a:ln>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29349661050727E-2"/>
          <c:y val="5.3949543721351106E-2"/>
          <c:w val="0.92672456066448461"/>
          <c:h val="0.86955915222920277"/>
        </c:manualLayout>
      </c:layout>
      <c:barChart>
        <c:barDir val="col"/>
        <c:grouping val="stacked"/>
        <c:varyColors val="0"/>
        <c:ser>
          <c:idx val="0"/>
          <c:order val="0"/>
          <c:tx>
            <c:strRef>
              <c:f>'シカ・イノシシ（R3）'!$A$3</c:f>
              <c:strCache>
                <c:ptCount val="1"/>
                <c:pt idx="0">
                  <c:v>有害捕獲</c:v>
                </c:pt>
              </c:strCache>
            </c:strRef>
          </c:tx>
          <c:spPr>
            <a:solidFill>
              <a:srgbClr val="8EB4E3"/>
            </a:solidFill>
            <a:ln>
              <a:noFill/>
            </a:ln>
            <a:effectLst/>
          </c:spPr>
          <c:invertIfNegative val="0"/>
          <c:cat>
            <c:strRef>
              <c:f>'シカ・イノシシ（R3）'!$B$2:$W$2</c:f>
              <c:strCache>
                <c:ptCount val="22"/>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pt idx="19">
                  <c:v>R1</c:v>
                </c:pt>
                <c:pt idx="20">
                  <c:v>R2</c:v>
                </c:pt>
                <c:pt idx="21">
                  <c:v>R3</c:v>
                </c:pt>
              </c:strCache>
            </c:strRef>
          </c:cat>
          <c:val>
            <c:numRef>
              <c:f>'シカ・イノシシ（R3）'!$B$3:$W$3</c:f>
              <c:numCache>
                <c:formatCode>#,##0_);[Red]\(#,##0\)</c:formatCode>
                <c:ptCount val="22"/>
                <c:pt idx="0">
                  <c:v>4.8</c:v>
                </c:pt>
                <c:pt idx="1">
                  <c:v>5.9</c:v>
                </c:pt>
                <c:pt idx="2">
                  <c:v>7.7</c:v>
                </c:pt>
                <c:pt idx="3">
                  <c:v>7.6</c:v>
                </c:pt>
                <c:pt idx="4">
                  <c:v>10</c:v>
                </c:pt>
                <c:pt idx="5">
                  <c:v>7.6</c:v>
                </c:pt>
                <c:pt idx="6">
                  <c:v>10.8</c:v>
                </c:pt>
                <c:pt idx="7">
                  <c:v>9.6999999999999993</c:v>
                </c:pt>
                <c:pt idx="8">
                  <c:v>13.7</c:v>
                </c:pt>
                <c:pt idx="9">
                  <c:v>14.9</c:v>
                </c:pt>
                <c:pt idx="10">
                  <c:v>24.9</c:v>
                </c:pt>
                <c:pt idx="11">
                  <c:v>22.1</c:v>
                </c:pt>
                <c:pt idx="12">
                  <c:v>26.5</c:v>
                </c:pt>
                <c:pt idx="13">
                  <c:v>29.6</c:v>
                </c:pt>
                <c:pt idx="14">
                  <c:v>34.6</c:v>
                </c:pt>
                <c:pt idx="15">
                  <c:v>39</c:v>
                </c:pt>
                <c:pt idx="16">
                  <c:v>46</c:v>
                </c:pt>
                <c:pt idx="17">
                  <c:v>41</c:v>
                </c:pt>
                <c:pt idx="18">
                  <c:v>46</c:v>
                </c:pt>
                <c:pt idx="19">
                  <c:v>51</c:v>
                </c:pt>
                <c:pt idx="20">
                  <c:v>56</c:v>
                </c:pt>
                <c:pt idx="21">
                  <c:v>42</c:v>
                </c:pt>
              </c:numCache>
            </c:numRef>
          </c:val>
          <c:extLst>
            <c:ext xmlns:c16="http://schemas.microsoft.com/office/drawing/2014/chart" uri="{C3380CC4-5D6E-409C-BE32-E72D297353CC}">
              <c16:uniqueId val="{00000000-3E21-4A0C-823D-D2407EB26103}"/>
            </c:ext>
          </c:extLst>
        </c:ser>
        <c:ser>
          <c:idx val="1"/>
          <c:order val="1"/>
          <c:tx>
            <c:strRef>
              <c:f>'シカ・イノシシ（R3）'!$A$4</c:f>
              <c:strCache>
                <c:ptCount val="1"/>
                <c:pt idx="0">
                  <c:v>狩猟</c:v>
                </c:pt>
              </c:strCache>
            </c:strRef>
          </c:tx>
          <c:spPr>
            <a:solidFill>
              <a:srgbClr val="FFC000"/>
            </a:solidFill>
            <a:ln>
              <a:noFill/>
            </a:ln>
            <a:effectLst/>
          </c:spPr>
          <c:invertIfNegative val="0"/>
          <c:cat>
            <c:strRef>
              <c:f>'シカ・イノシシ（R3）'!$B$2:$W$2</c:f>
              <c:strCache>
                <c:ptCount val="22"/>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pt idx="19">
                  <c:v>R1</c:v>
                </c:pt>
                <c:pt idx="20">
                  <c:v>R2</c:v>
                </c:pt>
                <c:pt idx="21">
                  <c:v>R3</c:v>
                </c:pt>
              </c:strCache>
            </c:strRef>
          </c:cat>
          <c:val>
            <c:numRef>
              <c:f>'シカ・イノシシ（R3）'!$B$4:$W$4</c:f>
              <c:numCache>
                <c:formatCode>#,##0_);[Red]\(#,##0\)</c:formatCode>
                <c:ptCount val="22"/>
                <c:pt idx="0">
                  <c:v>10.1</c:v>
                </c:pt>
                <c:pt idx="1">
                  <c:v>12.5</c:v>
                </c:pt>
                <c:pt idx="2">
                  <c:v>14.6</c:v>
                </c:pt>
                <c:pt idx="3">
                  <c:v>13.4</c:v>
                </c:pt>
                <c:pt idx="4">
                  <c:v>16.899999999999999</c:v>
                </c:pt>
                <c:pt idx="5">
                  <c:v>14</c:v>
                </c:pt>
                <c:pt idx="6">
                  <c:v>14.6</c:v>
                </c:pt>
                <c:pt idx="7">
                  <c:v>13.5</c:v>
                </c:pt>
                <c:pt idx="8">
                  <c:v>17</c:v>
                </c:pt>
                <c:pt idx="9">
                  <c:v>16</c:v>
                </c:pt>
                <c:pt idx="10">
                  <c:v>22.8</c:v>
                </c:pt>
                <c:pt idx="11">
                  <c:v>16.899999999999999</c:v>
                </c:pt>
                <c:pt idx="12">
                  <c:v>16.100000000000001</c:v>
                </c:pt>
                <c:pt idx="13">
                  <c:v>15.7</c:v>
                </c:pt>
                <c:pt idx="14">
                  <c:v>17.399999999999999</c:v>
                </c:pt>
                <c:pt idx="15">
                  <c:v>17.399999999999999</c:v>
                </c:pt>
                <c:pt idx="16">
                  <c:v>17.399999999999999</c:v>
                </c:pt>
                <c:pt idx="17">
                  <c:v>15</c:v>
                </c:pt>
                <c:pt idx="18">
                  <c:v>14</c:v>
                </c:pt>
                <c:pt idx="19">
                  <c:v>13</c:v>
                </c:pt>
                <c:pt idx="20">
                  <c:v>12</c:v>
                </c:pt>
                <c:pt idx="21">
                  <c:v>10</c:v>
                </c:pt>
              </c:numCache>
            </c:numRef>
          </c:val>
          <c:extLst>
            <c:ext xmlns:c16="http://schemas.microsoft.com/office/drawing/2014/chart" uri="{C3380CC4-5D6E-409C-BE32-E72D297353CC}">
              <c16:uniqueId val="{00000001-3E21-4A0C-823D-D2407EB26103}"/>
            </c:ext>
          </c:extLst>
        </c:ser>
        <c:dLbls>
          <c:showLegendKey val="0"/>
          <c:showVal val="0"/>
          <c:showCatName val="0"/>
          <c:showSerName val="0"/>
          <c:showPercent val="0"/>
          <c:showBubbleSize val="0"/>
        </c:dLbls>
        <c:gapWidth val="150"/>
        <c:overlap val="100"/>
        <c:axId val="268789384"/>
        <c:axId val="268893248"/>
      </c:barChart>
      <c:catAx>
        <c:axId val="26878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8893248"/>
        <c:crosses val="autoZero"/>
        <c:auto val="1"/>
        <c:lblAlgn val="ctr"/>
        <c:lblOffset val="100"/>
        <c:noMultiLvlLbl val="0"/>
      </c:catAx>
      <c:valAx>
        <c:axId val="268893248"/>
        <c:scaling>
          <c:orientation val="minMax"/>
          <c:max val="70"/>
        </c:scaling>
        <c:delete val="0"/>
        <c:axPos val="l"/>
        <c:majorGridlines>
          <c:spPr>
            <a:ln w="9525" cap="flat" cmpd="sng" algn="ctr">
              <a:solidFill>
                <a:schemeClr val="tx1"/>
              </a:solidFill>
              <a:prstDash val="dash"/>
              <a:round/>
            </a:ln>
            <a:effectLst/>
          </c:spPr>
        </c:majorGridlines>
        <c:numFmt formatCode="#,##0_);[Red]\(#,##0\)" sourceLinked="1"/>
        <c:majorTickMark val="none"/>
        <c:minorTickMark val="none"/>
        <c:tickLblPos val="nextTo"/>
        <c:spPr>
          <a:noFill/>
          <a:ln>
            <a:solidFill>
              <a:srgbClr val="DDD9C3"/>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68789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95162665180588E-2"/>
          <c:y val="5.1103383767286334E-2"/>
          <c:w val="0.9080459686491853"/>
          <c:h val="0.90393366935217156"/>
        </c:manualLayout>
      </c:layout>
      <c:barChart>
        <c:barDir val="col"/>
        <c:grouping val="stacked"/>
        <c:varyColors val="0"/>
        <c:ser>
          <c:idx val="0"/>
          <c:order val="0"/>
          <c:tx>
            <c:strRef>
              <c:f>'シカ・イノシシ（R3）'!$A$11</c:f>
              <c:strCache>
                <c:ptCount val="1"/>
                <c:pt idx="0">
                  <c:v>有害捕獲</c:v>
                </c:pt>
              </c:strCache>
            </c:strRef>
          </c:tx>
          <c:spPr>
            <a:solidFill>
              <a:srgbClr val="8EB4E3"/>
            </a:solidFill>
            <a:ln>
              <a:noFill/>
            </a:ln>
            <a:effectLst/>
          </c:spPr>
          <c:invertIfNegative val="0"/>
          <c:cat>
            <c:strRef>
              <c:f>'シカ・イノシシ（R3）'!$B$10:$W$10</c:f>
              <c:strCache>
                <c:ptCount val="22"/>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pt idx="19">
                  <c:v>R1</c:v>
                </c:pt>
                <c:pt idx="20">
                  <c:v>R2</c:v>
                </c:pt>
                <c:pt idx="21">
                  <c:v>R3</c:v>
                </c:pt>
              </c:strCache>
            </c:strRef>
          </c:cat>
          <c:val>
            <c:numRef>
              <c:f>'シカ・イノシシ（R3）'!$B$11:$W$11</c:f>
              <c:numCache>
                <c:formatCode>#,##0_);[Red]\(#,##0\)</c:formatCode>
                <c:ptCount val="22"/>
                <c:pt idx="0">
                  <c:v>4.7</c:v>
                </c:pt>
                <c:pt idx="1">
                  <c:v>4.9000000000000004</c:v>
                </c:pt>
                <c:pt idx="2">
                  <c:v>5.4</c:v>
                </c:pt>
                <c:pt idx="3">
                  <c:v>6</c:v>
                </c:pt>
                <c:pt idx="4">
                  <c:v>6.5</c:v>
                </c:pt>
                <c:pt idx="5">
                  <c:v>7</c:v>
                </c:pt>
                <c:pt idx="6">
                  <c:v>8</c:v>
                </c:pt>
                <c:pt idx="7">
                  <c:v>9</c:v>
                </c:pt>
                <c:pt idx="8">
                  <c:v>11.5</c:v>
                </c:pt>
                <c:pt idx="9">
                  <c:v>15.5</c:v>
                </c:pt>
                <c:pt idx="10">
                  <c:v>19.5</c:v>
                </c:pt>
                <c:pt idx="11">
                  <c:v>23.2</c:v>
                </c:pt>
                <c:pt idx="12">
                  <c:v>27.3</c:v>
                </c:pt>
                <c:pt idx="13">
                  <c:v>33.700000000000003</c:v>
                </c:pt>
                <c:pt idx="14">
                  <c:v>39.799999999999997</c:v>
                </c:pt>
                <c:pt idx="15">
                  <c:v>42</c:v>
                </c:pt>
                <c:pt idx="16">
                  <c:v>42</c:v>
                </c:pt>
                <c:pt idx="17">
                  <c:v>45</c:v>
                </c:pt>
                <c:pt idx="18">
                  <c:v>43</c:v>
                </c:pt>
                <c:pt idx="19">
                  <c:v>47</c:v>
                </c:pt>
                <c:pt idx="20">
                  <c:v>53</c:v>
                </c:pt>
                <c:pt idx="21">
                  <c:v>57</c:v>
                </c:pt>
              </c:numCache>
            </c:numRef>
          </c:val>
          <c:extLst>
            <c:ext xmlns:c16="http://schemas.microsoft.com/office/drawing/2014/chart" uri="{C3380CC4-5D6E-409C-BE32-E72D297353CC}">
              <c16:uniqueId val="{00000000-1C28-494E-A904-EDB94DA3A774}"/>
            </c:ext>
          </c:extLst>
        </c:ser>
        <c:ser>
          <c:idx val="1"/>
          <c:order val="1"/>
          <c:tx>
            <c:strRef>
              <c:f>'シカ・イノシシ（R3）'!$A$12</c:f>
              <c:strCache>
                <c:ptCount val="1"/>
                <c:pt idx="0">
                  <c:v>狩猟</c:v>
                </c:pt>
              </c:strCache>
            </c:strRef>
          </c:tx>
          <c:spPr>
            <a:solidFill>
              <a:srgbClr val="FFC000"/>
            </a:solidFill>
            <a:ln>
              <a:noFill/>
            </a:ln>
            <a:effectLst/>
          </c:spPr>
          <c:invertIfNegative val="0"/>
          <c:cat>
            <c:strRef>
              <c:f>'シカ・イノシシ（R3）'!$B$10:$W$10</c:f>
              <c:strCache>
                <c:ptCount val="22"/>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pt idx="19">
                  <c:v>R1</c:v>
                </c:pt>
                <c:pt idx="20">
                  <c:v>R2</c:v>
                </c:pt>
                <c:pt idx="21">
                  <c:v>R3</c:v>
                </c:pt>
              </c:strCache>
            </c:strRef>
          </c:cat>
          <c:val>
            <c:numRef>
              <c:f>'シカ・イノシシ（R3）'!$B$12:$W$12</c:f>
              <c:numCache>
                <c:formatCode>#,##0_);[Red]\(#,##0\)</c:formatCode>
                <c:ptCount val="22"/>
                <c:pt idx="0">
                  <c:v>9.1</c:v>
                </c:pt>
                <c:pt idx="1">
                  <c:v>9.1999999999999993</c:v>
                </c:pt>
                <c:pt idx="2">
                  <c:v>9.5</c:v>
                </c:pt>
                <c:pt idx="3">
                  <c:v>10.1</c:v>
                </c:pt>
                <c:pt idx="4">
                  <c:v>10.9</c:v>
                </c:pt>
                <c:pt idx="5">
                  <c:v>12.1</c:v>
                </c:pt>
                <c:pt idx="6">
                  <c:v>11.8</c:v>
                </c:pt>
                <c:pt idx="7">
                  <c:v>12.2</c:v>
                </c:pt>
                <c:pt idx="8">
                  <c:v>13.5</c:v>
                </c:pt>
                <c:pt idx="9">
                  <c:v>15.7</c:v>
                </c:pt>
                <c:pt idx="10">
                  <c:v>16.8</c:v>
                </c:pt>
                <c:pt idx="11">
                  <c:v>18.399999999999999</c:v>
                </c:pt>
                <c:pt idx="12">
                  <c:v>19.399999999999999</c:v>
                </c:pt>
                <c:pt idx="13">
                  <c:v>17.7</c:v>
                </c:pt>
                <c:pt idx="14">
                  <c:v>19</c:v>
                </c:pt>
                <c:pt idx="15">
                  <c:v>17</c:v>
                </c:pt>
                <c:pt idx="16">
                  <c:v>16</c:v>
                </c:pt>
                <c:pt idx="17">
                  <c:v>16</c:v>
                </c:pt>
                <c:pt idx="18">
                  <c:v>15</c:v>
                </c:pt>
                <c:pt idx="19">
                  <c:v>14</c:v>
                </c:pt>
                <c:pt idx="20">
                  <c:v>15</c:v>
                </c:pt>
                <c:pt idx="21">
                  <c:v>15</c:v>
                </c:pt>
              </c:numCache>
            </c:numRef>
          </c:val>
          <c:extLst>
            <c:ext xmlns:c16="http://schemas.microsoft.com/office/drawing/2014/chart" uri="{C3380CC4-5D6E-409C-BE32-E72D297353CC}">
              <c16:uniqueId val="{00000001-1C28-494E-A904-EDB94DA3A774}"/>
            </c:ext>
          </c:extLst>
        </c:ser>
        <c:dLbls>
          <c:showLegendKey val="0"/>
          <c:showVal val="0"/>
          <c:showCatName val="0"/>
          <c:showSerName val="0"/>
          <c:showPercent val="0"/>
          <c:showBubbleSize val="0"/>
        </c:dLbls>
        <c:gapWidth val="150"/>
        <c:overlap val="100"/>
        <c:axId val="268789384"/>
        <c:axId val="268893248"/>
      </c:barChart>
      <c:catAx>
        <c:axId val="26878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8893248"/>
        <c:crosses val="autoZero"/>
        <c:auto val="0"/>
        <c:lblAlgn val="ctr"/>
        <c:lblOffset val="100"/>
        <c:noMultiLvlLbl val="0"/>
      </c:catAx>
      <c:valAx>
        <c:axId val="268893248"/>
        <c:scaling>
          <c:orientation val="minMax"/>
          <c:max val="75"/>
          <c:min val="0"/>
        </c:scaling>
        <c:delete val="0"/>
        <c:axPos val="l"/>
        <c:majorGridlines>
          <c:spPr>
            <a:ln w="9525" cap="flat" cmpd="sng" algn="ctr">
              <a:solidFill>
                <a:schemeClr val="tx1"/>
              </a:solidFill>
              <a:prstDash val="dash"/>
              <a:round/>
            </a:ln>
            <a:effectLst/>
          </c:spPr>
        </c:majorGridlines>
        <c:numFmt formatCode="#,##0_);[Red]\(#,##0\)" sourceLinked="1"/>
        <c:majorTickMark val="none"/>
        <c:minorTickMark val="none"/>
        <c:tickLblPos val="nextTo"/>
        <c:spPr>
          <a:noFill/>
          <a:ln>
            <a:solidFill>
              <a:srgbClr val="DDD9C3"/>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68789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94444444444449E-2"/>
          <c:y val="1.3670194003527337E-2"/>
          <c:w val="0.9001128019323672"/>
          <c:h val="0.91198831569664907"/>
        </c:manualLayout>
      </c:layout>
      <c:areaChart>
        <c:grouping val="stacked"/>
        <c:varyColors val="0"/>
        <c:ser>
          <c:idx val="4"/>
          <c:order val="2"/>
          <c:tx>
            <c:strRef>
              <c:f>イノシシ推定・予測!$C$3</c:f>
              <c:strCache>
                <c:ptCount val="1"/>
                <c:pt idx="0">
                  <c:v>25%</c:v>
                </c:pt>
              </c:strCache>
            </c:strRef>
          </c:tx>
          <c:spPr>
            <a:noFill/>
            <a:ln w="28575">
              <a:noFill/>
            </a:ln>
            <a:effectLst/>
          </c:spP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イノシシ推定・予測!$C$4:$C$36</c:f>
              <c:numCache>
                <c:formatCode>#,##0_ </c:formatCode>
                <c:ptCount val="33"/>
                <c:pt idx="0">
                  <c:v>179342</c:v>
                </c:pt>
                <c:pt idx="1">
                  <c:v>194246</c:v>
                </c:pt>
                <c:pt idx="2">
                  <c:v>208025</c:v>
                </c:pt>
                <c:pt idx="3">
                  <c:v>227559</c:v>
                </c:pt>
                <c:pt idx="4">
                  <c:v>252439</c:v>
                </c:pt>
                <c:pt idx="5">
                  <c:v>286511</c:v>
                </c:pt>
                <c:pt idx="6">
                  <c:v>332263</c:v>
                </c:pt>
                <c:pt idx="7">
                  <c:v>380594</c:v>
                </c:pt>
                <c:pt idx="8">
                  <c:v>460449</c:v>
                </c:pt>
                <c:pt idx="9">
                  <c:v>539488</c:v>
                </c:pt>
                <c:pt idx="10">
                  <c:v>615811</c:v>
                </c:pt>
                <c:pt idx="11">
                  <c:v>584704</c:v>
                </c:pt>
                <c:pt idx="12">
                  <c:v>697215</c:v>
                </c:pt>
                <c:pt idx="13">
                  <c:v>810902</c:v>
                </c:pt>
                <c:pt idx="14">
                  <c:v>769921</c:v>
                </c:pt>
                <c:pt idx="15">
                  <c:v>929423</c:v>
                </c:pt>
                <c:pt idx="16">
                  <c:v>828804</c:v>
                </c:pt>
                <c:pt idx="17">
                  <c:v>907892</c:v>
                </c:pt>
                <c:pt idx="18">
                  <c:v>872638</c:v>
                </c:pt>
                <c:pt idx="19">
                  <c:v>1068586</c:v>
                </c:pt>
                <c:pt idx="20">
                  <c:v>1082388</c:v>
                </c:pt>
                <c:pt idx="21">
                  <c:v>1335068</c:v>
                </c:pt>
                <c:pt idx="22">
                  <c:v>1116161</c:v>
                </c:pt>
                <c:pt idx="23">
                  <c:v>1114239</c:v>
                </c:pt>
                <c:pt idx="24">
                  <c:v>1154048</c:v>
                </c:pt>
                <c:pt idx="25">
                  <c:v>1271251</c:v>
                </c:pt>
                <c:pt idx="26">
                  <c:v>1133578</c:v>
                </c:pt>
                <c:pt idx="27">
                  <c:v>1098350</c:v>
                </c:pt>
                <c:pt idx="28">
                  <c:v>1014027</c:v>
                </c:pt>
                <c:pt idx="29" formatCode="#,##0_);[Red]\(#,##0\)">
                  <c:v>984934</c:v>
                </c:pt>
                <c:pt idx="30" formatCode="#,##0_);[Red]\(#,##0\)">
                  <c:v>914250</c:v>
                </c:pt>
                <c:pt idx="31" formatCode="#,##0_);[Red]\(#,##0\)">
                  <c:v>781441</c:v>
                </c:pt>
                <c:pt idx="32" formatCode="#,##0_);[Red]\(#,##0\)">
                  <c:v>640192</c:v>
                </c:pt>
              </c:numCache>
            </c:numRef>
          </c:val>
          <c:extLst>
            <c:ext xmlns:c16="http://schemas.microsoft.com/office/drawing/2014/chart" uri="{C3380CC4-5D6E-409C-BE32-E72D297353CC}">
              <c16:uniqueId val="{00000000-0E00-4E61-B7BF-02E4BA7436D7}"/>
            </c:ext>
          </c:extLst>
        </c:ser>
        <c:ser>
          <c:idx val="5"/>
          <c:order val="3"/>
          <c:tx>
            <c:strRef>
              <c:f>イノシシ推定・予測!$G$3</c:f>
              <c:strCache>
                <c:ptCount val="1"/>
                <c:pt idx="0">
                  <c:v>75%-25%</c:v>
                </c:pt>
              </c:strCache>
            </c:strRef>
          </c:tx>
          <c:spPr>
            <a:solidFill>
              <a:schemeClr val="accent1">
                <a:lumMod val="40000"/>
                <a:lumOff val="60000"/>
              </a:schemeClr>
            </a:solidFill>
            <a:ln>
              <a:noFill/>
            </a:ln>
            <a:effectLst/>
          </c:spP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イノシシ推定・予測!$G$4:$G$36</c:f>
              <c:numCache>
                <c:formatCode>#,##0_);[Red]\(#,##0\)</c:formatCode>
                <c:ptCount val="33"/>
                <c:pt idx="0">
                  <c:v>37121</c:v>
                </c:pt>
                <c:pt idx="1">
                  <c:v>40665</c:v>
                </c:pt>
                <c:pt idx="2">
                  <c:v>44770</c:v>
                </c:pt>
                <c:pt idx="3">
                  <c:v>49800</c:v>
                </c:pt>
                <c:pt idx="4">
                  <c:v>55632</c:v>
                </c:pt>
                <c:pt idx="5">
                  <c:v>63901</c:v>
                </c:pt>
                <c:pt idx="6">
                  <c:v>74061</c:v>
                </c:pt>
                <c:pt idx="7">
                  <c:v>88354</c:v>
                </c:pt>
                <c:pt idx="8">
                  <c:v>108531</c:v>
                </c:pt>
                <c:pt idx="9">
                  <c:v>138063</c:v>
                </c:pt>
                <c:pt idx="10">
                  <c:v>149908</c:v>
                </c:pt>
                <c:pt idx="11">
                  <c:v>133601</c:v>
                </c:pt>
                <c:pt idx="12">
                  <c:v>162759</c:v>
                </c:pt>
                <c:pt idx="13">
                  <c:v>180920</c:v>
                </c:pt>
                <c:pt idx="14">
                  <c:v>159691</c:v>
                </c:pt>
                <c:pt idx="15">
                  <c:v>193276</c:v>
                </c:pt>
                <c:pt idx="16">
                  <c:v>166990</c:v>
                </c:pt>
                <c:pt idx="17">
                  <c:v>175545</c:v>
                </c:pt>
                <c:pt idx="18">
                  <c:v>153644</c:v>
                </c:pt>
                <c:pt idx="19">
                  <c:v>195815</c:v>
                </c:pt>
                <c:pt idx="20">
                  <c:v>163361</c:v>
                </c:pt>
                <c:pt idx="21">
                  <c:v>237009</c:v>
                </c:pt>
                <c:pt idx="22">
                  <c:v>194604</c:v>
                </c:pt>
                <c:pt idx="23">
                  <c:v>193070</c:v>
                </c:pt>
                <c:pt idx="24">
                  <c:v>188573</c:v>
                </c:pt>
                <c:pt idx="25">
                  <c:v>215942</c:v>
                </c:pt>
                <c:pt idx="26">
                  <c:v>182476</c:v>
                </c:pt>
                <c:pt idx="27">
                  <c:v>179192</c:v>
                </c:pt>
                <c:pt idx="28">
                  <c:v>158159</c:v>
                </c:pt>
                <c:pt idx="29">
                  <c:v>155428</c:v>
                </c:pt>
                <c:pt idx="30">
                  <c:v>143192</c:v>
                </c:pt>
                <c:pt idx="31">
                  <c:v>150129</c:v>
                </c:pt>
                <c:pt idx="32">
                  <c:v>173110</c:v>
                </c:pt>
              </c:numCache>
            </c:numRef>
          </c:val>
          <c:extLst>
            <c:ext xmlns:c16="http://schemas.microsoft.com/office/drawing/2014/chart" uri="{C3380CC4-5D6E-409C-BE32-E72D297353CC}">
              <c16:uniqueId val="{00000001-0E00-4E61-B7BF-02E4BA7436D7}"/>
            </c:ext>
          </c:extLst>
        </c:ser>
        <c:dLbls>
          <c:showLegendKey val="0"/>
          <c:showVal val="0"/>
          <c:showCatName val="0"/>
          <c:showSerName val="0"/>
          <c:showPercent val="0"/>
          <c:showBubbleSize val="0"/>
        </c:dLbls>
        <c:axId val="324543048"/>
        <c:axId val="324544032"/>
      </c:areaChart>
      <c:lineChart>
        <c:grouping val="standard"/>
        <c:varyColors val="0"/>
        <c:ser>
          <c:idx val="0"/>
          <c:order val="0"/>
          <c:tx>
            <c:strRef>
              <c:f>イノシシ推定・予測!$D$3</c:f>
              <c:strCache>
                <c:ptCount val="1"/>
                <c:pt idx="0">
                  <c:v>中央値</c:v>
                </c:pt>
              </c:strCache>
            </c:strRef>
          </c:tx>
          <c:spPr>
            <a:ln w="28575" cap="rnd">
              <a:solidFill>
                <a:schemeClr val="tx2"/>
              </a:solidFill>
              <a:prstDash val="sysDash"/>
              <a:round/>
            </a:ln>
            <a:effectLst/>
          </c:spPr>
          <c:marker>
            <c:symbol val="none"/>
          </c:marker>
          <c:dPt>
            <c:idx val="0"/>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3-0E00-4E61-B7BF-02E4BA7436D7}"/>
              </c:ext>
            </c:extLst>
          </c:dPt>
          <c:dPt>
            <c:idx val="19"/>
            <c:marker>
              <c:symbol val="none"/>
            </c:marker>
            <c:bubble3D val="0"/>
            <c:extLst>
              <c:ext xmlns:c16="http://schemas.microsoft.com/office/drawing/2014/chart" uri="{C3380CC4-5D6E-409C-BE32-E72D297353CC}">
                <c16:uniqueId val="{00000004-0E00-4E61-B7BF-02E4BA7436D7}"/>
              </c:ext>
            </c:extLst>
          </c:dPt>
          <c:dPt>
            <c:idx val="21"/>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5-0E00-4E61-B7BF-02E4BA7436D7}"/>
              </c:ext>
            </c:extLst>
          </c:dPt>
          <c:dPt>
            <c:idx val="22"/>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6-0E00-4E61-B7BF-02E4BA7436D7}"/>
              </c:ext>
            </c:extLst>
          </c:dPt>
          <c:dPt>
            <c:idx val="25"/>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7-0E00-4E61-B7BF-02E4BA7436D7}"/>
              </c:ext>
            </c:extLst>
          </c:dPt>
          <c:dPt>
            <c:idx val="27"/>
            <c:marker>
              <c:symbol val="none"/>
            </c:marker>
            <c:bubble3D val="0"/>
            <c:extLst>
              <c:ext xmlns:c16="http://schemas.microsoft.com/office/drawing/2014/chart" uri="{C3380CC4-5D6E-409C-BE32-E72D297353CC}">
                <c16:uniqueId val="{00000008-0E00-4E61-B7BF-02E4BA7436D7}"/>
              </c:ext>
            </c:extLst>
          </c:dPt>
          <c:dPt>
            <c:idx val="28"/>
            <c:marker>
              <c:symbol val="none"/>
            </c:marker>
            <c:bubble3D val="0"/>
            <c:extLst>
              <c:ext xmlns:c16="http://schemas.microsoft.com/office/drawing/2014/chart" uri="{C3380CC4-5D6E-409C-BE32-E72D297353CC}">
                <c16:uniqueId val="{00000009-0E00-4E61-B7BF-02E4BA7436D7}"/>
              </c:ext>
            </c:extLst>
          </c:dPt>
          <c:dPt>
            <c:idx val="30"/>
            <c:marker>
              <c:symbol val="none"/>
            </c:marker>
            <c:bubble3D val="0"/>
            <c:extLst>
              <c:ext xmlns:c16="http://schemas.microsoft.com/office/drawing/2014/chart" uri="{C3380CC4-5D6E-409C-BE32-E72D297353CC}">
                <c16:uniqueId val="{0000000A-0E00-4E61-B7BF-02E4BA7436D7}"/>
              </c:ext>
            </c:extLst>
          </c:dPt>
          <c:dPt>
            <c:idx val="31"/>
            <c:marker>
              <c:symbol val="none"/>
            </c:marker>
            <c:bubble3D val="0"/>
            <c:extLst>
              <c:ext xmlns:c16="http://schemas.microsoft.com/office/drawing/2014/chart" uri="{C3380CC4-5D6E-409C-BE32-E72D297353CC}">
                <c16:uniqueId val="{0000000B-0E00-4E61-B7BF-02E4BA7436D7}"/>
              </c:ext>
            </c:extLst>
          </c:dPt>
          <c:dPt>
            <c:idx val="32"/>
            <c:marker>
              <c:symbol val="circle"/>
              <c:size val="8"/>
              <c:spPr>
                <a:solidFill>
                  <a:srgbClr val="595959"/>
                </a:solidFill>
                <a:ln w="9525">
                  <a:solidFill>
                    <a:srgbClr val="404040"/>
                  </a:solidFill>
                </a:ln>
                <a:effectLst/>
              </c:spPr>
            </c:marker>
            <c:bubble3D val="0"/>
            <c:extLst>
              <c:ext xmlns:c16="http://schemas.microsoft.com/office/drawing/2014/chart" uri="{C3380CC4-5D6E-409C-BE32-E72D297353CC}">
                <c16:uniqueId val="{00000009-3B8F-403A-9CB3-A7E675652728}"/>
              </c:ext>
            </c:extLst>
          </c:dPt>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イノシシ推定・予測!$D$4:$D$36</c:f>
              <c:numCache>
                <c:formatCode>#,##0_ </c:formatCode>
                <c:ptCount val="33"/>
                <c:pt idx="0">
                  <c:v>195505</c:v>
                </c:pt>
                <c:pt idx="1">
                  <c:v>211934</c:v>
                </c:pt>
                <c:pt idx="2">
                  <c:v>227663</c:v>
                </c:pt>
                <c:pt idx="3">
                  <c:v>249293</c:v>
                </c:pt>
                <c:pt idx="4">
                  <c:v>276940</c:v>
                </c:pt>
                <c:pt idx="5">
                  <c:v>314831</c:v>
                </c:pt>
                <c:pt idx="6">
                  <c:v>365648</c:v>
                </c:pt>
                <c:pt idx="7">
                  <c:v>421207</c:v>
                </c:pt>
                <c:pt idx="8">
                  <c:v>511002</c:v>
                </c:pt>
                <c:pt idx="9">
                  <c:v>604414</c:v>
                </c:pt>
                <c:pt idx="10">
                  <c:v>687335</c:v>
                </c:pt>
                <c:pt idx="11">
                  <c:v>646150</c:v>
                </c:pt>
                <c:pt idx="12">
                  <c:v>773278</c:v>
                </c:pt>
                <c:pt idx="13">
                  <c:v>895717</c:v>
                </c:pt>
                <c:pt idx="14">
                  <c:v>844763</c:v>
                </c:pt>
                <c:pt idx="15">
                  <c:v>1022030</c:v>
                </c:pt>
                <c:pt idx="16">
                  <c:v>907601</c:v>
                </c:pt>
                <c:pt idx="17">
                  <c:v>990668</c:v>
                </c:pt>
                <c:pt idx="18">
                  <c:v>944928</c:v>
                </c:pt>
                <c:pt idx="19">
                  <c:v>1164718</c:v>
                </c:pt>
                <c:pt idx="20">
                  <c:v>1157595</c:v>
                </c:pt>
                <c:pt idx="21">
                  <c:v>1447669</c:v>
                </c:pt>
                <c:pt idx="22">
                  <c:v>1206827</c:v>
                </c:pt>
                <c:pt idx="23">
                  <c:v>1203024</c:v>
                </c:pt>
                <c:pt idx="24">
                  <c:v>1242541</c:v>
                </c:pt>
                <c:pt idx="25">
                  <c:v>1371199</c:v>
                </c:pt>
                <c:pt idx="26">
                  <c:v>1216423</c:v>
                </c:pt>
                <c:pt idx="27">
                  <c:v>1178052</c:v>
                </c:pt>
                <c:pt idx="28">
                  <c:v>1085814</c:v>
                </c:pt>
                <c:pt idx="29" formatCode="#,##0_);[Red]\(#,##0\)">
                  <c:v>1054400</c:v>
                </c:pt>
                <c:pt idx="30" formatCode="#,##0_);[Red]\(#,##0\)">
                  <c:v>978556</c:v>
                </c:pt>
                <c:pt idx="31" formatCode="#,##0_);[Red]\(#,##0\)">
                  <c:v>848180</c:v>
                </c:pt>
                <c:pt idx="32" formatCode="#,##0_);[Red]\(#,##0\)">
                  <c:v>720833</c:v>
                </c:pt>
              </c:numCache>
            </c:numRef>
          </c:val>
          <c:smooth val="0"/>
          <c:extLst>
            <c:ext xmlns:c16="http://schemas.microsoft.com/office/drawing/2014/chart" uri="{C3380CC4-5D6E-409C-BE32-E72D297353CC}">
              <c16:uniqueId val="{0000000C-0E00-4E61-B7BF-02E4BA7436D7}"/>
            </c:ext>
          </c:extLst>
        </c:ser>
        <c:ser>
          <c:idx val="1"/>
          <c:order val="1"/>
          <c:tx>
            <c:strRef>
              <c:f>イノシシ推定・予測!$F$3</c:f>
              <c:strCache>
                <c:ptCount val="1"/>
                <c:pt idx="0">
                  <c:v>90%信用区間</c:v>
                </c:pt>
              </c:strCache>
            </c:strRef>
          </c:tx>
          <c:spPr>
            <a:ln w="25400" cap="rnd">
              <a:solidFill>
                <a:schemeClr val="tx1"/>
              </a:solidFill>
              <a:prstDash val="solid"/>
              <a:round/>
            </a:ln>
            <a:effectLst/>
          </c:spPr>
          <c:marker>
            <c:symbol val="none"/>
          </c:marke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イノシシ推定・予測!$F$4:$F$36</c:f>
              <c:numCache>
                <c:formatCode>#,##0_ </c:formatCode>
                <c:ptCount val="33"/>
                <c:pt idx="0">
                  <c:v>255807</c:v>
                </c:pt>
                <c:pt idx="1">
                  <c:v>277783</c:v>
                </c:pt>
                <c:pt idx="2">
                  <c:v>299556</c:v>
                </c:pt>
                <c:pt idx="3">
                  <c:v>329404</c:v>
                </c:pt>
                <c:pt idx="4">
                  <c:v>365714</c:v>
                </c:pt>
                <c:pt idx="5">
                  <c:v>414958</c:v>
                </c:pt>
                <c:pt idx="6">
                  <c:v>480009</c:v>
                </c:pt>
                <c:pt idx="7">
                  <c:v>553667</c:v>
                </c:pt>
                <c:pt idx="8">
                  <c:v>667175</c:v>
                </c:pt>
                <c:pt idx="9">
                  <c:v>793881</c:v>
                </c:pt>
                <c:pt idx="10">
                  <c:v>889916</c:v>
                </c:pt>
                <c:pt idx="11">
                  <c:v>832883</c:v>
                </c:pt>
                <c:pt idx="12">
                  <c:v>993774</c:v>
                </c:pt>
                <c:pt idx="13">
                  <c:v>1143656</c:v>
                </c:pt>
                <c:pt idx="14">
                  <c:v>1066132</c:v>
                </c:pt>
                <c:pt idx="15">
                  <c:v>1280203</c:v>
                </c:pt>
                <c:pt idx="16">
                  <c:v>1134435</c:v>
                </c:pt>
                <c:pt idx="17">
                  <c:v>1230290</c:v>
                </c:pt>
                <c:pt idx="18">
                  <c:v>1165535</c:v>
                </c:pt>
                <c:pt idx="19">
                  <c:v>1424082</c:v>
                </c:pt>
                <c:pt idx="20">
                  <c:v>1389701</c:v>
                </c:pt>
                <c:pt idx="21">
                  <c:v>1774734</c:v>
                </c:pt>
                <c:pt idx="22">
                  <c:v>1485647</c:v>
                </c:pt>
                <c:pt idx="23">
                  <c:v>1484093</c:v>
                </c:pt>
                <c:pt idx="24">
                  <c:v>1516389</c:v>
                </c:pt>
                <c:pt idx="25">
                  <c:v>1678216</c:v>
                </c:pt>
                <c:pt idx="26">
                  <c:v>1488858</c:v>
                </c:pt>
                <c:pt idx="27">
                  <c:v>1449241</c:v>
                </c:pt>
                <c:pt idx="28">
                  <c:v>1331454</c:v>
                </c:pt>
                <c:pt idx="29" formatCode="#,##0_);[Red]\(#,##0\)">
                  <c:v>1294512</c:v>
                </c:pt>
                <c:pt idx="30" formatCode="#,##0_);[Red]\(#,##0\)">
                  <c:v>1205539</c:v>
                </c:pt>
                <c:pt idx="31" formatCode="#,##0_);[Red]\(#,##0\)">
                  <c:v>1085060</c:v>
                </c:pt>
                <c:pt idx="32" formatCode="#,##0_);[Red]\(#,##0\)">
                  <c:v>970720</c:v>
                </c:pt>
              </c:numCache>
            </c:numRef>
          </c:val>
          <c:smooth val="0"/>
          <c:extLst>
            <c:ext xmlns:c16="http://schemas.microsoft.com/office/drawing/2014/chart" uri="{C3380CC4-5D6E-409C-BE32-E72D297353CC}">
              <c16:uniqueId val="{0000000E-0E00-4E61-B7BF-02E4BA7436D7}"/>
            </c:ext>
          </c:extLst>
        </c:ser>
        <c:ser>
          <c:idx val="6"/>
          <c:order val="4"/>
          <c:tx>
            <c:strRef>
              <c:f>イノシシ推定・予測!$E$3</c:f>
              <c:strCache>
                <c:ptCount val="1"/>
                <c:pt idx="0">
                  <c:v>75%</c:v>
                </c:pt>
              </c:strCache>
            </c:strRef>
          </c:tx>
          <c:spPr>
            <a:ln w="12700" cap="rnd">
              <a:solidFill>
                <a:schemeClr val="tx1"/>
              </a:solidFill>
              <a:round/>
            </a:ln>
            <a:effectLst/>
          </c:spPr>
          <c:marker>
            <c:symbol val="none"/>
          </c:marke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イノシシ推定・予測!$E$4:$E$36</c:f>
              <c:numCache>
                <c:formatCode>#,##0_ </c:formatCode>
                <c:ptCount val="33"/>
                <c:pt idx="0">
                  <c:v>216463</c:v>
                </c:pt>
                <c:pt idx="1">
                  <c:v>234911</c:v>
                </c:pt>
                <c:pt idx="2">
                  <c:v>252795</c:v>
                </c:pt>
                <c:pt idx="3">
                  <c:v>277359</c:v>
                </c:pt>
                <c:pt idx="4">
                  <c:v>308071</c:v>
                </c:pt>
                <c:pt idx="5">
                  <c:v>350412</c:v>
                </c:pt>
                <c:pt idx="6">
                  <c:v>406324</c:v>
                </c:pt>
                <c:pt idx="7">
                  <c:v>468948</c:v>
                </c:pt>
                <c:pt idx="8">
                  <c:v>568980</c:v>
                </c:pt>
                <c:pt idx="9">
                  <c:v>677551</c:v>
                </c:pt>
                <c:pt idx="10">
                  <c:v>765719</c:v>
                </c:pt>
                <c:pt idx="11">
                  <c:v>718305</c:v>
                </c:pt>
                <c:pt idx="12">
                  <c:v>859974</c:v>
                </c:pt>
                <c:pt idx="13">
                  <c:v>991822</c:v>
                </c:pt>
                <c:pt idx="14">
                  <c:v>929612</c:v>
                </c:pt>
                <c:pt idx="15">
                  <c:v>1122699</c:v>
                </c:pt>
                <c:pt idx="16">
                  <c:v>995794</c:v>
                </c:pt>
                <c:pt idx="17">
                  <c:v>1083437</c:v>
                </c:pt>
                <c:pt idx="18">
                  <c:v>1026282</c:v>
                </c:pt>
                <c:pt idx="19">
                  <c:v>1264401</c:v>
                </c:pt>
                <c:pt idx="20">
                  <c:v>1245749</c:v>
                </c:pt>
                <c:pt idx="21">
                  <c:v>1572077</c:v>
                </c:pt>
                <c:pt idx="22">
                  <c:v>1310765</c:v>
                </c:pt>
                <c:pt idx="23">
                  <c:v>1307309</c:v>
                </c:pt>
                <c:pt idx="24">
                  <c:v>1342621</c:v>
                </c:pt>
                <c:pt idx="25">
                  <c:v>1487193</c:v>
                </c:pt>
                <c:pt idx="26">
                  <c:v>1316054</c:v>
                </c:pt>
                <c:pt idx="27">
                  <c:v>1277542</c:v>
                </c:pt>
                <c:pt idx="28">
                  <c:v>1172186</c:v>
                </c:pt>
                <c:pt idx="29" formatCode="#,##0_);[Red]\(#,##0\)">
                  <c:v>1140362</c:v>
                </c:pt>
                <c:pt idx="30" formatCode="#,##0_);[Red]\(#,##0\)">
                  <c:v>1057442</c:v>
                </c:pt>
                <c:pt idx="31" formatCode="#,##0_);[Red]\(#,##0\)">
                  <c:v>931570</c:v>
                </c:pt>
                <c:pt idx="32" formatCode="#,##0_);[Red]\(#,##0\)">
                  <c:v>813302</c:v>
                </c:pt>
              </c:numCache>
            </c:numRef>
          </c:val>
          <c:smooth val="0"/>
          <c:extLst>
            <c:ext xmlns:c16="http://schemas.microsoft.com/office/drawing/2014/chart" uri="{C3380CC4-5D6E-409C-BE32-E72D297353CC}">
              <c16:uniqueId val="{0000000F-0E00-4E61-B7BF-02E4BA7436D7}"/>
            </c:ext>
          </c:extLst>
        </c:ser>
        <c:ser>
          <c:idx val="3"/>
          <c:order val="5"/>
          <c:tx>
            <c:strRef>
              <c:f>イノシシ推定・予測!$B$3</c:f>
              <c:strCache>
                <c:ptCount val="1"/>
                <c:pt idx="0">
                  <c:v>90%信用区間下限</c:v>
                </c:pt>
              </c:strCache>
            </c:strRef>
          </c:tx>
          <c:spPr>
            <a:ln w="25400" cap="rnd">
              <a:solidFill>
                <a:schemeClr val="tx1"/>
              </a:solidFill>
              <a:prstDash val="solid"/>
              <a:round/>
            </a:ln>
            <a:effectLst/>
          </c:spPr>
          <c:marker>
            <c:symbol val="none"/>
          </c:marke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イノシシ推定・予測!$B$4:$B$36</c:f>
              <c:numCache>
                <c:formatCode>#,##0_ </c:formatCode>
                <c:ptCount val="33"/>
                <c:pt idx="0">
                  <c:v>160861</c:v>
                </c:pt>
                <c:pt idx="1">
                  <c:v>174067</c:v>
                </c:pt>
                <c:pt idx="2">
                  <c:v>185874</c:v>
                </c:pt>
                <c:pt idx="3">
                  <c:v>202821</c:v>
                </c:pt>
                <c:pt idx="4">
                  <c:v>224624</c:v>
                </c:pt>
                <c:pt idx="5">
                  <c:v>254644</c:v>
                </c:pt>
                <c:pt idx="6">
                  <c:v>294992</c:v>
                </c:pt>
                <c:pt idx="7">
                  <c:v>335076</c:v>
                </c:pt>
                <c:pt idx="8">
                  <c:v>403012</c:v>
                </c:pt>
                <c:pt idx="9">
                  <c:v>464523</c:v>
                </c:pt>
                <c:pt idx="10">
                  <c:v>528566</c:v>
                </c:pt>
                <c:pt idx="11">
                  <c:v>508159</c:v>
                </c:pt>
                <c:pt idx="12">
                  <c:v>604615</c:v>
                </c:pt>
                <c:pt idx="13">
                  <c:v>705275</c:v>
                </c:pt>
                <c:pt idx="14">
                  <c:v>678815</c:v>
                </c:pt>
                <c:pt idx="15">
                  <c:v>815451</c:v>
                </c:pt>
                <c:pt idx="16">
                  <c:v>730632</c:v>
                </c:pt>
                <c:pt idx="17">
                  <c:v>800942</c:v>
                </c:pt>
                <c:pt idx="18">
                  <c:v>779231</c:v>
                </c:pt>
                <c:pt idx="19">
                  <c:v>953732</c:v>
                </c:pt>
                <c:pt idx="20">
                  <c:v>987792</c:v>
                </c:pt>
                <c:pt idx="21">
                  <c:v>1193127</c:v>
                </c:pt>
                <c:pt idx="22">
                  <c:v>1002433</c:v>
                </c:pt>
                <c:pt idx="23">
                  <c:v>1004957</c:v>
                </c:pt>
                <c:pt idx="24">
                  <c:v>1049723</c:v>
                </c:pt>
                <c:pt idx="25">
                  <c:v>1148101</c:v>
                </c:pt>
                <c:pt idx="26">
                  <c:v>1032922</c:v>
                </c:pt>
                <c:pt idx="27">
                  <c:v>1002338</c:v>
                </c:pt>
                <c:pt idx="28">
                  <c:v>935377</c:v>
                </c:pt>
                <c:pt idx="29" formatCode="#,##0">
                  <c:v>910411</c:v>
                </c:pt>
                <c:pt idx="30" formatCode="#,##0">
                  <c:v>840423</c:v>
                </c:pt>
                <c:pt idx="31" formatCode="#,##0">
                  <c:v>698631</c:v>
                </c:pt>
                <c:pt idx="32" formatCode="#,##0">
                  <c:v>540092</c:v>
                </c:pt>
              </c:numCache>
            </c:numRef>
          </c:val>
          <c:smooth val="0"/>
          <c:extLst>
            <c:ext xmlns:c16="http://schemas.microsoft.com/office/drawing/2014/chart" uri="{C3380CC4-5D6E-409C-BE32-E72D297353CC}">
              <c16:uniqueId val="{00000011-0E00-4E61-B7BF-02E4BA7436D7}"/>
            </c:ext>
          </c:extLst>
        </c:ser>
        <c:ser>
          <c:idx val="7"/>
          <c:order val="6"/>
          <c:tx>
            <c:strRef>
              <c:f>イノシシ推定・予測!$C$3</c:f>
              <c:strCache>
                <c:ptCount val="1"/>
                <c:pt idx="0">
                  <c:v>25%</c:v>
                </c:pt>
              </c:strCache>
            </c:strRef>
          </c:tx>
          <c:spPr>
            <a:ln w="12700" cap="rnd">
              <a:solidFill>
                <a:schemeClr val="tx1"/>
              </a:solidFill>
              <a:round/>
            </a:ln>
            <a:effectLst/>
          </c:spPr>
          <c:marker>
            <c:symbol val="none"/>
          </c:marker>
          <c:cat>
            <c:strRef>
              <c:f>イノシシ推定・予測!$A$4:$A$36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イノシシ推定・予測!$C$4:$C$36</c:f>
              <c:numCache>
                <c:formatCode>#,##0_ </c:formatCode>
                <c:ptCount val="33"/>
                <c:pt idx="0">
                  <c:v>179342</c:v>
                </c:pt>
                <c:pt idx="1">
                  <c:v>194246</c:v>
                </c:pt>
                <c:pt idx="2">
                  <c:v>208025</c:v>
                </c:pt>
                <c:pt idx="3">
                  <c:v>227559</c:v>
                </c:pt>
                <c:pt idx="4">
                  <c:v>252439</c:v>
                </c:pt>
                <c:pt idx="5">
                  <c:v>286511</c:v>
                </c:pt>
                <c:pt idx="6">
                  <c:v>332263</c:v>
                </c:pt>
                <c:pt idx="7">
                  <c:v>380594</c:v>
                </c:pt>
                <c:pt idx="8">
                  <c:v>460449</c:v>
                </c:pt>
                <c:pt idx="9">
                  <c:v>539488</c:v>
                </c:pt>
                <c:pt idx="10">
                  <c:v>615811</c:v>
                </c:pt>
                <c:pt idx="11">
                  <c:v>584704</c:v>
                </c:pt>
                <c:pt idx="12">
                  <c:v>697215</c:v>
                </c:pt>
                <c:pt idx="13">
                  <c:v>810902</c:v>
                </c:pt>
                <c:pt idx="14">
                  <c:v>769921</c:v>
                </c:pt>
                <c:pt idx="15">
                  <c:v>929423</c:v>
                </c:pt>
                <c:pt idx="16">
                  <c:v>828804</c:v>
                </c:pt>
                <c:pt idx="17">
                  <c:v>907892</c:v>
                </c:pt>
                <c:pt idx="18">
                  <c:v>872638</c:v>
                </c:pt>
                <c:pt idx="19">
                  <c:v>1068586</c:v>
                </c:pt>
                <c:pt idx="20">
                  <c:v>1082388</c:v>
                </c:pt>
                <c:pt idx="21">
                  <c:v>1335068</c:v>
                </c:pt>
                <c:pt idx="22">
                  <c:v>1116161</c:v>
                </c:pt>
                <c:pt idx="23">
                  <c:v>1114239</c:v>
                </c:pt>
                <c:pt idx="24">
                  <c:v>1154048</c:v>
                </c:pt>
                <c:pt idx="25">
                  <c:v>1271251</c:v>
                </c:pt>
                <c:pt idx="26">
                  <c:v>1133578</c:v>
                </c:pt>
                <c:pt idx="27">
                  <c:v>1098350</c:v>
                </c:pt>
                <c:pt idx="28">
                  <c:v>1014027</c:v>
                </c:pt>
                <c:pt idx="29" formatCode="#,##0_);[Red]\(#,##0\)">
                  <c:v>984934</c:v>
                </c:pt>
                <c:pt idx="30" formatCode="#,##0_);[Red]\(#,##0\)">
                  <c:v>914250</c:v>
                </c:pt>
                <c:pt idx="31" formatCode="#,##0_);[Red]\(#,##0\)">
                  <c:v>781441</c:v>
                </c:pt>
                <c:pt idx="32" formatCode="#,##0_);[Red]\(#,##0\)">
                  <c:v>640192</c:v>
                </c:pt>
              </c:numCache>
            </c:numRef>
          </c:val>
          <c:smooth val="0"/>
          <c:extLst>
            <c:ext xmlns:c16="http://schemas.microsoft.com/office/drawing/2014/chart" uri="{C3380CC4-5D6E-409C-BE32-E72D297353CC}">
              <c16:uniqueId val="{00000012-0E00-4E61-B7BF-02E4BA7436D7}"/>
            </c:ext>
          </c:extLst>
        </c:ser>
        <c:dLbls>
          <c:showLegendKey val="0"/>
          <c:showVal val="0"/>
          <c:showCatName val="0"/>
          <c:showSerName val="0"/>
          <c:showPercent val="0"/>
          <c:showBubbleSize val="0"/>
        </c:dLbls>
        <c:marker val="1"/>
        <c:smooth val="0"/>
        <c:axId val="324543048"/>
        <c:axId val="324544032"/>
      </c:lineChart>
      <c:catAx>
        <c:axId val="324543048"/>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ysClr val="windowText" lastClr="000000"/>
            </a:solidFill>
            <a:round/>
          </a:ln>
          <a:effectLst/>
        </c:spPr>
        <c:txPr>
          <a:bodyPr rot="-27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4544032"/>
        <c:crosses val="autoZero"/>
        <c:auto val="0"/>
        <c:lblAlgn val="ctr"/>
        <c:lblOffset val="100"/>
        <c:tickLblSkip val="2"/>
        <c:noMultiLvlLbl val="0"/>
      </c:catAx>
      <c:valAx>
        <c:axId val="32454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4543048"/>
        <c:crosses val="autoZero"/>
        <c:crossBetween val="between"/>
        <c:dispUnits>
          <c:builtInUnit val="tenThousands"/>
        </c:dispUnits>
      </c:valAx>
      <c:spPr>
        <a:noFill/>
        <a:ln>
          <a:noFill/>
        </a:ln>
        <a:effectLst>
          <a:glow rad="25400">
            <a:schemeClr val="accent1">
              <a:alpha val="40000"/>
            </a:schemeClr>
          </a:glow>
        </a:effectLst>
      </c:spPr>
    </c:plotArea>
    <c:legend>
      <c:legendPos val="b"/>
      <c:legendEntry>
        <c:idx val="0"/>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7.8753933136676516E-2"/>
          <c:y val="1.3698633156966488E-2"/>
          <c:w val="0.28189306784660773"/>
          <c:h val="0.147364995985402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4891727342279E-2"/>
          <c:y val="1.422310405643739E-2"/>
          <c:w val="0.90518197896325781"/>
          <c:h val="0.91198831569664907"/>
        </c:manualLayout>
      </c:layout>
      <c:areaChart>
        <c:grouping val="stacked"/>
        <c:varyColors val="0"/>
        <c:ser>
          <c:idx val="4"/>
          <c:order val="3"/>
          <c:tx>
            <c:strRef>
              <c:f>ニホンジカ推定・予測!$C$3</c:f>
              <c:strCache>
                <c:ptCount val="1"/>
                <c:pt idx="0">
                  <c:v>25%</c:v>
                </c:pt>
              </c:strCache>
            </c:strRef>
          </c:tx>
          <c:spPr>
            <a:noFill/>
            <a:ln w="28575">
              <a:noFill/>
            </a:ln>
            <a:effectLst/>
          </c:spP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ニホンジカ推定・予測!$C$4:$C$36</c:f>
              <c:numCache>
                <c:formatCode>#,##0</c:formatCode>
                <c:ptCount val="33"/>
                <c:pt idx="0">
                  <c:v>257941</c:v>
                </c:pt>
                <c:pt idx="1">
                  <c:v>287548</c:v>
                </c:pt>
                <c:pt idx="2">
                  <c:v>320708</c:v>
                </c:pt>
                <c:pt idx="3">
                  <c:v>356890</c:v>
                </c:pt>
                <c:pt idx="4">
                  <c:v>394095</c:v>
                </c:pt>
                <c:pt idx="5">
                  <c:v>437959</c:v>
                </c:pt>
                <c:pt idx="6">
                  <c:v>490527</c:v>
                </c:pt>
                <c:pt idx="7">
                  <c:v>549828</c:v>
                </c:pt>
                <c:pt idx="8">
                  <c:v>619798</c:v>
                </c:pt>
                <c:pt idx="9">
                  <c:v>692953</c:v>
                </c:pt>
                <c:pt idx="10">
                  <c:v>772801</c:v>
                </c:pt>
                <c:pt idx="11">
                  <c:v>854173</c:v>
                </c:pt>
                <c:pt idx="12">
                  <c:v>961324</c:v>
                </c:pt>
                <c:pt idx="13">
                  <c:v>1063832</c:v>
                </c:pt>
                <c:pt idx="14">
                  <c:v>1172860</c:v>
                </c:pt>
                <c:pt idx="15">
                  <c:v>1276916</c:v>
                </c:pt>
                <c:pt idx="16">
                  <c:v>1400347</c:v>
                </c:pt>
                <c:pt idx="17">
                  <c:v>1553754</c:v>
                </c:pt>
                <c:pt idx="18">
                  <c:v>1669395</c:v>
                </c:pt>
                <c:pt idx="19">
                  <c:v>1824175</c:v>
                </c:pt>
                <c:pt idx="20">
                  <c:v>1938192</c:v>
                </c:pt>
                <c:pt idx="21">
                  <c:v>2081402</c:v>
                </c:pt>
                <c:pt idx="22">
                  <c:v>2226071</c:v>
                </c:pt>
                <c:pt idx="23">
                  <c:v>2367469</c:v>
                </c:pt>
                <c:pt idx="24">
                  <c:v>2486729</c:v>
                </c:pt>
                <c:pt idx="25">
                  <c:v>2522705</c:v>
                </c:pt>
                <c:pt idx="26">
                  <c:v>2456049</c:v>
                </c:pt>
                <c:pt idx="27">
                  <c:v>2372246</c:v>
                </c:pt>
                <c:pt idx="28">
                  <c:v>2345452</c:v>
                </c:pt>
                <c:pt idx="29">
                  <c:v>2325897</c:v>
                </c:pt>
                <c:pt idx="30">
                  <c:v>2291057</c:v>
                </c:pt>
                <c:pt idx="31">
                  <c:v>2218253</c:v>
                </c:pt>
                <c:pt idx="32">
                  <c:v>2082193</c:v>
                </c:pt>
              </c:numCache>
            </c:numRef>
          </c:val>
          <c:extLst>
            <c:ext xmlns:c16="http://schemas.microsoft.com/office/drawing/2014/chart" uri="{C3380CC4-5D6E-409C-BE32-E72D297353CC}">
              <c16:uniqueId val="{00000000-6D66-47B4-80E7-805C4E03F316}"/>
            </c:ext>
          </c:extLst>
        </c:ser>
        <c:ser>
          <c:idx val="5"/>
          <c:order val="4"/>
          <c:tx>
            <c:strRef>
              <c:f>ニホンジカ推定・予測!$G$3</c:f>
              <c:strCache>
                <c:ptCount val="1"/>
                <c:pt idx="0">
                  <c:v>75%-25%</c:v>
                </c:pt>
              </c:strCache>
            </c:strRef>
          </c:tx>
          <c:spPr>
            <a:solidFill>
              <a:schemeClr val="accent1">
                <a:lumMod val="40000"/>
                <a:lumOff val="60000"/>
              </a:schemeClr>
            </a:solidFill>
            <a:ln w="12700">
              <a:noFill/>
            </a:ln>
            <a:effectLst/>
          </c:spP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ニホンジカ推定・予測!$G$4:$G$36</c:f>
              <c:numCache>
                <c:formatCode>#,##0_);[Red]\(#,##0\)</c:formatCode>
                <c:ptCount val="33"/>
                <c:pt idx="0">
                  <c:v>48491</c:v>
                </c:pt>
                <c:pt idx="1">
                  <c:v>53488</c:v>
                </c:pt>
                <c:pt idx="2">
                  <c:v>58818</c:v>
                </c:pt>
                <c:pt idx="3">
                  <c:v>64620</c:v>
                </c:pt>
                <c:pt idx="4">
                  <c:v>70631</c:v>
                </c:pt>
                <c:pt idx="5">
                  <c:v>77055</c:v>
                </c:pt>
                <c:pt idx="6">
                  <c:v>84499</c:v>
                </c:pt>
                <c:pt idx="7">
                  <c:v>92570</c:v>
                </c:pt>
                <c:pt idx="8">
                  <c:v>100752</c:v>
                </c:pt>
                <c:pt idx="9">
                  <c:v>111023</c:v>
                </c:pt>
                <c:pt idx="10">
                  <c:v>119671</c:v>
                </c:pt>
                <c:pt idx="11">
                  <c:v>128660</c:v>
                </c:pt>
                <c:pt idx="12">
                  <c:v>139866</c:v>
                </c:pt>
                <c:pt idx="13">
                  <c:v>149987</c:v>
                </c:pt>
                <c:pt idx="14">
                  <c:v>160132</c:v>
                </c:pt>
                <c:pt idx="15">
                  <c:v>169049</c:v>
                </c:pt>
                <c:pt idx="16">
                  <c:v>176994</c:v>
                </c:pt>
                <c:pt idx="17">
                  <c:v>188919</c:v>
                </c:pt>
                <c:pt idx="18">
                  <c:v>195216</c:v>
                </c:pt>
                <c:pt idx="19">
                  <c:v>201197</c:v>
                </c:pt>
                <c:pt idx="20">
                  <c:v>210308</c:v>
                </c:pt>
                <c:pt idx="21">
                  <c:v>213207</c:v>
                </c:pt>
                <c:pt idx="22">
                  <c:v>218744</c:v>
                </c:pt>
                <c:pt idx="23">
                  <c:v>226906</c:v>
                </c:pt>
                <c:pt idx="24">
                  <c:v>233335</c:v>
                </c:pt>
                <c:pt idx="25">
                  <c:v>237308</c:v>
                </c:pt>
                <c:pt idx="26">
                  <c:v>233661</c:v>
                </c:pt>
                <c:pt idx="27">
                  <c:v>236950</c:v>
                </c:pt>
                <c:pt idx="28">
                  <c:v>235263</c:v>
                </c:pt>
                <c:pt idx="29">
                  <c:v>243069</c:v>
                </c:pt>
                <c:pt idx="30">
                  <c:v>249948</c:v>
                </c:pt>
                <c:pt idx="31">
                  <c:v>261403</c:v>
                </c:pt>
                <c:pt idx="32">
                  <c:v>288595</c:v>
                </c:pt>
              </c:numCache>
            </c:numRef>
          </c:val>
          <c:extLst>
            <c:ext xmlns:c16="http://schemas.microsoft.com/office/drawing/2014/chart" uri="{C3380CC4-5D6E-409C-BE32-E72D297353CC}">
              <c16:uniqueId val="{00000001-6D66-47B4-80E7-805C4E03F316}"/>
            </c:ext>
          </c:extLst>
        </c:ser>
        <c:dLbls>
          <c:showLegendKey val="0"/>
          <c:showVal val="0"/>
          <c:showCatName val="0"/>
          <c:showSerName val="0"/>
          <c:showPercent val="0"/>
          <c:showBubbleSize val="0"/>
        </c:dLbls>
        <c:axId val="324543048"/>
        <c:axId val="324544032"/>
      </c:areaChart>
      <c:barChart>
        <c:barDir val="col"/>
        <c:grouping val="clustered"/>
        <c:varyColors val="0"/>
        <c:dLbls>
          <c:showLegendKey val="0"/>
          <c:showVal val="0"/>
          <c:showCatName val="0"/>
          <c:showSerName val="0"/>
          <c:showPercent val="0"/>
          <c:showBubbleSize val="0"/>
        </c:dLbls>
        <c:gapWidth val="150"/>
        <c:axId val="324543048"/>
        <c:axId val="324544032"/>
        <c:extLst>
          <c:ext xmlns:c15="http://schemas.microsoft.com/office/drawing/2012/chart" uri="{02D57815-91ED-43cb-92C2-25804820EDAC}">
            <c15:filteredBarSeries>
              <c15:ser>
                <c:idx val="2"/>
                <c:order val="6"/>
                <c:tx>
                  <c:strRef>
                    <c:extLst>
                      <c:ext uri="{02D57815-91ED-43cb-92C2-25804820EDAC}">
                        <c15:formulaRef>
                          <c15:sqref>ニホンジカ推定・予測!$H$3</c15:sqref>
                        </c15:formulaRef>
                      </c:ext>
                    </c:extLst>
                    <c:strCache>
                      <c:ptCount val="1"/>
                      <c:pt idx="0">
                        <c:v>捕獲数</c:v>
                      </c:pt>
                    </c:strCache>
                  </c:strRef>
                </c:tx>
                <c:spPr>
                  <a:solidFill>
                    <a:schemeClr val="accent2"/>
                  </a:solidFill>
                  <a:ln>
                    <a:solidFill>
                      <a:schemeClr val="tx2"/>
                    </a:solidFill>
                  </a:ln>
                  <a:effectLst/>
                </c:spPr>
                <c:invertIfNegative val="0"/>
                <c:cat>
                  <c:strRef>
                    <c:extLst>
                      <c:ext uri="{02D57815-91ED-43cb-92C2-25804820EDAC}">
                        <c15:formulaRef>
                          <c15:sqref>ニホンジカ推定・予測!$A$4:$A$36</c15:sqref>
                        </c15:formulaRef>
                      </c:ext>
                    </c:extLst>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extLst>
                      <c:ext uri="{02D57815-91ED-43cb-92C2-25804820EDAC}">
                        <c15:formulaRef>
                          <c15:sqref>ニホンジカ推定・予測!$H$4:$H$36</c15:sqref>
                        </c15:formulaRef>
                      </c:ext>
                    </c:extLst>
                    <c:numCache>
                      <c:formatCode>#,##0</c:formatCode>
                      <c:ptCount val="33"/>
                      <c:pt idx="0">
                        <c:v>24215</c:v>
                      </c:pt>
                      <c:pt idx="1">
                        <c:v>25815</c:v>
                      </c:pt>
                      <c:pt idx="2">
                        <c:v>28672</c:v>
                      </c:pt>
                      <c:pt idx="3">
                        <c:v>32678</c:v>
                      </c:pt>
                      <c:pt idx="4">
                        <c:v>39466</c:v>
                      </c:pt>
                      <c:pt idx="5">
                        <c:v>40709</c:v>
                      </c:pt>
                      <c:pt idx="6">
                        <c:v>40969</c:v>
                      </c:pt>
                      <c:pt idx="7">
                        <c:v>44815</c:v>
                      </c:pt>
                      <c:pt idx="8">
                        <c:v>46741</c:v>
                      </c:pt>
                      <c:pt idx="9">
                        <c:v>57532</c:v>
                      </c:pt>
                      <c:pt idx="10" formatCode="#,##0_);[Red]\(#,##0\)">
                        <c:v>62266</c:v>
                      </c:pt>
                      <c:pt idx="11" formatCode="#,##0_);[Red]\(#,##0\)">
                        <c:v>70494</c:v>
                      </c:pt>
                      <c:pt idx="12" formatCode="#,##0_);[Red]\(#,##0\)">
                        <c:v>80604</c:v>
                      </c:pt>
                      <c:pt idx="13" formatCode="#,##0_);[Red]\(#,##0\)">
                        <c:v>88372</c:v>
                      </c:pt>
                      <c:pt idx="14" formatCode="#,##0_);[Red]\(#,##0\)">
                        <c:v>99387</c:v>
                      </c:pt>
                      <c:pt idx="15" formatCode="#,##0_);[Red]\(#,##0\)">
                        <c:v>103736</c:v>
                      </c:pt>
                      <c:pt idx="16" formatCode="#,##0_);[Red]\(#,##0\)">
                        <c:v>108206</c:v>
                      </c:pt>
                      <c:pt idx="17" formatCode="#,##0_);[Red]\(#,##0\)">
                        <c:v>126039</c:v>
                      </c:pt>
                      <c:pt idx="18" formatCode="#,##0_);[Red]\(#,##0\)">
                        <c:v>136770</c:v>
                      </c:pt>
                      <c:pt idx="19" formatCode="#,##0_);[Red]\(#,##0\)">
                        <c:v>175159</c:v>
                      </c:pt>
                      <c:pt idx="20" formatCode="#,##0_);[Red]\(#,##0\)">
                        <c:v>214756</c:v>
                      </c:pt>
                      <c:pt idx="21" formatCode="#,##0_);[Red]\(#,##0\)">
                        <c:v>254069</c:v>
                      </c:pt>
                      <c:pt idx="22" formatCode="#,##0_);[Red]\(#,##0\)">
                        <c:v>279031</c:v>
                      </c:pt>
                      <c:pt idx="23" formatCode="#,##0_);[Red]\(#,##0\)">
                        <c:v>323111</c:v>
                      </c:pt>
                      <c:pt idx="24" formatCode="#,##0_);[Red]\(#,##0\)">
                        <c:v>381266</c:v>
                      </c:pt>
                      <c:pt idx="25" formatCode="#,##0_);[Red]\(#,##0\)">
                        <c:v>451727</c:v>
                      </c:pt>
                      <c:pt idx="26" formatCode="#,##0_);[Red]\(#,##0\)">
                        <c:v>470394</c:v>
                      </c:pt>
                      <c:pt idx="27" formatCode="#,##0_);[Red]\(#,##0\)">
                        <c:v>460560</c:v>
                      </c:pt>
                      <c:pt idx="28" formatCode="#,##0_);[Red]\(#,##0\)">
                        <c:v>478167</c:v>
                      </c:pt>
                      <c:pt idx="29" formatCode="#,##0_);[Red]\(#,##0\)">
                        <c:v>460110</c:v>
                      </c:pt>
                      <c:pt idx="30" formatCode="#,##0_);[Red]\(#,##0\)">
                        <c:v>496093</c:v>
                      </c:pt>
                      <c:pt idx="31" formatCode="#,##0_);[Red]\(#,##0\)">
                        <c:v>548505</c:v>
                      </c:pt>
                      <c:pt idx="32" formatCode="#,##0_);[Red]\(#,##0\)">
                        <c:v>591068</c:v>
                      </c:pt>
                    </c:numCache>
                  </c:numRef>
                </c:val>
                <c:extLst>
                  <c:ext xmlns:c16="http://schemas.microsoft.com/office/drawing/2014/chart" uri="{C3380CC4-5D6E-409C-BE32-E72D297353CC}">
                    <c16:uniqueId val="{00000002-6D66-47B4-80E7-805C4E03F316}"/>
                  </c:ext>
                </c:extLst>
              </c15:ser>
            </c15:filteredBarSeries>
          </c:ext>
        </c:extLst>
      </c:barChart>
      <c:lineChart>
        <c:grouping val="standard"/>
        <c:varyColors val="0"/>
        <c:ser>
          <c:idx val="3"/>
          <c:order val="0"/>
          <c:tx>
            <c:strRef>
              <c:f>ニホンジカ推定・予測!$B$3</c:f>
              <c:strCache>
                <c:ptCount val="1"/>
                <c:pt idx="0">
                  <c:v>90%信用区間下限</c:v>
                </c:pt>
              </c:strCache>
            </c:strRef>
          </c:tx>
          <c:spPr>
            <a:ln w="25400" cap="rnd" cmpd="sng">
              <a:solidFill>
                <a:schemeClr val="tx1"/>
              </a:solidFill>
              <a:prstDash val="solid"/>
              <a:round/>
            </a:ln>
            <a:effectLst/>
          </c:spPr>
          <c:marker>
            <c:symbol val="none"/>
          </c:marke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ニホンジカ推定・予測!$B$4:$B$36</c:f>
              <c:numCache>
                <c:formatCode>#,##0</c:formatCode>
                <c:ptCount val="33"/>
                <c:pt idx="0">
                  <c:v>233149</c:v>
                </c:pt>
                <c:pt idx="1">
                  <c:v>260482</c:v>
                </c:pt>
                <c:pt idx="2">
                  <c:v>290930</c:v>
                </c:pt>
                <c:pt idx="3">
                  <c:v>324297</c:v>
                </c:pt>
                <c:pt idx="4">
                  <c:v>358088</c:v>
                </c:pt>
                <c:pt idx="5">
                  <c:v>397959</c:v>
                </c:pt>
                <c:pt idx="6">
                  <c:v>446145</c:v>
                </c:pt>
                <c:pt idx="7">
                  <c:v>500550</c:v>
                </c:pt>
                <c:pt idx="8">
                  <c:v>565310</c:v>
                </c:pt>
                <c:pt idx="9">
                  <c:v>633039</c:v>
                </c:pt>
                <c:pt idx="10">
                  <c:v>707441</c:v>
                </c:pt>
                <c:pt idx="11">
                  <c:v>785702</c:v>
                </c:pt>
                <c:pt idx="12">
                  <c:v>884627</c:v>
                </c:pt>
                <c:pt idx="13">
                  <c:v>981048</c:v>
                </c:pt>
                <c:pt idx="14">
                  <c:v>1086402</c:v>
                </c:pt>
                <c:pt idx="15">
                  <c:v>1183849</c:v>
                </c:pt>
                <c:pt idx="16">
                  <c:v>1304004</c:v>
                </c:pt>
                <c:pt idx="17">
                  <c:v>1447106</c:v>
                </c:pt>
                <c:pt idx="18">
                  <c:v>1560138</c:v>
                </c:pt>
                <c:pt idx="19">
                  <c:v>1709511</c:v>
                </c:pt>
                <c:pt idx="20">
                  <c:v>1820425</c:v>
                </c:pt>
                <c:pt idx="21">
                  <c:v>1961149</c:v>
                </c:pt>
                <c:pt idx="22">
                  <c:v>2105721</c:v>
                </c:pt>
                <c:pt idx="23">
                  <c:v>2239162</c:v>
                </c:pt>
                <c:pt idx="24">
                  <c:v>2353147</c:v>
                </c:pt>
                <c:pt idx="25">
                  <c:v>2384017</c:v>
                </c:pt>
                <c:pt idx="26">
                  <c:v>2322296</c:v>
                </c:pt>
                <c:pt idx="27">
                  <c:v>2239525</c:v>
                </c:pt>
                <c:pt idx="28">
                  <c:v>2210014</c:v>
                </c:pt>
                <c:pt idx="29">
                  <c:v>2188837</c:v>
                </c:pt>
                <c:pt idx="30">
                  <c:v>2151142</c:v>
                </c:pt>
                <c:pt idx="31">
                  <c:v>2073422</c:v>
                </c:pt>
                <c:pt idx="32">
                  <c:v>1918139</c:v>
                </c:pt>
              </c:numCache>
            </c:numRef>
          </c:val>
          <c:smooth val="0"/>
          <c:extLst>
            <c:ext xmlns:c16="http://schemas.microsoft.com/office/drawing/2014/chart" uri="{C3380CC4-5D6E-409C-BE32-E72D297353CC}">
              <c16:uniqueId val="{00000004-6D66-47B4-80E7-805C4E03F316}"/>
            </c:ext>
          </c:extLst>
        </c:ser>
        <c:ser>
          <c:idx val="0"/>
          <c:order val="1"/>
          <c:tx>
            <c:strRef>
              <c:f>ニホンジカ推定・予測!$D$3</c:f>
              <c:strCache>
                <c:ptCount val="1"/>
                <c:pt idx="0">
                  <c:v>中央値</c:v>
                </c:pt>
              </c:strCache>
            </c:strRef>
          </c:tx>
          <c:spPr>
            <a:ln w="28575" cap="rnd">
              <a:solidFill>
                <a:schemeClr val="tx2"/>
              </a:solidFill>
              <a:prstDash val="sysDash"/>
              <a:round/>
            </a:ln>
            <a:effectLst/>
          </c:spPr>
          <c:marker>
            <c:symbol val="none"/>
          </c:marker>
          <c:dPt>
            <c:idx val="0"/>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5-6D66-47B4-80E7-805C4E03F316}"/>
              </c:ext>
            </c:extLst>
          </c:dPt>
          <c:dPt>
            <c:idx val="22"/>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6-6D66-47B4-80E7-805C4E03F316}"/>
              </c:ext>
            </c:extLst>
          </c:dPt>
          <c:dPt>
            <c:idx val="25"/>
            <c:marker>
              <c:symbol val="circle"/>
              <c:size val="8"/>
              <c:spPr>
                <a:solidFill>
                  <a:schemeClr val="tx2"/>
                </a:solidFill>
                <a:ln w="9525">
                  <a:solidFill>
                    <a:schemeClr val="tx1"/>
                  </a:solidFill>
                </a:ln>
                <a:effectLst/>
              </c:spPr>
            </c:marker>
            <c:bubble3D val="0"/>
            <c:extLst>
              <c:ext xmlns:c16="http://schemas.microsoft.com/office/drawing/2014/chart" uri="{C3380CC4-5D6E-409C-BE32-E72D297353CC}">
                <c16:uniqueId val="{00000007-6D66-47B4-80E7-805C4E03F316}"/>
              </c:ext>
            </c:extLst>
          </c:dPt>
          <c:dPt>
            <c:idx val="27"/>
            <c:marker>
              <c:symbol val="none"/>
            </c:marker>
            <c:bubble3D val="0"/>
            <c:extLst>
              <c:ext xmlns:c16="http://schemas.microsoft.com/office/drawing/2014/chart" uri="{C3380CC4-5D6E-409C-BE32-E72D297353CC}">
                <c16:uniqueId val="{00000008-6D66-47B4-80E7-805C4E03F316}"/>
              </c:ext>
            </c:extLst>
          </c:dPt>
          <c:dPt>
            <c:idx val="28"/>
            <c:marker>
              <c:symbol val="none"/>
            </c:marker>
            <c:bubble3D val="0"/>
            <c:extLst>
              <c:ext xmlns:c16="http://schemas.microsoft.com/office/drawing/2014/chart" uri="{C3380CC4-5D6E-409C-BE32-E72D297353CC}">
                <c16:uniqueId val="{00000009-6D66-47B4-80E7-805C4E03F316}"/>
              </c:ext>
            </c:extLst>
          </c:dPt>
          <c:dPt>
            <c:idx val="30"/>
            <c:marker>
              <c:symbol val="none"/>
            </c:marker>
            <c:bubble3D val="0"/>
            <c:extLst>
              <c:ext xmlns:c16="http://schemas.microsoft.com/office/drawing/2014/chart" uri="{C3380CC4-5D6E-409C-BE32-E72D297353CC}">
                <c16:uniqueId val="{0000000A-6D66-47B4-80E7-805C4E03F316}"/>
              </c:ext>
            </c:extLst>
          </c:dPt>
          <c:dPt>
            <c:idx val="31"/>
            <c:marker>
              <c:symbol val="none"/>
            </c:marker>
            <c:bubble3D val="0"/>
            <c:extLst>
              <c:ext xmlns:c16="http://schemas.microsoft.com/office/drawing/2014/chart" uri="{C3380CC4-5D6E-409C-BE32-E72D297353CC}">
                <c16:uniqueId val="{0000000B-6D66-47B4-80E7-805C4E03F316}"/>
              </c:ext>
            </c:extLst>
          </c:dPt>
          <c:dPt>
            <c:idx val="32"/>
            <c:marker>
              <c:symbol val="circle"/>
              <c:size val="8"/>
              <c:spPr>
                <a:solidFill>
                  <a:srgbClr val="595959"/>
                </a:solidFill>
                <a:ln w="15875">
                  <a:solidFill>
                    <a:srgbClr val="404040"/>
                  </a:solidFill>
                </a:ln>
                <a:effectLst/>
              </c:spPr>
            </c:marker>
            <c:bubble3D val="0"/>
            <c:extLst>
              <c:ext xmlns:c16="http://schemas.microsoft.com/office/drawing/2014/chart" uri="{C3380CC4-5D6E-409C-BE32-E72D297353CC}">
                <c16:uniqueId val="{00000008-CF36-406D-9E6C-B7AE9E7B7C9C}"/>
              </c:ext>
            </c:extLst>
          </c:dPt>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ニホンジカ推定・予測!$D$4:$D$36</c:f>
              <c:numCache>
                <c:formatCode>#,##0</c:formatCode>
                <c:ptCount val="33"/>
                <c:pt idx="0">
                  <c:v>279284</c:v>
                </c:pt>
                <c:pt idx="1">
                  <c:v>311174</c:v>
                </c:pt>
                <c:pt idx="2">
                  <c:v>346542</c:v>
                </c:pt>
                <c:pt idx="3">
                  <c:v>385224</c:v>
                </c:pt>
                <c:pt idx="4">
                  <c:v>424799</c:v>
                </c:pt>
                <c:pt idx="5">
                  <c:v>471706</c:v>
                </c:pt>
                <c:pt idx="6">
                  <c:v>528074</c:v>
                </c:pt>
                <c:pt idx="7">
                  <c:v>591550</c:v>
                </c:pt>
                <c:pt idx="8">
                  <c:v>665594</c:v>
                </c:pt>
                <c:pt idx="9">
                  <c:v>743739</c:v>
                </c:pt>
                <c:pt idx="10">
                  <c:v>827716</c:v>
                </c:pt>
                <c:pt idx="11">
                  <c:v>913408</c:v>
                </c:pt>
                <c:pt idx="12">
                  <c:v>1025174</c:v>
                </c:pt>
                <c:pt idx="13">
                  <c:v>1132527</c:v>
                </c:pt>
                <c:pt idx="14">
                  <c:v>1245441</c:v>
                </c:pt>
                <c:pt idx="15">
                  <c:v>1354476</c:v>
                </c:pt>
                <c:pt idx="16">
                  <c:v>1481302</c:v>
                </c:pt>
                <c:pt idx="17">
                  <c:v>1639693</c:v>
                </c:pt>
                <c:pt idx="18">
                  <c:v>1760129</c:v>
                </c:pt>
                <c:pt idx="19">
                  <c:v>1916036</c:v>
                </c:pt>
                <c:pt idx="20">
                  <c:v>2033268</c:v>
                </c:pt>
                <c:pt idx="21">
                  <c:v>2179905</c:v>
                </c:pt>
                <c:pt idx="22">
                  <c:v>2327249</c:v>
                </c:pt>
                <c:pt idx="23">
                  <c:v>2472475</c:v>
                </c:pt>
                <c:pt idx="24">
                  <c:v>2594106</c:v>
                </c:pt>
                <c:pt idx="25">
                  <c:v>2633087</c:v>
                </c:pt>
                <c:pt idx="26">
                  <c:v>2563917</c:v>
                </c:pt>
                <c:pt idx="27">
                  <c:v>2482372</c:v>
                </c:pt>
                <c:pt idx="28">
                  <c:v>2452548</c:v>
                </c:pt>
                <c:pt idx="29">
                  <c:v>2438758</c:v>
                </c:pt>
                <c:pt idx="30">
                  <c:v>2406601</c:v>
                </c:pt>
                <c:pt idx="31">
                  <c:v>2341064</c:v>
                </c:pt>
                <c:pt idx="32" formatCode="#,##0_);[Red]\(#,##0\)">
                  <c:v>2215520</c:v>
                </c:pt>
              </c:numCache>
            </c:numRef>
          </c:val>
          <c:smooth val="0"/>
          <c:extLst>
            <c:ext xmlns:c16="http://schemas.microsoft.com/office/drawing/2014/chart" uri="{C3380CC4-5D6E-409C-BE32-E72D297353CC}">
              <c16:uniqueId val="{0000000C-6D66-47B4-80E7-805C4E03F316}"/>
            </c:ext>
          </c:extLst>
        </c:ser>
        <c:ser>
          <c:idx val="1"/>
          <c:order val="2"/>
          <c:tx>
            <c:strRef>
              <c:f>ニホンジカ推定・予測!$F$3</c:f>
              <c:strCache>
                <c:ptCount val="1"/>
                <c:pt idx="0">
                  <c:v>90%信用区間</c:v>
                </c:pt>
              </c:strCache>
            </c:strRef>
          </c:tx>
          <c:spPr>
            <a:ln w="25400" cap="rnd">
              <a:solidFill>
                <a:schemeClr val="tx1"/>
              </a:solidFill>
              <a:prstDash val="solid"/>
              <a:round/>
            </a:ln>
            <a:effectLst/>
          </c:spPr>
          <c:marker>
            <c:symbol val="none"/>
          </c:marke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ニホンジカ推定・予測!$F$4:$F$36</c:f>
              <c:numCache>
                <c:formatCode>#,##0</c:formatCode>
                <c:ptCount val="33"/>
                <c:pt idx="0">
                  <c:v>360124</c:v>
                </c:pt>
                <c:pt idx="1">
                  <c:v>399586</c:v>
                </c:pt>
                <c:pt idx="2">
                  <c:v>443264</c:v>
                </c:pt>
                <c:pt idx="3">
                  <c:v>491239</c:v>
                </c:pt>
                <c:pt idx="4">
                  <c:v>541234</c:v>
                </c:pt>
                <c:pt idx="5">
                  <c:v>598546</c:v>
                </c:pt>
                <c:pt idx="6">
                  <c:v>665598</c:v>
                </c:pt>
                <c:pt idx="7">
                  <c:v>740017</c:v>
                </c:pt>
                <c:pt idx="8">
                  <c:v>826738</c:v>
                </c:pt>
                <c:pt idx="9">
                  <c:v>921098</c:v>
                </c:pt>
                <c:pt idx="10">
                  <c:v>1019893</c:v>
                </c:pt>
                <c:pt idx="11">
                  <c:v>1120253</c:v>
                </c:pt>
                <c:pt idx="12">
                  <c:v>1251429</c:v>
                </c:pt>
                <c:pt idx="13">
                  <c:v>1380507</c:v>
                </c:pt>
                <c:pt idx="14">
                  <c:v>1505536</c:v>
                </c:pt>
                <c:pt idx="15">
                  <c:v>1630745</c:v>
                </c:pt>
                <c:pt idx="16">
                  <c:v>1770875</c:v>
                </c:pt>
                <c:pt idx="17">
                  <c:v>1942171</c:v>
                </c:pt>
                <c:pt idx="18">
                  <c:v>2067410</c:v>
                </c:pt>
                <c:pt idx="19">
                  <c:v>2235761</c:v>
                </c:pt>
                <c:pt idx="20">
                  <c:v>2354153</c:v>
                </c:pt>
                <c:pt idx="21">
                  <c:v>2507728</c:v>
                </c:pt>
                <c:pt idx="22">
                  <c:v>2663554</c:v>
                </c:pt>
                <c:pt idx="23">
                  <c:v>2810585</c:v>
                </c:pt>
                <c:pt idx="24">
                  <c:v>2936044</c:v>
                </c:pt>
                <c:pt idx="25">
                  <c:v>2971903</c:v>
                </c:pt>
                <c:pt idx="26">
                  <c:v>2910637</c:v>
                </c:pt>
                <c:pt idx="27">
                  <c:v>2832695</c:v>
                </c:pt>
                <c:pt idx="28">
                  <c:v>2808791</c:v>
                </c:pt>
                <c:pt idx="29">
                  <c:v>2805603</c:v>
                </c:pt>
                <c:pt idx="30">
                  <c:v>2783951</c:v>
                </c:pt>
                <c:pt idx="31">
                  <c:v>2731792</c:v>
                </c:pt>
                <c:pt idx="32">
                  <c:v>2650789</c:v>
                </c:pt>
              </c:numCache>
            </c:numRef>
          </c:val>
          <c:smooth val="0"/>
          <c:extLst>
            <c:ext xmlns:c16="http://schemas.microsoft.com/office/drawing/2014/chart" uri="{C3380CC4-5D6E-409C-BE32-E72D297353CC}">
              <c16:uniqueId val="{0000000E-6D66-47B4-80E7-805C4E03F316}"/>
            </c:ext>
          </c:extLst>
        </c:ser>
        <c:ser>
          <c:idx val="6"/>
          <c:order val="5"/>
          <c:tx>
            <c:strRef>
              <c:f>ニホンジカ推定・予測!$E$3</c:f>
              <c:strCache>
                <c:ptCount val="1"/>
                <c:pt idx="0">
                  <c:v>50%信用区間</c:v>
                </c:pt>
              </c:strCache>
            </c:strRef>
          </c:tx>
          <c:spPr>
            <a:ln w="12700" cap="rnd">
              <a:solidFill>
                <a:schemeClr val="tx2"/>
              </a:solidFill>
              <a:round/>
            </a:ln>
            <a:effectLst/>
          </c:spPr>
          <c:marker>
            <c:symbol val="none"/>
          </c:marke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ニホンジカ推定・予測!$E$4:$E$36</c:f>
              <c:numCache>
                <c:formatCode>#,##0</c:formatCode>
                <c:ptCount val="33"/>
                <c:pt idx="0">
                  <c:v>306432</c:v>
                </c:pt>
                <c:pt idx="1">
                  <c:v>341036</c:v>
                </c:pt>
                <c:pt idx="2">
                  <c:v>379526</c:v>
                </c:pt>
                <c:pt idx="3">
                  <c:v>421510</c:v>
                </c:pt>
                <c:pt idx="4">
                  <c:v>464726</c:v>
                </c:pt>
                <c:pt idx="5">
                  <c:v>515014</c:v>
                </c:pt>
                <c:pt idx="6">
                  <c:v>575026</c:v>
                </c:pt>
                <c:pt idx="7">
                  <c:v>642398</c:v>
                </c:pt>
                <c:pt idx="8">
                  <c:v>720550</c:v>
                </c:pt>
                <c:pt idx="9">
                  <c:v>803976</c:v>
                </c:pt>
                <c:pt idx="10">
                  <c:v>892472</c:v>
                </c:pt>
                <c:pt idx="11">
                  <c:v>982833</c:v>
                </c:pt>
                <c:pt idx="12">
                  <c:v>1101190</c:v>
                </c:pt>
                <c:pt idx="13">
                  <c:v>1213819</c:v>
                </c:pt>
                <c:pt idx="14">
                  <c:v>1332992</c:v>
                </c:pt>
                <c:pt idx="15">
                  <c:v>1445965</c:v>
                </c:pt>
                <c:pt idx="16">
                  <c:v>1577341</c:v>
                </c:pt>
                <c:pt idx="17">
                  <c:v>1742673</c:v>
                </c:pt>
                <c:pt idx="18">
                  <c:v>1864611</c:v>
                </c:pt>
                <c:pt idx="19">
                  <c:v>2025372</c:v>
                </c:pt>
                <c:pt idx="20">
                  <c:v>2148500</c:v>
                </c:pt>
                <c:pt idx="21">
                  <c:v>2294609</c:v>
                </c:pt>
                <c:pt idx="22">
                  <c:v>2444815</c:v>
                </c:pt>
                <c:pt idx="23">
                  <c:v>2594375</c:v>
                </c:pt>
                <c:pt idx="24">
                  <c:v>2720064</c:v>
                </c:pt>
                <c:pt idx="25">
                  <c:v>2760013</c:v>
                </c:pt>
                <c:pt idx="26">
                  <c:v>2689710</c:v>
                </c:pt>
                <c:pt idx="27">
                  <c:v>2609196</c:v>
                </c:pt>
                <c:pt idx="28">
                  <c:v>2580715</c:v>
                </c:pt>
                <c:pt idx="29">
                  <c:v>2568966</c:v>
                </c:pt>
                <c:pt idx="30">
                  <c:v>2541005</c:v>
                </c:pt>
                <c:pt idx="31">
                  <c:v>2479656</c:v>
                </c:pt>
                <c:pt idx="32">
                  <c:v>2370788</c:v>
                </c:pt>
              </c:numCache>
            </c:numRef>
          </c:val>
          <c:smooth val="0"/>
          <c:extLst>
            <c:ext xmlns:c16="http://schemas.microsoft.com/office/drawing/2014/chart" uri="{C3380CC4-5D6E-409C-BE32-E72D297353CC}">
              <c16:uniqueId val="{0000000F-6D66-47B4-80E7-805C4E03F316}"/>
            </c:ext>
          </c:extLst>
        </c:ser>
        <c:ser>
          <c:idx val="7"/>
          <c:order val="7"/>
          <c:tx>
            <c:strRef>
              <c:f>ニホンジカ推定・予測!$C$3</c:f>
              <c:strCache>
                <c:ptCount val="1"/>
                <c:pt idx="0">
                  <c:v>25%</c:v>
                </c:pt>
              </c:strCache>
            </c:strRef>
          </c:tx>
          <c:spPr>
            <a:ln w="12700" cap="rnd">
              <a:solidFill>
                <a:schemeClr val="tx1"/>
              </a:solidFill>
              <a:round/>
            </a:ln>
            <a:effectLst/>
          </c:spPr>
          <c:marker>
            <c:symbol val="none"/>
          </c:marker>
          <c:cat>
            <c:strRef>
              <c:f>ニホンジカ推定・予測!$A$4:$A$36</c:f>
              <c:strCache>
                <c:ptCount val="33"/>
                <c:pt idx="0">
                  <c:v>H元</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R元</c:v>
                </c:pt>
                <c:pt idx="31">
                  <c:v>R2</c:v>
                </c:pt>
                <c:pt idx="32">
                  <c:v>R3</c:v>
                </c:pt>
              </c:strCache>
            </c:strRef>
          </c:cat>
          <c:val>
            <c:numRef>
              <c:f>ニホンジカ推定・予測!$C$4:$C$36</c:f>
              <c:numCache>
                <c:formatCode>#,##0</c:formatCode>
                <c:ptCount val="33"/>
                <c:pt idx="0">
                  <c:v>257941</c:v>
                </c:pt>
                <c:pt idx="1">
                  <c:v>287548</c:v>
                </c:pt>
                <c:pt idx="2">
                  <c:v>320708</c:v>
                </c:pt>
                <c:pt idx="3">
                  <c:v>356890</c:v>
                </c:pt>
                <c:pt idx="4">
                  <c:v>394095</c:v>
                </c:pt>
                <c:pt idx="5">
                  <c:v>437959</c:v>
                </c:pt>
                <c:pt idx="6">
                  <c:v>490527</c:v>
                </c:pt>
                <c:pt idx="7">
                  <c:v>549828</c:v>
                </c:pt>
                <c:pt idx="8">
                  <c:v>619798</c:v>
                </c:pt>
                <c:pt idx="9">
                  <c:v>692953</c:v>
                </c:pt>
                <c:pt idx="10">
                  <c:v>772801</c:v>
                </c:pt>
                <c:pt idx="11">
                  <c:v>854173</c:v>
                </c:pt>
                <c:pt idx="12">
                  <c:v>961324</c:v>
                </c:pt>
                <c:pt idx="13">
                  <c:v>1063832</c:v>
                </c:pt>
                <c:pt idx="14">
                  <c:v>1172860</c:v>
                </c:pt>
                <c:pt idx="15">
                  <c:v>1276916</c:v>
                </c:pt>
                <c:pt idx="16">
                  <c:v>1400347</c:v>
                </c:pt>
                <c:pt idx="17">
                  <c:v>1553754</c:v>
                </c:pt>
                <c:pt idx="18">
                  <c:v>1669395</c:v>
                </c:pt>
                <c:pt idx="19">
                  <c:v>1824175</c:v>
                </c:pt>
                <c:pt idx="20">
                  <c:v>1938192</c:v>
                </c:pt>
                <c:pt idx="21">
                  <c:v>2081402</c:v>
                </c:pt>
                <c:pt idx="22">
                  <c:v>2226071</c:v>
                </c:pt>
                <c:pt idx="23">
                  <c:v>2367469</c:v>
                </c:pt>
                <c:pt idx="24">
                  <c:v>2486729</c:v>
                </c:pt>
                <c:pt idx="25">
                  <c:v>2522705</c:v>
                </c:pt>
                <c:pt idx="26">
                  <c:v>2456049</c:v>
                </c:pt>
                <c:pt idx="27">
                  <c:v>2372246</c:v>
                </c:pt>
                <c:pt idx="28">
                  <c:v>2345452</c:v>
                </c:pt>
                <c:pt idx="29">
                  <c:v>2325897</c:v>
                </c:pt>
                <c:pt idx="30">
                  <c:v>2291057</c:v>
                </c:pt>
                <c:pt idx="31">
                  <c:v>2218253</c:v>
                </c:pt>
                <c:pt idx="32">
                  <c:v>2082193</c:v>
                </c:pt>
              </c:numCache>
            </c:numRef>
          </c:val>
          <c:smooth val="0"/>
          <c:extLst>
            <c:ext xmlns:c16="http://schemas.microsoft.com/office/drawing/2014/chart" uri="{C3380CC4-5D6E-409C-BE32-E72D297353CC}">
              <c16:uniqueId val="{00000010-6D66-47B4-80E7-805C4E03F316}"/>
            </c:ext>
          </c:extLst>
        </c:ser>
        <c:dLbls>
          <c:showLegendKey val="0"/>
          <c:showVal val="0"/>
          <c:showCatName val="0"/>
          <c:showSerName val="0"/>
          <c:showPercent val="0"/>
          <c:showBubbleSize val="0"/>
        </c:dLbls>
        <c:marker val="1"/>
        <c:smooth val="0"/>
        <c:axId val="324543048"/>
        <c:axId val="324544032"/>
      </c:lineChart>
      <c:catAx>
        <c:axId val="324543048"/>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4544032"/>
        <c:crosses val="autoZero"/>
        <c:auto val="0"/>
        <c:lblAlgn val="ctr"/>
        <c:lblOffset val="100"/>
        <c:tickLblSkip val="2"/>
        <c:noMultiLvlLbl val="0"/>
      </c:catAx>
      <c:valAx>
        <c:axId val="324544032"/>
        <c:scaling>
          <c:orientation val="minMax"/>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4543048"/>
        <c:crosses val="autoZero"/>
        <c:crossBetween val="between"/>
        <c:dispUnits>
          <c:builtInUnit val="tenThousands"/>
        </c:dispUnits>
      </c:valAx>
      <c:spPr>
        <a:noFill/>
        <a:ln>
          <a:noFill/>
        </a:ln>
        <a:effectLst/>
      </c:spPr>
    </c:plotArea>
    <c:legend>
      <c:legendPos val="t"/>
      <c:legendEntry>
        <c:idx val="0"/>
        <c:delete val="1"/>
      </c:legendEntry>
      <c:legendEntry>
        <c:idx val="2"/>
        <c:delete val="1"/>
      </c:legendEntry>
      <c:legendEntry>
        <c:idx val="5"/>
        <c:delete val="1"/>
      </c:legendEntry>
      <c:layout>
        <c:manualLayout>
          <c:xMode val="edge"/>
          <c:yMode val="edge"/>
          <c:x val="8.2121189773844652E-2"/>
          <c:y val="1.8177469135802465E-2"/>
          <c:w val="0.2572323198313276"/>
          <c:h val="0.164068666140489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グラフデータ!$B$3:$B$16</c:f>
              <c:strCache>
                <c:ptCount val="14"/>
                <c:pt idx="0">
                  <c:v>H23.4</c:v>
                </c:pt>
                <c:pt idx="1">
                  <c:v>H24.4</c:v>
                </c:pt>
                <c:pt idx="2">
                  <c:v>H25.4</c:v>
                </c:pt>
                <c:pt idx="3">
                  <c:v>H26.4</c:v>
                </c:pt>
                <c:pt idx="4">
                  <c:v>H27.4</c:v>
                </c:pt>
                <c:pt idx="5">
                  <c:v>H28.4</c:v>
                </c:pt>
                <c:pt idx="6">
                  <c:v>H29.4</c:v>
                </c:pt>
                <c:pt idx="7">
                  <c:v>H30.4</c:v>
                </c:pt>
                <c:pt idx="8">
                  <c:v>H30.10</c:v>
                </c:pt>
                <c:pt idx="9">
                  <c:v>H31.4</c:v>
                </c:pt>
                <c:pt idx="10">
                  <c:v>R1.10</c:v>
                </c:pt>
                <c:pt idx="11">
                  <c:v>R2.4</c:v>
                </c:pt>
                <c:pt idx="12">
                  <c:v>R3.4</c:v>
                </c:pt>
                <c:pt idx="13">
                  <c:v>R4.4</c:v>
                </c:pt>
              </c:strCache>
            </c:strRef>
          </c:cat>
          <c:val>
            <c:numRef>
              <c:f>グラフデータ!$C$3:$C$16</c:f>
              <c:numCache>
                <c:formatCode>#,##0_ ;[Red]\-#,##0\ </c:formatCode>
                <c:ptCount val="14"/>
                <c:pt idx="0">
                  <c:v>1128</c:v>
                </c:pt>
                <c:pt idx="1">
                  <c:v>1195</c:v>
                </c:pt>
                <c:pt idx="2">
                  <c:v>1331</c:v>
                </c:pt>
                <c:pt idx="3">
                  <c:v>1401</c:v>
                </c:pt>
                <c:pt idx="4">
                  <c:v>1428</c:v>
                </c:pt>
                <c:pt idx="5">
                  <c:v>1443</c:v>
                </c:pt>
                <c:pt idx="6">
                  <c:v>1458</c:v>
                </c:pt>
                <c:pt idx="7">
                  <c:v>1479</c:v>
                </c:pt>
                <c:pt idx="8">
                  <c:v>1480</c:v>
                </c:pt>
                <c:pt idx="9">
                  <c:v>1489</c:v>
                </c:pt>
                <c:pt idx="10">
                  <c:v>1489</c:v>
                </c:pt>
                <c:pt idx="11">
                  <c:v>1502</c:v>
                </c:pt>
                <c:pt idx="12">
                  <c:v>1507</c:v>
                </c:pt>
                <c:pt idx="13">
                  <c:v>1513</c:v>
                </c:pt>
              </c:numCache>
            </c:numRef>
          </c:val>
          <c:extLst>
            <c:ext xmlns:c16="http://schemas.microsoft.com/office/drawing/2014/chart" uri="{C3380CC4-5D6E-409C-BE32-E72D297353CC}">
              <c16:uniqueId val="{00000000-32FE-4B38-80E2-B2FA80B1623A}"/>
            </c:ext>
          </c:extLst>
        </c:ser>
        <c:ser>
          <c:idx val="1"/>
          <c:order val="1"/>
          <c:spPr>
            <a:solidFill>
              <a:srgbClr val="C00000"/>
            </a:solidFill>
            <a:ln>
              <a:noFill/>
            </a:ln>
            <a:effectLst/>
          </c:spPr>
          <c:invertIfNegative val="0"/>
          <c:dLbls>
            <c:dLbl>
              <c:idx val="0"/>
              <c:layout>
                <c:manualLayout>
                  <c:x val="0"/>
                  <c:y val="4.9683733604271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FE-4B38-80E2-B2FA80B1623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グラフデータ!$B$3:$B$16</c:f>
              <c:strCache>
                <c:ptCount val="14"/>
                <c:pt idx="0">
                  <c:v>H23.4</c:v>
                </c:pt>
                <c:pt idx="1">
                  <c:v>H24.4</c:v>
                </c:pt>
                <c:pt idx="2">
                  <c:v>H25.4</c:v>
                </c:pt>
                <c:pt idx="3">
                  <c:v>H26.4</c:v>
                </c:pt>
                <c:pt idx="4">
                  <c:v>H27.4</c:v>
                </c:pt>
                <c:pt idx="5">
                  <c:v>H28.4</c:v>
                </c:pt>
                <c:pt idx="6">
                  <c:v>H29.4</c:v>
                </c:pt>
                <c:pt idx="7">
                  <c:v>H30.4</c:v>
                </c:pt>
                <c:pt idx="8">
                  <c:v>H30.10</c:v>
                </c:pt>
                <c:pt idx="9">
                  <c:v>H31.4</c:v>
                </c:pt>
                <c:pt idx="10">
                  <c:v>R1.10</c:v>
                </c:pt>
                <c:pt idx="11">
                  <c:v>R2.4</c:v>
                </c:pt>
                <c:pt idx="12">
                  <c:v>R3.4</c:v>
                </c:pt>
                <c:pt idx="13">
                  <c:v>R4.4</c:v>
                </c:pt>
              </c:strCache>
            </c:strRef>
          </c:cat>
          <c:val>
            <c:numRef>
              <c:f>グラフデータ!$D$3:$D$16</c:f>
              <c:numCache>
                <c:formatCode>#,##0_ ;[Red]\-#,##0\ </c:formatCode>
                <c:ptCount val="14"/>
                <c:pt idx="0">
                  <c:v>87</c:v>
                </c:pt>
                <c:pt idx="1">
                  <c:v>418</c:v>
                </c:pt>
                <c:pt idx="2">
                  <c:v>674</c:v>
                </c:pt>
                <c:pt idx="3">
                  <c:v>864</c:v>
                </c:pt>
                <c:pt idx="4">
                  <c:v>986</c:v>
                </c:pt>
                <c:pt idx="5">
                  <c:v>1073</c:v>
                </c:pt>
                <c:pt idx="6">
                  <c:v>1140</c:v>
                </c:pt>
                <c:pt idx="7">
                  <c:v>1183</c:v>
                </c:pt>
                <c:pt idx="8">
                  <c:v>1190</c:v>
                </c:pt>
                <c:pt idx="9">
                  <c:v>1198</c:v>
                </c:pt>
                <c:pt idx="10">
                  <c:v>1203</c:v>
                </c:pt>
                <c:pt idx="11">
                  <c:v>1218</c:v>
                </c:pt>
                <c:pt idx="12">
                  <c:v>1229</c:v>
                </c:pt>
                <c:pt idx="13">
                  <c:v>1234</c:v>
                </c:pt>
              </c:numCache>
            </c:numRef>
          </c:val>
          <c:extLst>
            <c:ext xmlns:c16="http://schemas.microsoft.com/office/drawing/2014/chart" uri="{C3380CC4-5D6E-409C-BE32-E72D297353CC}">
              <c16:uniqueId val="{00000002-32FE-4B38-80E2-B2FA80B1623A}"/>
            </c:ext>
          </c:extLst>
        </c:ser>
        <c:dLbls>
          <c:showLegendKey val="0"/>
          <c:showVal val="0"/>
          <c:showCatName val="0"/>
          <c:showSerName val="0"/>
          <c:showPercent val="0"/>
          <c:showBubbleSize val="0"/>
        </c:dLbls>
        <c:gapWidth val="36"/>
        <c:overlap val="100"/>
        <c:axId val="204705224"/>
        <c:axId val="143649592"/>
      </c:barChart>
      <c:catAx>
        <c:axId val="20470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43649592"/>
        <c:crosses val="autoZero"/>
        <c:auto val="1"/>
        <c:lblAlgn val="ctr"/>
        <c:lblOffset val="100"/>
        <c:noMultiLvlLbl val="0"/>
      </c:catAx>
      <c:valAx>
        <c:axId val="143649592"/>
        <c:scaling>
          <c:orientation val="minMax"/>
        </c:scaling>
        <c:delete val="0"/>
        <c:axPos val="l"/>
        <c:majorGridlines>
          <c:spPr>
            <a:ln w="9525" cap="flat" cmpd="sng" algn="ctr">
              <a:no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0470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2154025462385"/>
          <c:y val="0.19146574074074074"/>
          <c:w val="0.83258798077102103"/>
          <c:h val="0.55609907407407411"/>
        </c:manualLayout>
      </c:layout>
      <c:barChart>
        <c:barDir val="col"/>
        <c:grouping val="stacked"/>
        <c:varyColors val="0"/>
        <c:ser>
          <c:idx val="0"/>
          <c:order val="0"/>
          <c:tx>
            <c:strRef>
              <c:f>Sheet1!$C$3</c:f>
              <c:strCache>
                <c:ptCount val="1"/>
                <c:pt idx="0">
                  <c:v>シカ</c:v>
                </c:pt>
              </c:strCache>
            </c:strRef>
          </c:tx>
          <c:spPr>
            <a:solidFill>
              <a:schemeClr val="accent1">
                <a:lumMod val="50000"/>
              </a:schemeClr>
            </a:solidFill>
            <a:ln>
              <a:noFill/>
            </a:ln>
            <a:effectLst/>
          </c:spPr>
          <c:invertIfNegative val="0"/>
          <c:cat>
            <c:strRef>
              <c:f>Sheet1!$B$4:$B$6</c:f>
              <c:strCache>
                <c:ptCount val="3"/>
                <c:pt idx="0">
                  <c:v>Ｈ２９年</c:v>
                </c:pt>
                <c:pt idx="1">
                  <c:v>Ｈ３０年</c:v>
                </c:pt>
                <c:pt idx="2">
                  <c:v>Ｒ元年</c:v>
                </c:pt>
              </c:strCache>
            </c:strRef>
          </c:cat>
          <c:val>
            <c:numRef>
              <c:f>Sheet1!$C$4:$C$6</c:f>
              <c:numCache>
                <c:formatCode>General</c:formatCode>
                <c:ptCount val="3"/>
                <c:pt idx="0">
                  <c:v>1</c:v>
                </c:pt>
                <c:pt idx="1">
                  <c:v>2</c:v>
                </c:pt>
                <c:pt idx="2">
                  <c:v>18</c:v>
                </c:pt>
              </c:numCache>
            </c:numRef>
          </c:val>
          <c:extLst>
            <c:ext xmlns:c16="http://schemas.microsoft.com/office/drawing/2014/chart" uri="{C3380CC4-5D6E-409C-BE32-E72D297353CC}">
              <c16:uniqueId val="{00000000-2C45-4CCE-A49F-A4795DC6BCB4}"/>
            </c:ext>
          </c:extLst>
        </c:ser>
        <c:ser>
          <c:idx val="1"/>
          <c:order val="1"/>
          <c:tx>
            <c:strRef>
              <c:f>Sheet1!$D$3</c:f>
              <c:strCache>
                <c:ptCount val="1"/>
                <c:pt idx="0">
                  <c:v>イノシシ</c:v>
                </c:pt>
              </c:strCache>
            </c:strRef>
          </c:tx>
          <c:spPr>
            <a:solidFill>
              <a:schemeClr val="accent2">
                <a:lumMod val="75000"/>
              </a:schemeClr>
            </a:solidFill>
            <a:ln>
              <a:noFill/>
            </a:ln>
            <a:effectLst/>
          </c:spPr>
          <c:invertIfNegative val="0"/>
          <c:cat>
            <c:strRef>
              <c:f>Sheet1!$B$4:$B$6</c:f>
              <c:strCache>
                <c:ptCount val="3"/>
                <c:pt idx="0">
                  <c:v>Ｈ２９年</c:v>
                </c:pt>
                <c:pt idx="1">
                  <c:v>Ｈ３０年</c:v>
                </c:pt>
                <c:pt idx="2">
                  <c:v>Ｒ元年</c:v>
                </c:pt>
              </c:strCache>
            </c:strRef>
          </c:cat>
          <c:val>
            <c:numRef>
              <c:f>Sheet1!$D$4:$D$6</c:f>
              <c:numCache>
                <c:formatCode>General</c:formatCode>
                <c:ptCount val="3"/>
                <c:pt idx="0">
                  <c:v>9</c:v>
                </c:pt>
                <c:pt idx="1">
                  <c:v>11</c:v>
                </c:pt>
                <c:pt idx="2">
                  <c:v>18</c:v>
                </c:pt>
              </c:numCache>
            </c:numRef>
          </c:val>
          <c:extLst>
            <c:ext xmlns:c16="http://schemas.microsoft.com/office/drawing/2014/chart" uri="{C3380CC4-5D6E-409C-BE32-E72D297353CC}">
              <c16:uniqueId val="{00000001-2C45-4CCE-A49F-A4795DC6BCB4}"/>
            </c:ext>
          </c:extLst>
        </c:ser>
        <c:dLbls>
          <c:showLegendKey val="0"/>
          <c:showVal val="0"/>
          <c:showCatName val="0"/>
          <c:showSerName val="0"/>
          <c:showPercent val="0"/>
          <c:showBubbleSize val="0"/>
        </c:dLbls>
        <c:gapWidth val="150"/>
        <c:overlap val="100"/>
        <c:axId val="417882664"/>
        <c:axId val="417883320"/>
      </c:barChart>
      <c:catAx>
        <c:axId val="41788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417883320"/>
        <c:crosses val="autoZero"/>
        <c:auto val="1"/>
        <c:lblAlgn val="ctr"/>
        <c:lblOffset val="100"/>
        <c:noMultiLvlLbl val="0"/>
      </c:catAx>
      <c:valAx>
        <c:axId val="417883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41788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ja-JP"/>
              <a:t>農作物被害額</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Sheet1!$A$2</c:f>
              <c:strCache>
                <c:ptCount val="1"/>
                <c:pt idx="0">
                  <c:v>被害額</c:v>
                </c:pt>
              </c:strCache>
            </c:strRef>
          </c:tx>
          <c:spPr>
            <a:solidFill>
              <a:schemeClr val="accent1"/>
            </a:solidFill>
            <a:ln>
              <a:noFill/>
            </a:ln>
            <a:effectLst/>
          </c:spPr>
          <c:invertIfNegative val="0"/>
          <c:cat>
            <c:strRef>
              <c:f>Sheet1!$B$1:$C$1</c:f>
              <c:strCache>
                <c:ptCount val="2"/>
                <c:pt idx="0">
                  <c:v>H25</c:v>
                </c:pt>
                <c:pt idx="1">
                  <c:v>H29</c:v>
                </c:pt>
              </c:strCache>
            </c:strRef>
          </c:cat>
          <c:val>
            <c:numRef>
              <c:f>Sheet1!$B$2:$C$2</c:f>
              <c:numCache>
                <c:formatCode>General</c:formatCode>
                <c:ptCount val="2"/>
                <c:pt idx="0">
                  <c:v>209</c:v>
                </c:pt>
                <c:pt idx="1">
                  <c:v>0</c:v>
                </c:pt>
              </c:numCache>
            </c:numRef>
          </c:val>
          <c:extLst>
            <c:ext xmlns:c16="http://schemas.microsoft.com/office/drawing/2014/chart" uri="{C3380CC4-5D6E-409C-BE32-E72D297353CC}">
              <c16:uniqueId val="{00000000-F515-46B2-B61B-8AF5DC76372E}"/>
            </c:ext>
          </c:extLst>
        </c:ser>
        <c:dLbls>
          <c:showLegendKey val="0"/>
          <c:showVal val="0"/>
          <c:showCatName val="0"/>
          <c:showSerName val="0"/>
          <c:showPercent val="0"/>
          <c:showBubbleSize val="0"/>
        </c:dLbls>
        <c:gapWidth val="80"/>
        <c:overlap val="-100"/>
        <c:axId val="312093800"/>
        <c:axId val="312094184"/>
      </c:barChart>
      <c:catAx>
        <c:axId val="312093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312094184"/>
        <c:crosses val="autoZero"/>
        <c:auto val="1"/>
        <c:lblAlgn val="ctr"/>
        <c:lblOffset val="100"/>
        <c:noMultiLvlLbl val="0"/>
      </c:catAx>
      <c:valAx>
        <c:axId val="31209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31209380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cdr:x>
      <cdr:y>0.03973</cdr:y>
    </cdr:from>
    <cdr:to>
      <cdr:x>0.08299</cdr:x>
      <cdr:y>0.07428</cdr:y>
    </cdr:to>
    <cdr:sp macro="" textlink="">
      <cdr:nvSpPr>
        <cdr:cNvPr id="2" name="テキスト ボックス 1"/>
        <cdr:cNvSpPr txBox="1"/>
      </cdr:nvSpPr>
      <cdr:spPr>
        <a:xfrm xmlns:a="http://schemas.openxmlformats.org/drawingml/2006/main">
          <a:off x="0" y="176911"/>
          <a:ext cx="512961" cy="15388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ja-JP" altLang="en-US" sz="100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0.09428</cdr:x>
      <cdr:y>0.09602</cdr:y>
    </cdr:from>
    <cdr:to>
      <cdr:x>0.16223</cdr:x>
      <cdr:y>0.1254</cdr:y>
    </cdr:to>
    <cdr:sp macro="" textlink="">
      <cdr:nvSpPr>
        <cdr:cNvPr id="4" name="テキスト ボックス 1"/>
        <cdr:cNvSpPr txBox="1"/>
      </cdr:nvSpPr>
      <cdr:spPr>
        <a:xfrm xmlns:a="http://schemas.openxmlformats.org/drawingml/2006/main">
          <a:off x="582792" y="427615"/>
          <a:ext cx="419987" cy="130805"/>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239</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0.16418</cdr:x>
      <cdr:y>0.13496</cdr:y>
    </cdr:from>
    <cdr:to>
      <cdr:x>0.23213</cdr:x>
      <cdr:y>0.16433</cdr:y>
    </cdr:to>
    <cdr:sp macro="" textlink="">
      <cdr:nvSpPr>
        <cdr:cNvPr id="5" name="テキスト ボックス 1"/>
        <cdr:cNvSpPr txBox="1"/>
      </cdr:nvSpPr>
      <cdr:spPr>
        <a:xfrm xmlns:a="http://schemas.openxmlformats.org/drawingml/2006/main">
          <a:off x="1014840" y="600997"/>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226</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0.23408</cdr:x>
      <cdr:y>0.12282</cdr:y>
    </cdr:from>
    <cdr:to>
      <cdr:x>0.30202</cdr:x>
      <cdr:y>0.15219</cdr:y>
    </cdr:to>
    <cdr:sp macro="" textlink="">
      <cdr:nvSpPr>
        <cdr:cNvPr id="6" name="テキスト ボックス 1"/>
        <cdr:cNvSpPr txBox="1"/>
      </cdr:nvSpPr>
      <cdr:spPr>
        <a:xfrm xmlns:a="http://schemas.openxmlformats.org/drawingml/2006/main">
          <a:off x="1446888" y="546941"/>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230</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0.30398</cdr:x>
      <cdr:y>0.21892</cdr:y>
    </cdr:from>
    <cdr:to>
      <cdr:x>0.37192</cdr:x>
      <cdr:y>0.24829</cdr:y>
    </cdr:to>
    <cdr:sp macro="" textlink="">
      <cdr:nvSpPr>
        <cdr:cNvPr id="7" name="テキスト ボックス 1"/>
        <cdr:cNvSpPr txBox="1"/>
      </cdr:nvSpPr>
      <cdr:spPr>
        <a:xfrm xmlns:a="http://schemas.openxmlformats.org/drawingml/2006/main">
          <a:off x="1878936" y="974878"/>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199</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0.37387</cdr:x>
      <cdr:y>0.24759</cdr:y>
    </cdr:from>
    <cdr:to>
      <cdr:x>0.44182</cdr:x>
      <cdr:y>0.27697</cdr:y>
    </cdr:to>
    <cdr:sp macro="" textlink="">
      <cdr:nvSpPr>
        <cdr:cNvPr id="8" name="テキスト ボックス 1"/>
        <cdr:cNvSpPr txBox="1"/>
      </cdr:nvSpPr>
      <cdr:spPr>
        <a:xfrm xmlns:a="http://schemas.openxmlformats.org/drawingml/2006/main">
          <a:off x="2310984" y="1102577"/>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191</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0.45542</cdr:x>
      <cdr:y>0.29304</cdr:y>
    </cdr:from>
    <cdr:to>
      <cdr:x>0.52337</cdr:x>
      <cdr:y>0.32241</cdr:y>
    </cdr:to>
    <cdr:sp macro="" textlink="">
      <cdr:nvSpPr>
        <cdr:cNvPr id="9" name="テキスト ボックス 1"/>
        <cdr:cNvSpPr txBox="1"/>
      </cdr:nvSpPr>
      <cdr:spPr>
        <a:xfrm xmlns:a="http://schemas.openxmlformats.org/drawingml/2006/main">
          <a:off x="2815040" y="1304966"/>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176</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0.52532</cdr:x>
      <cdr:y>0.30669</cdr:y>
    </cdr:from>
    <cdr:to>
      <cdr:x>0.59326</cdr:x>
      <cdr:y>0.33606</cdr:y>
    </cdr:to>
    <cdr:sp macro="" textlink="">
      <cdr:nvSpPr>
        <cdr:cNvPr id="10" name="テキスト ボックス 1"/>
        <cdr:cNvSpPr txBox="1"/>
      </cdr:nvSpPr>
      <cdr:spPr>
        <a:xfrm xmlns:a="http://schemas.openxmlformats.org/drawingml/2006/main">
          <a:off x="3247088" y="1365755"/>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172</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0.59521</cdr:x>
      <cdr:y>0.33337</cdr:y>
    </cdr:from>
    <cdr:to>
      <cdr:x>0.66316</cdr:x>
      <cdr:y>0.36274</cdr:y>
    </cdr:to>
    <cdr:sp macro="" textlink="">
      <cdr:nvSpPr>
        <cdr:cNvPr id="11" name="テキスト ボックス 1"/>
        <cdr:cNvSpPr txBox="1"/>
      </cdr:nvSpPr>
      <cdr:spPr>
        <a:xfrm xmlns:a="http://schemas.openxmlformats.org/drawingml/2006/main">
          <a:off x="3679136" y="1484564"/>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164</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0.66511</cdr:x>
      <cdr:y>0.35248</cdr:y>
    </cdr:from>
    <cdr:to>
      <cdr:x>0.73306</cdr:x>
      <cdr:y>0.38185</cdr:y>
    </cdr:to>
    <cdr:sp macro="" textlink="">
      <cdr:nvSpPr>
        <cdr:cNvPr id="12" name="テキスト ボックス 1"/>
        <cdr:cNvSpPr txBox="1"/>
      </cdr:nvSpPr>
      <cdr:spPr>
        <a:xfrm xmlns:a="http://schemas.openxmlformats.org/drawingml/2006/main">
          <a:off x="4111184" y="1569643"/>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158</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0.74666</cdr:x>
      <cdr:y>0.35248</cdr:y>
    </cdr:from>
    <cdr:to>
      <cdr:x>0.8146</cdr:x>
      <cdr:y>0.38185</cdr:y>
    </cdr:to>
    <cdr:sp macro="" textlink="">
      <cdr:nvSpPr>
        <cdr:cNvPr id="13" name="テキスト ボックス 1">
          <a:extLst xmlns:a="http://schemas.openxmlformats.org/drawingml/2006/main">
            <a:ext uri="{FF2B5EF4-FFF2-40B4-BE49-F238E27FC236}">
              <a16:creationId xmlns:a16="http://schemas.microsoft.com/office/drawing/2014/main" id="{E1E2759D-E4DC-4880-84A0-89017BCCCADA}"/>
            </a:ext>
          </a:extLst>
        </cdr:cNvPr>
        <cdr:cNvSpPr txBox="1"/>
      </cdr:nvSpPr>
      <cdr:spPr>
        <a:xfrm xmlns:a="http://schemas.openxmlformats.org/drawingml/2006/main">
          <a:off x="4615240" y="1569643"/>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158</a:t>
          </a:r>
          <a:r>
            <a:rPr lang="ja-JP" altLang="en-US" sz="850" dirty="0">
              <a:latin typeface="Meiryo UI" panose="020B0604030504040204" pitchFamily="50" charset="-128"/>
              <a:ea typeface="Meiryo UI" panose="020B0604030504040204" pitchFamily="50" charset="-128"/>
            </a:rPr>
            <a:t>億円</a:t>
          </a:r>
        </a:p>
      </cdr:txBody>
    </cdr:sp>
  </cdr:relSizeAnchor>
  <cdr:relSizeAnchor xmlns:cdr="http://schemas.openxmlformats.org/drawingml/2006/chartDrawing">
    <cdr:from>
      <cdr:x>0.81548</cdr:x>
      <cdr:y>0.33923</cdr:y>
    </cdr:from>
    <cdr:to>
      <cdr:x>0.88343</cdr:x>
      <cdr:y>0.3686</cdr:y>
    </cdr:to>
    <cdr:sp macro="" textlink="">
      <cdr:nvSpPr>
        <cdr:cNvPr id="14" name="テキスト ボックス 1">
          <a:extLst xmlns:a="http://schemas.openxmlformats.org/drawingml/2006/main">
            <a:ext uri="{FF2B5EF4-FFF2-40B4-BE49-F238E27FC236}">
              <a16:creationId xmlns:a16="http://schemas.microsoft.com/office/drawing/2014/main" id="{6C7AE1DD-775D-4C0D-9A77-955FA3736865}"/>
            </a:ext>
          </a:extLst>
        </cdr:cNvPr>
        <cdr:cNvSpPr txBox="1"/>
      </cdr:nvSpPr>
      <cdr:spPr>
        <a:xfrm xmlns:a="http://schemas.openxmlformats.org/drawingml/2006/main">
          <a:off x="5040641" y="1510646"/>
          <a:ext cx="419987" cy="130805"/>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50" dirty="0">
              <a:latin typeface="Meiryo UI" panose="020B0604030504040204" pitchFamily="50" charset="-128"/>
              <a:ea typeface="Meiryo UI" panose="020B0604030504040204" pitchFamily="50" charset="-128"/>
            </a:rPr>
            <a:t>161</a:t>
          </a:r>
          <a:r>
            <a:rPr lang="ja-JP" altLang="en-US" sz="850" dirty="0">
              <a:latin typeface="Meiryo UI" panose="020B0604030504040204" pitchFamily="50" charset="-128"/>
              <a:ea typeface="Meiryo UI" panose="020B0604030504040204" pitchFamily="50" charset="-128"/>
            </a:rPr>
            <a:t>億円</a:t>
          </a:r>
        </a:p>
      </cdr:txBody>
    </cdr:sp>
  </cdr:relSizeAnchor>
</c:userShapes>
</file>

<file path=ppt/drawings/drawing2.xml><?xml version="1.0" encoding="utf-8"?>
<c:userShapes xmlns:c="http://schemas.openxmlformats.org/drawingml/2006/chart">
  <cdr:relSizeAnchor xmlns:cdr="http://schemas.openxmlformats.org/drawingml/2006/chartDrawing">
    <cdr:from>
      <cdr:x>0.00625</cdr:x>
      <cdr:y>0.02137</cdr:y>
    </cdr:from>
    <cdr:to>
      <cdr:x>0.12789</cdr:x>
      <cdr:y>0.12137</cdr:y>
    </cdr:to>
    <cdr:sp macro="" textlink="">
      <cdr:nvSpPr>
        <cdr:cNvPr id="2" name="テキスト ボックス 20">
          <a:extLst xmlns:a="http://schemas.openxmlformats.org/drawingml/2006/main">
            <a:ext uri="{FF2B5EF4-FFF2-40B4-BE49-F238E27FC236}">
              <a16:creationId xmlns:a16="http://schemas.microsoft.com/office/drawing/2014/main" id="{CD78FB03-860A-0558-7768-B546CAC5D124}"/>
            </a:ext>
          </a:extLst>
        </cdr:cNvPr>
        <cdr:cNvSpPr txBox="1"/>
      </cdr:nvSpPr>
      <cdr:spPr>
        <a:xfrm xmlns:a="http://schemas.openxmlformats.org/drawingml/2006/main">
          <a:off x="18463" y="46165"/>
          <a:ext cx="359073" cy="21600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none" lIns="0" tIns="0" rIns="0" bIns="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fontAlgn="base" hangingPunct="0">
            <a:spcAft>
              <a:spcPts val="0"/>
            </a:spcAft>
          </a:pPr>
          <a:r>
            <a:rPr lang="ja-JP" altLang="en-US" sz="1200" kern="100" dirty="0">
              <a:effectLst/>
              <a:latin typeface="+mn-ea"/>
              <a:ea typeface="+mn-ea"/>
              <a:cs typeface="Times New Roman" panose="02020603050405020304" pitchFamily="18" charset="0"/>
            </a:rPr>
            <a:t>（頭）</a:t>
          </a:r>
          <a:r>
            <a:rPr lang="en-US" sz="1200" kern="100" dirty="0">
              <a:effectLst/>
              <a:latin typeface="+mn-ea"/>
              <a:ea typeface="+mn-ea"/>
              <a:cs typeface="Times New Roman" panose="02020603050405020304" pitchFamily="18" charset="0"/>
            </a:rPr>
            <a:t> </a:t>
          </a:r>
          <a:endParaRPr lang="ja-JP" sz="1200" kern="100" dirty="0">
            <a:effectLst/>
            <a:latin typeface="+mn-ea"/>
            <a:ea typeface="+mn-ea"/>
            <a:cs typeface="Times New Roman" panose="02020603050405020304" pitchFamily="18" charset="0"/>
          </a:endParaRPr>
        </a:p>
      </cdr:txBody>
    </cdr:sp>
  </cdr:relSizeAnchor>
  <cdr:relSizeAnchor xmlns:cdr="http://schemas.openxmlformats.org/drawingml/2006/chartDrawing">
    <cdr:from>
      <cdr:x>0.25133</cdr:x>
      <cdr:y>0</cdr:y>
    </cdr:from>
    <cdr:to>
      <cdr:x>0.73359</cdr:x>
      <cdr:y>0.49453</cdr:y>
    </cdr:to>
    <cdr:pic>
      <cdr:nvPicPr>
        <cdr:cNvPr id="5" name="グラフィックス 13" descr="矢印: 反時計回りの曲線 単色塗りつぶし">
          <a:extLst xmlns:a="http://schemas.openxmlformats.org/drawingml/2006/main">
            <a:ext uri="{FF2B5EF4-FFF2-40B4-BE49-F238E27FC236}">
              <a16:creationId xmlns:a16="http://schemas.microsoft.com/office/drawing/2014/main" id="{CDDF0FA3-56FC-C2B6-FB94-5BF2A78982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rot="4553031">
          <a:off x="919654" y="-2548094"/>
          <a:ext cx="1068190" cy="1423624"/>
        </a:xfrm>
        <a:prstGeom xmlns:a="http://schemas.openxmlformats.org/drawingml/2006/main" prst="rect">
          <a:avLst/>
        </a:prstGeom>
      </cdr:spPr>
    </cdr:pic>
  </cdr:relSizeAnchor>
  <cdr:relSizeAnchor xmlns:cdr="http://schemas.openxmlformats.org/drawingml/2006/chartDrawing">
    <cdr:from>
      <cdr:x>0.27189</cdr:x>
      <cdr:y>0.15221</cdr:y>
    </cdr:from>
    <cdr:to>
      <cdr:x>0.5692</cdr:x>
      <cdr:y>0.2947</cdr:y>
    </cdr:to>
    <cdr:sp macro="" textlink="">
      <cdr:nvSpPr>
        <cdr:cNvPr id="6" name="テキスト ボックス 14">
          <a:extLst xmlns:a="http://schemas.openxmlformats.org/drawingml/2006/main">
            <a:ext uri="{FF2B5EF4-FFF2-40B4-BE49-F238E27FC236}">
              <a16:creationId xmlns:a16="http://schemas.microsoft.com/office/drawing/2014/main" id="{98CEFE91-4757-DB8D-A871-30FA154C06CA}"/>
            </a:ext>
          </a:extLst>
        </cdr:cNvPr>
        <cdr:cNvSpPr txBox="1"/>
      </cdr:nvSpPr>
      <cdr:spPr>
        <a:xfrm xmlns:a="http://schemas.openxmlformats.org/drawingml/2006/main">
          <a:off x="802625" y="328777"/>
          <a:ext cx="87764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kumimoji="1" lang="en-US" altLang="ja-JP" sz="1400" b="1" dirty="0">
              <a:solidFill>
                <a:srgbClr val="FF0000"/>
              </a:solidFill>
              <a:latin typeface="+mn-ea"/>
              <a:ea typeface="+mn-ea"/>
            </a:rPr>
            <a:t>3.6</a:t>
          </a:r>
          <a:r>
            <a:rPr kumimoji="1" lang="ja-JP" altLang="en-US" sz="1400" b="1" dirty="0">
              <a:solidFill>
                <a:srgbClr val="FF0000"/>
              </a:solidFill>
              <a:latin typeface="+mn-ea"/>
              <a:ea typeface="+mn-ea"/>
            </a:rPr>
            <a:t>倍</a:t>
          </a:r>
          <a:r>
            <a:rPr kumimoji="1" lang="en-US" altLang="ja-JP" sz="1400" b="1" dirty="0">
              <a:solidFill>
                <a:srgbClr val="FF0000"/>
              </a:solidFill>
              <a:latin typeface="+mn-ea"/>
              <a:ea typeface="+mn-ea"/>
            </a:rPr>
            <a:t>!!</a:t>
          </a:r>
          <a:endParaRPr kumimoji="1" lang="ja-JP" altLang="en-US" sz="1400" b="1" dirty="0">
            <a:solidFill>
              <a:srgbClr val="FF0000"/>
            </a:solidFill>
            <a:latin typeface="+mn-ea"/>
            <a:ea typeface="+mn-e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0.11347</cdr:y>
    </cdr:from>
    <cdr:to>
      <cdr:x>0.13915</cdr:x>
      <cdr:y>0.18675</cdr:y>
    </cdr:to>
    <cdr:sp macro="" textlink="">
      <cdr:nvSpPr>
        <cdr:cNvPr id="2" name="テキスト ボックス 1">
          <a:extLst xmlns:a="http://schemas.openxmlformats.org/drawingml/2006/main">
            <a:ext uri="{FF2B5EF4-FFF2-40B4-BE49-F238E27FC236}">
              <a16:creationId xmlns:a16="http://schemas.microsoft.com/office/drawing/2014/main" id="{63CD2028-67EF-443F-8E7C-739D909EF0C5}"/>
            </a:ext>
          </a:extLst>
        </cdr:cNvPr>
        <cdr:cNvSpPr txBox="1"/>
      </cdr:nvSpPr>
      <cdr:spPr>
        <a:xfrm xmlns:a="http://schemas.openxmlformats.org/drawingml/2006/main">
          <a:off x="0" y="285945"/>
          <a:ext cx="400751" cy="184666"/>
        </a:xfrm>
        <a:prstGeom xmlns:a="http://schemas.openxmlformats.org/drawingml/2006/main" prst="rect">
          <a:avLst/>
        </a:prstGeom>
      </cdr:spPr>
      <cdr:txBody>
        <a:bodyPr xmlns:a="http://schemas.openxmlformats.org/drawingml/2006/main" vertOverflow="clip" wrap="none" lIns="0" tIns="0" rIns="0" bIns="0" rtlCol="0" anchor="ctr" anchorCtr="0">
          <a:spAutoFit/>
        </a:bodyPr>
        <a:lstStyle xmlns:a="http://schemas.openxmlformats.org/drawingml/2006/main"/>
        <a:p xmlns:a="http://schemas.openxmlformats.org/drawingml/2006/main">
          <a:pPr algn="ctr"/>
          <a:r>
            <a:rPr lang="en-US" altLang="ja-JP" sz="1200" dirty="0">
              <a:latin typeface="+mn-ea"/>
              <a:ea typeface="+mn-ea"/>
            </a:rPr>
            <a:t>(</a:t>
          </a:r>
          <a:r>
            <a:rPr lang="ja-JP" altLang="en-US" sz="1200" dirty="0">
              <a:latin typeface="+mn-ea"/>
              <a:ea typeface="+mn-ea"/>
            </a:rPr>
            <a:t>万円</a:t>
          </a:r>
          <a:r>
            <a:rPr lang="en-US" altLang="ja-JP" sz="1200" dirty="0">
              <a:latin typeface="+mn-ea"/>
              <a:ea typeface="+mn-ea"/>
            </a:rPr>
            <a:t>)</a:t>
          </a:r>
          <a:endParaRPr lang="ja-JP" altLang="en-US" sz="1200" dirty="0">
            <a:latin typeface="+mn-ea"/>
            <a:ea typeface="+mn-ea"/>
          </a:endParaRPr>
        </a:p>
      </cdr:txBody>
    </cdr:sp>
  </cdr:relSizeAnchor>
  <cdr:relSizeAnchor xmlns:cdr="http://schemas.openxmlformats.org/drawingml/2006/chartDrawing">
    <cdr:from>
      <cdr:x>0.56337</cdr:x>
      <cdr:y>0.32078</cdr:y>
    </cdr:from>
    <cdr:to>
      <cdr:x>0.64984</cdr:x>
      <cdr:y>0.81776</cdr:y>
    </cdr:to>
    <cdr:sp macro="" textlink="">
      <cdr:nvSpPr>
        <cdr:cNvPr id="5" name="矢印: 右 4">
          <a:extLst xmlns:a="http://schemas.openxmlformats.org/drawingml/2006/main">
            <a:ext uri="{FF2B5EF4-FFF2-40B4-BE49-F238E27FC236}">
              <a16:creationId xmlns:a16="http://schemas.microsoft.com/office/drawing/2014/main" id="{BFDE77E6-A4AA-47B2-B83B-782EF033F60B}"/>
            </a:ext>
          </a:extLst>
        </cdr:cNvPr>
        <cdr:cNvSpPr/>
      </cdr:nvSpPr>
      <cdr:spPr>
        <a:xfrm xmlns:a="http://schemas.openxmlformats.org/drawingml/2006/main" rot="3800650">
          <a:off x="1120819" y="1310034"/>
          <a:ext cx="1252384" cy="24903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0.61094</cdr:x>
      <cdr:y>0.39659</cdr:y>
    </cdr:from>
    <cdr:to>
      <cdr:x>0.97328</cdr:x>
      <cdr:y>0.46987</cdr:y>
    </cdr:to>
    <cdr:sp macro="" textlink="">
      <cdr:nvSpPr>
        <cdr:cNvPr id="6" name="テキスト ボックス 1">
          <a:extLst xmlns:a="http://schemas.openxmlformats.org/drawingml/2006/main">
            <a:ext uri="{FF2B5EF4-FFF2-40B4-BE49-F238E27FC236}">
              <a16:creationId xmlns:a16="http://schemas.microsoft.com/office/drawing/2014/main" id="{A730DDE5-831A-431E-AA5F-ADB60011C30C}"/>
            </a:ext>
          </a:extLst>
        </cdr:cNvPr>
        <cdr:cNvSpPr txBox="1"/>
      </cdr:nvSpPr>
      <cdr:spPr>
        <a:xfrm xmlns:a="http://schemas.openxmlformats.org/drawingml/2006/main">
          <a:off x="1759501" y="999415"/>
          <a:ext cx="1043554" cy="184666"/>
        </a:xfrm>
        <a:prstGeom xmlns:a="http://schemas.openxmlformats.org/drawingml/2006/main" prst="rect">
          <a:avLst/>
        </a:prstGeom>
      </cdr:spPr>
      <cdr:txBody>
        <a:bodyPr xmlns:a="http://schemas.openxmlformats.org/drawingml/2006/main" wrap="non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dirty="0">
              <a:latin typeface="+mn-ea"/>
            </a:rPr>
            <a:t>被害額ゼロに！</a:t>
          </a:r>
          <a:endParaRPr lang="ja-JP" altLang="en-US" sz="1200" dirty="0">
            <a:latin typeface="+mn-ea"/>
            <a:ea typeface="+mn-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8830" cy="493316"/>
          </a:xfrm>
          <a:prstGeom prst="rect">
            <a:avLst/>
          </a:prstGeom>
        </p:spPr>
        <p:txBody>
          <a:bodyPr vert="horz" lIns="90597" tIns="45297" rIns="90597" bIns="452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5"/>
            <a:ext cx="2918830" cy="493316"/>
          </a:xfrm>
          <a:prstGeom prst="rect">
            <a:avLst/>
          </a:prstGeom>
        </p:spPr>
        <p:txBody>
          <a:bodyPr vert="horz" lIns="90597" tIns="45297" rIns="90597" bIns="45297" rtlCol="0"/>
          <a:lstStyle>
            <a:lvl1pPr algn="r">
              <a:defRPr sz="1200"/>
            </a:lvl1pPr>
          </a:lstStyle>
          <a:p>
            <a:fld id="{5BFCB8B3-7F08-40A3-BAA7-3FD90DB68F70}" type="datetimeFigureOut">
              <a:rPr kumimoji="1" lang="ja-JP" altLang="en-US" smtClean="0"/>
              <a:t>2023/5/22</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597" tIns="45297" rIns="90597" bIns="45297"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597" tIns="45297" rIns="90597" bIns="452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91"/>
            <a:ext cx="2918830" cy="493316"/>
          </a:xfrm>
          <a:prstGeom prst="rect">
            <a:avLst/>
          </a:prstGeom>
        </p:spPr>
        <p:txBody>
          <a:bodyPr vert="horz" lIns="90597" tIns="45297" rIns="90597" bIns="452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91"/>
            <a:ext cx="2918830" cy="493316"/>
          </a:xfrm>
          <a:prstGeom prst="rect">
            <a:avLst/>
          </a:prstGeom>
        </p:spPr>
        <p:txBody>
          <a:bodyPr vert="horz" lIns="90597" tIns="45297" rIns="90597" bIns="45297" rtlCol="0" anchor="b"/>
          <a:lstStyle>
            <a:lvl1pPr algn="r">
              <a:defRPr sz="1200"/>
            </a:lvl1pPr>
          </a:lstStyle>
          <a:p>
            <a:fld id="{8046D6BF-9581-47F0-A830-1F1001D9D780}" type="slidenum">
              <a:rPr kumimoji="1" lang="ja-JP" altLang="en-US" smtClean="0"/>
              <a:t>‹#›</a:t>
            </a:fld>
            <a:endParaRPr kumimoji="1" lang="ja-JP" altLang="en-US"/>
          </a:p>
        </p:txBody>
      </p:sp>
    </p:spTree>
    <p:extLst>
      <p:ext uri="{BB962C8B-B14F-4D97-AF65-F5344CB8AC3E}">
        <p14:creationId xmlns:p14="http://schemas.microsoft.com/office/powerpoint/2010/main" val="2924509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46D6BF-9581-47F0-A830-1F1001D9D780}" type="slidenum">
              <a:rPr kumimoji="1" lang="ja-JP" altLang="en-US" smtClean="0"/>
              <a:t>4</a:t>
            </a:fld>
            <a:endParaRPr kumimoji="1" lang="ja-JP" altLang="en-US"/>
          </a:p>
        </p:txBody>
      </p:sp>
    </p:spTree>
    <p:extLst>
      <p:ext uri="{BB962C8B-B14F-4D97-AF65-F5344CB8AC3E}">
        <p14:creationId xmlns:p14="http://schemas.microsoft.com/office/powerpoint/2010/main" val="262043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3222">
              <a:defRPr/>
            </a:pPr>
            <a:fld id="{A9368C78-59A2-47F1-A71A-C5DCCA41EB09}" type="slidenum">
              <a:rPr lang="ja-JP" altLang="en-US">
                <a:solidFill>
                  <a:prstClr val="black"/>
                </a:solidFill>
                <a:latin typeface="游ゴシック" panose="020F0502020204030204"/>
                <a:ea typeface="游ゴシック" panose="020B0400000000000000" pitchFamily="50" charset="-128"/>
              </a:rPr>
              <a:pPr defTabSz="453222">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338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fontAlgn="base">
              <a:spcBef>
                <a:spcPct val="0"/>
              </a:spcBef>
              <a:spcAft>
                <a:spcPct val="0"/>
              </a:spcAft>
              <a:defRPr/>
            </a:pPr>
            <a:fld id="{DB6EA458-3CB8-4B22-AB6F-82AD6E243198}" type="slidenum">
              <a:rPr lang="ja-JP" altLang="en-US">
                <a:solidFill>
                  <a:prstClr val="black"/>
                </a:solidFill>
                <a:latin typeface="Cambria" pitchFamily="18" charset="0"/>
                <a:ea typeface="メイリオ" pitchFamily="50" charset="-128"/>
              </a:rPr>
              <a:pPr defTabSz="906445" fontAlgn="base">
                <a:spcBef>
                  <a:spcPct val="0"/>
                </a:spcBef>
                <a:spcAft>
                  <a:spcPct val="0"/>
                </a:spcAft>
                <a:defRPr/>
              </a:pPr>
              <a:t>5</a:t>
            </a:fld>
            <a:endParaRPr lang="ja-JP" altLang="en-US">
              <a:solidFill>
                <a:prstClr val="black"/>
              </a:solidFill>
              <a:latin typeface="Cambria" pitchFamily="18" charset="0"/>
              <a:ea typeface="メイリオ" pitchFamily="50" charset="-128"/>
            </a:endParaRPr>
          </a:p>
        </p:txBody>
      </p:sp>
    </p:spTree>
    <p:extLst>
      <p:ext uri="{BB962C8B-B14F-4D97-AF65-F5344CB8AC3E}">
        <p14:creationId xmlns:p14="http://schemas.microsoft.com/office/powerpoint/2010/main" val="393773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502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5006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8046D6BF-9581-47F0-A830-1F1001D9D780}" type="slidenum">
              <a:rPr lang="ja-JP" altLang="en-US">
                <a:solidFill>
                  <a:prstClr val="black"/>
                </a:solidFill>
                <a:latin typeface="Calibri"/>
                <a:ea typeface="ＭＳ Ｐゴシック" panose="020B0600070205080204" pitchFamily="50" charset="-128"/>
              </a:rPr>
              <a:pPr defTabSz="90644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330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3950"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46D6BF-9581-47F0-A830-1F1001D9D780}" type="slidenum">
              <a:rPr kumimoji="1" lang="ja-JP" altLang="en-US" smtClean="0"/>
              <a:t>9</a:t>
            </a:fld>
            <a:endParaRPr kumimoji="1" lang="ja-JP" altLang="en-US" dirty="0"/>
          </a:p>
        </p:txBody>
      </p:sp>
    </p:spTree>
    <p:extLst>
      <p:ext uri="{BB962C8B-B14F-4D97-AF65-F5344CB8AC3E}">
        <p14:creationId xmlns:p14="http://schemas.microsoft.com/office/powerpoint/2010/main" val="364454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8046D6BF-9581-47F0-A830-1F1001D9D780}" type="slidenum">
              <a:rPr lang="ja-JP" altLang="en-US">
                <a:solidFill>
                  <a:prstClr val="black"/>
                </a:solidFill>
                <a:latin typeface="游ゴシック" panose="020F0502020204030204"/>
                <a:ea typeface="游ゴシック" panose="020B0400000000000000" pitchFamily="50" charset="-128"/>
              </a:rPr>
              <a:pPr defTabSz="906445">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842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8046D6BF-9581-47F0-A830-1F1001D9D780}" type="slidenum">
              <a:rPr lang="ja-JP" altLang="en-US">
                <a:solidFill>
                  <a:prstClr val="black"/>
                </a:solidFill>
                <a:latin typeface="Calibri"/>
                <a:ea typeface="ＭＳ Ｐゴシック" panose="020B0600070205080204" pitchFamily="50" charset="-128"/>
              </a:rPr>
              <a:pPr defTabSz="906445">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3754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D1E0D7F-61DB-4619-8D77-F8921CC7DE00}" type="slidenum">
              <a:rPr kumimoji="1" lang="ja-JP" altLang="en-US" smtClean="0"/>
              <a:t>18</a:t>
            </a:fld>
            <a:endParaRPr kumimoji="1" lang="ja-JP" altLang="en-US"/>
          </a:p>
        </p:txBody>
      </p:sp>
    </p:spTree>
    <p:extLst>
      <p:ext uri="{BB962C8B-B14F-4D97-AF65-F5344CB8AC3E}">
        <p14:creationId xmlns:p14="http://schemas.microsoft.com/office/powerpoint/2010/main" val="143689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1ED1D55-6238-4141-AFF3-568A2E05E964}" type="datetime1">
              <a:rPr kumimoji="1" lang="ja-JP" altLang="en-US" smtClean="0"/>
              <a:t>2023/5/22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5F10AE-3191-4A02-915D-664228B8AFEF}" type="datetime1">
              <a:rPr kumimoji="1" lang="ja-JP" altLang="en-US" smtClean="0"/>
              <a:t>2023/5/22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9A182BC-6B77-4A33-A7F2-96C3AA3DCA31}" type="datetime1">
              <a:rPr kumimoji="1" lang="ja-JP" altLang="en-US" smtClean="0"/>
              <a:t>2023/5/22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46C391-966F-47B6-8F76-EAB0F376D2FB}" type="datetime1">
              <a:rPr kumimoji="1" lang="ja-JP" altLang="en-US" smtClean="0"/>
              <a:t>2023/5/22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293458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FFB057-5887-427F-9DE2-0B8A9D265D75}" type="datetime1">
              <a:rPr kumimoji="1" lang="ja-JP" altLang="en-US" smtClean="0"/>
              <a:t>2023/5/22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B54D9B-250D-4F76-B854-608460556B8E}" type="slidenum">
              <a:rPr kumimoji="1" lang="ja-JP" altLang="en-US" smtClean="0"/>
              <a:t>‹#›</a:t>
            </a:fld>
            <a:endParaRPr kumimoji="1" lang="ja-JP" altLang="en-US"/>
          </a:p>
        </p:txBody>
      </p:sp>
    </p:spTree>
    <p:extLst>
      <p:ext uri="{BB962C8B-B14F-4D97-AF65-F5344CB8AC3E}">
        <p14:creationId xmlns:p14="http://schemas.microsoft.com/office/powerpoint/2010/main" val="179858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E1EB3-941B-4BDA-A21F-518A82F4432E}" type="datetime1">
              <a:rPr kumimoji="1" lang="ja-JP" altLang="en-US" smtClean="0"/>
              <a:t>2023/5/22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B54D9B-250D-4F76-B854-608460556B8E}" type="slidenum">
              <a:rPr kumimoji="1" lang="ja-JP" altLang="en-US" smtClean="0"/>
              <a:t>‹#›</a:t>
            </a:fld>
            <a:endParaRPr kumimoji="1" lang="ja-JP" altLang="en-US"/>
          </a:p>
        </p:txBody>
      </p:sp>
    </p:spTree>
    <p:extLst>
      <p:ext uri="{BB962C8B-B14F-4D97-AF65-F5344CB8AC3E}">
        <p14:creationId xmlns:p14="http://schemas.microsoft.com/office/powerpoint/2010/main" val="172488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9118CEB4-D36A-4FD6-871A-4326862CCD57}"/>
              </a:ext>
            </a:extLst>
          </p:cNvPr>
          <p:cNvCxnSpPr>
            <a:cxnSpLocks/>
          </p:cNvCxnSpPr>
          <p:nvPr userDrawn="1"/>
        </p:nvCxnSpPr>
        <p:spPr>
          <a:xfrm>
            <a:off x="0" y="677109"/>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スライド番号プレースホルダ 1">
            <a:extLst>
              <a:ext uri="{FF2B5EF4-FFF2-40B4-BE49-F238E27FC236}">
                <a16:creationId xmlns:a16="http://schemas.microsoft.com/office/drawing/2014/main" id="{32968655-ADBB-4E9A-86F7-8E9FF64B4868}"/>
              </a:ext>
            </a:extLst>
          </p:cNvPr>
          <p:cNvSpPr>
            <a:spLocks noGrp="1"/>
          </p:cNvSpPr>
          <p:nvPr>
            <p:ph type="sldNum" sz="quarter" idx="4"/>
          </p:nvPr>
        </p:nvSpPr>
        <p:spPr>
          <a:xfrm>
            <a:off x="8604000" y="6498000"/>
            <a:ext cx="540000" cy="360000"/>
          </a:xfrm>
          <a:prstGeom prst="rect">
            <a:avLst/>
          </a:prstGeom>
        </p:spPr>
        <p:txBody>
          <a:bodyPr vert="horz" wrap="none" lIns="91440" tIns="45720" rIns="91440" bIns="45720" rtlCol="0" anchor="ctr"/>
          <a:lstStyle>
            <a:lvl1pPr algn="r">
              <a:defRPr sz="1660"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35480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2E5A22-F075-4F22-9C9D-0E6B4EEBD93C}" type="datetime1">
              <a:rPr kumimoji="1" lang="ja-JP" altLang="en-US" smtClean="0"/>
              <a:t>2023/5/22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6">
            <a:extLst>
              <a:ext uri="{FF2B5EF4-FFF2-40B4-BE49-F238E27FC236}">
                <a16:creationId xmlns:a16="http://schemas.microsoft.com/office/drawing/2014/main" id="{508D5A4C-BDA3-64AD-BF71-AD4A93E479A7}"/>
              </a:ext>
            </a:extLst>
          </p:cNvPr>
          <p:cNvSpPr>
            <a:spLocks noGrp="1"/>
          </p:cNvSpPr>
          <p:nvPr>
            <p:ph type="sldNum" sz="quarter" idx="12"/>
          </p:nvPr>
        </p:nvSpPr>
        <p:spPr>
          <a:xfrm>
            <a:off x="8604000" y="6498000"/>
            <a:ext cx="540000" cy="360000"/>
          </a:xfrm>
        </p:spPr>
        <p:txBody>
          <a:bodyPr wrap="none"/>
          <a:lstStyle>
            <a:lvl1pPr>
              <a:defRPr sz="1660" b="1"/>
            </a:lvl1pPr>
          </a:lstStyle>
          <a:p>
            <a:fld id="{2118E7E2-39DB-49E1-B837-A3674C696B69}" type="slidenum">
              <a:rPr lang="ja-JP" altLang="en-US" smtClean="0"/>
              <a:pPr/>
              <a:t>‹#›</a:t>
            </a:fld>
            <a:endParaRPr lang="ja-JP" altLang="en-US"/>
          </a:p>
        </p:txBody>
      </p:sp>
    </p:spTree>
    <p:extLst>
      <p:ext uri="{BB962C8B-B14F-4D97-AF65-F5344CB8AC3E}">
        <p14:creationId xmlns:p14="http://schemas.microsoft.com/office/powerpoint/2010/main" val="293785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2B7BC8D-B832-4AB1-91A4-C437F07D73C6}" type="datetime1">
              <a:rPr kumimoji="1" lang="ja-JP" altLang="en-US" smtClean="0"/>
              <a:t>2023/5/22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6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A3B6B1D-CF8E-424C-9F56-8700DBCFA8D8}" type="datetime1">
              <a:rPr kumimoji="1" lang="ja-JP" altLang="en-US" smtClean="0"/>
              <a:t>2023/5/22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B37C6D5-C088-48EE-ADED-AD7BD2851438}" type="datetime1">
              <a:rPr kumimoji="1" lang="ja-JP" altLang="en-US" smtClean="0"/>
              <a:t>2023/5/22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6A6758E-86F8-41B7-8C63-8EF886243782}" type="datetime1">
              <a:rPr kumimoji="1" lang="ja-JP" altLang="en-US" smtClean="0"/>
              <a:t>2023/5/22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0C3320D-C7B6-485F-9593-7B52B281DE4E}" type="datetime1">
              <a:rPr kumimoji="1" lang="ja-JP" altLang="en-US" smtClean="0"/>
              <a:t>2023/5/22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5570C76-807A-4CE6-8CF4-697D58CB47B9}" type="datetime1">
              <a:rPr kumimoji="1" lang="ja-JP" altLang="en-US" smtClean="0"/>
              <a:t>2023/5/22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 タイトルの書式設定</a:t>
            </a:r>
          </a:p>
        </p:txBody>
      </p:sp>
      <p:sp>
        <p:nvSpPr>
          <p:cNvPr id="3" name="コンテンツ プレースホルダ 2"/>
          <p:cNvSpPr>
            <a:spLocks noGrp="1"/>
          </p:cNvSpPr>
          <p:nvPr>
            <p:ph idx="1"/>
          </p:nvPr>
        </p:nvSpPr>
        <p:spPr>
          <a:xfrm>
            <a:off x="3575051" y="27305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1747025-2653-4515-8CE3-DDAEA9B5208C}" type="datetime1">
              <a:rPr kumimoji="1" lang="ja-JP" altLang="en-US" smtClean="0"/>
              <a:t>2023/5/22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3592451-7E43-43A2-8FB3-75E5F806FFF4}" type="datetime1">
              <a:rPr kumimoji="1" lang="ja-JP" altLang="en-US" smtClean="0"/>
              <a:t>2023/5/22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638312DF-0B5A-42D8-9B38-5C83E8991325}" type="datetime1">
              <a:rPr kumimoji="1" lang="ja-JP" altLang="en-US" smtClean="0"/>
              <a:t>2023/5/22</a:t>
            </a:fld>
            <a:endParaRPr kumimoji="1" lang="ja-JP" altLang="en-US"/>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604000" y="6498000"/>
            <a:ext cx="540000" cy="360000"/>
          </a:xfrm>
          <a:prstGeom prst="rect">
            <a:avLst/>
          </a:prstGeom>
        </p:spPr>
        <p:txBody>
          <a:bodyPr vert="horz" wrap="none" lIns="91440" tIns="45720" rIns="91440" bIns="45720" rtlCol="0" anchor="ctr"/>
          <a:lstStyle>
            <a:lvl1pPr algn="r">
              <a:defRPr sz="1660"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0133E82F-89BC-42BD-B747-19096967207B}" type="datetime1">
              <a:rPr kumimoji="1" lang="ja-JP" altLang="en-US" smtClean="0"/>
              <a:t>2023/5/22</a:t>
            </a:fld>
            <a:endParaRPr kumimoji="1" lang="ja-JP" altLang="en-US"/>
          </a:p>
        </p:txBody>
      </p:sp>
      <p:sp>
        <p:nvSpPr>
          <p:cNvPr id="5" name="フッター プレースホルダー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04000" y="6498000"/>
            <a:ext cx="540000" cy="360000"/>
          </a:xfrm>
          <a:prstGeom prst="rect">
            <a:avLst/>
          </a:prstGeom>
        </p:spPr>
        <p:txBody>
          <a:bodyPr vert="horz" wrap="none" lIns="91440" tIns="45720" rIns="91440" bIns="45720" rtlCol="0" anchor="ctr"/>
          <a:lstStyle>
            <a:lvl1pPr algn="r">
              <a:defRPr sz="1660" b="1">
                <a:solidFill>
                  <a:schemeClr val="tx1"/>
                </a:solidFill>
                <a:latin typeface="Meiryo UI" panose="020B0604030504040204" pitchFamily="50" charset="-128"/>
                <a:ea typeface="Meiryo UI" panose="020B0604030504040204" pitchFamily="50" charset="-128"/>
              </a:defRPr>
            </a:lvl1pPr>
          </a:lstStyle>
          <a:p>
            <a:fld id="{08FA7DAE-B1A8-49FD-A74C-0F3ACDC12528}" type="slidenum">
              <a:rPr lang="ja-JP" altLang="en-US" smtClean="0"/>
              <a:pPr/>
              <a:t>‹#›</a:t>
            </a:fld>
            <a:endParaRPr lang="ja-JP" altLang="en-US"/>
          </a:p>
        </p:txBody>
      </p:sp>
    </p:spTree>
    <p:extLst>
      <p:ext uri="{BB962C8B-B14F-4D97-AF65-F5344CB8AC3E}">
        <p14:creationId xmlns:p14="http://schemas.microsoft.com/office/powerpoint/2010/main" val="482529730"/>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4CB3-3ADE-4393-AE8E-547E4E5C1AEB}" type="datetime1">
              <a:rPr kumimoji="1" lang="ja-JP" altLang="en-US" smtClean="0"/>
              <a:t>2023/5/22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04000" y="6498000"/>
            <a:ext cx="540000" cy="360000"/>
          </a:xfrm>
          <a:prstGeom prst="rect">
            <a:avLst/>
          </a:prstGeom>
        </p:spPr>
        <p:txBody>
          <a:bodyPr vert="horz" wrap="none" lIns="91440" tIns="45720" rIns="91440" bIns="45720" rtlCol="0" anchor="ctr"/>
          <a:lstStyle>
            <a:lvl1pPr algn="r">
              <a:defRPr sz="1660"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2390130485"/>
      </p:ext>
    </p:extLst>
  </p:cSld>
  <p:clrMap bg1="lt1" tx1="dk1" bg2="lt2" tx2="dk2" accent1="accent1" accent2="accent2" accent3="accent3" accent4="accent4" accent5="accent5" accent6="accent6" hlink="hlink" folHlink="folHlink"/>
  <p:sldLayoutIdLst>
    <p:sldLayoutId id="2147483871" r:id="rId1"/>
    <p:sldLayoutId id="2147483877"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スライド番号プレースホルダ 1">
            <a:extLst>
              <a:ext uri="{FF2B5EF4-FFF2-40B4-BE49-F238E27FC236}">
                <a16:creationId xmlns:a16="http://schemas.microsoft.com/office/drawing/2014/main" id="{1149586A-A2AE-4B5F-A790-9880284590A6}"/>
              </a:ext>
            </a:extLst>
          </p:cNvPr>
          <p:cNvSpPr>
            <a:spLocks noGrp="1"/>
          </p:cNvSpPr>
          <p:nvPr>
            <p:ph type="sldNum" sz="quarter" idx="4"/>
          </p:nvPr>
        </p:nvSpPr>
        <p:spPr>
          <a:xfrm>
            <a:off x="8604000" y="6498000"/>
            <a:ext cx="540000" cy="360000"/>
          </a:xfrm>
          <a:prstGeom prst="rect">
            <a:avLst/>
          </a:prstGeom>
        </p:spPr>
        <p:txBody>
          <a:bodyPr vert="horz" wrap="none" lIns="91440" tIns="45720" rIns="91440" bIns="45720" rtlCol="0" anchor="ctr"/>
          <a:lstStyle>
            <a:lvl1pPr algn="r">
              <a:defRPr sz="1660"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240287101"/>
      </p:ext>
    </p:extLst>
  </p:cSld>
  <p:clrMap bg1="lt1" tx1="dk1" bg2="lt2" tx2="dk2" accent1="accent1" accent2="accent2" accent3="accent3" accent4="accent4" accent5="accent5" accent6="accent6" hlink="hlink" folHlink="folHlink"/>
  <p:sldLayoutIdLst>
    <p:sldLayoutId id="2147483909" r:id="rId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831">
                <a:solidFill>
                  <a:schemeClr val="tx1">
                    <a:tint val="75000"/>
                  </a:schemeClr>
                </a:solidFill>
              </a:defRPr>
            </a:lvl1pPr>
          </a:lstStyle>
          <a:p>
            <a:fld id="{FBD75ACF-2821-4F6B-982C-49931C912964}" type="datetime1">
              <a:rPr kumimoji="1" lang="ja-JP" altLang="en-US" smtClean="0"/>
              <a:t>2023/5/22</a:t>
            </a:fld>
            <a:endParaRPr kumimoji="1" lang="ja-JP" altLang="en-US"/>
          </a:p>
        </p:txBody>
      </p:sp>
      <p:sp>
        <p:nvSpPr>
          <p:cNvPr id="5" name="フッター プレースホルダー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43505" y="6492875"/>
            <a:ext cx="500495"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defRPr>
            </a:lvl1pPr>
          </a:lstStyle>
          <a:p>
            <a:fld id="{2118E7E2-39DB-49E1-B837-A3674C696B69}" type="slidenum">
              <a:rPr kumimoji="1" lang="ja-JP" altLang="en-US" smtClean="0"/>
              <a:pPr/>
              <a:t>‹#›</a:t>
            </a:fld>
            <a:endParaRPr kumimoji="1" lang="ja-JP" altLang="en-US"/>
          </a:p>
        </p:txBody>
      </p:sp>
    </p:spTree>
    <p:extLst>
      <p:ext uri="{BB962C8B-B14F-4D97-AF65-F5344CB8AC3E}">
        <p14:creationId xmlns:p14="http://schemas.microsoft.com/office/powerpoint/2010/main" val="2991109960"/>
      </p:ext>
    </p:extLst>
  </p:cSld>
  <p:clrMap bg1="lt1" tx1="dk1" bg2="lt2" tx2="dk2" accent1="accent1" accent2="accent2" accent3="accent3" accent4="accent4" accent5="accent5" accent6="accent6" hlink="hlink" folHlink="folHlink"/>
  <p:sldLayoutIdLst>
    <p:sldLayoutId id="2147483917" r:id="rId1"/>
  </p:sldLayoutIdLst>
  <p:hf hdr="0" ftr="0" dt="0"/>
  <p:txStyles>
    <p:titleStyle>
      <a:lvl1pPr algn="l" defTabSz="633075"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68" indent="-158268" algn="l" defTabSz="633075"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806" indent="-158268" algn="l" defTabSz="633075"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43" indent="-158268" algn="l" defTabSz="633075"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81"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418"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56"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93"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4030"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67" indent="-158268" algn="l" defTabSz="633075"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p:bodyStyle>
    <p:otherStyle>
      <a:defPPr>
        <a:defRPr lang="ja-JP"/>
      </a:defPPr>
      <a:lvl1pPr marL="0" algn="l" defTabSz="633075" rtl="0" eaLnBrk="1" latinLnBrk="0" hangingPunct="1">
        <a:defRPr kumimoji="1" sz="1246" kern="1200">
          <a:solidFill>
            <a:schemeClr val="tx1"/>
          </a:solidFill>
          <a:latin typeface="+mn-lt"/>
          <a:ea typeface="+mn-ea"/>
          <a:cs typeface="+mn-cs"/>
        </a:defRPr>
      </a:lvl1pPr>
      <a:lvl2pPr marL="316537" algn="l" defTabSz="633075" rtl="0" eaLnBrk="1" latinLnBrk="0" hangingPunct="1">
        <a:defRPr kumimoji="1" sz="1246" kern="1200">
          <a:solidFill>
            <a:schemeClr val="tx1"/>
          </a:solidFill>
          <a:latin typeface="+mn-lt"/>
          <a:ea typeface="+mn-ea"/>
          <a:cs typeface="+mn-cs"/>
        </a:defRPr>
      </a:lvl2pPr>
      <a:lvl3pPr marL="633075" algn="l" defTabSz="633075" rtl="0" eaLnBrk="1" latinLnBrk="0" hangingPunct="1">
        <a:defRPr kumimoji="1" sz="1246" kern="1200">
          <a:solidFill>
            <a:schemeClr val="tx1"/>
          </a:solidFill>
          <a:latin typeface="+mn-lt"/>
          <a:ea typeface="+mn-ea"/>
          <a:cs typeface="+mn-cs"/>
        </a:defRPr>
      </a:lvl3pPr>
      <a:lvl4pPr marL="949612" algn="l" defTabSz="633075" rtl="0" eaLnBrk="1" latinLnBrk="0" hangingPunct="1">
        <a:defRPr kumimoji="1" sz="1246" kern="1200">
          <a:solidFill>
            <a:schemeClr val="tx1"/>
          </a:solidFill>
          <a:latin typeface="+mn-lt"/>
          <a:ea typeface="+mn-ea"/>
          <a:cs typeface="+mn-cs"/>
        </a:defRPr>
      </a:lvl4pPr>
      <a:lvl5pPr marL="1266149" algn="l" defTabSz="633075" rtl="0" eaLnBrk="1" latinLnBrk="0" hangingPunct="1">
        <a:defRPr kumimoji="1" sz="1246" kern="1200">
          <a:solidFill>
            <a:schemeClr val="tx1"/>
          </a:solidFill>
          <a:latin typeface="+mn-lt"/>
          <a:ea typeface="+mn-ea"/>
          <a:cs typeface="+mn-cs"/>
        </a:defRPr>
      </a:lvl5pPr>
      <a:lvl6pPr marL="1582686" algn="l" defTabSz="633075" rtl="0" eaLnBrk="1" latinLnBrk="0" hangingPunct="1">
        <a:defRPr kumimoji="1" sz="1246" kern="1200">
          <a:solidFill>
            <a:schemeClr val="tx1"/>
          </a:solidFill>
          <a:latin typeface="+mn-lt"/>
          <a:ea typeface="+mn-ea"/>
          <a:cs typeface="+mn-cs"/>
        </a:defRPr>
      </a:lvl6pPr>
      <a:lvl7pPr marL="1899224" algn="l" defTabSz="633075" rtl="0" eaLnBrk="1" latinLnBrk="0" hangingPunct="1">
        <a:defRPr kumimoji="1" sz="1246" kern="1200">
          <a:solidFill>
            <a:schemeClr val="tx1"/>
          </a:solidFill>
          <a:latin typeface="+mn-lt"/>
          <a:ea typeface="+mn-ea"/>
          <a:cs typeface="+mn-cs"/>
        </a:defRPr>
      </a:lvl7pPr>
      <a:lvl8pPr marL="2215761" algn="l" defTabSz="633075" rtl="0" eaLnBrk="1" latinLnBrk="0" hangingPunct="1">
        <a:defRPr kumimoji="1" sz="1246" kern="1200">
          <a:solidFill>
            <a:schemeClr val="tx1"/>
          </a:solidFill>
          <a:latin typeface="+mn-lt"/>
          <a:ea typeface="+mn-ea"/>
          <a:cs typeface="+mn-cs"/>
        </a:defRPr>
      </a:lvl8pPr>
      <a:lvl9pPr marL="2532299" algn="l" defTabSz="633075"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53.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67.png"/><Relationship Id="rId18" Type="http://schemas.microsoft.com/office/2007/relationships/hdphoto" Target="../media/hdphoto7.wdp"/><Relationship Id="rId26" Type="http://schemas.openxmlformats.org/officeDocument/2006/relationships/image" Target="../media/image78.jpeg"/><Relationship Id="rId39" Type="http://schemas.openxmlformats.org/officeDocument/2006/relationships/image" Target="../media/image90.png"/><Relationship Id="rId21" Type="http://schemas.openxmlformats.org/officeDocument/2006/relationships/image" Target="../media/image73.png"/><Relationship Id="rId34" Type="http://schemas.microsoft.com/office/2007/relationships/hdphoto" Target="../media/hdphoto8.wdp"/><Relationship Id="rId42" Type="http://schemas.microsoft.com/office/2007/relationships/hdphoto" Target="../media/hdphoto10.wdp"/><Relationship Id="rId47" Type="http://schemas.openxmlformats.org/officeDocument/2006/relationships/image" Target="../media/image95.png"/><Relationship Id="rId50" Type="http://schemas.openxmlformats.org/officeDocument/2006/relationships/image" Target="../media/image98.png"/><Relationship Id="rId55" Type="http://schemas.openxmlformats.org/officeDocument/2006/relationships/image" Target="../media/image103.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0.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89.png"/><Relationship Id="rId46" Type="http://schemas.openxmlformats.org/officeDocument/2006/relationships/image" Target="../media/image94.png"/><Relationship Id="rId2" Type="http://schemas.openxmlformats.org/officeDocument/2006/relationships/notesSlide" Target="../notesSlides/notesSlide10.xml"/><Relationship Id="rId16" Type="http://schemas.openxmlformats.org/officeDocument/2006/relationships/image" Target="../media/image69.png"/><Relationship Id="rId20" Type="http://schemas.openxmlformats.org/officeDocument/2006/relationships/image" Target="../media/image72.png"/><Relationship Id="rId29" Type="http://schemas.openxmlformats.org/officeDocument/2006/relationships/image" Target="../media/image81.png"/><Relationship Id="rId41" Type="http://schemas.openxmlformats.org/officeDocument/2006/relationships/image" Target="../media/image91.png"/><Relationship Id="rId54" Type="http://schemas.openxmlformats.org/officeDocument/2006/relationships/image" Target="../media/image102.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8.png"/><Relationship Id="rId40" Type="http://schemas.microsoft.com/office/2007/relationships/hdphoto" Target="../media/hdphoto9.wdp"/><Relationship Id="rId45" Type="http://schemas.openxmlformats.org/officeDocument/2006/relationships/image" Target="../media/image93.png"/><Relationship Id="rId53" Type="http://schemas.openxmlformats.org/officeDocument/2006/relationships/image" Target="../media/image101.png"/><Relationship Id="rId5" Type="http://schemas.openxmlformats.org/officeDocument/2006/relationships/image" Target="../media/image59.jpeg"/><Relationship Id="rId15" Type="http://schemas.openxmlformats.org/officeDocument/2006/relationships/image" Target="../media/image68.emf"/><Relationship Id="rId23" Type="http://schemas.openxmlformats.org/officeDocument/2006/relationships/image" Target="../media/image75.png"/><Relationship Id="rId28" Type="http://schemas.openxmlformats.org/officeDocument/2006/relationships/image" Target="../media/image80.png"/><Relationship Id="rId36" Type="http://schemas.openxmlformats.org/officeDocument/2006/relationships/image" Target="../media/image87.png"/><Relationship Id="rId49" Type="http://schemas.openxmlformats.org/officeDocument/2006/relationships/image" Target="../media/image97.png"/><Relationship Id="rId57" Type="http://schemas.openxmlformats.org/officeDocument/2006/relationships/image" Target="../media/image105.png"/><Relationship Id="rId10" Type="http://schemas.openxmlformats.org/officeDocument/2006/relationships/image" Target="../media/image64.png"/><Relationship Id="rId19" Type="http://schemas.openxmlformats.org/officeDocument/2006/relationships/image" Target="../media/image71.png"/><Relationship Id="rId31" Type="http://schemas.openxmlformats.org/officeDocument/2006/relationships/image" Target="../media/image83.png"/><Relationship Id="rId44" Type="http://schemas.microsoft.com/office/2007/relationships/hdphoto" Target="../media/hdphoto11.wdp"/><Relationship Id="rId52" Type="http://schemas.openxmlformats.org/officeDocument/2006/relationships/image" Target="../media/image100.jpeg"/><Relationship Id="rId4" Type="http://schemas.openxmlformats.org/officeDocument/2006/relationships/image" Target="../media/image58.jpeg"/><Relationship Id="rId9" Type="http://schemas.openxmlformats.org/officeDocument/2006/relationships/image" Target="../media/image63.png"/><Relationship Id="rId14" Type="http://schemas.microsoft.com/office/2007/relationships/hdphoto" Target="../media/hdphoto6.wdp"/><Relationship Id="rId22" Type="http://schemas.openxmlformats.org/officeDocument/2006/relationships/image" Target="../media/image74.png"/><Relationship Id="rId27" Type="http://schemas.openxmlformats.org/officeDocument/2006/relationships/image" Target="../media/image79.jpeg"/><Relationship Id="rId30" Type="http://schemas.openxmlformats.org/officeDocument/2006/relationships/image" Target="../media/image82.png"/><Relationship Id="rId35" Type="http://schemas.openxmlformats.org/officeDocument/2006/relationships/image" Target="../media/image86.png"/><Relationship Id="rId43" Type="http://schemas.openxmlformats.org/officeDocument/2006/relationships/image" Target="../media/image92.png"/><Relationship Id="rId48" Type="http://schemas.openxmlformats.org/officeDocument/2006/relationships/image" Target="../media/image96.png"/><Relationship Id="rId56" Type="http://schemas.openxmlformats.org/officeDocument/2006/relationships/image" Target="../media/image104.png"/><Relationship Id="rId8" Type="http://schemas.openxmlformats.org/officeDocument/2006/relationships/image" Target="../media/image62.png"/><Relationship Id="rId51" Type="http://schemas.openxmlformats.org/officeDocument/2006/relationships/image" Target="../media/image99.jpeg"/><Relationship Id="rId3"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jpeg"/><Relationship Id="rId1" Type="http://schemas.openxmlformats.org/officeDocument/2006/relationships/slideLayout" Target="../slideLayouts/slideLayout15.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emf"/><Relationship Id="rId18" Type="http://schemas.microsoft.com/office/2007/relationships/hdphoto" Target="../media/hdphoto3.wdp"/><Relationship Id="rId3" Type="http://schemas.openxmlformats.org/officeDocument/2006/relationships/hyperlink" Target="https://www.google.co.jp/url?sa=i&amp;rct=j&amp;q=&amp;esrc=s&amp;source=images&amp;cd=&amp;cad=rja&amp;uact=8&amp;ved=&amp;url=https://www.dreamstime.com/royalty-free-stock-photo-stylized-greek-columns-image28356325&amp;psig=AOvVaw07KMOrtFCSq834_LD6yDvV&amp;ust=1508334620930970" TargetMode="External"/><Relationship Id="rId21"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2.emf"/><Relationship Id="rId5" Type="http://schemas.openxmlformats.org/officeDocument/2006/relationships/image" Target="../media/image7.jpeg"/><Relationship Id="rId15" Type="http://schemas.microsoft.com/office/2007/relationships/hdphoto" Target="../media/hdphoto2.wdp"/><Relationship Id="rId23" Type="http://schemas.microsoft.com/office/2007/relationships/hdphoto" Target="../media/hdphoto5.wdp"/><Relationship Id="rId10" Type="http://schemas.openxmlformats.org/officeDocument/2006/relationships/image" Target="../media/image11.jpeg"/><Relationship Id="rId19" Type="http://schemas.openxmlformats.org/officeDocument/2006/relationships/image" Target="../media/image18.pn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emf"/><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
            <a:extLst>
              <a:ext uri="{FF2B5EF4-FFF2-40B4-BE49-F238E27FC236}">
                <a16:creationId xmlns:a16="http://schemas.microsoft.com/office/drawing/2014/main" id="{7737301C-33C9-4B51-93AD-398B284A93B6}"/>
              </a:ext>
            </a:extLst>
          </p:cNvPr>
          <p:cNvSpPr/>
          <p:nvPr/>
        </p:nvSpPr>
        <p:spPr>
          <a:xfrm>
            <a:off x="2051718" y="2319435"/>
            <a:ext cx="5040560" cy="1869711"/>
          </a:xfrm>
          <a:prstGeom prst="roundRect">
            <a:avLst>
              <a:gd name="adj" fmla="val 8151"/>
            </a:avLst>
          </a:prstGeom>
          <a:solidFill>
            <a:schemeClr val="bg1">
              <a:lumMod val="95000"/>
            </a:schemeClr>
          </a:solidFill>
          <a:ln w="19050" cap="flat" cmpd="sng" algn="ctr">
            <a:noFill/>
            <a:prstDash val="solid"/>
            <a:miter lim="800000"/>
          </a:ln>
          <a:effectLst/>
        </p:spPr>
        <p:txBody>
          <a:bodyPr lIns="84396" tIns="42198" rIns="84396" bIns="4219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タイトル 1"/>
          <p:cNvSpPr>
            <a:spLocks noGrp="1"/>
          </p:cNvSpPr>
          <p:nvPr>
            <p:ph type="ctrTitle"/>
          </p:nvPr>
        </p:nvSpPr>
        <p:spPr>
          <a:xfrm>
            <a:off x="-1" y="1088889"/>
            <a:ext cx="9143999" cy="1356946"/>
          </a:xfrm>
        </p:spPr>
        <p:txBody>
          <a:bodyPr>
            <a:normAutofit/>
          </a:bodyPr>
          <a:lstStyle/>
          <a:p>
            <a:r>
              <a:rPr lang="ja-JP" altLang="en-US" sz="4000" dirty="0">
                <a:latin typeface="Meiryo UI" panose="020B0604030504040204" pitchFamily="50" charset="-128"/>
                <a:ea typeface="Meiryo UI" panose="020B0604030504040204" pitchFamily="50" charset="-128"/>
              </a:rPr>
              <a:t>鳥獣被害防止対策について</a:t>
            </a:r>
          </a:p>
        </p:txBody>
      </p:sp>
      <p:sp>
        <p:nvSpPr>
          <p:cNvPr id="7" name="テキスト ボックス 6">
            <a:extLst>
              <a:ext uri="{FF2B5EF4-FFF2-40B4-BE49-F238E27FC236}">
                <a16:creationId xmlns:a16="http://schemas.microsoft.com/office/drawing/2014/main" id="{B250A786-4879-4848-ABEA-9BBF49877B6D}"/>
              </a:ext>
            </a:extLst>
          </p:cNvPr>
          <p:cNvSpPr txBox="1"/>
          <p:nvPr/>
        </p:nvSpPr>
        <p:spPr>
          <a:xfrm>
            <a:off x="890863" y="5551664"/>
            <a:ext cx="7416824" cy="1009826"/>
          </a:xfrm>
          <a:prstGeom prst="rect">
            <a:avLst/>
          </a:prstGeom>
          <a:noFill/>
        </p:spPr>
        <p:txBody>
          <a:bodyPr wrap="square" lIns="85661" tIns="42830" rIns="85661" bIns="42830" rtlCol="0" anchor="ctr">
            <a:spAutoFit/>
          </a:bodyPr>
          <a:lstStyle/>
          <a:p>
            <a:pPr marL="0" marR="0" lvl="0" indent="0" algn="ctr" defTabSz="85661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農林水産省 農村振興局 農村政策部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5661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鳥獣対策・農村環境課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課長補佐　栗原 一能</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5661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5" descr="農林水産省">
            <a:extLst>
              <a:ext uri="{FF2B5EF4-FFF2-40B4-BE49-F238E27FC236}">
                <a16:creationId xmlns:a16="http://schemas.microsoft.com/office/drawing/2014/main" id="{A8A07C58-54B5-4C45-BBD4-0D5A48186C8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5673" y="6360121"/>
            <a:ext cx="2352654" cy="32975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34E6552B-2083-4FA8-A140-3B49F2396A83}"/>
              </a:ext>
            </a:extLst>
          </p:cNvPr>
          <p:cNvSpPr txBox="1"/>
          <p:nvPr/>
        </p:nvSpPr>
        <p:spPr>
          <a:xfrm>
            <a:off x="3104963" y="4685074"/>
            <a:ext cx="2934072" cy="400110"/>
          </a:xfrm>
          <a:prstGeom prst="rect">
            <a:avLst/>
          </a:prstGeom>
          <a:noFill/>
        </p:spPr>
        <p:txBody>
          <a:bodyPr wrap="square">
            <a:spAutoFit/>
          </a:bodyPr>
          <a:lstStyle/>
          <a:p>
            <a:pPr marL="0" marR="0" lvl="0" indent="0" algn="ctr" defTabSz="85661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6C73B7C8-3815-4CB0-ACDB-B5212B530D63}"/>
              </a:ext>
            </a:extLst>
          </p:cNvPr>
          <p:cNvCxnSpPr/>
          <p:nvPr/>
        </p:nvCxnSpPr>
        <p:spPr>
          <a:xfrm>
            <a:off x="-216426" y="4608303"/>
            <a:ext cx="9576852" cy="0"/>
          </a:xfrm>
          <a:prstGeom prst="line">
            <a:avLst/>
          </a:prstGeom>
          <a:noFill/>
          <a:ln w="63500" cap="flat" cmpd="thickThin" algn="ctr">
            <a:solidFill>
              <a:srgbClr val="70AD47"/>
            </a:solidFill>
            <a:prstDash val="solid"/>
            <a:miter lim="800000"/>
          </a:ln>
          <a:effectLst/>
        </p:spPr>
      </p:cxnSp>
      <p:sp>
        <p:nvSpPr>
          <p:cNvPr id="10" name="タイトル 1">
            <a:extLst>
              <a:ext uri="{FF2B5EF4-FFF2-40B4-BE49-F238E27FC236}">
                <a16:creationId xmlns:a16="http://schemas.microsoft.com/office/drawing/2014/main" id="{BCC04ECC-FADF-4928-9F51-41CE33FCF26B}"/>
              </a:ext>
            </a:extLst>
          </p:cNvPr>
          <p:cNvSpPr txBox="1">
            <a:spLocks/>
          </p:cNvSpPr>
          <p:nvPr/>
        </p:nvSpPr>
        <p:spPr>
          <a:xfrm>
            <a:off x="2331023" y="2459967"/>
            <a:ext cx="4536504" cy="158864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marL="442913" indent="-442913" algn="l">
              <a:lnSpc>
                <a:spcPts val="3000"/>
              </a:lnSpc>
              <a:buAutoNum type="arabicPeriod"/>
            </a:pPr>
            <a:r>
              <a:rPr lang="ja-JP" altLang="en-US" sz="2200" dirty="0">
                <a:latin typeface="Meiryo UI" panose="020B0604030504040204" pitchFamily="50" charset="-128"/>
                <a:ea typeface="Meiryo UI" panose="020B0604030504040204" pitchFamily="50" charset="-128"/>
              </a:rPr>
              <a:t>鳥獣被害防止対策の推進</a:t>
            </a:r>
            <a:endParaRPr lang="en-US" altLang="ja-JP" sz="2200" dirty="0">
              <a:latin typeface="Meiryo UI" panose="020B0604030504040204" pitchFamily="50" charset="-128"/>
              <a:ea typeface="Meiryo UI" panose="020B0604030504040204" pitchFamily="50" charset="-128"/>
            </a:endParaRPr>
          </a:p>
          <a:p>
            <a:pPr marL="442913" indent="-442913" algn="l">
              <a:lnSpc>
                <a:spcPts val="3000"/>
              </a:lnSpc>
              <a:buAutoNum type="arabicPeriod"/>
            </a:pPr>
            <a:r>
              <a:rPr lang="ja-JP" altLang="en-US" sz="2200" dirty="0">
                <a:latin typeface="Meiryo UI" panose="020B0604030504040204" pitchFamily="50" charset="-128"/>
                <a:ea typeface="Meiryo UI" panose="020B0604030504040204" pitchFamily="50" charset="-128"/>
              </a:rPr>
              <a:t>改正鳥獣被害防止特措法と</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今後の被害防止対策</a:t>
            </a:r>
            <a:endParaRPr lang="en-US" altLang="ja-JP" sz="2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338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16632"/>
            <a:ext cx="9144000" cy="433196"/>
          </a:xfrm>
          <a:prstGeom prst="rect">
            <a:avLst/>
          </a:prstGeom>
          <a:noFill/>
        </p:spPr>
        <p:txBody>
          <a:bodyPr wrap="square" rtlCol="0">
            <a:spAutoFit/>
          </a:bodyPr>
          <a:lstStyle/>
          <a:p>
            <a:pPr algn="ctr"/>
            <a:r>
              <a:rPr lang="ja-JP" altLang="en-US" sz="2215" dirty="0">
                <a:latin typeface="Meiryo UI" panose="020B0604030504040204" pitchFamily="50" charset="-128"/>
                <a:ea typeface="Meiryo UI" panose="020B0604030504040204" pitchFamily="50" charset="-128"/>
              </a:rPr>
              <a:t>被害防止計画作成市町村数及び実施隊設置市町村数の推移</a:t>
            </a:r>
          </a:p>
        </p:txBody>
      </p:sp>
      <p:sp>
        <p:nvSpPr>
          <p:cNvPr id="4" name="テキスト ボックス 3"/>
          <p:cNvSpPr txBox="1"/>
          <p:nvPr/>
        </p:nvSpPr>
        <p:spPr>
          <a:xfrm>
            <a:off x="118729" y="822303"/>
            <a:ext cx="383503" cy="1249350"/>
          </a:xfrm>
          <a:prstGeom prst="rect">
            <a:avLst/>
          </a:prstGeom>
          <a:noFill/>
        </p:spPr>
        <p:txBody>
          <a:bodyPr vert="eaVert" wrap="square" rtlCol="0">
            <a:spAutoFit/>
          </a:bodyPr>
          <a:lstStyle/>
          <a:p>
            <a:r>
              <a:rPr lang="ja-JP" altLang="en-US" sz="1292" dirty="0">
                <a:latin typeface="Meiryo UI" panose="020B0604030504040204" pitchFamily="50" charset="-128"/>
                <a:ea typeface="Meiryo UI" panose="020B0604030504040204" pitchFamily="50" charset="-128"/>
              </a:rPr>
              <a:t>（市町村数）</a:t>
            </a:r>
          </a:p>
        </p:txBody>
      </p:sp>
      <p:sp>
        <p:nvSpPr>
          <p:cNvPr id="16" name="右中かっこ 15"/>
          <p:cNvSpPr/>
          <p:nvPr/>
        </p:nvSpPr>
        <p:spPr>
          <a:xfrm>
            <a:off x="8682993" y="1310640"/>
            <a:ext cx="95248" cy="4592320"/>
          </a:xfrm>
          <a:prstGeom prst="rightBrace">
            <a:avLst>
              <a:gd name="adj1" fmla="val 8333"/>
              <a:gd name="adj2" fmla="val 1913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8804873" y="1542728"/>
            <a:ext cx="383503" cy="2791695"/>
          </a:xfrm>
          <a:prstGeom prst="rect">
            <a:avLst/>
          </a:prstGeom>
          <a:noFill/>
        </p:spPr>
        <p:txBody>
          <a:bodyPr vert="eaVert" wrap="square" rtlCol="0">
            <a:spAutoFit/>
          </a:bodyPr>
          <a:lstStyle/>
          <a:p>
            <a:r>
              <a:rPr lang="ja-JP" altLang="en-US" sz="1292" dirty="0">
                <a:latin typeface="Meiryo UI" panose="020B0604030504040204" pitchFamily="50" charset="-128"/>
                <a:ea typeface="Meiryo UI" panose="020B0604030504040204" pitchFamily="50" charset="-128"/>
              </a:rPr>
              <a:t>被害防止計画　作成市町村</a:t>
            </a:r>
          </a:p>
        </p:txBody>
      </p:sp>
      <p:sp>
        <p:nvSpPr>
          <p:cNvPr id="18" name="テキスト ボックス 17"/>
          <p:cNvSpPr txBox="1"/>
          <p:nvPr/>
        </p:nvSpPr>
        <p:spPr>
          <a:xfrm>
            <a:off x="8310109" y="2982960"/>
            <a:ext cx="383503" cy="2791695"/>
          </a:xfrm>
          <a:prstGeom prst="rect">
            <a:avLst/>
          </a:prstGeom>
          <a:noFill/>
        </p:spPr>
        <p:txBody>
          <a:bodyPr vert="eaVert" wrap="square" rtlCol="0">
            <a:spAutoFit/>
          </a:bodyPr>
          <a:lstStyle/>
          <a:p>
            <a:r>
              <a:rPr lang="ja-JP" altLang="en-US" sz="1292" dirty="0">
                <a:latin typeface="Meiryo UI" panose="020B0604030504040204" pitchFamily="50" charset="-128"/>
                <a:ea typeface="Meiryo UI" panose="020B0604030504040204" pitchFamily="50" charset="-128"/>
              </a:rPr>
              <a:t>実施隊　設置市町村</a:t>
            </a:r>
          </a:p>
        </p:txBody>
      </p:sp>
      <p:sp>
        <p:nvSpPr>
          <p:cNvPr id="19" name="右中かっこ 18"/>
          <p:cNvSpPr/>
          <p:nvPr/>
        </p:nvSpPr>
        <p:spPr>
          <a:xfrm>
            <a:off x="8244408" y="2174240"/>
            <a:ext cx="157912" cy="37185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0" y="6378190"/>
            <a:ext cx="9144000" cy="291170"/>
          </a:xfrm>
          <a:prstGeom prst="rect">
            <a:avLst/>
          </a:prstGeom>
          <a:noFill/>
        </p:spPr>
        <p:txBody>
          <a:bodyPr wrap="square" rtlCol="0">
            <a:spAutoFit/>
          </a:bodyPr>
          <a:lstStyle/>
          <a:p>
            <a:pPr algn="ctr"/>
            <a:r>
              <a:rPr lang="en-US" altLang="ja-JP" sz="1292" dirty="0">
                <a:latin typeface="Meiryo UI" panose="020B0604030504040204" pitchFamily="50" charset="-128"/>
                <a:ea typeface="Meiryo UI" panose="020B0604030504040204" pitchFamily="50" charset="-128"/>
              </a:rPr>
              <a:t>※</a:t>
            </a:r>
            <a:r>
              <a:rPr lang="ja-JP" altLang="en-US" sz="1292" dirty="0">
                <a:latin typeface="Meiryo UI" panose="020B0604030504040204" pitchFamily="50" charset="-128"/>
                <a:ea typeface="Meiryo UI" panose="020B0604030504040204" pitchFamily="50" charset="-128"/>
              </a:rPr>
              <a:t>　全国の市町村数は</a:t>
            </a:r>
            <a:r>
              <a:rPr lang="en-US" altLang="ja-JP" sz="1292" dirty="0">
                <a:latin typeface="Meiryo UI" panose="020B0604030504040204" pitchFamily="50" charset="-128"/>
                <a:ea typeface="Meiryo UI" panose="020B0604030504040204" pitchFamily="50" charset="-128"/>
              </a:rPr>
              <a:t>1741</a:t>
            </a:r>
            <a:r>
              <a:rPr lang="ja-JP" altLang="en-US" sz="1292" dirty="0">
                <a:latin typeface="Meiryo UI" panose="020B0604030504040204" pitchFamily="50" charset="-128"/>
                <a:ea typeface="Meiryo UI" panose="020B0604030504040204" pitchFamily="50" charset="-128"/>
              </a:rPr>
              <a:t>　うち</a:t>
            </a:r>
            <a:r>
              <a:rPr lang="ja-JP" altLang="en-US" sz="1292" u="sng" dirty="0">
                <a:solidFill>
                  <a:srgbClr val="FF0000"/>
                </a:solidFill>
                <a:latin typeface="Meiryo UI" panose="020B0604030504040204" pitchFamily="50" charset="-128"/>
                <a:ea typeface="Meiryo UI" panose="020B0604030504040204" pitchFamily="50" charset="-128"/>
              </a:rPr>
              <a:t>鳥獣による農作物被害が認められる市町村数は約</a:t>
            </a:r>
            <a:r>
              <a:rPr lang="en-US" altLang="ja-JP" sz="1292" u="sng" dirty="0">
                <a:solidFill>
                  <a:srgbClr val="FF0000"/>
                </a:solidFill>
                <a:latin typeface="Meiryo UI" panose="020B0604030504040204" pitchFamily="50" charset="-128"/>
                <a:ea typeface="Meiryo UI" panose="020B0604030504040204" pitchFamily="50" charset="-128"/>
              </a:rPr>
              <a:t>1500</a:t>
            </a:r>
          </a:p>
        </p:txBody>
      </p:sp>
      <p:cxnSp>
        <p:nvCxnSpPr>
          <p:cNvPr id="12" name="直線コネクタ 11">
            <a:extLst>
              <a:ext uri="{FF2B5EF4-FFF2-40B4-BE49-F238E27FC236}">
                <a16:creationId xmlns:a16="http://schemas.microsoft.com/office/drawing/2014/main" id="{F984AE94-6E70-46EE-B7F4-6033E602BCCC}"/>
              </a:ext>
            </a:extLst>
          </p:cNvPr>
          <p:cNvCxnSpPr/>
          <p:nvPr/>
        </p:nvCxnSpPr>
        <p:spPr>
          <a:xfrm>
            <a:off x="-216426" y="569626"/>
            <a:ext cx="9576852" cy="0"/>
          </a:xfrm>
          <a:prstGeom prst="line">
            <a:avLst/>
          </a:prstGeom>
          <a:noFill/>
          <a:ln w="63500" cap="flat" cmpd="thickThin" algn="ctr">
            <a:solidFill>
              <a:srgbClr val="70AD47"/>
            </a:solidFill>
            <a:prstDash val="solid"/>
            <a:miter lim="800000"/>
          </a:ln>
          <a:effectLst/>
        </p:spPr>
      </p:cxnSp>
      <p:sp>
        <p:nvSpPr>
          <p:cNvPr id="5" name="スライド番号プレースホルダー 4">
            <a:extLst>
              <a:ext uri="{FF2B5EF4-FFF2-40B4-BE49-F238E27FC236}">
                <a16:creationId xmlns:a16="http://schemas.microsoft.com/office/drawing/2014/main" id="{14862854-529A-4ECE-B81C-586F706FA292}"/>
              </a:ext>
            </a:extLst>
          </p:cNvPr>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graphicFrame>
        <p:nvGraphicFramePr>
          <p:cNvPr id="13" name="グラフ 12">
            <a:extLst>
              <a:ext uri="{FF2B5EF4-FFF2-40B4-BE49-F238E27FC236}">
                <a16:creationId xmlns:a16="http://schemas.microsoft.com/office/drawing/2014/main" id="{00000000-0008-0000-0200-000002000000}"/>
              </a:ext>
            </a:extLst>
          </p:cNvPr>
          <p:cNvGraphicFramePr>
            <a:graphicFrameLocks/>
          </p:cNvGraphicFramePr>
          <p:nvPr/>
        </p:nvGraphicFramePr>
        <p:xfrm>
          <a:off x="395536" y="914584"/>
          <a:ext cx="7863747" cy="5322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65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5">
            <a:extLst>
              <a:ext uri="{FF2B5EF4-FFF2-40B4-BE49-F238E27FC236}">
                <a16:creationId xmlns:a16="http://schemas.microsoft.com/office/drawing/2014/main" id="{1A3FEBA2-5A06-4B3F-82DA-5AA2AFCEDF5C}"/>
              </a:ext>
            </a:extLst>
          </p:cNvPr>
          <p:cNvSpPr txBox="1">
            <a:spLocks noChangeArrowheads="1"/>
          </p:cNvSpPr>
          <p:nvPr/>
        </p:nvSpPr>
        <p:spPr bwMode="auto">
          <a:xfrm>
            <a:off x="1" y="263771"/>
            <a:ext cx="9144000" cy="564954"/>
          </a:xfrm>
          <a:prstGeom prst="rect">
            <a:avLst/>
          </a:prstGeom>
          <a:solidFill>
            <a:srgbClr val="92D050"/>
          </a:solidFill>
          <a:ln w="9525">
            <a:noFill/>
            <a:miter lim="800000"/>
            <a:headEnd/>
            <a:tailEnd/>
          </a:ln>
        </p:spPr>
        <p:txBody>
          <a:bodyPr wrap="square" anchor="ctr">
            <a:noAutofit/>
          </a:bodyPr>
          <a:lstStyle/>
          <a:p>
            <a:r>
              <a:rPr lang="en-US" altLang="ja-JP" sz="2215" b="1" dirty="0">
                <a:solidFill>
                  <a:schemeClr val="bg1"/>
                </a:solidFill>
                <a:effectLst>
                  <a:outerShdw blurRad="50800" dist="38100" dir="2700000" algn="tl" rotWithShape="0">
                    <a:prstClr val="black">
                      <a:alpha val="40000"/>
                    </a:prstClr>
                  </a:outerShdw>
                </a:effectLst>
                <a:latin typeface="+mn-ea"/>
              </a:rPr>
              <a:t>ICT</a:t>
            </a:r>
            <a:r>
              <a:rPr lang="ja-JP" altLang="en-US" sz="2215" b="1" dirty="0">
                <a:solidFill>
                  <a:schemeClr val="bg1"/>
                </a:solidFill>
                <a:effectLst>
                  <a:outerShdw blurRad="50800" dist="38100" dir="2700000" algn="tl" rotWithShape="0">
                    <a:prstClr val="black">
                      <a:alpha val="40000"/>
                    </a:prstClr>
                  </a:outerShdw>
                </a:effectLst>
                <a:latin typeface="+mn-ea"/>
              </a:rPr>
              <a:t>技術を活用した集落ぐるみの被害対策（兵庫県相生市矢野町小河）</a:t>
            </a:r>
          </a:p>
        </p:txBody>
      </p:sp>
      <p:sp>
        <p:nvSpPr>
          <p:cNvPr id="3" name="テキスト ボックス 2">
            <a:extLst>
              <a:ext uri="{FF2B5EF4-FFF2-40B4-BE49-F238E27FC236}">
                <a16:creationId xmlns:a16="http://schemas.microsoft.com/office/drawing/2014/main" id="{F2621886-A2B7-4A56-98A4-8E820605109F}"/>
              </a:ext>
            </a:extLst>
          </p:cNvPr>
          <p:cNvSpPr txBox="1"/>
          <p:nvPr/>
        </p:nvSpPr>
        <p:spPr>
          <a:xfrm>
            <a:off x="268616" y="981554"/>
            <a:ext cx="8606769" cy="1238865"/>
          </a:xfrm>
          <a:prstGeom prst="rect">
            <a:avLst/>
          </a:prstGeom>
          <a:noFill/>
          <a:ln w="28575">
            <a:solidFill>
              <a:srgbClr val="FF0000"/>
            </a:solidFill>
          </a:ln>
        </p:spPr>
        <p:txBody>
          <a:bodyPr wrap="square" rtlCol="0">
            <a:spAutoFit/>
          </a:bodyPr>
          <a:lstStyle/>
          <a:p>
            <a:pPr>
              <a:lnSpc>
                <a:spcPct val="150000"/>
              </a:lnSpc>
            </a:pPr>
            <a:r>
              <a:rPr lang="ja-JP" altLang="en-US" sz="1292" dirty="0">
                <a:latin typeface="+mn-ea"/>
              </a:rPr>
              <a:t>○ 集落の自主的な取組みによる侵入防止柵の設置や全戸出役による点検・管理の実施</a:t>
            </a:r>
            <a:endParaRPr lang="en-US" altLang="ja-JP" sz="1292" dirty="0">
              <a:latin typeface="+mn-ea"/>
            </a:endParaRPr>
          </a:p>
          <a:p>
            <a:pPr>
              <a:lnSpc>
                <a:spcPct val="150000"/>
              </a:lnSpc>
            </a:pPr>
            <a:r>
              <a:rPr lang="ja-JP" altLang="en-US" sz="1292" dirty="0">
                <a:latin typeface="+mn-ea"/>
              </a:rPr>
              <a:t>○ 集落と森林との間に緩衝帯を整備し、獣類を寄せ付けない集落づくり</a:t>
            </a:r>
            <a:endParaRPr lang="en-US" altLang="ja-JP" sz="1292" dirty="0">
              <a:latin typeface="+mn-ea"/>
            </a:endParaRPr>
          </a:p>
          <a:p>
            <a:pPr>
              <a:lnSpc>
                <a:spcPct val="150000"/>
              </a:lnSpc>
            </a:pPr>
            <a:r>
              <a:rPr lang="ja-JP" altLang="en-US" sz="1292" dirty="0">
                <a:latin typeface="+mn-ea"/>
              </a:rPr>
              <a:t>○ センサーカメラによる出没箇所の特定、 </a:t>
            </a:r>
            <a:r>
              <a:rPr lang="en-US" altLang="ja-JP" sz="1292" dirty="0">
                <a:latin typeface="+mn-ea"/>
              </a:rPr>
              <a:t>ICT</a:t>
            </a:r>
            <a:r>
              <a:rPr lang="ja-JP" altLang="en-US" sz="1292" dirty="0">
                <a:latin typeface="+mn-ea"/>
              </a:rPr>
              <a:t>箱わなの導入・増設、捕獲技術研修等により、集落ぐるみで有害捕獲を実施</a:t>
            </a:r>
            <a:endParaRPr lang="en-US" altLang="ja-JP" sz="1292" dirty="0">
              <a:latin typeface="+mn-ea"/>
            </a:endParaRPr>
          </a:p>
          <a:p>
            <a:pPr>
              <a:lnSpc>
                <a:spcPct val="150000"/>
              </a:lnSpc>
            </a:pPr>
            <a:r>
              <a:rPr lang="ja-JP" altLang="en-US" sz="1292" dirty="0">
                <a:latin typeface="+mn-ea"/>
              </a:rPr>
              <a:t>○ 防御対策と出没個体の捕獲の徹底により農業被害額が激減（</a:t>
            </a:r>
            <a:r>
              <a:rPr lang="en-US" altLang="ja-JP" sz="1292" dirty="0">
                <a:latin typeface="+mn-ea"/>
              </a:rPr>
              <a:t>H29</a:t>
            </a:r>
            <a:r>
              <a:rPr lang="ja-JP" altLang="en-US" sz="1292" dirty="0">
                <a:latin typeface="+mn-ea"/>
              </a:rPr>
              <a:t>年度</a:t>
            </a:r>
            <a:r>
              <a:rPr lang="en-US" altLang="ja-JP" sz="1292" dirty="0">
                <a:latin typeface="+mn-ea"/>
              </a:rPr>
              <a:t>329</a:t>
            </a:r>
            <a:r>
              <a:rPr lang="ja-JP" altLang="en-US" sz="1292" dirty="0">
                <a:latin typeface="+mn-ea"/>
              </a:rPr>
              <a:t>万円⇒</a:t>
            </a:r>
            <a:r>
              <a:rPr lang="en-US" altLang="ja-JP" sz="1292" dirty="0">
                <a:latin typeface="+mn-ea"/>
              </a:rPr>
              <a:t>R</a:t>
            </a:r>
            <a:r>
              <a:rPr lang="ja-JP" altLang="en-US" sz="1292" dirty="0">
                <a:latin typeface="+mn-ea"/>
              </a:rPr>
              <a:t>元年度５万円）</a:t>
            </a:r>
            <a:endParaRPr lang="en-US" altLang="ja-JP" sz="1292" dirty="0">
              <a:latin typeface="+mn-ea"/>
            </a:endParaRPr>
          </a:p>
        </p:txBody>
      </p:sp>
      <p:sp>
        <p:nvSpPr>
          <p:cNvPr id="53" name="四角形: 角を丸くする 52">
            <a:extLst>
              <a:ext uri="{FF2B5EF4-FFF2-40B4-BE49-F238E27FC236}">
                <a16:creationId xmlns:a16="http://schemas.microsoft.com/office/drawing/2014/main" id="{D769AAD5-8D3D-4012-A995-6231C5197647}"/>
              </a:ext>
            </a:extLst>
          </p:cNvPr>
          <p:cNvSpPr/>
          <p:nvPr/>
        </p:nvSpPr>
        <p:spPr>
          <a:xfrm>
            <a:off x="6048000" y="2490816"/>
            <a:ext cx="2824615" cy="3987692"/>
          </a:xfrm>
          <a:prstGeom prst="roundRect">
            <a:avLst>
              <a:gd name="adj" fmla="val 10551"/>
            </a:avLst>
          </a:prstGeom>
          <a:solidFill>
            <a:srgbClr val="D9FFD9"/>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dirty="0">
              <a:solidFill>
                <a:schemeClr val="tx1"/>
              </a:solidFill>
            </a:endParaRPr>
          </a:p>
        </p:txBody>
      </p:sp>
      <p:sp>
        <p:nvSpPr>
          <p:cNvPr id="25" name="object 47">
            <a:extLst>
              <a:ext uri="{FF2B5EF4-FFF2-40B4-BE49-F238E27FC236}">
                <a16:creationId xmlns:a16="http://schemas.microsoft.com/office/drawing/2014/main" id="{C1345F26-5153-4087-976E-64230A1BB873}"/>
              </a:ext>
            </a:extLst>
          </p:cNvPr>
          <p:cNvSpPr/>
          <p:nvPr/>
        </p:nvSpPr>
        <p:spPr>
          <a:xfrm>
            <a:off x="5496879" y="4094474"/>
            <a:ext cx="265846" cy="830769"/>
          </a:xfrm>
          <a:custGeom>
            <a:avLst/>
            <a:gdLst/>
            <a:ahLst/>
            <a:cxnLst/>
            <a:rect l="l" t="t" r="r" b="b"/>
            <a:pathLst>
              <a:path w="196850" h="525780">
                <a:moveTo>
                  <a:pt x="0" y="0"/>
                </a:moveTo>
                <a:lnTo>
                  <a:pt x="196596" y="262890"/>
                </a:lnTo>
                <a:lnTo>
                  <a:pt x="0" y="525780"/>
                </a:lnTo>
                <a:lnTo>
                  <a:pt x="0" y="0"/>
                </a:lnTo>
                <a:close/>
              </a:path>
            </a:pathLst>
          </a:custGeom>
          <a:solidFill>
            <a:srgbClr val="92D050"/>
          </a:solidFill>
          <a:ln w="19050">
            <a:solidFill>
              <a:srgbClr val="00B050"/>
            </a:solidFill>
          </a:ln>
        </p:spPr>
        <p:txBody>
          <a:bodyPr wrap="square" lIns="0" tIns="0" rIns="0" bIns="0" rtlCol="0"/>
          <a:lstStyle/>
          <a:p>
            <a:endParaRPr sz="1662"/>
          </a:p>
        </p:txBody>
      </p:sp>
      <p:sp>
        <p:nvSpPr>
          <p:cNvPr id="50" name="四角形: 角を丸くする 49">
            <a:extLst>
              <a:ext uri="{FF2B5EF4-FFF2-40B4-BE49-F238E27FC236}">
                <a16:creationId xmlns:a16="http://schemas.microsoft.com/office/drawing/2014/main" id="{2ED41D29-82B1-4DAB-A2BE-1D44A5F146EB}"/>
              </a:ext>
            </a:extLst>
          </p:cNvPr>
          <p:cNvSpPr/>
          <p:nvPr/>
        </p:nvSpPr>
        <p:spPr>
          <a:xfrm>
            <a:off x="7044923" y="2324662"/>
            <a:ext cx="830769" cy="332308"/>
          </a:xfrm>
          <a:prstGeom prst="roundRect">
            <a:avLst>
              <a:gd name="adj" fmla="val 3082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tx1"/>
                </a:solidFill>
              </a:rPr>
              <a:t>成果</a:t>
            </a:r>
          </a:p>
        </p:txBody>
      </p:sp>
      <p:sp>
        <p:nvSpPr>
          <p:cNvPr id="51" name="四角形: 角を丸くする 50">
            <a:extLst>
              <a:ext uri="{FF2B5EF4-FFF2-40B4-BE49-F238E27FC236}">
                <a16:creationId xmlns:a16="http://schemas.microsoft.com/office/drawing/2014/main" id="{BBF46991-F6E2-4DCC-99E6-3DCDF850D8E3}"/>
              </a:ext>
            </a:extLst>
          </p:cNvPr>
          <p:cNvSpPr/>
          <p:nvPr/>
        </p:nvSpPr>
        <p:spPr>
          <a:xfrm>
            <a:off x="268615" y="2490231"/>
            <a:ext cx="5084308" cy="3987692"/>
          </a:xfrm>
          <a:prstGeom prst="roundRect">
            <a:avLst>
              <a:gd name="adj" fmla="val 8346"/>
            </a:avLst>
          </a:prstGeom>
          <a:solidFill>
            <a:srgbClr val="D9FFD9"/>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dirty="0">
              <a:solidFill>
                <a:schemeClr val="tx1"/>
              </a:solidFill>
            </a:endParaRPr>
          </a:p>
        </p:txBody>
      </p:sp>
      <p:sp>
        <p:nvSpPr>
          <p:cNvPr id="34" name="テキスト ボックス 33">
            <a:extLst>
              <a:ext uri="{FF2B5EF4-FFF2-40B4-BE49-F238E27FC236}">
                <a16:creationId xmlns:a16="http://schemas.microsoft.com/office/drawing/2014/main" id="{7A9643D9-9F5C-40CC-BB2C-166BEBAB085C}"/>
              </a:ext>
            </a:extLst>
          </p:cNvPr>
          <p:cNvSpPr txBox="1"/>
          <p:nvPr/>
        </p:nvSpPr>
        <p:spPr>
          <a:xfrm>
            <a:off x="268615" y="2656971"/>
            <a:ext cx="5084308" cy="2246277"/>
          </a:xfrm>
          <a:prstGeom prst="rect">
            <a:avLst/>
          </a:prstGeom>
          <a:noFill/>
        </p:spPr>
        <p:txBody>
          <a:bodyPr wrap="square" lIns="33231" tIns="33231" rIns="33231" bIns="0" rtlCol="0">
            <a:spAutoFit/>
          </a:bodyPr>
          <a:lstStyle/>
          <a:p>
            <a:pPr marL="216005" indent="-332316">
              <a:spcBef>
                <a:spcPts val="1108"/>
              </a:spcBef>
            </a:pPr>
            <a:r>
              <a:rPr lang="ja-JP" altLang="en-US" sz="1292" dirty="0">
                <a:latin typeface="+mn-ea"/>
              </a:rPr>
              <a:t>○ 平成</a:t>
            </a:r>
            <a:r>
              <a:rPr lang="en-US" altLang="ja-JP" sz="1292" dirty="0">
                <a:latin typeface="+mn-ea"/>
              </a:rPr>
              <a:t>10</a:t>
            </a:r>
            <a:r>
              <a:rPr lang="ja-JP" altLang="en-US" sz="1292" dirty="0">
                <a:latin typeface="+mn-ea"/>
              </a:rPr>
              <a:t>年代よりイノシシ・シカによる水稲被害が深刻化</a:t>
            </a:r>
            <a:endParaRPr lang="en-US" altLang="ja-JP" sz="1292" dirty="0">
              <a:latin typeface="+mn-ea"/>
            </a:endParaRPr>
          </a:p>
          <a:p>
            <a:pPr marL="216005"/>
            <a:r>
              <a:rPr lang="ja-JP" altLang="en-US" sz="1292" dirty="0">
                <a:latin typeface="+mn-ea"/>
              </a:rPr>
              <a:t>農家個人による対策に限界があり、集落全体で侵入防止柵を設置</a:t>
            </a:r>
            <a:endParaRPr lang="en-US" altLang="ja-JP" sz="1292" dirty="0">
              <a:latin typeface="+mn-ea"/>
            </a:endParaRPr>
          </a:p>
          <a:p>
            <a:pPr marL="216005" indent="-332316">
              <a:spcBef>
                <a:spcPts val="1108"/>
              </a:spcBef>
            </a:pPr>
            <a:r>
              <a:rPr lang="ja-JP" altLang="en-US" sz="1292" dirty="0">
                <a:latin typeface="+mn-ea"/>
              </a:rPr>
              <a:t>○ 県民緑税活用事業「森林動物共生林整備」により集落周辺森林での緩衝帯を整備</a:t>
            </a:r>
            <a:endParaRPr lang="en-US" altLang="ja-JP" sz="1292" dirty="0">
              <a:latin typeface="+mn-ea"/>
            </a:endParaRPr>
          </a:p>
          <a:p>
            <a:pPr marL="216005" indent="-332316">
              <a:spcBef>
                <a:spcPts val="1108"/>
              </a:spcBef>
            </a:pPr>
            <a:r>
              <a:rPr lang="ja-JP" altLang="en-US" sz="1292" dirty="0">
                <a:latin typeface="+mn-ea"/>
              </a:rPr>
              <a:t>○ 侵入防止柵の設置や緩衝帯の整備を機に、集落内全戸で当番制による定期的な柵の点検・補修を展開</a:t>
            </a:r>
            <a:endParaRPr lang="en-US" altLang="ja-JP" sz="1292" dirty="0">
              <a:latin typeface="+mn-ea"/>
            </a:endParaRPr>
          </a:p>
          <a:p>
            <a:pPr marL="216005" indent="-332316">
              <a:spcBef>
                <a:spcPts val="1108"/>
              </a:spcBef>
            </a:pPr>
            <a:r>
              <a:rPr lang="ja-JP" altLang="en-US" sz="1292" dirty="0">
                <a:latin typeface="+mn-ea"/>
              </a:rPr>
              <a:t>○ 柵の点検・補修のみでは、道路や河川等の柵の開口部からの侵入防止が不可能なことから、集落住民で組織した狩猟管理部門により、平成</a:t>
            </a:r>
            <a:r>
              <a:rPr lang="en-US" altLang="ja-JP" sz="1292" dirty="0">
                <a:latin typeface="+mn-ea"/>
              </a:rPr>
              <a:t>29</a:t>
            </a:r>
            <a:r>
              <a:rPr lang="ja-JP" altLang="en-US" sz="1292" dirty="0">
                <a:latin typeface="+mn-ea"/>
              </a:rPr>
              <a:t>年度から</a:t>
            </a:r>
            <a:r>
              <a:rPr lang="en-US" altLang="ja-JP" sz="1292" dirty="0">
                <a:latin typeface="+mn-ea"/>
              </a:rPr>
              <a:t>ICT</a:t>
            </a:r>
            <a:r>
              <a:rPr lang="ja-JP" altLang="en-US" sz="1292" dirty="0">
                <a:latin typeface="+mn-ea"/>
              </a:rPr>
              <a:t>技術を活用した出没個体の捕獲を実施</a:t>
            </a:r>
            <a:endParaRPr lang="en-US" altLang="ja-JP" sz="1292" dirty="0">
              <a:latin typeface="+mn-ea"/>
            </a:endParaRPr>
          </a:p>
        </p:txBody>
      </p:sp>
      <p:sp>
        <p:nvSpPr>
          <p:cNvPr id="72" name="四角形: 角を丸くする 71">
            <a:extLst>
              <a:ext uri="{FF2B5EF4-FFF2-40B4-BE49-F238E27FC236}">
                <a16:creationId xmlns:a16="http://schemas.microsoft.com/office/drawing/2014/main" id="{3CA4BEE8-EA14-4571-8914-0B9F0ABBC35E}"/>
              </a:ext>
            </a:extLst>
          </p:cNvPr>
          <p:cNvSpPr/>
          <p:nvPr/>
        </p:nvSpPr>
        <p:spPr>
          <a:xfrm>
            <a:off x="2243371" y="2324077"/>
            <a:ext cx="1129846" cy="332308"/>
          </a:xfrm>
          <a:prstGeom prst="roundRect">
            <a:avLst>
              <a:gd name="adj" fmla="val 3082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tx1"/>
                </a:solidFill>
              </a:rPr>
              <a:t>取組内容</a:t>
            </a:r>
          </a:p>
        </p:txBody>
      </p:sp>
      <p:sp>
        <p:nvSpPr>
          <p:cNvPr id="28" name="テキスト ボックス 27">
            <a:extLst>
              <a:ext uri="{FF2B5EF4-FFF2-40B4-BE49-F238E27FC236}">
                <a16:creationId xmlns:a16="http://schemas.microsoft.com/office/drawing/2014/main" id="{BAF2AD15-3E5E-47CB-BB4F-B14B6F292412}"/>
              </a:ext>
            </a:extLst>
          </p:cNvPr>
          <p:cNvSpPr txBox="1"/>
          <p:nvPr/>
        </p:nvSpPr>
        <p:spPr>
          <a:xfrm>
            <a:off x="6048000" y="2656970"/>
            <a:ext cx="2824615" cy="3298232"/>
          </a:xfrm>
          <a:prstGeom prst="rect">
            <a:avLst/>
          </a:prstGeom>
          <a:noFill/>
        </p:spPr>
        <p:txBody>
          <a:bodyPr wrap="square" lIns="33231" tIns="33231" rIns="33231" bIns="0" rtlCol="0">
            <a:spAutoFit/>
          </a:bodyPr>
          <a:lstStyle/>
          <a:p>
            <a:pPr marL="216005" indent="-332316">
              <a:spcBef>
                <a:spcPts val="1108"/>
              </a:spcBef>
            </a:pPr>
            <a:r>
              <a:rPr lang="ja-JP" altLang="en-US" sz="1292" dirty="0">
                <a:latin typeface="+mn-ea"/>
              </a:rPr>
              <a:t>○ 集落を挙げての侵入防止柵の点検・管理やセンサーカメラの活用による出没箇所の特定と捕獲により、集落内の農業被害額が劇的に減少</a:t>
            </a:r>
            <a:endParaRPr lang="en-US" altLang="ja-JP" sz="1292" dirty="0">
              <a:latin typeface="+mn-ea"/>
            </a:endParaRPr>
          </a:p>
          <a:p>
            <a:pPr marL="216005"/>
            <a:r>
              <a:rPr lang="ja-JP" altLang="en-US" sz="1292" dirty="0">
                <a:latin typeface="+mn-ea"/>
              </a:rPr>
              <a:t>（</a:t>
            </a:r>
            <a:r>
              <a:rPr lang="en-US" altLang="ja-JP" sz="1292" dirty="0">
                <a:latin typeface="+mn-ea"/>
              </a:rPr>
              <a:t>H29</a:t>
            </a:r>
            <a:r>
              <a:rPr lang="ja-JP" altLang="en-US" sz="1292" dirty="0">
                <a:latin typeface="+mn-ea"/>
              </a:rPr>
              <a:t>年度</a:t>
            </a:r>
            <a:r>
              <a:rPr lang="en-US" altLang="ja-JP" sz="1292" dirty="0">
                <a:latin typeface="+mn-ea"/>
              </a:rPr>
              <a:t>329</a:t>
            </a:r>
            <a:r>
              <a:rPr lang="ja-JP" altLang="en-US" sz="1292" dirty="0">
                <a:latin typeface="+mn-ea"/>
              </a:rPr>
              <a:t>万円⇒</a:t>
            </a:r>
            <a:r>
              <a:rPr lang="en-US" altLang="ja-JP" sz="1292" dirty="0">
                <a:latin typeface="+mn-ea"/>
              </a:rPr>
              <a:t>R</a:t>
            </a:r>
            <a:r>
              <a:rPr lang="ja-JP" altLang="en-US" sz="1292" dirty="0">
                <a:latin typeface="+mn-ea"/>
              </a:rPr>
              <a:t>元年度５万円）</a:t>
            </a:r>
            <a:endParaRPr lang="en-US" altLang="ja-JP" sz="1292" dirty="0">
              <a:latin typeface="+mn-ea"/>
            </a:endParaRPr>
          </a:p>
          <a:p>
            <a:pPr marL="216005" indent="-332316">
              <a:spcBef>
                <a:spcPts val="1108"/>
              </a:spcBef>
            </a:pPr>
            <a:r>
              <a:rPr lang="ja-JP" altLang="en-US" sz="1292" dirty="0">
                <a:latin typeface="+mn-ea"/>
              </a:rPr>
              <a:t>○ </a:t>
            </a:r>
            <a:r>
              <a:rPr lang="en-US" altLang="ja-JP" sz="1292" dirty="0">
                <a:latin typeface="+mn-ea"/>
              </a:rPr>
              <a:t>ICT</a:t>
            </a:r>
            <a:r>
              <a:rPr lang="ja-JP" altLang="en-US" sz="1292" dirty="0">
                <a:latin typeface="+mn-ea"/>
              </a:rPr>
              <a:t>箱わなの複数導入にあわせ、餌付け技術の習得やセンサーカメラの活用等により特定した箇所に</a:t>
            </a:r>
            <a:r>
              <a:rPr lang="en-US" altLang="ja-JP" sz="1292" dirty="0">
                <a:latin typeface="+mn-ea"/>
              </a:rPr>
              <a:t>ICT</a:t>
            </a:r>
            <a:r>
              <a:rPr lang="ja-JP" altLang="en-US" sz="1292" dirty="0">
                <a:latin typeface="+mn-ea"/>
              </a:rPr>
              <a:t>箱わなの移動を行うなど、捕獲技術が向上し、捕獲実績も年々上昇</a:t>
            </a:r>
            <a:endParaRPr lang="en-US" altLang="ja-JP" sz="1292" dirty="0">
              <a:latin typeface="+mn-ea"/>
            </a:endParaRPr>
          </a:p>
          <a:p>
            <a:pPr marL="216005"/>
            <a:r>
              <a:rPr lang="ja-JP" altLang="en-US" sz="1292" dirty="0">
                <a:latin typeface="+mn-ea"/>
              </a:rPr>
              <a:t>（シカ・イノシシ捕獲数）</a:t>
            </a:r>
            <a:endParaRPr lang="en-US" altLang="ja-JP" sz="1292" dirty="0">
              <a:latin typeface="+mn-ea"/>
            </a:endParaRPr>
          </a:p>
          <a:p>
            <a:pPr marL="216005"/>
            <a:r>
              <a:rPr lang="en-US" altLang="ja-JP" sz="1292" dirty="0">
                <a:latin typeface="+mn-ea"/>
              </a:rPr>
              <a:t>H29</a:t>
            </a:r>
            <a:r>
              <a:rPr lang="ja-JP" altLang="en-US" sz="1292" dirty="0">
                <a:latin typeface="+mn-ea"/>
              </a:rPr>
              <a:t>年度</a:t>
            </a:r>
            <a:r>
              <a:rPr lang="en-US" altLang="ja-JP" sz="1292" dirty="0">
                <a:latin typeface="+mn-ea"/>
              </a:rPr>
              <a:t>10</a:t>
            </a:r>
            <a:r>
              <a:rPr lang="ja-JP" altLang="en-US" sz="1292" dirty="0">
                <a:latin typeface="+mn-ea"/>
              </a:rPr>
              <a:t>頭⇒</a:t>
            </a:r>
            <a:r>
              <a:rPr lang="en-US" altLang="ja-JP" sz="1292" dirty="0">
                <a:latin typeface="+mn-ea"/>
              </a:rPr>
              <a:t>R</a:t>
            </a:r>
            <a:r>
              <a:rPr lang="ja-JP" altLang="en-US" sz="1292" dirty="0">
                <a:latin typeface="+mn-ea"/>
              </a:rPr>
              <a:t>元年度</a:t>
            </a:r>
            <a:r>
              <a:rPr lang="en-US" altLang="ja-JP" sz="1292" dirty="0">
                <a:latin typeface="+mn-ea"/>
              </a:rPr>
              <a:t>36</a:t>
            </a:r>
            <a:r>
              <a:rPr lang="ja-JP" altLang="en-US" sz="1292" dirty="0">
                <a:latin typeface="+mn-ea"/>
              </a:rPr>
              <a:t>頭</a:t>
            </a:r>
            <a:endParaRPr lang="en-US" altLang="ja-JP" sz="1292" dirty="0">
              <a:latin typeface="+mn-ea"/>
            </a:endParaRPr>
          </a:p>
          <a:p>
            <a:pPr marL="216005" indent="-332316">
              <a:spcBef>
                <a:spcPts val="1108"/>
              </a:spcBef>
            </a:pPr>
            <a:r>
              <a:rPr lang="ja-JP" altLang="en-US" sz="1292" dirty="0">
                <a:latin typeface="+mn-ea"/>
              </a:rPr>
              <a:t>○ 集落の被害対策の取組み成果が、近隣集落での被害対策に波及</a:t>
            </a:r>
            <a:endParaRPr lang="en-US" altLang="ja-JP" sz="1292" dirty="0">
              <a:latin typeface="+mn-ea"/>
            </a:endParaRPr>
          </a:p>
          <a:p>
            <a:pPr marL="216005" indent="-332316"/>
            <a:r>
              <a:rPr lang="ja-JP" altLang="en-US" sz="1292" dirty="0">
                <a:latin typeface="+mn-ea"/>
              </a:rPr>
              <a:t>　　　（近隣６集落で取組み開始）</a:t>
            </a:r>
            <a:endParaRPr lang="en-US" altLang="ja-JP" sz="1292" dirty="0">
              <a:latin typeface="+mn-ea"/>
            </a:endParaRPr>
          </a:p>
        </p:txBody>
      </p:sp>
      <p:grpSp>
        <p:nvGrpSpPr>
          <p:cNvPr id="4" name="グループ化 3">
            <a:extLst>
              <a:ext uri="{FF2B5EF4-FFF2-40B4-BE49-F238E27FC236}">
                <a16:creationId xmlns:a16="http://schemas.microsoft.com/office/drawing/2014/main" id="{4B9585FE-46C5-932E-C2BF-958B34544FE8}"/>
              </a:ext>
            </a:extLst>
          </p:cNvPr>
          <p:cNvGrpSpPr/>
          <p:nvPr/>
        </p:nvGrpSpPr>
        <p:grpSpPr>
          <a:xfrm>
            <a:off x="1096616" y="5148692"/>
            <a:ext cx="1528615" cy="1196308"/>
            <a:chOff x="1290865" y="5400000"/>
            <a:chExt cx="1656000" cy="1296000"/>
          </a:xfrm>
        </p:grpSpPr>
        <p:pic>
          <p:nvPicPr>
            <p:cNvPr id="29" name="図 28">
              <a:extLst>
                <a:ext uri="{FF2B5EF4-FFF2-40B4-BE49-F238E27FC236}">
                  <a16:creationId xmlns:a16="http://schemas.microsoft.com/office/drawing/2014/main" id="{B29313DF-6009-4833-91C9-2CDC80D47DB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90865" y="5400000"/>
              <a:ext cx="1656000" cy="1044000"/>
            </a:xfrm>
            <a:prstGeom prst="rect">
              <a:avLst/>
            </a:prstGeom>
          </p:spPr>
        </p:pic>
        <p:sp>
          <p:nvSpPr>
            <p:cNvPr id="5" name="正方形/長方形 4">
              <a:extLst>
                <a:ext uri="{FF2B5EF4-FFF2-40B4-BE49-F238E27FC236}">
                  <a16:creationId xmlns:a16="http://schemas.microsoft.com/office/drawing/2014/main" id="{3A6FB872-71C5-4261-B631-BF0D52D49F06}"/>
                </a:ext>
              </a:extLst>
            </p:cNvPr>
            <p:cNvSpPr/>
            <p:nvPr/>
          </p:nvSpPr>
          <p:spPr>
            <a:xfrm>
              <a:off x="1398865" y="6444000"/>
              <a:ext cx="1440000" cy="252000"/>
            </a:xfrm>
            <a:prstGeom prst="rect">
              <a:avLst/>
            </a:prstGeom>
            <a:ln w="12700"/>
          </p:spPr>
          <p:style>
            <a:lnRef idx="2">
              <a:schemeClr val="dk1"/>
            </a:lnRef>
            <a:fillRef idx="1">
              <a:schemeClr val="lt1"/>
            </a:fillRef>
            <a:effectRef idx="0">
              <a:schemeClr val="dk1"/>
            </a:effectRef>
            <a:fontRef idx="minor">
              <a:schemeClr val="dk1"/>
            </a:fontRef>
          </p:style>
          <p:txBody>
            <a:bodyPr wrap="none" lIns="0" tIns="0" rIns="0" bIns="0" rtlCol="0" anchor="ctr"/>
            <a:lstStyle/>
            <a:p>
              <a:pPr algn="ctr"/>
              <a:r>
                <a:rPr lang="ja-JP" altLang="en-US" sz="1015" dirty="0">
                  <a:latin typeface="+mn-ea"/>
                </a:rPr>
                <a:t>集落柵の点検・補修</a:t>
              </a:r>
            </a:p>
          </p:txBody>
        </p:sp>
      </p:grpSp>
      <p:grpSp>
        <p:nvGrpSpPr>
          <p:cNvPr id="6" name="グループ化 5">
            <a:extLst>
              <a:ext uri="{FF2B5EF4-FFF2-40B4-BE49-F238E27FC236}">
                <a16:creationId xmlns:a16="http://schemas.microsoft.com/office/drawing/2014/main" id="{7B6EC247-32BD-F90A-5BC8-CD574AA6C440}"/>
              </a:ext>
            </a:extLst>
          </p:cNvPr>
          <p:cNvGrpSpPr/>
          <p:nvPr/>
        </p:nvGrpSpPr>
        <p:grpSpPr>
          <a:xfrm>
            <a:off x="2990769" y="5148692"/>
            <a:ext cx="1694769" cy="1196308"/>
            <a:chOff x="3129279" y="5436000"/>
            <a:chExt cx="1836000" cy="1296000"/>
          </a:xfrm>
        </p:grpSpPr>
        <p:pic>
          <p:nvPicPr>
            <p:cNvPr id="30" name="図 29">
              <a:extLst>
                <a:ext uri="{FF2B5EF4-FFF2-40B4-BE49-F238E27FC236}">
                  <a16:creationId xmlns:a16="http://schemas.microsoft.com/office/drawing/2014/main" id="{6D2B3ABA-6C02-48EB-BC2B-46DEC16D6A6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29279" y="5436000"/>
              <a:ext cx="1836000" cy="1044000"/>
            </a:xfrm>
            <a:prstGeom prst="rect">
              <a:avLst/>
            </a:prstGeom>
          </p:spPr>
        </p:pic>
        <p:sp>
          <p:nvSpPr>
            <p:cNvPr id="31" name="正方形/長方形 30">
              <a:extLst>
                <a:ext uri="{FF2B5EF4-FFF2-40B4-BE49-F238E27FC236}">
                  <a16:creationId xmlns:a16="http://schemas.microsoft.com/office/drawing/2014/main" id="{14A113EC-5AE3-42D7-B45D-73F8C1553B50}"/>
                </a:ext>
              </a:extLst>
            </p:cNvPr>
            <p:cNvSpPr/>
            <p:nvPr/>
          </p:nvSpPr>
          <p:spPr>
            <a:xfrm>
              <a:off x="3507279" y="6480000"/>
              <a:ext cx="1080000" cy="252000"/>
            </a:xfrm>
            <a:prstGeom prst="rect">
              <a:avLst/>
            </a:prstGeom>
            <a:ln w="12700"/>
          </p:spPr>
          <p:style>
            <a:lnRef idx="2">
              <a:schemeClr val="dk1"/>
            </a:lnRef>
            <a:fillRef idx="1">
              <a:schemeClr val="lt1"/>
            </a:fillRef>
            <a:effectRef idx="0">
              <a:schemeClr val="dk1"/>
            </a:effectRef>
            <a:fontRef idx="minor">
              <a:schemeClr val="dk1"/>
            </a:fontRef>
          </p:style>
          <p:txBody>
            <a:bodyPr wrap="none" lIns="0" tIns="0" rIns="0" bIns="0" rtlCol="0" anchor="ctr"/>
            <a:lstStyle/>
            <a:p>
              <a:pPr algn="ctr"/>
              <a:r>
                <a:rPr lang="en-US" altLang="ja-JP" sz="1015" dirty="0">
                  <a:latin typeface="+mn-ea"/>
                </a:rPr>
                <a:t>ICT</a:t>
              </a:r>
              <a:r>
                <a:rPr lang="ja-JP" altLang="en-US" sz="1015" dirty="0">
                  <a:latin typeface="+mn-ea"/>
                </a:rPr>
                <a:t>箱</a:t>
              </a:r>
              <a:r>
                <a:rPr lang="ja-JP" altLang="en-US" sz="1015" dirty="0" err="1">
                  <a:latin typeface="+mn-ea"/>
                </a:rPr>
                <a:t>わな</a:t>
              </a:r>
              <a:endParaRPr lang="ja-JP" altLang="en-US" sz="1015" dirty="0">
                <a:latin typeface="+mn-ea"/>
              </a:endParaRPr>
            </a:p>
          </p:txBody>
        </p:sp>
      </p:grpSp>
      <p:sp>
        <p:nvSpPr>
          <p:cNvPr id="2" name="スライド番号プレースホルダー 1">
            <a:extLst>
              <a:ext uri="{FF2B5EF4-FFF2-40B4-BE49-F238E27FC236}">
                <a16:creationId xmlns:a16="http://schemas.microsoft.com/office/drawing/2014/main" id="{31363E40-CFF7-A268-550F-FFDEDA7E4442}"/>
              </a:ext>
            </a:extLst>
          </p:cNvPr>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287612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5">
            <a:extLst>
              <a:ext uri="{FF2B5EF4-FFF2-40B4-BE49-F238E27FC236}">
                <a16:creationId xmlns:a16="http://schemas.microsoft.com/office/drawing/2014/main" id="{AFE6CDD1-C8CC-46ED-80BF-6E7A31745A5B}"/>
              </a:ext>
            </a:extLst>
          </p:cNvPr>
          <p:cNvSpPr txBox="1">
            <a:spLocks noChangeArrowheads="1"/>
          </p:cNvSpPr>
          <p:nvPr/>
        </p:nvSpPr>
        <p:spPr bwMode="auto">
          <a:xfrm>
            <a:off x="0" y="263771"/>
            <a:ext cx="9144000" cy="365538"/>
          </a:xfrm>
          <a:prstGeom prst="rect">
            <a:avLst/>
          </a:prstGeom>
          <a:solidFill>
            <a:srgbClr val="92D050"/>
          </a:solidFill>
          <a:ln w="9525">
            <a:noFill/>
            <a:miter lim="800000"/>
            <a:headEnd/>
            <a:tailEnd/>
          </a:ln>
        </p:spPr>
        <p:txBody>
          <a:bodyPr wrap="square" anchor="ctr">
            <a:noAutofit/>
          </a:bodyPr>
          <a:lstStyle/>
          <a:p>
            <a:r>
              <a:rPr lang="en-US" altLang="ja-JP" sz="1846" b="1" dirty="0">
                <a:solidFill>
                  <a:schemeClr val="bg1"/>
                </a:solidFill>
                <a:effectLst>
                  <a:outerShdw blurRad="50800" dist="38100" dir="2700000" algn="tl" rotWithShape="0">
                    <a:prstClr val="black">
                      <a:alpha val="40000"/>
                    </a:prstClr>
                  </a:outerShdw>
                </a:effectLst>
                <a:latin typeface="+mn-ea"/>
              </a:rPr>
              <a:t>ICT</a:t>
            </a:r>
            <a:r>
              <a:rPr lang="ja-JP" altLang="en-US" sz="1846" b="1" dirty="0">
                <a:solidFill>
                  <a:schemeClr val="bg1"/>
                </a:solidFill>
                <a:effectLst>
                  <a:outerShdw blurRad="50800" dist="38100" dir="2700000" algn="tl" rotWithShape="0">
                    <a:prstClr val="black">
                      <a:alpha val="40000"/>
                    </a:prstClr>
                  </a:outerShdw>
                </a:effectLst>
                <a:latin typeface="+mn-ea"/>
              </a:rPr>
              <a:t>技術を活用した集落ぐるみの被害対策（兵庫県相生市矢野町小河）</a:t>
            </a:r>
          </a:p>
        </p:txBody>
      </p:sp>
      <p:sp>
        <p:nvSpPr>
          <p:cNvPr id="10" name="object 10"/>
          <p:cNvSpPr/>
          <p:nvPr/>
        </p:nvSpPr>
        <p:spPr>
          <a:xfrm>
            <a:off x="1446434" y="1211392"/>
            <a:ext cx="5868766" cy="731077"/>
          </a:xfrm>
          <a:custGeom>
            <a:avLst/>
            <a:gdLst/>
            <a:ahLst/>
            <a:cxnLst/>
            <a:rect l="l" t="t" r="r" b="b"/>
            <a:pathLst>
              <a:path w="5430520" h="848994">
                <a:moveTo>
                  <a:pt x="5418023" y="0"/>
                </a:moveTo>
                <a:lnTo>
                  <a:pt x="0" y="0"/>
                </a:lnTo>
                <a:lnTo>
                  <a:pt x="0" y="848868"/>
                </a:lnTo>
                <a:lnTo>
                  <a:pt x="5430012" y="848868"/>
                </a:lnTo>
                <a:lnTo>
                  <a:pt x="5418023" y="0"/>
                </a:lnTo>
                <a:close/>
              </a:path>
            </a:pathLst>
          </a:custGeom>
          <a:solidFill>
            <a:schemeClr val="bg2">
              <a:lumMod val="90000"/>
            </a:schemeClr>
          </a:solidFill>
          <a:ln w="28575">
            <a:solidFill>
              <a:schemeClr val="bg1">
                <a:lumMod val="65000"/>
              </a:schemeClr>
            </a:solidFill>
          </a:ln>
        </p:spPr>
        <p:txBody>
          <a:bodyPr wrap="square" lIns="0" tIns="0" rIns="0" bIns="0" rtlCol="0"/>
          <a:lstStyle/>
          <a:p>
            <a:endParaRPr sz="1662" dirty="0"/>
          </a:p>
        </p:txBody>
      </p:sp>
      <p:sp>
        <p:nvSpPr>
          <p:cNvPr id="64" name="object 146">
            <a:extLst>
              <a:ext uri="{FF2B5EF4-FFF2-40B4-BE49-F238E27FC236}">
                <a16:creationId xmlns:a16="http://schemas.microsoft.com/office/drawing/2014/main" id="{475AA518-AE46-40F7-A31C-B9D74A0B3918}"/>
              </a:ext>
            </a:extLst>
          </p:cNvPr>
          <p:cNvSpPr/>
          <p:nvPr/>
        </p:nvSpPr>
        <p:spPr>
          <a:xfrm>
            <a:off x="1976892" y="1333244"/>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63" name="object 146">
            <a:extLst>
              <a:ext uri="{FF2B5EF4-FFF2-40B4-BE49-F238E27FC236}">
                <a16:creationId xmlns:a16="http://schemas.microsoft.com/office/drawing/2014/main" id="{5FA356CA-B773-4988-9D33-6002B4F2B07F}"/>
              </a:ext>
            </a:extLst>
          </p:cNvPr>
          <p:cNvSpPr/>
          <p:nvPr/>
        </p:nvSpPr>
        <p:spPr>
          <a:xfrm>
            <a:off x="4358429" y="1334842"/>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146" name="object 146"/>
          <p:cNvSpPr/>
          <p:nvPr/>
        </p:nvSpPr>
        <p:spPr>
          <a:xfrm>
            <a:off x="6507351" y="1333244"/>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235" name="object 10">
            <a:extLst>
              <a:ext uri="{FF2B5EF4-FFF2-40B4-BE49-F238E27FC236}">
                <a16:creationId xmlns:a16="http://schemas.microsoft.com/office/drawing/2014/main" id="{C0844A58-E647-4310-80F0-7BA378A6C1DF}"/>
              </a:ext>
            </a:extLst>
          </p:cNvPr>
          <p:cNvSpPr/>
          <p:nvPr/>
        </p:nvSpPr>
        <p:spPr>
          <a:xfrm rot="5400000">
            <a:off x="6252474" y="2783382"/>
            <a:ext cx="3504529" cy="731077"/>
          </a:xfrm>
          <a:custGeom>
            <a:avLst/>
            <a:gdLst/>
            <a:ahLst/>
            <a:cxnLst/>
            <a:rect l="l" t="t" r="r" b="b"/>
            <a:pathLst>
              <a:path w="5430520" h="848994">
                <a:moveTo>
                  <a:pt x="5418023" y="0"/>
                </a:moveTo>
                <a:lnTo>
                  <a:pt x="0" y="0"/>
                </a:lnTo>
                <a:lnTo>
                  <a:pt x="0" y="848868"/>
                </a:lnTo>
                <a:lnTo>
                  <a:pt x="5430012" y="848868"/>
                </a:lnTo>
                <a:lnTo>
                  <a:pt x="5418023" y="0"/>
                </a:lnTo>
                <a:close/>
              </a:path>
            </a:pathLst>
          </a:custGeom>
          <a:solidFill>
            <a:schemeClr val="bg2">
              <a:lumMod val="90000"/>
            </a:schemeClr>
          </a:solidFill>
          <a:ln w="28575">
            <a:solidFill>
              <a:schemeClr val="bg1">
                <a:lumMod val="65000"/>
              </a:schemeClr>
            </a:solidFill>
          </a:ln>
        </p:spPr>
        <p:txBody>
          <a:bodyPr wrap="square" lIns="0" tIns="0" rIns="0" bIns="0" rtlCol="0"/>
          <a:lstStyle/>
          <a:p>
            <a:endParaRPr sz="1662" dirty="0"/>
          </a:p>
        </p:txBody>
      </p:sp>
      <p:sp>
        <p:nvSpPr>
          <p:cNvPr id="215" name="object 146">
            <a:extLst>
              <a:ext uri="{FF2B5EF4-FFF2-40B4-BE49-F238E27FC236}">
                <a16:creationId xmlns:a16="http://schemas.microsoft.com/office/drawing/2014/main" id="{BA14143C-19CA-4C74-84D8-AB5EF7EFAFA8}"/>
              </a:ext>
            </a:extLst>
          </p:cNvPr>
          <p:cNvSpPr/>
          <p:nvPr/>
        </p:nvSpPr>
        <p:spPr>
          <a:xfrm rot="5400000">
            <a:off x="7910265" y="2098025"/>
            <a:ext cx="181708"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60" name="object 146">
            <a:extLst>
              <a:ext uri="{FF2B5EF4-FFF2-40B4-BE49-F238E27FC236}">
                <a16:creationId xmlns:a16="http://schemas.microsoft.com/office/drawing/2014/main" id="{3DE608DC-1B44-4157-B332-35E48F0E205E}"/>
              </a:ext>
            </a:extLst>
          </p:cNvPr>
          <p:cNvSpPr/>
          <p:nvPr/>
        </p:nvSpPr>
        <p:spPr>
          <a:xfrm rot="5400000">
            <a:off x="7910265" y="4258025"/>
            <a:ext cx="181708"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grpSp>
        <p:nvGrpSpPr>
          <p:cNvPr id="6" name="グループ化 5">
            <a:extLst>
              <a:ext uri="{FF2B5EF4-FFF2-40B4-BE49-F238E27FC236}">
                <a16:creationId xmlns:a16="http://schemas.microsoft.com/office/drawing/2014/main" id="{510FA6D9-5E8B-4BF9-ACE6-7D181F730438}"/>
              </a:ext>
            </a:extLst>
          </p:cNvPr>
          <p:cNvGrpSpPr/>
          <p:nvPr/>
        </p:nvGrpSpPr>
        <p:grpSpPr>
          <a:xfrm>
            <a:off x="99692" y="762230"/>
            <a:ext cx="1761231" cy="1329231"/>
            <a:chOff x="108000" y="539999"/>
            <a:chExt cx="1908000" cy="1440000"/>
          </a:xfrm>
        </p:grpSpPr>
        <p:sp>
          <p:nvSpPr>
            <p:cNvPr id="207" name="四角形: 角を丸くする 206">
              <a:extLst>
                <a:ext uri="{FF2B5EF4-FFF2-40B4-BE49-F238E27FC236}">
                  <a16:creationId xmlns:a16="http://schemas.microsoft.com/office/drawing/2014/main" id="{5D4D3C84-5A6C-45C9-BC16-F83971D357AB}"/>
                </a:ext>
              </a:extLst>
            </p:cNvPr>
            <p:cNvSpPr/>
            <p:nvPr/>
          </p:nvSpPr>
          <p:spPr>
            <a:xfrm>
              <a:off x="108000" y="539999"/>
              <a:ext cx="1908000" cy="1440000"/>
            </a:xfrm>
            <a:prstGeom prst="roundRect">
              <a:avLst>
                <a:gd name="adj" fmla="val 10452"/>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latin typeface="+mn-ea"/>
              </a:endParaRPr>
            </a:p>
          </p:txBody>
        </p:sp>
        <p:sp>
          <p:nvSpPr>
            <p:cNvPr id="210" name="object 23">
              <a:extLst>
                <a:ext uri="{FF2B5EF4-FFF2-40B4-BE49-F238E27FC236}">
                  <a16:creationId xmlns:a16="http://schemas.microsoft.com/office/drawing/2014/main" id="{38338945-0E3E-43A1-9CB5-8E2FF3C3508E}"/>
                </a:ext>
              </a:extLst>
            </p:cNvPr>
            <p:cNvSpPr txBox="1"/>
            <p:nvPr/>
          </p:nvSpPr>
          <p:spPr>
            <a:xfrm>
              <a:off x="108000" y="863516"/>
              <a:ext cx="1908000" cy="987654"/>
            </a:xfrm>
            <a:prstGeom prst="rect">
              <a:avLst/>
            </a:prstGeom>
          </p:spPr>
          <p:txBody>
            <a:bodyPr vert="horz" wrap="square" lIns="33231" tIns="33231" rIns="33231" bIns="0" rtlCol="0">
              <a:spAutoFit/>
            </a:bodyPr>
            <a:lstStyle/>
            <a:p>
              <a:pPr marL="182774" marR="4689" indent="-332316">
                <a:spcBef>
                  <a:spcPts val="185"/>
                </a:spcBef>
              </a:pPr>
              <a:r>
                <a:rPr lang="ja-JP" altLang="en-US" sz="1108" dirty="0">
                  <a:latin typeface="+mn-ea"/>
                  <a:cs typeface="ＭＳ Ｐゴシック"/>
                </a:rPr>
                <a:t>○ </a:t>
              </a:r>
              <a:r>
                <a:rPr lang="en-US" altLang="ja-JP" sz="1108" dirty="0">
                  <a:latin typeface="+mn-ea"/>
                  <a:cs typeface="ＭＳ Ｐゴシック"/>
                </a:rPr>
                <a:t>H10</a:t>
              </a:r>
              <a:r>
                <a:rPr lang="ja-JP" altLang="en-US" sz="1108" dirty="0">
                  <a:latin typeface="+mn-ea"/>
                  <a:cs typeface="ＭＳ Ｐゴシック"/>
                </a:rPr>
                <a:t>年代に入り、イノシシ、シカによる水稲の被害が深刻化 </a:t>
              </a:r>
            </a:p>
            <a:p>
              <a:pPr marL="182774" marR="4689" indent="-332316">
                <a:spcBef>
                  <a:spcPts val="185"/>
                </a:spcBef>
              </a:pPr>
              <a:r>
                <a:rPr lang="ja-JP" altLang="en-US" sz="1108" dirty="0">
                  <a:latin typeface="+mn-ea"/>
                  <a:cs typeface="ＭＳ Ｐゴシック"/>
                </a:rPr>
                <a:t>○ 農家個人による被害対策では限界</a:t>
              </a:r>
            </a:p>
          </p:txBody>
        </p:sp>
        <p:sp>
          <p:nvSpPr>
            <p:cNvPr id="5" name="四角形: 角を丸くする 4">
              <a:extLst>
                <a:ext uri="{FF2B5EF4-FFF2-40B4-BE49-F238E27FC236}">
                  <a16:creationId xmlns:a16="http://schemas.microsoft.com/office/drawing/2014/main" id="{9547F532-D2D6-4025-80C5-D637CFD8BCBE}"/>
                </a:ext>
              </a:extLst>
            </p:cNvPr>
            <p:cNvSpPr/>
            <p:nvPr/>
          </p:nvSpPr>
          <p:spPr>
            <a:xfrm>
              <a:off x="108000" y="540000"/>
              <a:ext cx="1692000" cy="324000"/>
            </a:xfrm>
            <a:prstGeom prst="roundRect">
              <a:avLst>
                <a:gd name="adj" fmla="val 50000"/>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662" spc="-5" dirty="0">
                  <a:solidFill>
                    <a:schemeClr val="bg1"/>
                  </a:solidFill>
                  <a:latin typeface="+mn-ea"/>
                  <a:cs typeface="Calibri"/>
                </a:rPr>
                <a:t>きっかけ・背景</a:t>
              </a:r>
              <a:endParaRPr lang="ja-JP" altLang="en-US" sz="1662" dirty="0"/>
            </a:p>
          </p:txBody>
        </p:sp>
      </p:grpSp>
      <p:grpSp>
        <p:nvGrpSpPr>
          <p:cNvPr id="8" name="グループ化 7">
            <a:extLst>
              <a:ext uri="{FF2B5EF4-FFF2-40B4-BE49-F238E27FC236}">
                <a16:creationId xmlns:a16="http://schemas.microsoft.com/office/drawing/2014/main" id="{EFA4E36A-0B94-4E20-9332-D670BEC70B15}"/>
              </a:ext>
            </a:extLst>
          </p:cNvPr>
          <p:cNvGrpSpPr/>
          <p:nvPr/>
        </p:nvGrpSpPr>
        <p:grpSpPr>
          <a:xfrm>
            <a:off x="2248615" y="762231"/>
            <a:ext cx="1993846" cy="1329231"/>
            <a:chOff x="4392000" y="540000"/>
            <a:chExt cx="2160000" cy="1440000"/>
          </a:xfrm>
        </p:grpSpPr>
        <p:sp>
          <p:nvSpPr>
            <p:cNvPr id="68" name="四角形: 角を丸くする 67">
              <a:extLst>
                <a:ext uri="{FF2B5EF4-FFF2-40B4-BE49-F238E27FC236}">
                  <a16:creationId xmlns:a16="http://schemas.microsoft.com/office/drawing/2014/main" id="{2C9D11D3-F7B7-4415-B765-0AEE111AB082}"/>
                </a:ext>
              </a:extLst>
            </p:cNvPr>
            <p:cNvSpPr/>
            <p:nvPr/>
          </p:nvSpPr>
          <p:spPr>
            <a:xfrm>
              <a:off x="4392000" y="540000"/>
              <a:ext cx="2160000" cy="144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7" name="四角形: 角を丸くする 66">
              <a:extLst>
                <a:ext uri="{FF2B5EF4-FFF2-40B4-BE49-F238E27FC236}">
                  <a16:creationId xmlns:a16="http://schemas.microsoft.com/office/drawing/2014/main" id="{56AEBB56-8BCC-4511-B476-C19391C8BE1B}"/>
                </a:ext>
              </a:extLst>
            </p:cNvPr>
            <p:cNvSpPr/>
            <p:nvPr/>
          </p:nvSpPr>
          <p:spPr>
            <a:xfrm>
              <a:off x="4392000"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en-US" altLang="ja-JP" sz="1477" b="1" spc="-5" dirty="0">
                  <a:solidFill>
                    <a:srgbClr val="FFFFFF"/>
                  </a:solidFill>
                  <a:latin typeface="+mn-ea"/>
                  <a:cs typeface="Calibri"/>
                </a:rPr>
                <a:t>Step</a:t>
              </a:r>
              <a:r>
                <a:rPr lang="ja-JP" altLang="en-US" sz="1477" b="1" spc="-5" dirty="0">
                  <a:solidFill>
                    <a:srgbClr val="FFFFFF"/>
                  </a:solidFill>
                  <a:latin typeface="+mn-ea"/>
                  <a:cs typeface="Calibri"/>
                </a:rPr>
                <a:t>１ </a:t>
              </a:r>
              <a:r>
                <a:rPr lang="ja-JP" altLang="en-US" sz="1477" spc="-5" dirty="0">
                  <a:solidFill>
                    <a:schemeClr val="bg1"/>
                  </a:solidFill>
                  <a:latin typeface="+mn-ea"/>
                  <a:cs typeface="Calibri"/>
                </a:rPr>
                <a:t>集落柵導入</a:t>
              </a:r>
              <a:endParaRPr lang="ja-JP" altLang="en-US" sz="1662" dirty="0"/>
            </a:p>
          </p:txBody>
        </p:sp>
        <p:sp>
          <p:nvSpPr>
            <p:cNvPr id="30" name="object 30"/>
            <p:cNvSpPr txBox="1"/>
            <p:nvPr/>
          </p:nvSpPr>
          <p:spPr>
            <a:xfrm>
              <a:off x="4392000" y="864043"/>
              <a:ext cx="2160000" cy="987654"/>
            </a:xfrm>
            <a:prstGeom prst="rect">
              <a:avLst/>
            </a:prstGeom>
          </p:spPr>
          <p:txBody>
            <a:bodyPr vert="horz" wrap="square" lIns="33231" tIns="33231" rIns="33231" bIns="0" rtlCol="0">
              <a:spAutoFit/>
            </a:bodyPr>
            <a:lstStyle/>
            <a:p>
              <a:pPr marL="182774" marR="4689" indent="-332316">
                <a:spcBef>
                  <a:spcPts val="185"/>
                </a:spcBef>
              </a:pPr>
              <a:r>
                <a:rPr lang="ja-JP" altLang="en-US" sz="1108" dirty="0">
                  <a:latin typeface="+mn-ea"/>
                  <a:cs typeface="ＭＳ Ｐゴシック"/>
                </a:rPr>
                <a:t>○ </a:t>
              </a:r>
              <a:r>
                <a:rPr lang="en-US" altLang="ja-JP" sz="1108" dirty="0">
                  <a:latin typeface="+mn-ea"/>
                  <a:cs typeface="ＭＳ Ｐゴシック"/>
                </a:rPr>
                <a:t>H13</a:t>
              </a:r>
              <a:r>
                <a:rPr lang="ja-JP" altLang="en-US" sz="1108" dirty="0">
                  <a:latin typeface="+mn-ea"/>
                  <a:cs typeface="ＭＳ Ｐゴシック"/>
                </a:rPr>
                <a:t>年に電気柵、</a:t>
              </a:r>
              <a:r>
                <a:rPr lang="en-US" altLang="ja-JP" sz="1108" dirty="0">
                  <a:latin typeface="+mn-ea"/>
                  <a:cs typeface="ＭＳ Ｐゴシック"/>
                </a:rPr>
                <a:t>H23</a:t>
              </a:r>
              <a:r>
                <a:rPr lang="ja-JP" altLang="en-US" sz="1108" dirty="0">
                  <a:latin typeface="+mn-ea"/>
                  <a:cs typeface="ＭＳ Ｐゴシック"/>
                </a:rPr>
                <a:t>年にワイヤーメッシュ柵</a:t>
              </a:r>
              <a:r>
                <a:rPr lang="en-US" altLang="ja-JP" sz="1108" dirty="0">
                  <a:latin typeface="+mn-ea"/>
                  <a:cs typeface="ＭＳ Ｐゴシック"/>
                </a:rPr>
                <a:t>(</a:t>
              </a:r>
              <a:r>
                <a:rPr lang="ja-JP" altLang="en-US" sz="1108" dirty="0">
                  <a:latin typeface="+mn-ea"/>
                  <a:cs typeface="ＭＳ Ｐゴシック"/>
                </a:rPr>
                <a:t>全長</a:t>
              </a:r>
              <a:r>
                <a:rPr lang="en-US" altLang="ja-JP" sz="1108" dirty="0">
                  <a:latin typeface="+mn-ea"/>
                  <a:cs typeface="ＭＳ Ｐゴシック"/>
                </a:rPr>
                <a:t>6.5km</a:t>
              </a:r>
              <a:r>
                <a:rPr lang="ja-JP" altLang="en-US" sz="1108" dirty="0">
                  <a:latin typeface="+mn-ea"/>
                  <a:cs typeface="ＭＳ Ｐゴシック"/>
                </a:rPr>
                <a:t>）設置</a:t>
              </a:r>
            </a:p>
            <a:p>
              <a:pPr marL="182774" marR="4689" indent="-332316">
                <a:spcBef>
                  <a:spcPts val="185"/>
                </a:spcBef>
              </a:pPr>
              <a:r>
                <a:rPr lang="ja-JP" altLang="en-US" sz="1108" dirty="0">
                  <a:latin typeface="+mn-ea"/>
                  <a:cs typeface="ＭＳ Ｐゴシック"/>
                </a:rPr>
                <a:t>○ 全戸出役の点検補修体制を確立</a:t>
              </a:r>
            </a:p>
          </p:txBody>
        </p:sp>
      </p:grpSp>
      <p:grpSp>
        <p:nvGrpSpPr>
          <p:cNvPr id="70" name="グループ化 69">
            <a:extLst>
              <a:ext uri="{FF2B5EF4-FFF2-40B4-BE49-F238E27FC236}">
                <a16:creationId xmlns:a16="http://schemas.microsoft.com/office/drawing/2014/main" id="{DC423C61-7F6D-4193-8AD4-98ED1EB1043C}"/>
              </a:ext>
            </a:extLst>
          </p:cNvPr>
          <p:cNvGrpSpPr/>
          <p:nvPr/>
        </p:nvGrpSpPr>
        <p:grpSpPr>
          <a:xfrm>
            <a:off x="6779076" y="762231"/>
            <a:ext cx="2226462" cy="1329231"/>
            <a:chOff x="4392000" y="540000"/>
            <a:chExt cx="2160000" cy="1440000"/>
          </a:xfrm>
        </p:grpSpPr>
        <p:sp>
          <p:nvSpPr>
            <p:cNvPr id="71" name="四角形: 角を丸くする 70">
              <a:extLst>
                <a:ext uri="{FF2B5EF4-FFF2-40B4-BE49-F238E27FC236}">
                  <a16:creationId xmlns:a16="http://schemas.microsoft.com/office/drawing/2014/main" id="{745F07D9-775C-415C-B504-2EFA328AB7A2}"/>
                </a:ext>
              </a:extLst>
            </p:cNvPr>
            <p:cNvSpPr/>
            <p:nvPr/>
          </p:nvSpPr>
          <p:spPr>
            <a:xfrm>
              <a:off x="4392000" y="540000"/>
              <a:ext cx="2160000" cy="144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2" name="四角形: 角を丸くする 71">
              <a:extLst>
                <a:ext uri="{FF2B5EF4-FFF2-40B4-BE49-F238E27FC236}">
                  <a16:creationId xmlns:a16="http://schemas.microsoft.com/office/drawing/2014/main" id="{74C2FE08-DCE1-43C2-BCD4-208F3652F70C}"/>
                </a:ext>
              </a:extLst>
            </p:cNvPr>
            <p:cNvSpPr/>
            <p:nvPr/>
          </p:nvSpPr>
          <p:spPr>
            <a:xfrm>
              <a:off x="4392000"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en-US" altLang="ja-JP" sz="1477" b="1" spc="-5" dirty="0">
                  <a:solidFill>
                    <a:srgbClr val="FFFFFF"/>
                  </a:solidFill>
                  <a:latin typeface="+mn-ea"/>
                  <a:cs typeface="Calibri"/>
                </a:rPr>
                <a:t>Step</a:t>
              </a:r>
              <a:r>
                <a:rPr lang="ja-JP" altLang="en-US" sz="1477" b="1" spc="-5" dirty="0">
                  <a:solidFill>
                    <a:srgbClr val="FFFFFF"/>
                  </a:solidFill>
                  <a:latin typeface="+mn-ea"/>
                  <a:cs typeface="Calibri"/>
                </a:rPr>
                <a:t>２ </a:t>
              </a:r>
              <a:r>
                <a:rPr lang="ja-JP" altLang="en-US" sz="1477" b="1" spc="-5" dirty="0">
                  <a:solidFill>
                    <a:schemeClr val="bg1"/>
                  </a:solidFill>
                  <a:latin typeface="+mn-ea"/>
                  <a:cs typeface="Calibri"/>
                </a:rPr>
                <a:t>出没個体の捕獲</a:t>
              </a:r>
              <a:endParaRPr lang="ja-JP" altLang="en-US" sz="1662" dirty="0"/>
            </a:p>
          </p:txBody>
        </p:sp>
        <p:sp>
          <p:nvSpPr>
            <p:cNvPr id="73" name="object 30">
              <a:extLst>
                <a:ext uri="{FF2B5EF4-FFF2-40B4-BE49-F238E27FC236}">
                  <a16:creationId xmlns:a16="http://schemas.microsoft.com/office/drawing/2014/main" id="{7B5BD926-0DFA-4E31-AAF3-65964BC3E3BF}"/>
                </a:ext>
              </a:extLst>
            </p:cNvPr>
            <p:cNvSpPr txBox="1"/>
            <p:nvPr/>
          </p:nvSpPr>
          <p:spPr>
            <a:xfrm>
              <a:off x="4392000" y="864043"/>
              <a:ext cx="2160000" cy="489114"/>
            </a:xfrm>
            <a:prstGeom prst="rect">
              <a:avLst/>
            </a:prstGeom>
          </p:spPr>
          <p:txBody>
            <a:bodyPr vert="horz" wrap="square" lIns="33231" tIns="33231" rIns="33231" bIns="0" rtlCol="0">
              <a:spAutoFit/>
            </a:bodyPr>
            <a:lstStyle/>
            <a:p>
              <a:pPr marL="199390" indent="-199390">
                <a:spcBef>
                  <a:spcPts val="554"/>
                </a:spcBef>
              </a:pPr>
              <a:r>
                <a:rPr lang="ja-JP" altLang="en-US" sz="1108" dirty="0">
                  <a:latin typeface="+mn-ea"/>
                  <a:cs typeface="ＭＳ Ｐゴシック"/>
                </a:rPr>
                <a:t>○ 営農組合に狩猟管理部門を設置</a:t>
              </a:r>
            </a:p>
            <a:p>
              <a:pPr marL="199390" indent="-199390">
                <a:spcBef>
                  <a:spcPts val="554"/>
                </a:spcBef>
              </a:pPr>
              <a:r>
                <a:rPr lang="ja-JP" altLang="en-US" sz="1108" dirty="0">
                  <a:latin typeface="+mn-ea"/>
                  <a:cs typeface="ＭＳ Ｐゴシック"/>
                </a:rPr>
                <a:t>○ 集落住民の狩猟免許取得を促進</a:t>
              </a:r>
              <a:endParaRPr lang="ja-JP" altLang="en-US" sz="1108" spc="-14" dirty="0">
                <a:latin typeface="+mn-ea"/>
                <a:cs typeface="ＭＳ Ｐゴシック"/>
              </a:endParaRPr>
            </a:p>
          </p:txBody>
        </p:sp>
      </p:grpSp>
      <p:grpSp>
        <p:nvGrpSpPr>
          <p:cNvPr id="74" name="グループ化 73">
            <a:extLst>
              <a:ext uri="{FF2B5EF4-FFF2-40B4-BE49-F238E27FC236}">
                <a16:creationId xmlns:a16="http://schemas.microsoft.com/office/drawing/2014/main" id="{8C9BFECA-E231-41E7-BA47-FEE7AF27A4CE}"/>
              </a:ext>
            </a:extLst>
          </p:cNvPr>
          <p:cNvGrpSpPr/>
          <p:nvPr/>
        </p:nvGrpSpPr>
        <p:grpSpPr>
          <a:xfrm>
            <a:off x="6912000" y="2589923"/>
            <a:ext cx="2093538" cy="1661538"/>
            <a:chOff x="4390208" y="540000"/>
            <a:chExt cx="2161792" cy="1800000"/>
          </a:xfrm>
        </p:grpSpPr>
        <p:sp>
          <p:nvSpPr>
            <p:cNvPr id="75" name="四角形: 角を丸くする 74">
              <a:extLst>
                <a:ext uri="{FF2B5EF4-FFF2-40B4-BE49-F238E27FC236}">
                  <a16:creationId xmlns:a16="http://schemas.microsoft.com/office/drawing/2014/main" id="{82B11A0A-3A6F-4C2A-8534-601262D5F1F0}"/>
                </a:ext>
              </a:extLst>
            </p:cNvPr>
            <p:cNvSpPr/>
            <p:nvPr/>
          </p:nvSpPr>
          <p:spPr>
            <a:xfrm>
              <a:off x="4392000" y="540000"/>
              <a:ext cx="2160000" cy="180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6" name="四角形: 角を丸くする 75">
              <a:extLst>
                <a:ext uri="{FF2B5EF4-FFF2-40B4-BE49-F238E27FC236}">
                  <a16:creationId xmlns:a16="http://schemas.microsoft.com/office/drawing/2014/main" id="{DDF04BE9-7F61-4DE9-AE3B-8BF804B43543}"/>
                </a:ext>
              </a:extLst>
            </p:cNvPr>
            <p:cNvSpPr/>
            <p:nvPr/>
          </p:nvSpPr>
          <p:spPr>
            <a:xfrm>
              <a:off x="4390208"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en-US" altLang="ja-JP" sz="1477" b="1" spc="-5" dirty="0">
                  <a:solidFill>
                    <a:srgbClr val="FFFFFF"/>
                  </a:solidFill>
                  <a:latin typeface="+mn-ea"/>
                  <a:cs typeface="Calibri"/>
                </a:rPr>
                <a:t>Step</a:t>
              </a:r>
              <a:r>
                <a:rPr lang="ja-JP" altLang="en-US" sz="1477" b="1" spc="-5" dirty="0">
                  <a:solidFill>
                    <a:srgbClr val="FFFFFF"/>
                  </a:solidFill>
                  <a:latin typeface="+mn-ea"/>
                  <a:cs typeface="Calibri"/>
                </a:rPr>
                <a:t>３ </a:t>
              </a:r>
              <a:r>
                <a:rPr lang="ja-JP" altLang="en-US" sz="1477" b="1" spc="-5" dirty="0">
                  <a:solidFill>
                    <a:schemeClr val="bg1"/>
                  </a:solidFill>
                  <a:latin typeface="+mn-ea"/>
                  <a:cs typeface="Calibri"/>
                </a:rPr>
                <a:t>捕獲技術の向上</a:t>
              </a:r>
              <a:endParaRPr lang="ja-JP" altLang="en-US" sz="1662" dirty="0"/>
            </a:p>
          </p:txBody>
        </p:sp>
        <p:sp>
          <p:nvSpPr>
            <p:cNvPr id="77" name="object 30">
              <a:extLst>
                <a:ext uri="{FF2B5EF4-FFF2-40B4-BE49-F238E27FC236}">
                  <a16:creationId xmlns:a16="http://schemas.microsoft.com/office/drawing/2014/main" id="{B236F9E7-3489-41F7-869C-7647FEE0F02F}"/>
                </a:ext>
              </a:extLst>
            </p:cNvPr>
            <p:cNvSpPr txBox="1"/>
            <p:nvPr/>
          </p:nvSpPr>
          <p:spPr>
            <a:xfrm>
              <a:off x="4390208" y="864044"/>
              <a:ext cx="2160000" cy="1311284"/>
            </a:xfrm>
            <a:prstGeom prst="rect">
              <a:avLst/>
            </a:prstGeom>
          </p:spPr>
          <p:txBody>
            <a:bodyPr vert="horz" wrap="square" lIns="33231" tIns="33231" rIns="33231" bIns="0" rtlCol="0">
              <a:spAutoFit/>
            </a:bodyPr>
            <a:lstStyle/>
            <a:p>
              <a:pPr marL="199390" indent="-199390">
                <a:spcBef>
                  <a:spcPts val="554"/>
                </a:spcBef>
              </a:pPr>
              <a:r>
                <a:rPr lang="ja-JP" altLang="en-US" sz="1108" dirty="0">
                  <a:latin typeface="+mn-ea"/>
                  <a:cs typeface="ＭＳ Ｐゴシック"/>
                </a:rPr>
                <a:t>○ 県の「ストップ・ザ・獣害対策」による</a:t>
              </a:r>
              <a:r>
                <a:rPr lang="en-US" altLang="ja-JP" sz="1108" dirty="0">
                  <a:latin typeface="+mn-ea"/>
                  <a:cs typeface="ＭＳ Ｐゴシック"/>
                </a:rPr>
                <a:t>ICT</a:t>
              </a:r>
              <a:r>
                <a:rPr lang="ja-JP" altLang="en-US" sz="1108" dirty="0">
                  <a:latin typeface="+mn-ea"/>
                  <a:cs typeface="ＭＳ Ｐゴシック"/>
                </a:rPr>
                <a:t>箱わな借り受けと捕獲指導</a:t>
              </a:r>
            </a:p>
            <a:p>
              <a:pPr marL="199390" indent="-199390">
                <a:spcBef>
                  <a:spcPts val="554"/>
                </a:spcBef>
              </a:pPr>
              <a:r>
                <a:rPr lang="ja-JP" altLang="en-US" sz="1108" dirty="0">
                  <a:latin typeface="+mn-ea"/>
                  <a:cs typeface="ＭＳ Ｐゴシック"/>
                </a:rPr>
                <a:t>○ センサーカメラによる侵入経路の特定</a:t>
              </a:r>
            </a:p>
            <a:p>
              <a:pPr marL="199390" indent="-199390">
                <a:spcBef>
                  <a:spcPts val="554"/>
                </a:spcBef>
              </a:pPr>
              <a:r>
                <a:rPr lang="ja-JP" altLang="en-US" sz="1108" dirty="0">
                  <a:latin typeface="+mn-ea"/>
                  <a:cs typeface="ＭＳ Ｐゴシック"/>
                </a:rPr>
                <a:t>○ 捕獲研修会の開催</a:t>
              </a:r>
              <a:endParaRPr lang="en-US" altLang="ja-JP" sz="1108" dirty="0">
                <a:latin typeface="+mn-ea"/>
                <a:cs typeface="ＭＳ Ｐゴシック"/>
              </a:endParaRPr>
            </a:p>
          </p:txBody>
        </p:sp>
      </p:grpSp>
      <p:grpSp>
        <p:nvGrpSpPr>
          <p:cNvPr id="78" name="グループ化 77">
            <a:extLst>
              <a:ext uri="{FF2B5EF4-FFF2-40B4-BE49-F238E27FC236}">
                <a16:creationId xmlns:a16="http://schemas.microsoft.com/office/drawing/2014/main" id="{279A96EA-E0B2-4440-86BB-0D5DABF3F875}"/>
              </a:ext>
            </a:extLst>
          </p:cNvPr>
          <p:cNvGrpSpPr/>
          <p:nvPr/>
        </p:nvGrpSpPr>
        <p:grpSpPr>
          <a:xfrm>
            <a:off x="4685538" y="4749923"/>
            <a:ext cx="4320000" cy="1661538"/>
            <a:chOff x="4392000" y="540000"/>
            <a:chExt cx="2160000" cy="1800000"/>
          </a:xfrm>
        </p:grpSpPr>
        <p:sp>
          <p:nvSpPr>
            <p:cNvPr id="79" name="四角形: 角を丸くする 78">
              <a:extLst>
                <a:ext uri="{FF2B5EF4-FFF2-40B4-BE49-F238E27FC236}">
                  <a16:creationId xmlns:a16="http://schemas.microsoft.com/office/drawing/2014/main" id="{F6934515-2478-41A6-B2D5-EEE7DF841607}"/>
                </a:ext>
              </a:extLst>
            </p:cNvPr>
            <p:cNvSpPr/>
            <p:nvPr/>
          </p:nvSpPr>
          <p:spPr>
            <a:xfrm>
              <a:off x="4392000" y="540000"/>
              <a:ext cx="2160000" cy="180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80" name="四角形: 角を丸くする 79">
              <a:extLst>
                <a:ext uri="{FF2B5EF4-FFF2-40B4-BE49-F238E27FC236}">
                  <a16:creationId xmlns:a16="http://schemas.microsoft.com/office/drawing/2014/main" id="{213640A1-7FDE-476E-86CC-6B69E00D1682}"/>
                </a:ext>
              </a:extLst>
            </p:cNvPr>
            <p:cNvSpPr/>
            <p:nvPr/>
          </p:nvSpPr>
          <p:spPr>
            <a:xfrm>
              <a:off x="4392000" y="540000"/>
              <a:ext cx="10368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pPr algn="ctr"/>
              <a:r>
                <a:rPr lang="ja-JP" altLang="en-US" sz="1477" dirty="0">
                  <a:solidFill>
                    <a:schemeClr val="bg1"/>
                  </a:solidFill>
                  <a:latin typeface="Calibri" pitchFamily="34" charset="0"/>
                </a:rPr>
                <a:t>取組による成果・効果</a:t>
              </a:r>
            </a:p>
          </p:txBody>
        </p:sp>
        <p:sp>
          <p:nvSpPr>
            <p:cNvPr id="81" name="object 30">
              <a:extLst>
                <a:ext uri="{FF2B5EF4-FFF2-40B4-BE49-F238E27FC236}">
                  <a16:creationId xmlns:a16="http://schemas.microsoft.com/office/drawing/2014/main" id="{90137F16-90D3-490D-951C-0B959FF11769}"/>
                </a:ext>
              </a:extLst>
            </p:cNvPr>
            <p:cNvSpPr txBox="1"/>
            <p:nvPr/>
          </p:nvSpPr>
          <p:spPr>
            <a:xfrm>
              <a:off x="4392000" y="864044"/>
              <a:ext cx="2160000" cy="1412632"/>
            </a:xfrm>
            <a:prstGeom prst="rect">
              <a:avLst/>
            </a:prstGeom>
          </p:spPr>
          <p:txBody>
            <a:bodyPr vert="horz" wrap="square" lIns="33231" tIns="33231" rIns="33231" bIns="0" rtlCol="0">
              <a:spAutoFit/>
            </a:bodyPr>
            <a:lstStyle/>
            <a:p>
              <a:pPr marL="182774" indent="-332316">
                <a:spcBef>
                  <a:spcPts val="185"/>
                </a:spcBef>
              </a:pPr>
              <a:r>
                <a:rPr lang="ja-JP" altLang="en-US" sz="1108" dirty="0">
                  <a:latin typeface="+mn-ea"/>
                  <a:cs typeface="ＭＳ Ｐゴシック"/>
                </a:rPr>
                <a:t>○ センサーカメラによる出没箇所特定、 </a:t>
              </a:r>
              <a:r>
                <a:rPr lang="en-US" altLang="ja-JP" sz="1108" dirty="0">
                  <a:latin typeface="+mn-ea"/>
                  <a:cs typeface="ＭＳ Ｐゴシック"/>
                </a:rPr>
                <a:t>ICT</a:t>
              </a:r>
              <a:r>
                <a:rPr lang="ja-JP" altLang="en-US" sz="1108" dirty="0">
                  <a:latin typeface="+mn-ea"/>
                  <a:cs typeface="ＭＳ Ｐゴシック"/>
                </a:rPr>
                <a:t>箱わなの増設、捕獲技術研修等により、より確実な捕獲につなげ、捕獲頭数が増大</a:t>
              </a:r>
            </a:p>
            <a:p>
              <a:pPr marL="182774">
                <a:spcBef>
                  <a:spcPts val="185"/>
                </a:spcBef>
              </a:pPr>
              <a:r>
                <a:rPr lang="ja-JP" altLang="en-US" sz="1108">
                  <a:latin typeface="+mn-ea"/>
                  <a:cs typeface="ＭＳ Ｐゴシック"/>
                </a:rPr>
                <a:t>（</a:t>
              </a:r>
              <a:r>
                <a:rPr lang="en-US" altLang="ja-JP" sz="1108" dirty="0">
                  <a:latin typeface="+mn-ea"/>
                  <a:cs typeface="ＭＳ Ｐゴシック"/>
                </a:rPr>
                <a:t>H29</a:t>
              </a:r>
              <a:r>
                <a:rPr lang="ja-JP" altLang="en-US" sz="1108" dirty="0">
                  <a:latin typeface="+mn-ea"/>
                  <a:cs typeface="ＭＳ Ｐゴシック"/>
                </a:rPr>
                <a:t>年度：</a:t>
              </a:r>
              <a:r>
                <a:rPr lang="en-US" altLang="ja-JP" sz="1108" dirty="0">
                  <a:latin typeface="+mn-ea"/>
                  <a:cs typeface="ＭＳ Ｐゴシック"/>
                </a:rPr>
                <a:t>10</a:t>
              </a:r>
              <a:r>
                <a:rPr lang="ja-JP" altLang="en-US" sz="1108" dirty="0">
                  <a:latin typeface="+mn-ea"/>
                  <a:cs typeface="ＭＳ Ｐゴシック"/>
                </a:rPr>
                <a:t>頭 ⇒ </a:t>
              </a:r>
              <a:r>
                <a:rPr lang="en-US" altLang="ja-JP" sz="1108" dirty="0">
                  <a:latin typeface="+mn-ea"/>
                  <a:cs typeface="ＭＳ Ｐゴシック"/>
                </a:rPr>
                <a:t>R</a:t>
              </a:r>
              <a:r>
                <a:rPr lang="ja-JP" altLang="en-US" sz="1108" dirty="0">
                  <a:latin typeface="+mn-ea"/>
                  <a:cs typeface="ＭＳ Ｐゴシック"/>
                </a:rPr>
                <a:t>元年度：</a:t>
              </a:r>
              <a:r>
                <a:rPr lang="en-US" altLang="ja-JP" sz="1108" dirty="0">
                  <a:latin typeface="+mn-ea"/>
                  <a:cs typeface="ＭＳ Ｐゴシック"/>
                </a:rPr>
                <a:t>36</a:t>
              </a:r>
              <a:r>
                <a:rPr lang="ja-JP" altLang="en-US" sz="1108" dirty="0">
                  <a:latin typeface="+mn-ea"/>
                  <a:cs typeface="ＭＳ Ｐゴシック"/>
                </a:rPr>
                <a:t>頭）</a:t>
              </a:r>
            </a:p>
            <a:p>
              <a:pPr marL="182774" indent="-332316">
                <a:spcBef>
                  <a:spcPts val="185"/>
                </a:spcBef>
              </a:pPr>
              <a:r>
                <a:rPr lang="ja-JP" altLang="en-US" sz="1108" dirty="0">
                  <a:latin typeface="+mn-ea"/>
                  <a:cs typeface="ＭＳ Ｐゴシック"/>
                </a:rPr>
                <a:t>○ 定期的な集落柵の点検・補修と出没個体の捕獲増大の効果により、農業被害金額が大きく減少（</a:t>
              </a:r>
              <a:r>
                <a:rPr lang="en-US" altLang="ja-JP" sz="1108" dirty="0">
                  <a:latin typeface="+mn-ea"/>
                  <a:cs typeface="ＭＳ Ｐゴシック"/>
                </a:rPr>
                <a:t>H29</a:t>
              </a:r>
              <a:r>
                <a:rPr lang="ja-JP" altLang="en-US" sz="1108" dirty="0">
                  <a:latin typeface="+mn-ea"/>
                  <a:cs typeface="ＭＳ Ｐゴシック"/>
                </a:rPr>
                <a:t>年度：</a:t>
              </a:r>
              <a:r>
                <a:rPr lang="en-US" altLang="ja-JP" sz="1108" dirty="0">
                  <a:latin typeface="+mn-ea"/>
                  <a:cs typeface="ＭＳ Ｐゴシック"/>
                </a:rPr>
                <a:t>329</a:t>
              </a:r>
              <a:r>
                <a:rPr lang="ja-JP" altLang="en-US" sz="1108" dirty="0">
                  <a:latin typeface="+mn-ea"/>
                  <a:cs typeface="ＭＳ Ｐゴシック"/>
                </a:rPr>
                <a:t>万円 ⇒ </a:t>
              </a:r>
              <a:r>
                <a:rPr lang="en-US" altLang="ja-JP" sz="1108" dirty="0">
                  <a:latin typeface="+mn-ea"/>
                  <a:cs typeface="ＭＳ Ｐゴシック"/>
                </a:rPr>
                <a:t>R</a:t>
              </a:r>
              <a:r>
                <a:rPr lang="ja-JP" altLang="en-US" sz="1108" dirty="0">
                  <a:latin typeface="+mn-ea"/>
                  <a:cs typeface="ＭＳ Ｐゴシック"/>
                </a:rPr>
                <a:t>元年度：５万円）</a:t>
              </a:r>
            </a:p>
            <a:p>
              <a:pPr marL="182774" indent="-332316">
                <a:spcBef>
                  <a:spcPts val="185"/>
                </a:spcBef>
              </a:pPr>
              <a:r>
                <a:rPr lang="ja-JP" altLang="en-US" sz="1108" dirty="0">
                  <a:latin typeface="+mn-ea"/>
                  <a:cs typeface="ＭＳ Ｐゴシック"/>
                </a:rPr>
                <a:t>○ この集落の「柵の点検・補修＋出没個体の捕獲」の取組成果が、近隣集落での被害対策に波及</a:t>
              </a:r>
            </a:p>
          </p:txBody>
        </p:sp>
      </p:grpSp>
      <p:grpSp>
        <p:nvGrpSpPr>
          <p:cNvPr id="82" name="グループ化 81">
            <a:extLst>
              <a:ext uri="{FF2B5EF4-FFF2-40B4-BE49-F238E27FC236}">
                <a16:creationId xmlns:a16="http://schemas.microsoft.com/office/drawing/2014/main" id="{87F5AFA0-049E-4E77-95CC-81C16AFAD914}"/>
              </a:ext>
            </a:extLst>
          </p:cNvPr>
          <p:cNvGrpSpPr/>
          <p:nvPr/>
        </p:nvGrpSpPr>
        <p:grpSpPr>
          <a:xfrm>
            <a:off x="99692" y="5248385"/>
            <a:ext cx="4320000" cy="1163077"/>
            <a:chOff x="4392000" y="540000"/>
            <a:chExt cx="2160000" cy="1260000"/>
          </a:xfrm>
        </p:grpSpPr>
        <p:sp>
          <p:nvSpPr>
            <p:cNvPr id="83" name="四角形: 角を丸くする 82">
              <a:extLst>
                <a:ext uri="{FF2B5EF4-FFF2-40B4-BE49-F238E27FC236}">
                  <a16:creationId xmlns:a16="http://schemas.microsoft.com/office/drawing/2014/main" id="{3CE5CE19-946C-42C3-B232-162C6A8D8DC7}"/>
                </a:ext>
              </a:extLst>
            </p:cNvPr>
            <p:cNvSpPr/>
            <p:nvPr/>
          </p:nvSpPr>
          <p:spPr>
            <a:xfrm>
              <a:off x="4392000" y="540000"/>
              <a:ext cx="2160000" cy="1260000"/>
            </a:xfrm>
            <a:prstGeom prst="roundRect">
              <a:avLst>
                <a:gd name="adj" fmla="val 9044"/>
              </a:avLst>
            </a:prstGeom>
            <a:solidFill>
              <a:srgbClr val="FAC090"/>
            </a:solidFill>
            <a:ln w="25400">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84" name="四角形: 角を丸くする 83">
              <a:extLst>
                <a:ext uri="{FF2B5EF4-FFF2-40B4-BE49-F238E27FC236}">
                  <a16:creationId xmlns:a16="http://schemas.microsoft.com/office/drawing/2014/main" id="{3175106C-A0DE-4F58-A680-232DFF36FAB5}"/>
                </a:ext>
              </a:extLst>
            </p:cNvPr>
            <p:cNvSpPr/>
            <p:nvPr/>
          </p:nvSpPr>
          <p:spPr>
            <a:xfrm>
              <a:off x="4392000" y="540000"/>
              <a:ext cx="731077" cy="324000"/>
            </a:xfrm>
            <a:prstGeom prst="roundRect">
              <a:avLst>
                <a:gd name="adj" fmla="val 30891"/>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477" dirty="0">
                  <a:solidFill>
                    <a:schemeClr val="bg1"/>
                  </a:solidFill>
                  <a:latin typeface="Calibri" pitchFamily="34" charset="0"/>
                </a:rPr>
                <a:t>取組の特色</a:t>
              </a:r>
              <a:endParaRPr lang="en-US" altLang="ja-JP" sz="1477" dirty="0">
                <a:solidFill>
                  <a:schemeClr val="bg1"/>
                </a:solidFill>
                <a:latin typeface="Calibri" pitchFamily="34" charset="0"/>
              </a:endParaRPr>
            </a:p>
          </p:txBody>
        </p:sp>
        <p:sp>
          <p:nvSpPr>
            <p:cNvPr id="85" name="object 30">
              <a:extLst>
                <a:ext uri="{FF2B5EF4-FFF2-40B4-BE49-F238E27FC236}">
                  <a16:creationId xmlns:a16="http://schemas.microsoft.com/office/drawing/2014/main" id="{7F3C57A0-EC58-4E9C-ABAF-4034AF18C21F}"/>
                </a:ext>
              </a:extLst>
            </p:cNvPr>
            <p:cNvSpPr txBox="1"/>
            <p:nvPr/>
          </p:nvSpPr>
          <p:spPr>
            <a:xfrm>
              <a:off x="4392000" y="864043"/>
              <a:ext cx="2160000" cy="802950"/>
            </a:xfrm>
            <a:prstGeom prst="rect">
              <a:avLst/>
            </a:prstGeom>
          </p:spPr>
          <p:txBody>
            <a:bodyPr vert="horz" wrap="square" lIns="33231" tIns="33231" rIns="33231" bIns="0" rtlCol="0">
              <a:spAutoFit/>
            </a:bodyPr>
            <a:lstStyle/>
            <a:p>
              <a:pPr marL="182774" indent="-332316">
                <a:spcBef>
                  <a:spcPts val="185"/>
                </a:spcBef>
              </a:pPr>
              <a:r>
                <a:rPr lang="ja-JP" altLang="en-US" sz="1108" dirty="0">
                  <a:latin typeface="+mn-ea"/>
                  <a:cs typeface="ＭＳ Ｐゴシック"/>
                </a:rPr>
                <a:t>○ 被害対策は、営農者のみで行うのでは無く、非農家を含めた集落全戸で取組を実施</a:t>
              </a:r>
            </a:p>
            <a:p>
              <a:pPr marL="182774" indent="-332316">
                <a:spcBef>
                  <a:spcPts val="185"/>
                </a:spcBef>
              </a:pPr>
              <a:r>
                <a:rPr lang="ja-JP" altLang="en-US" sz="1108" dirty="0">
                  <a:latin typeface="+mn-ea"/>
                  <a:cs typeface="ＭＳ Ｐゴシック"/>
                </a:rPr>
                <a:t>○ センサーカメラによる出没箇所の特定や</a:t>
              </a:r>
              <a:r>
                <a:rPr lang="en-US" altLang="ja-JP" sz="1108" dirty="0">
                  <a:latin typeface="+mn-ea"/>
                  <a:cs typeface="ＭＳ Ｐゴシック"/>
                </a:rPr>
                <a:t>ICT</a:t>
              </a:r>
              <a:r>
                <a:rPr lang="ja-JP" altLang="en-US" sz="1108" dirty="0">
                  <a:latin typeface="+mn-ea"/>
                  <a:cs typeface="ＭＳ Ｐゴシック"/>
                </a:rPr>
                <a:t>箱わなの活用など捕獲経験が少ない捕獲者でも確実に捕獲できる体制を整備</a:t>
              </a:r>
            </a:p>
          </p:txBody>
        </p:sp>
      </p:grpSp>
      <p:graphicFrame>
        <p:nvGraphicFramePr>
          <p:cNvPr id="2" name="グラフ 1">
            <a:extLst>
              <a:ext uri="{FF2B5EF4-FFF2-40B4-BE49-F238E27FC236}">
                <a16:creationId xmlns:a16="http://schemas.microsoft.com/office/drawing/2014/main" id="{51742B65-70B5-4458-9BD9-AB32D8395A05}"/>
              </a:ext>
            </a:extLst>
          </p:cNvPr>
          <p:cNvGraphicFramePr/>
          <p:nvPr/>
        </p:nvGraphicFramePr>
        <p:xfrm>
          <a:off x="3987692" y="2589923"/>
          <a:ext cx="2724923" cy="1993846"/>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a:extLst>
              <a:ext uri="{FF2B5EF4-FFF2-40B4-BE49-F238E27FC236}">
                <a16:creationId xmlns:a16="http://schemas.microsoft.com/office/drawing/2014/main" id="{7CBDDC90-D28A-DBAC-02DD-737E876852F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9385" y="2623154"/>
            <a:ext cx="1428923" cy="2326154"/>
          </a:xfrm>
          <a:prstGeom prst="rect">
            <a:avLst/>
          </a:prstGeom>
          <a:ln>
            <a:solidFill>
              <a:schemeClr val="tx1"/>
            </a:solidFill>
          </a:ln>
        </p:spPr>
      </p:pic>
      <p:pic>
        <p:nvPicPr>
          <p:cNvPr id="4" name="図 3">
            <a:extLst>
              <a:ext uri="{FF2B5EF4-FFF2-40B4-BE49-F238E27FC236}">
                <a16:creationId xmlns:a16="http://schemas.microsoft.com/office/drawing/2014/main" id="{A5B85928-F256-971F-48C8-FF97F1B0C61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26769" y="2623154"/>
            <a:ext cx="1428923" cy="2326154"/>
          </a:xfrm>
          <a:prstGeom prst="rect">
            <a:avLst/>
          </a:prstGeom>
          <a:ln>
            <a:solidFill>
              <a:schemeClr val="tx1"/>
            </a:solidFill>
          </a:ln>
        </p:spPr>
      </p:pic>
      <p:sp>
        <p:nvSpPr>
          <p:cNvPr id="9" name="矢印: 右 8">
            <a:extLst>
              <a:ext uri="{FF2B5EF4-FFF2-40B4-BE49-F238E27FC236}">
                <a16:creationId xmlns:a16="http://schemas.microsoft.com/office/drawing/2014/main" id="{E0255516-5707-C818-92C9-0651AA94BCE5}"/>
              </a:ext>
            </a:extLst>
          </p:cNvPr>
          <p:cNvSpPr/>
          <p:nvPr/>
        </p:nvSpPr>
        <p:spPr>
          <a:xfrm>
            <a:off x="1744615" y="3537000"/>
            <a:ext cx="265846" cy="498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テキスト ボックス 49">
            <a:extLst>
              <a:ext uri="{FF2B5EF4-FFF2-40B4-BE49-F238E27FC236}">
                <a16:creationId xmlns:a16="http://schemas.microsoft.com/office/drawing/2014/main" id="{832E4F56-9257-4ACB-4E3B-F45775421631}"/>
              </a:ext>
            </a:extLst>
          </p:cNvPr>
          <p:cNvSpPr txBox="1"/>
          <p:nvPr/>
        </p:nvSpPr>
        <p:spPr>
          <a:xfrm>
            <a:off x="963692" y="2789308"/>
            <a:ext cx="830769" cy="432000"/>
          </a:xfrm>
          <a:prstGeom prst="wedgeRectCallout">
            <a:avLst>
              <a:gd name="adj1" fmla="val -38887"/>
              <a:gd name="adj2" fmla="val 81596"/>
            </a:avLst>
          </a:prstGeom>
          <a:solidFill>
            <a:schemeClr val="lt1"/>
          </a:solidFill>
          <a:ln w="6350">
            <a:solidFill>
              <a:prstClr val="black"/>
            </a:solidFill>
          </a:ln>
        </p:spPr>
        <p:txBody>
          <a:bodyPr rot="0" spcFirstLastPara="0" vert="horz" wrap="square" lIns="84406" tIns="42203" rIns="84406" bIns="42203" numCol="1" spcCol="0" rtlCol="0" fromWordArt="0" anchor="ctr" anchorCtr="0" forceAA="0" compatLnSpc="1">
            <a:prstTxWarp prst="textNoShape">
              <a:avLst/>
            </a:prstTxWarp>
            <a:noAutofit/>
          </a:bodyPr>
          <a:lstStyle/>
          <a:p>
            <a:pPr algn="ctr" fontAlgn="base" hangingPunct="0">
              <a:lnSpc>
                <a:spcPts val="1477"/>
              </a:lnSpc>
            </a:pPr>
            <a:r>
              <a:rPr lang="ja-JP" altLang="en-US" sz="1108" b="1" kern="100" dirty="0">
                <a:latin typeface="+mn-ea"/>
                <a:cs typeface="Times New Roman" panose="02020603050405020304" pitchFamily="18" charset="0"/>
              </a:rPr>
              <a:t>被害金額</a:t>
            </a:r>
            <a:endParaRPr lang="en-US" altLang="ja-JP" sz="1108" b="1" kern="100" dirty="0">
              <a:latin typeface="+mn-ea"/>
              <a:cs typeface="Times New Roman" panose="02020603050405020304" pitchFamily="18" charset="0"/>
            </a:endParaRPr>
          </a:p>
          <a:p>
            <a:pPr algn="ctr" fontAlgn="base" hangingPunct="0">
              <a:lnSpc>
                <a:spcPts val="1477"/>
              </a:lnSpc>
            </a:pPr>
            <a:r>
              <a:rPr lang="en-US" altLang="ja-JP" sz="1108" b="1" kern="100" dirty="0">
                <a:latin typeface="+mn-ea"/>
                <a:cs typeface="Times New Roman" panose="02020603050405020304" pitchFamily="18" charset="0"/>
              </a:rPr>
              <a:t>329</a:t>
            </a:r>
            <a:r>
              <a:rPr lang="ja-JP" altLang="en-US" sz="1108" b="1" kern="100" dirty="0">
                <a:latin typeface="+mn-ea"/>
                <a:cs typeface="Times New Roman" panose="02020603050405020304" pitchFamily="18" charset="0"/>
              </a:rPr>
              <a:t>万円</a:t>
            </a:r>
            <a:endParaRPr lang="ja-JP" altLang="en-US" sz="1108" kern="100" dirty="0">
              <a:latin typeface="+mn-ea"/>
              <a:cs typeface="Times New Roman" panose="02020603050405020304" pitchFamily="18" charset="0"/>
            </a:endParaRPr>
          </a:p>
        </p:txBody>
      </p:sp>
      <p:sp>
        <p:nvSpPr>
          <p:cNvPr id="12" name="テキスト ボックス 51">
            <a:extLst>
              <a:ext uri="{FF2B5EF4-FFF2-40B4-BE49-F238E27FC236}">
                <a16:creationId xmlns:a16="http://schemas.microsoft.com/office/drawing/2014/main" id="{393A6E47-D6D7-347A-E59D-B237C0213BE0}"/>
              </a:ext>
            </a:extLst>
          </p:cNvPr>
          <p:cNvSpPr txBox="1"/>
          <p:nvPr/>
        </p:nvSpPr>
        <p:spPr>
          <a:xfrm>
            <a:off x="2891077" y="2789308"/>
            <a:ext cx="830769" cy="432000"/>
          </a:xfrm>
          <a:prstGeom prst="wedgeRectCallout">
            <a:avLst>
              <a:gd name="adj1" fmla="val -43943"/>
              <a:gd name="adj2" fmla="val 81837"/>
            </a:avLst>
          </a:prstGeom>
          <a:solidFill>
            <a:schemeClr val="lt1"/>
          </a:solidFill>
          <a:ln w="6350">
            <a:solidFill>
              <a:prstClr val="black"/>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fontAlgn="base" hangingPunct="0">
              <a:lnSpc>
                <a:spcPts val="1477"/>
              </a:lnSpc>
            </a:pPr>
            <a:r>
              <a:rPr lang="ja-JP" altLang="en-US" sz="1108" b="1" kern="100" dirty="0">
                <a:latin typeface="+mn-ea"/>
                <a:cs typeface="Times New Roman" panose="02020603050405020304" pitchFamily="18" charset="0"/>
              </a:rPr>
              <a:t>被害金額</a:t>
            </a:r>
            <a:endParaRPr lang="en-US" altLang="ja-JP" sz="1108" b="1" kern="100" dirty="0">
              <a:latin typeface="+mn-ea"/>
              <a:cs typeface="Times New Roman" panose="02020603050405020304" pitchFamily="18" charset="0"/>
            </a:endParaRPr>
          </a:p>
          <a:p>
            <a:pPr algn="ctr" fontAlgn="base" hangingPunct="0">
              <a:lnSpc>
                <a:spcPts val="1477"/>
              </a:lnSpc>
            </a:pPr>
            <a:r>
              <a:rPr lang="ja-JP" altLang="en-US" sz="1108" b="1" kern="100" dirty="0">
                <a:latin typeface="+mn-ea"/>
                <a:cs typeface="Times New Roman" panose="02020603050405020304" pitchFamily="18" charset="0"/>
              </a:rPr>
              <a:t>５万円</a:t>
            </a:r>
            <a:endParaRPr lang="en-US" altLang="ja-JP" sz="1108" b="1" kern="100" dirty="0">
              <a:latin typeface="+mn-ea"/>
              <a:cs typeface="Times New Roman" panose="02020603050405020304" pitchFamily="18" charset="0"/>
            </a:endParaRPr>
          </a:p>
        </p:txBody>
      </p:sp>
      <p:sp>
        <p:nvSpPr>
          <p:cNvPr id="13" name="テキスト ボックス 51">
            <a:extLst>
              <a:ext uri="{FF2B5EF4-FFF2-40B4-BE49-F238E27FC236}">
                <a16:creationId xmlns:a16="http://schemas.microsoft.com/office/drawing/2014/main" id="{258F2CE9-36CD-1FD5-A54F-81F40011A7D1}"/>
              </a:ext>
            </a:extLst>
          </p:cNvPr>
          <p:cNvSpPr txBox="1"/>
          <p:nvPr/>
        </p:nvSpPr>
        <p:spPr>
          <a:xfrm>
            <a:off x="4851692" y="2490231"/>
            <a:ext cx="996923" cy="199385"/>
          </a:xfrm>
          <a:prstGeom prst="rect">
            <a:avLst/>
          </a:prstGeom>
          <a:solidFill>
            <a:schemeClr val="lt1"/>
          </a:solidFill>
          <a:ln w="6350">
            <a:solidFill>
              <a:prstClr val="black"/>
            </a:solidFill>
          </a:ln>
        </p:spPr>
        <p:txBody>
          <a:bodyPr rot="0" spcFirstLastPara="0" vert="horz" wrap="none" lIns="0" tIns="0" rIns="0" bIns="0" numCol="1" spcCol="0" rtlCol="0" fromWordArt="0" anchor="ctr" anchorCtr="0" forceAA="0" compatLnSpc="1">
            <a:prstTxWarp prst="textNoShape">
              <a:avLst/>
            </a:prstTxWarp>
            <a:noAutofit/>
          </a:bodyPr>
          <a:lstStyle/>
          <a:p>
            <a:pPr algn="ctr" fontAlgn="base" hangingPunct="0"/>
            <a:r>
              <a:rPr lang="ja-JP" altLang="en-US" sz="1015" b="1" kern="100" dirty="0">
                <a:latin typeface="+mn-ea"/>
                <a:cs typeface="Times New Roman" panose="02020603050405020304" pitchFamily="18" charset="0"/>
              </a:rPr>
              <a:t>有害捕獲実績</a:t>
            </a:r>
          </a:p>
        </p:txBody>
      </p:sp>
      <p:sp>
        <p:nvSpPr>
          <p:cNvPr id="16" name="テキスト ボックス 49">
            <a:extLst>
              <a:ext uri="{FF2B5EF4-FFF2-40B4-BE49-F238E27FC236}">
                <a16:creationId xmlns:a16="http://schemas.microsoft.com/office/drawing/2014/main" id="{6E07FD1B-ED44-F8E8-63B8-E2B3A65D280F}"/>
              </a:ext>
            </a:extLst>
          </p:cNvPr>
          <p:cNvSpPr txBox="1"/>
          <p:nvPr/>
        </p:nvSpPr>
        <p:spPr>
          <a:xfrm>
            <a:off x="199385" y="2523461"/>
            <a:ext cx="664615" cy="199385"/>
          </a:xfrm>
          <a:prstGeom prst="rect">
            <a:avLst/>
          </a:prstGeom>
          <a:solidFill>
            <a:schemeClr val="lt1"/>
          </a:solidFill>
          <a:ln w="6350">
            <a:solidFill>
              <a:prstClr val="black"/>
            </a:solidFill>
          </a:ln>
        </p:spPr>
        <p:txBody>
          <a:bodyPr rot="0" spcFirstLastPara="0" vert="horz" wrap="none" lIns="0" tIns="0" rIns="0" bIns="0" numCol="1" spcCol="0" rtlCol="0" fromWordArt="0" anchor="ctr" anchorCtr="0" forceAA="0" compatLnSpc="1">
            <a:prstTxWarp prst="textNoShape">
              <a:avLst/>
            </a:prstTxWarp>
            <a:noAutofit/>
          </a:bodyPr>
          <a:lstStyle/>
          <a:p>
            <a:pPr algn="ctr" fontAlgn="base" hangingPunct="0"/>
            <a:r>
              <a:rPr lang="ja-JP" altLang="en-US" sz="1015" b="1" kern="100" dirty="0">
                <a:latin typeface="+mn-ea"/>
                <a:cs typeface="Times New Roman" panose="02020603050405020304" pitchFamily="18" charset="0"/>
              </a:rPr>
              <a:t>Ｈ</a:t>
            </a:r>
            <a:r>
              <a:rPr lang="en-US" altLang="ja-JP" sz="1015" b="1" kern="100" dirty="0">
                <a:latin typeface="+mn-ea"/>
                <a:cs typeface="Times New Roman" panose="02020603050405020304" pitchFamily="18" charset="0"/>
              </a:rPr>
              <a:t>29</a:t>
            </a:r>
            <a:r>
              <a:rPr lang="ja-JP" altLang="en-US" sz="1015" b="1" kern="100" dirty="0">
                <a:latin typeface="+mn-ea"/>
                <a:cs typeface="Times New Roman" panose="02020603050405020304" pitchFamily="18" charset="0"/>
              </a:rPr>
              <a:t>年度</a:t>
            </a:r>
          </a:p>
        </p:txBody>
      </p:sp>
      <p:sp>
        <p:nvSpPr>
          <p:cNvPr id="17" name="テキスト ボックス 51">
            <a:extLst>
              <a:ext uri="{FF2B5EF4-FFF2-40B4-BE49-F238E27FC236}">
                <a16:creationId xmlns:a16="http://schemas.microsoft.com/office/drawing/2014/main" id="{9F4ABEE9-7BC8-2438-7FD3-3FCA3A37AECA}"/>
              </a:ext>
            </a:extLst>
          </p:cNvPr>
          <p:cNvSpPr txBox="1"/>
          <p:nvPr/>
        </p:nvSpPr>
        <p:spPr>
          <a:xfrm>
            <a:off x="2126769" y="2523461"/>
            <a:ext cx="664615" cy="199385"/>
          </a:xfrm>
          <a:prstGeom prst="rect">
            <a:avLst/>
          </a:prstGeom>
          <a:solidFill>
            <a:schemeClr val="lt1"/>
          </a:solidFill>
          <a:ln w="6350">
            <a:solidFill>
              <a:prstClr val="black"/>
            </a:solidFill>
          </a:ln>
        </p:spPr>
        <p:txBody>
          <a:bodyPr rot="0" spcFirstLastPara="0" vert="horz" wrap="none" lIns="0" tIns="0" rIns="0" bIns="0" numCol="1" spcCol="0" rtlCol="0" fromWordArt="0" anchor="ctr" anchorCtr="0" forceAA="0" compatLnSpc="1">
            <a:prstTxWarp prst="textNoShape">
              <a:avLst/>
            </a:prstTxWarp>
            <a:noAutofit/>
          </a:bodyPr>
          <a:lstStyle/>
          <a:p>
            <a:pPr algn="ctr" fontAlgn="base" hangingPunct="0"/>
            <a:r>
              <a:rPr lang="ja-JP" altLang="en-US" sz="1015" b="1" kern="100" dirty="0">
                <a:latin typeface="+mn-ea"/>
                <a:cs typeface="Times New Roman" panose="02020603050405020304" pitchFamily="18" charset="0"/>
              </a:rPr>
              <a:t>Ｒ元年度</a:t>
            </a:r>
            <a:endParaRPr lang="ja-JP" altLang="en-US" sz="1015" kern="100" dirty="0">
              <a:latin typeface="+mn-ea"/>
              <a:cs typeface="Times New Roman" panose="02020603050405020304" pitchFamily="18" charset="0"/>
            </a:endParaRPr>
          </a:p>
        </p:txBody>
      </p:sp>
      <p:grpSp>
        <p:nvGrpSpPr>
          <p:cNvPr id="22" name="グループ化 21">
            <a:extLst>
              <a:ext uri="{FF2B5EF4-FFF2-40B4-BE49-F238E27FC236}">
                <a16:creationId xmlns:a16="http://schemas.microsoft.com/office/drawing/2014/main" id="{CA12ADFC-D2B6-8520-AA7C-B461233B155B}"/>
              </a:ext>
            </a:extLst>
          </p:cNvPr>
          <p:cNvGrpSpPr/>
          <p:nvPr/>
        </p:nvGrpSpPr>
        <p:grpSpPr>
          <a:xfrm>
            <a:off x="4630152" y="762231"/>
            <a:ext cx="1761231" cy="1329231"/>
            <a:chOff x="2232000" y="540000"/>
            <a:chExt cx="1908000" cy="1440000"/>
          </a:xfrm>
        </p:grpSpPr>
        <p:sp>
          <p:nvSpPr>
            <p:cNvPr id="23" name="四角形: 角を丸くする 22">
              <a:extLst>
                <a:ext uri="{FF2B5EF4-FFF2-40B4-BE49-F238E27FC236}">
                  <a16:creationId xmlns:a16="http://schemas.microsoft.com/office/drawing/2014/main" id="{09BA2546-46D4-16B0-47D3-A6C5B58903A0}"/>
                </a:ext>
              </a:extLst>
            </p:cNvPr>
            <p:cNvSpPr/>
            <p:nvPr/>
          </p:nvSpPr>
          <p:spPr>
            <a:xfrm>
              <a:off x="2232000" y="540000"/>
              <a:ext cx="1908000" cy="1440000"/>
            </a:xfrm>
            <a:prstGeom prst="roundRect">
              <a:avLst>
                <a:gd name="adj" fmla="val 9044"/>
              </a:avLst>
            </a:prstGeom>
            <a:solidFill>
              <a:srgbClr val="C5F2FB"/>
            </a:solidFill>
            <a:ln w="25400">
              <a:solidFill>
                <a:srgbClr val="0EC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4" name="object 23">
              <a:extLst>
                <a:ext uri="{FF2B5EF4-FFF2-40B4-BE49-F238E27FC236}">
                  <a16:creationId xmlns:a16="http://schemas.microsoft.com/office/drawing/2014/main" id="{0BD2EFBC-0500-B57D-5352-E1D14654C763}"/>
                </a:ext>
              </a:extLst>
            </p:cNvPr>
            <p:cNvSpPr txBox="1"/>
            <p:nvPr/>
          </p:nvSpPr>
          <p:spPr>
            <a:xfrm>
              <a:off x="2232000" y="863181"/>
              <a:ext cx="1908000" cy="1015440"/>
            </a:xfrm>
            <a:prstGeom prst="rect">
              <a:avLst/>
            </a:prstGeom>
          </p:spPr>
          <p:txBody>
            <a:bodyPr vert="horz" wrap="square" lIns="33231" tIns="33231" rIns="33231" bIns="0" rtlCol="0">
              <a:spAutoFit/>
            </a:bodyPr>
            <a:lstStyle/>
            <a:p>
              <a:pPr marL="199390" marR="4689" indent="-199390">
                <a:lnSpc>
                  <a:spcPct val="96800"/>
                </a:lnSpc>
                <a:spcBef>
                  <a:spcPts val="554"/>
                </a:spcBef>
              </a:pPr>
              <a:r>
                <a:rPr lang="ja-JP" altLang="en-US" sz="1108" dirty="0">
                  <a:latin typeface="+mn-ea"/>
                  <a:cs typeface="ＭＳ Ｐゴシック"/>
                </a:rPr>
                <a:t>○ 道路・河川等の開口部からの出没が繰り返され、被害が減少しない </a:t>
              </a:r>
            </a:p>
            <a:p>
              <a:pPr marL="199390" marR="4689" indent="-199390">
                <a:lnSpc>
                  <a:spcPct val="96800"/>
                </a:lnSpc>
                <a:spcBef>
                  <a:spcPts val="554"/>
                </a:spcBef>
              </a:pPr>
              <a:r>
                <a:rPr lang="ja-JP" altLang="en-US" sz="1108" dirty="0">
                  <a:latin typeface="+mn-ea"/>
                  <a:cs typeface="ＭＳ Ｐゴシック"/>
                </a:rPr>
                <a:t>○ 集落ぐるみでの出没個体の捕獲が必要</a:t>
              </a:r>
            </a:p>
          </p:txBody>
        </p:sp>
        <p:sp>
          <p:nvSpPr>
            <p:cNvPr id="25" name="四角形: 角を丸くする 24">
              <a:extLst>
                <a:ext uri="{FF2B5EF4-FFF2-40B4-BE49-F238E27FC236}">
                  <a16:creationId xmlns:a16="http://schemas.microsoft.com/office/drawing/2014/main" id="{A4E45DD6-C295-F170-BB92-233E943C349F}"/>
                </a:ext>
              </a:extLst>
            </p:cNvPr>
            <p:cNvSpPr/>
            <p:nvPr/>
          </p:nvSpPr>
          <p:spPr>
            <a:xfrm>
              <a:off x="2232000" y="540000"/>
              <a:ext cx="1080000" cy="324000"/>
            </a:xfrm>
            <a:prstGeom prst="roundRect">
              <a:avLst>
                <a:gd name="adj" fmla="val 50000"/>
              </a:avLst>
            </a:prstGeom>
            <a:solidFill>
              <a:srgbClr val="0EC7E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662" spc="-5" dirty="0">
                  <a:solidFill>
                    <a:schemeClr val="bg1"/>
                  </a:solidFill>
                  <a:latin typeface="+mn-ea"/>
                  <a:cs typeface="Calibri"/>
                </a:rPr>
                <a:t>課題</a:t>
              </a:r>
              <a:endParaRPr lang="ja-JP" altLang="en-US" sz="1662" dirty="0"/>
            </a:p>
          </p:txBody>
        </p:sp>
      </p:grpSp>
      <p:sp>
        <p:nvSpPr>
          <p:cNvPr id="26" name="テキスト ボックス 25">
            <a:extLst>
              <a:ext uri="{FF2B5EF4-FFF2-40B4-BE49-F238E27FC236}">
                <a16:creationId xmlns:a16="http://schemas.microsoft.com/office/drawing/2014/main" id="{C26A1E11-EB9A-4C92-71AA-5A388CEB9BED}"/>
              </a:ext>
            </a:extLst>
          </p:cNvPr>
          <p:cNvSpPr txBox="1"/>
          <p:nvPr/>
        </p:nvSpPr>
        <p:spPr>
          <a:xfrm>
            <a:off x="2857846" y="3453923"/>
            <a:ext cx="1128670" cy="598154"/>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947 w 21600"/>
              <a:gd name="connsiteY17" fmla="*/ 14873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19737"/>
              <a:gd name="connsiteX1" fmla="*/ 14522 w 21600"/>
              <a:gd name="connsiteY1" fmla="*/ 0 h 19737"/>
              <a:gd name="connsiteX2" fmla="*/ 14155 w 21600"/>
              <a:gd name="connsiteY2" fmla="*/ 5325 h 19737"/>
              <a:gd name="connsiteX3" fmla="*/ 18380 w 21600"/>
              <a:gd name="connsiteY3" fmla="*/ 4457 h 19737"/>
              <a:gd name="connsiteX4" fmla="*/ 16702 w 21600"/>
              <a:gd name="connsiteY4" fmla="*/ 7315 h 19737"/>
              <a:gd name="connsiteX5" fmla="*/ 21097 w 21600"/>
              <a:gd name="connsiteY5" fmla="*/ 8137 h 19737"/>
              <a:gd name="connsiteX6" fmla="*/ 17607 w 21600"/>
              <a:gd name="connsiteY6" fmla="*/ 10475 h 19737"/>
              <a:gd name="connsiteX7" fmla="*/ 21600 w 21600"/>
              <a:gd name="connsiteY7" fmla="*/ 13290 h 19737"/>
              <a:gd name="connsiteX8" fmla="*/ 16837 w 21600"/>
              <a:gd name="connsiteY8" fmla="*/ 12942 h 19737"/>
              <a:gd name="connsiteX9" fmla="*/ 18145 w 21600"/>
              <a:gd name="connsiteY9" fmla="*/ 18095 h 19737"/>
              <a:gd name="connsiteX10" fmla="*/ 14020 w 21600"/>
              <a:gd name="connsiteY10" fmla="*/ 14457 h 19737"/>
              <a:gd name="connsiteX11" fmla="*/ 13247 w 21600"/>
              <a:gd name="connsiteY11" fmla="*/ 19737 h 19737"/>
              <a:gd name="connsiteX12" fmla="*/ 10532 w 21600"/>
              <a:gd name="connsiteY12" fmla="*/ 14935 h 19737"/>
              <a:gd name="connsiteX13" fmla="*/ 8485 w 21600"/>
              <a:gd name="connsiteY13" fmla="*/ 19315 h 19737"/>
              <a:gd name="connsiteX14" fmla="*/ 7715 w 21600"/>
              <a:gd name="connsiteY14" fmla="*/ 15627 h 19737"/>
              <a:gd name="connsiteX15" fmla="*/ 4762 w 21600"/>
              <a:gd name="connsiteY15" fmla="*/ 17617 h 19737"/>
              <a:gd name="connsiteX16" fmla="*/ 5667 w 21600"/>
              <a:gd name="connsiteY16" fmla="*/ 13937 h 19737"/>
              <a:gd name="connsiteX17" fmla="*/ 1947 w 21600"/>
              <a:gd name="connsiteY17" fmla="*/ 14873 h 19737"/>
              <a:gd name="connsiteX18" fmla="*/ 3722 w 21600"/>
              <a:gd name="connsiteY18" fmla="*/ 11775 h 19737"/>
              <a:gd name="connsiteX19" fmla="*/ 0 w 21600"/>
              <a:gd name="connsiteY19" fmla="*/ 8615 h 19737"/>
              <a:gd name="connsiteX20" fmla="*/ 4627 w 21600"/>
              <a:gd name="connsiteY20" fmla="*/ 7617 h 19737"/>
              <a:gd name="connsiteX21" fmla="*/ 370 w 21600"/>
              <a:gd name="connsiteY21" fmla="*/ 2295 h 19737"/>
              <a:gd name="connsiteX22" fmla="*/ 7312 w 21600"/>
              <a:gd name="connsiteY22" fmla="*/ 6320 h 19737"/>
              <a:gd name="connsiteX23" fmla="*/ 8352 w 21600"/>
              <a:gd name="connsiteY23" fmla="*/ 2295 h 19737"/>
              <a:gd name="connsiteX24" fmla="*/ 10800 w 21600"/>
              <a:gd name="connsiteY24" fmla="*/ 5800 h 19737"/>
              <a:gd name="connsiteX0" fmla="*/ 10800 w 21600"/>
              <a:gd name="connsiteY0" fmla="*/ 5800 h 19315"/>
              <a:gd name="connsiteX1" fmla="*/ 14522 w 21600"/>
              <a:gd name="connsiteY1" fmla="*/ 0 h 19315"/>
              <a:gd name="connsiteX2" fmla="*/ 14155 w 21600"/>
              <a:gd name="connsiteY2" fmla="*/ 5325 h 19315"/>
              <a:gd name="connsiteX3" fmla="*/ 18380 w 21600"/>
              <a:gd name="connsiteY3" fmla="*/ 4457 h 19315"/>
              <a:gd name="connsiteX4" fmla="*/ 16702 w 21600"/>
              <a:gd name="connsiteY4" fmla="*/ 7315 h 19315"/>
              <a:gd name="connsiteX5" fmla="*/ 21097 w 21600"/>
              <a:gd name="connsiteY5" fmla="*/ 8137 h 19315"/>
              <a:gd name="connsiteX6" fmla="*/ 17607 w 21600"/>
              <a:gd name="connsiteY6" fmla="*/ 10475 h 19315"/>
              <a:gd name="connsiteX7" fmla="*/ 21600 w 21600"/>
              <a:gd name="connsiteY7" fmla="*/ 13290 h 19315"/>
              <a:gd name="connsiteX8" fmla="*/ 16837 w 21600"/>
              <a:gd name="connsiteY8" fmla="*/ 12942 h 19315"/>
              <a:gd name="connsiteX9" fmla="*/ 18145 w 21600"/>
              <a:gd name="connsiteY9" fmla="*/ 18095 h 19315"/>
              <a:gd name="connsiteX10" fmla="*/ 14020 w 21600"/>
              <a:gd name="connsiteY10" fmla="*/ 14457 h 19315"/>
              <a:gd name="connsiteX11" fmla="*/ 13005 w 21600"/>
              <a:gd name="connsiteY11" fmla="*/ 17452 h 19315"/>
              <a:gd name="connsiteX12" fmla="*/ 10532 w 21600"/>
              <a:gd name="connsiteY12" fmla="*/ 14935 h 19315"/>
              <a:gd name="connsiteX13" fmla="*/ 8485 w 21600"/>
              <a:gd name="connsiteY13" fmla="*/ 19315 h 19315"/>
              <a:gd name="connsiteX14" fmla="*/ 7715 w 21600"/>
              <a:gd name="connsiteY14" fmla="*/ 15627 h 19315"/>
              <a:gd name="connsiteX15" fmla="*/ 4762 w 21600"/>
              <a:gd name="connsiteY15" fmla="*/ 17617 h 19315"/>
              <a:gd name="connsiteX16" fmla="*/ 5667 w 21600"/>
              <a:gd name="connsiteY16" fmla="*/ 13937 h 19315"/>
              <a:gd name="connsiteX17" fmla="*/ 1947 w 21600"/>
              <a:gd name="connsiteY17" fmla="*/ 14873 h 19315"/>
              <a:gd name="connsiteX18" fmla="*/ 3722 w 21600"/>
              <a:gd name="connsiteY18" fmla="*/ 11775 h 19315"/>
              <a:gd name="connsiteX19" fmla="*/ 0 w 21600"/>
              <a:gd name="connsiteY19" fmla="*/ 8615 h 19315"/>
              <a:gd name="connsiteX20" fmla="*/ 4627 w 21600"/>
              <a:gd name="connsiteY20" fmla="*/ 7617 h 19315"/>
              <a:gd name="connsiteX21" fmla="*/ 370 w 21600"/>
              <a:gd name="connsiteY21" fmla="*/ 2295 h 19315"/>
              <a:gd name="connsiteX22" fmla="*/ 7312 w 21600"/>
              <a:gd name="connsiteY22" fmla="*/ 6320 h 19315"/>
              <a:gd name="connsiteX23" fmla="*/ 8352 w 21600"/>
              <a:gd name="connsiteY23" fmla="*/ 2295 h 19315"/>
              <a:gd name="connsiteX24" fmla="*/ 10800 w 21600"/>
              <a:gd name="connsiteY24" fmla="*/ 5800 h 19315"/>
              <a:gd name="connsiteX0" fmla="*/ 10800 w 21600"/>
              <a:gd name="connsiteY0" fmla="*/ 5800 h 19315"/>
              <a:gd name="connsiteX1" fmla="*/ 14522 w 21600"/>
              <a:gd name="connsiteY1" fmla="*/ 0 h 19315"/>
              <a:gd name="connsiteX2" fmla="*/ 14155 w 21600"/>
              <a:gd name="connsiteY2" fmla="*/ 5325 h 19315"/>
              <a:gd name="connsiteX3" fmla="*/ 18380 w 21600"/>
              <a:gd name="connsiteY3" fmla="*/ 4457 h 19315"/>
              <a:gd name="connsiteX4" fmla="*/ 16702 w 21600"/>
              <a:gd name="connsiteY4" fmla="*/ 7315 h 19315"/>
              <a:gd name="connsiteX5" fmla="*/ 21097 w 21600"/>
              <a:gd name="connsiteY5" fmla="*/ 8137 h 19315"/>
              <a:gd name="connsiteX6" fmla="*/ 17607 w 21600"/>
              <a:gd name="connsiteY6" fmla="*/ 10475 h 19315"/>
              <a:gd name="connsiteX7" fmla="*/ 21600 w 21600"/>
              <a:gd name="connsiteY7" fmla="*/ 13290 h 19315"/>
              <a:gd name="connsiteX8" fmla="*/ 16837 w 21600"/>
              <a:gd name="connsiteY8" fmla="*/ 12942 h 19315"/>
              <a:gd name="connsiteX9" fmla="*/ 17179 w 21600"/>
              <a:gd name="connsiteY9" fmla="*/ 16667 h 19315"/>
              <a:gd name="connsiteX10" fmla="*/ 14020 w 21600"/>
              <a:gd name="connsiteY10" fmla="*/ 14457 h 19315"/>
              <a:gd name="connsiteX11" fmla="*/ 13005 w 21600"/>
              <a:gd name="connsiteY11" fmla="*/ 17452 h 19315"/>
              <a:gd name="connsiteX12" fmla="*/ 10532 w 21600"/>
              <a:gd name="connsiteY12" fmla="*/ 14935 h 19315"/>
              <a:gd name="connsiteX13" fmla="*/ 8485 w 21600"/>
              <a:gd name="connsiteY13" fmla="*/ 19315 h 19315"/>
              <a:gd name="connsiteX14" fmla="*/ 7715 w 21600"/>
              <a:gd name="connsiteY14" fmla="*/ 15627 h 19315"/>
              <a:gd name="connsiteX15" fmla="*/ 4762 w 21600"/>
              <a:gd name="connsiteY15" fmla="*/ 17617 h 19315"/>
              <a:gd name="connsiteX16" fmla="*/ 5667 w 21600"/>
              <a:gd name="connsiteY16" fmla="*/ 13937 h 19315"/>
              <a:gd name="connsiteX17" fmla="*/ 1947 w 21600"/>
              <a:gd name="connsiteY17" fmla="*/ 14873 h 19315"/>
              <a:gd name="connsiteX18" fmla="*/ 3722 w 21600"/>
              <a:gd name="connsiteY18" fmla="*/ 11775 h 19315"/>
              <a:gd name="connsiteX19" fmla="*/ 0 w 21600"/>
              <a:gd name="connsiteY19" fmla="*/ 8615 h 19315"/>
              <a:gd name="connsiteX20" fmla="*/ 4627 w 21600"/>
              <a:gd name="connsiteY20" fmla="*/ 7617 h 19315"/>
              <a:gd name="connsiteX21" fmla="*/ 370 w 21600"/>
              <a:gd name="connsiteY21" fmla="*/ 2295 h 19315"/>
              <a:gd name="connsiteX22" fmla="*/ 7312 w 21600"/>
              <a:gd name="connsiteY22" fmla="*/ 6320 h 19315"/>
              <a:gd name="connsiteX23" fmla="*/ 8352 w 21600"/>
              <a:gd name="connsiteY23" fmla="*/ 2295 h 19315"/>
              <a:gd name="connsiteX24" fmla="*/ 10800 w 21600"/>
              <a:gd name="connsiteY24" fmla="*/ 5800 h 19315"/>
              <a:gd name="connsiteX0" fmla="*/ 10800 w 21097"/>
              <a:gd name="connsiteY0" fmla="*/ 5800 h 19315"/>
              <a:gd name="connsiteX1" fmla="*/ 14522 w 21097"/>
              <a:gd name="connsiteY1" fmla="*/ 0 h 19315"/>
              <a:gd name="connsiteX2" fmla="*/ 14155 w 21097"/>
              <a:gd name="connsiteY2" fmla="*/ 5325 h 19315"/>
              <a:gd name="connsiteX3" fmla="*/ 18380 w 21097"/>
              <a:gd name="connsiteY3" fmla="*/ 4457 h 19315"/>
              <a:gd name="connsiteX4" fmla="*/ 16702 w 21097"/>
              <a:gd name="connsiteY4" fmla="*/ 7315 h 19315"/>
              <a:gd name="connsiteX5" fmla="*/ 21097 w 21097"/>
              <a:gd name="connsiteY5" fmla="*/ 8137 h 19315"/>
              <a:gd name="connsiteX6" fmla="*/ 17607 w 21097"/>
              <a:gd name="connsiteY6" fmla="*/ 10475 h 19315"/>
              <a:gd name="connsiteX7" fmla="*/ 19788 w 21097"/>
              <a:gd name="connsiteY7" fmla="*/ 11862 h 19315"/>
              <a:gd name="connsiteX8" fmla="*/ 16837 w 21097"/>
              <a:gd name="connsiteY8" fmla="*/ 12942 h 19315"/>
              <a:gd name="connsiteX9" fmla="*/ 17179 w 21097"/>
              <a:gd name="connsiteY9" fmla="*/ 16667 h 19315"/>
              <a:gd name="connsiteX10" fmla="*/ 14020 w 21097"/>
              <a:gd name="connsiteY10" fmla="*/ 14457 h 19315"/>
              <a:gd name="connsiteX11" fmla="*/ 13005 w 21097"/>
              <a:gd name="connsiteY11" fmla="*/ 17452 h 19315"/>
              <a:gd name="connsiteX12" fmla="*/ 10532 w 21097"/>
              <a:gd name="connsiteY12" fmla="*/ 14935 h 19315"/>
              <a:gd name="connsiteX13" fmla="*/ 8485 w 21097"/>
              <a:gd name="connsiteY13" fmla="*/ 19315 h 19315"/>
              <a:gd name="connsiteX14" fmla="*/ 7715 w 21097"/>
              <a:gd name="connsiteY14" fmla="*/ 15627 h 19315"/>
              <a:gd name="connsiteX15" fmla="*/ 4762 w 21097"/>
              <a:gd name="connsiteY15" fmla="*/ 17617 h 19315"/>
              <a:gd name="connsiteX16" fmla="*/ 5667 w 21097"/>
              <a:gd name="connsiteY16" fmla="*/ 13937 h 19315"/>
              <a:gd name="connsiteX17" fmla="*/ 1947 w 21097"/>
              <a:gd name="connsiteY17" fmla="*/ 14873 h 19315"/>
              <a:gd name="connsiteX18" fmla="*/ 3722 w 21097"/>
              <a:gd name="connsiteY18" fmla="*/ 11775 h 19315"/>
              <a:gd name="connsiteX19" fmla="*/ 0 w 21097"/>
              <a:gd name="connsiteY19" fmla="*/ 8615 h 19315"/>
              <a:gd name="connsiteX20" fmla="*/ 4627 w 21097"/>
              <a:gd name="connsiteY20" fmla="*/ 7617 h 19315"/>
              <a:gd name="connsiteX21" fmla="*/ 370 w 21097"/>
              <a:gd name="connsiteY21" fmla="*/ 2295 h 19315"/>
              <a:gd name="connsiteX22" fmla="*/ 7312 w 21097"/>
              <a:gd name="connsiteY22" fmla="*/ 6320 h 19315"/>
              <a:gd name="connsiteX23" fmla="*/ 8352 w 21097"/>
              <a:gd name="connsiteY23" fmla="*/ 2295 h 19315"/>
              <a:gd name="connsiteX24" fmla="*/ 10800 w 21097"/>
              <a:gd name="connsiteY24" fmla="*/ 5800 h 19315"/>
              <a:gd name="connsiteX0" fmla="*/ 10800 w 19788"/>
              <a:gd name="connsiteY0" fmla="*/ 5800 h 19315"/>
              <a:gd name="connsiteX1" fmla="*/ 14522 w 19788"/>
              <a:gd name="connsiteY1" fmla="*/ 0 h 19315"/>
              <a:gd name="connsiteX2" fmla="*/ 14155 w 19788"/>
              <a:gd name="connsiteY2" fmla="*/ 5325 h 19315"/>
              <a:gd name="connsiteX3" fmla="*/ 18380 w 19788"/>
              <a:gd name="connsiteY3" fmla="*/ 4457 h 19315"/>
              <a:gd name="connsiteX4" fmla="*/ 16702 w 19788"/>
              <a:gd name="connsiteY4" fmla="*/ 7315 h 19315"/>
              <a:gd name="connsiteX5" fmla="*/ 18802 w 19788"/>
              <a:gd name="connsiteY5" fmla="*/ 7851 h 19315"/>
              <a:gd name="connsiteX6" fmla="*/ 17607 w 19788"/>
              <a:gd name="connsiteY6" fmla="*/ 10475 h 19315"/>
              <a:gd name="connsiteX7" fmla="*/ 19788 w 19788"/>
              <a:gd name="connsiteY7" fmla="*/ 11862 h 19315"/>
              <a:gd name="connsiteX8" fmla="*/ 16837 w 19788"/>
              <a:gd name="connsiteY8" fmla="*/ 12942 h 19315"/>
              <a:gd name="connsiteX9" fmla="*/ 17179 w 19788"/>
              <a:gd name="connsiteY9" fmla="*/ 16667 h 19315"/>
              <a:gd name="connsiteX10" fmla="*/ 14020 w 19788"/>
              <a:gd name="connsiteY10" fmla="*/ 14457 h 19315"/>
              <a:gd name="connsiteX11" fmla="*/ 13005 w 19788"/>
              <a:gd name="connsiteY11" fmla="*/ 17452 h 19315"/>
              <a:gd name="connsiteX12" fmla="*/ 10532 w 19788"/>
              <a:gd name="connsiteY12" fmla="*/ 14935 h 19315"/>
              <a:gd name="connsiteX13" fmla="*/ 8485 w 19788"/>
              <a:gd name="connsiteY13" fmla="*/ 19315 h 19315"/>
              <a:gd name="connsiteX14" fmla="*/ 7715 w 19788"/>
              <a:gd name="connsiteY14" fmla="*/ 15627 h 19315"/>
              <a:gd name="connsiteX15" fmla="*/ 4762 w 19788"/>
              <a:gd name="connsiteY15" fmla="*/ 17617 h 19315"/>
              <a:gd name="connsiteX16" fmla="*/ 5667 w 19788"/>
              <a:gd name="connsiteY16" fmla="*/ 13937 h 19315"/>
              <a:gd name="connsiteX17" fmla="*/ 1947 w 19788"/>
              <a:gd name="connsiteY17" fmla="*/ 14873 h 19315"/>
              <a:gd name="connsiteX18" fmla="*/ 3722 w 19788"/>
              <a:gd name="connsiteY18" fmla="*/ 11775 h 19315"/>
              <a:gd name="connsiteX19" fmla="*/ 0 w 19788"/>
              <a:gd name="connsiteY19" fmla="*/ 8615 h 19315"/>
              <a:gd name="connsiteX20" fmla="*/ 4627 w 19788"/>
              <a:gd name="connsiteY20" fmla="*/ 7617 h 19315"/>
              <a:gd name="connsiteX21" fmla="*/ 370 w 19788"/>
              <a:gd name="connsiteY21" fmla="*/ 2295 h 19315"/>
              <a:gd name="connsiteX22" fmla="*/ 7312 w 19788"/>
              <a:gd name="connsiteY22" fmla="*/ 6320 h 19315"/>
              <a:gd name="connsiteX23" fmla="*/ 8352 w 19788"/>
              <a:gd name="connsiteY23" fmla="*/ 2295 h 19315"/>
              <a:gd name="connsiteX24" fmla="*/ 10800 w 19788"/>
              <a:gd name="connsiteY24" fmla="*/ 5800 h 19315"/>
              <a:gd name="connsiteX0" fmla="*/ 10800 w 19788"/>
              <a:gd name="connsiteY0" fmla="*/ 5800 h 19315"/>
              <a:gd name="connsiteX1" fmla="*/ 14522 w 19788"/>
              <a:gd name="connsiteY1" fmla="*/ 0 h 19315"/>
              <a:gd name="connsiteX2" fmla="*/ 14155 w 19788"/>
              <a:gd name="connsiteY2" fmla="*/ 5325 h 19315"/>
              <a:gd name="connsiteX3" fmla="*/ 18380 w 19788"/>
              <a:gd name="connsiteY3" fmla="*/ 4457 h 19315"/>
              <a:gd name="connsiteX4" fmla="*/ 16702 w 19788"/>
              <a:gd name="connsiteY4" fmla="*/ 7315 h 19315"/>
              <a:gd name="connsiteX5" fmla="*/ 18802 w 19788"/>
              <a:gd name="connsiteY5" fmla="*/ 7851 h 19315"/>
              <a:gd name="connsiteX6" fmla="*/ 17607 w 19788"/>
              <a:gd name="connsiteY6" fmla="*/ 10475 h 19315"/>
              <a:gd name="connsiteX7" fmla="*/ 19788 w 19788"/>
              <a:gd name="connsiteY7" fmla="*/ 11862 h 19315"/>
              <a:gd name="connsiteX8" fmla="*/ 16837 w 19788"/>
              <a:gd name="connsiteY8" fmla="*/ 12942 h 19315"/>
              <a:gd name="connsiteX9" fmla="*/ 17179 w 19788"/>
              <a:gd name="connsiteY9" fmla="*/ 16667 h 19315"/>
              <a:gd name="connsiteX10" fmla="*/ 14020 w 19788"/>
              <a:gd name="connsiteY10" fmla="*/ 14457 h 19315"/>
              <a:gd name="connsiteX11" fmla="*/ 13005 w 19788"/>
              <a:gd name="connsiteY11" fmla="*/ 17452 h 19315"/>
              <a:gd name="connsiteX12" fmla="*/ 10532 w 19788"/>
              <a:gd name="connsiteY12" fmla="*/ 14935 h 19315"/>
              <a:gd name="connsiteX13" fmla="*/ 8485 w 19788"/>
              <a:gd name="connsiteY13" fmla="*/ 19315 h 19315"/>
              <a:gd name="connsiteX14" fmla="*/ 7715 w 19788"/>
              <a:gd name="connsiteY14" fmla="*/ 15627 h 19315"/>
              <a:gd name="connsiteX15" fmla="*/ 4762 w 19788"/>
              <a:gd name="connsiteY15" fmla="*/ 17617 h 19315"/>
              <a:gd name="connsiteX16" fmla="*/ 5667 w 19788"/>
              <a:gd name="connsiteY16" fmla="*/ 13937 h 19315"/>
              <a:gd name="connsiteX17" fmla="*/ 1947 w 19788"/>
              <a:gd name="connsiteY17" fmla="*/ 14873 h 19315"/>
              <a:gd name="connsiteX18" fmla="*/ 3722 w 19788"/>
              <a:gd name="connsiteY18" fmla="*/ 11775 h 19315"/>
              <a:gd name="connsiteX19" fmla="*/ 0 w 19788"/>
              <a:gd name="connsiteY19" fmla="*/ 8615 h 19315"/>
              <a:gd name="connsiteX20" fmla="*/ 4627 w 19788"/>
              <a:gd name="connsiteY20" fmla="*/ 7617 h 19315"/>
              <a:gd name="connsiteX21" fmla="*/ 3148 w 19788"/>
              <a:gd name="connsiteY21" fmla="*/ 3437 h 19315"/>
              <a:gd name="connsiteX22" fmla="*/ 7312 w 19788"/>
              <a:gd name="connsiteY22" fmla="*/ 6320 h 19315"/>
              <a:gd name="connsiteX23" fmla="*/ 8352 w 19788"/>
              <a:gd name="connsiteY23" fmla="*/ 2295 h 19315"/>
              <a:gd name="connsiteX24" fmla="*/ 10800 w 19788"/>
              <a:gd name="connsiteY24" fmla="*/ 5800 h 19315"/>
              <a:gd name="connsiteX0" fmla="*/ 10800 w 19788"/>
              <a:gd name="connsiteY0" fmla="*/ 4086 h 17601"/>
              <a:gd name="connsiteX1" fmla="*/ 14280 w 19788"/>
              <a:gd name="connsiteY1" fmla="*/ 0 h 17601"/>
              <a:gd name="connsiteX2" fmla="*/ 14155 w 19788"/>
              <a:gd name="connsiteY2" fmla="*/ 3611 h 17601"/>
              <a:gd name="connsiteX3" fmla="*/ 18380 w 19788"/>
              <a:gd name="connsiteY3" fmla="*/ 2743 h 17601"/>
              <a:gd name="connsiteX4" fmla="*/ 16702 w 19788"/>
              <a:gd name="connsiteY4" fmla="*/ 5601 h 17601"/>
              <a:gd name="connsiteX5" fmla="*/ 18802 w 19788"/>
              <a:gd name="connsiteY5" fmla="*/ 6137 h 17601"/>
              <a:gd name="connsiteX6" fmla="*/ 17607 w 19788"/>
              <a:gd name="connsiteY6" fmla="*/ 8761 h 17601"/>
              <a:gd name="connsiteX7" fmla="*/ 19788 w 19788"/>
              <a:gd name="connsiteY7" fmla="*/ 10148 h 17601"/>
              <a:gd name="connsiteX8" fmla="*/ 16837 w 19788"/>
              <a:gd name="connsiteY8" fmla="*/ 11228 h 17601"/>
              <a:gd name="connsiteX9" fmla="*/ 17179 w 19788"/>
              <a:gd name="connsiteY9" fmla="*/ 14953 h 17601"/>
              <a:gd name="connsiteX10" fmla="*/ 14020 w 19788"/>
              <a:gd name="connsiteY10" fmla="*/ 12743 h 17601"/>
              <a:gd name="connsiteX11" fmla="*/ 13005 w 19788"/>
              <a:gd name="connsiteY11" fmla="*/ 15738 h 17601"/>
              <a:gd name="connsiteX12" fmla="*/ 10532 w 19788"/>
              <a:gd name="connsiteY12" fmla="*/ 13221 h 17601"/>
              <a:gd name="connsiteX13" fmla="*/ 8485 w 19788"/>
              <a:gd name="connsiteY13" fmla="*/ 17601 h 17601"/>
              <a:gd name="connsiteX14" fmla="*/ 7715 w 19788"/>
              <a:gd name="connsiteY14" fmla="*/ 13913 h 17601"/>
              <a:gd name="connsiteX15" fmla="*/ 4762 w 19788"/>
              <a:gd name="connsiteY15" fmla="*/ 15903 h 17601"/>
              <a:gd name="connsiteX16" fmla="*/ 5667 w 19788"/>
              <a:gd name="connsiteY16" fmla="*/ 12223 h 17601"/>
              <a:gd name="connsiteX17" fmla="*/ 1947 w 19788"/>
              <a:gd name="connsiteY17" fmla="*/ 13159 h 17601"/>
              <a:gd name="connsiteX18" fmla="*/ 3722 w 19788"/>
              <a:gd name="connsiteY18" fmla="*/ 10061 h 17601"/>
              <a:gd name="connsiteX19" fmla="*/ 0 w 19788"/>
              <a:gd name="connsiteY19" fmla="*/ 6901 h 17601"/>
              <a:gd name="connsiteX20" fmla="*/ 4627 w 19788"/>
              <a:gd name="connsiteY20" fmla="*/ 5903 h 17601"/>
              <a:gd name="connsiteX21" fmla="*/ 3148 w 19788"/>
              <a:gd name="connsiteY21" fmla="*/ 1723 h 17601"/>
              <a:gd name="connsiteX22" fmla="*/ 7312 w 19788"/>
              <a:gd name="connsiteY22" fmla="*/ 4606 h 17601"/>
              <a:gd name="connsiteX23" fmla="*/ 8352 w 19788"/>
              <a:gd name="connsiteY23" fmla="*/ 581 h 17601"/>
              <a:gd name="connsiteX24" fmla="*/ 10800 w 19788"/>
              <a:gd name="connsiteY24" fmla="*/ 4086 h 17601"/>
              <a:gd name="connsiteX0" fmla="*/ 9696 w 18684"/>
              <a:gd name="connsiteY0" fmla="*/ 4086 h 17601"/>
              <a:gd name="connsiteX1" fmla="*/ 13176 w 18684"/>
              <a:gd name="connsiteY1" fmla="*/ 0 h 17601"/>
              <a:gd name="connsiteX2" fmla="*/ 13051 w 18684"/>
              <a:gd name="connsiteY2" fmla="*/ 3611 h 17601"/>
              <a:gd name="connsiteX3" fmla="*/ 17276 w 18684"/>
              <a:gd name="connsiteY3" fmla="*/ 2743 h 17601"/>
              <a:gd name="connsiteX4" fmla="*/ 15598 w 18684"/>
              <a:gd name="connsiteY4" fmla="*/ 5601 h 17601"/>
              <a:gd name="connsiteX5" fmla="*/ 17698 w 18684"/>
              <a:gd name="connsiteY5" fmla="*/ 6137 h 17601"/>
              <a:gd name="connsiteX6" fmla="*/ 16503 w 18684"/>
              <a:gd name="connsiteY6" fmla="*/ 8761 h 17601"/>
              <a:gd name="connsiteX7" fmla="*/ 18684 w 18684"/>
              <a:gd name="connsiteY7" fmla="*/ 10148 h 17601"/>
              <a:gd name="connsiteX8" fmla="*/ 15733 w 18684"/>
              <a:gd name="connsiteY8" fmla="*/ 11228 h 17601"/>
              <a:gd name="connsiteX9" fmla="*/ 16075 w 18684"/>
              <a:gd name="connsiteY9" fmla="*/ 14953 h 17601"/>
              <a:gd name="connsiteX10" fmla="*/ 12916 w 18684"/>
              <a:gd name="connsiteY10" fmla="*/ 12743 h 17601"/>
              <a:gd name="connsiteX11" fmla="*/ 11901 w 18684"/>
              <a:gd name="connsiteY11" fmla="*/ 15738 h 17601"/>
              <a:gd name="connsiteX12" fmla="*/ 9428 w 18684"/>
              <a:gd name="connsiteY12" fmla="*/ 13221 h 17601"/>
              <a:gd name="connsiteX13" fmla="*/ 7381 w 18684"/>
              <a:gd name="connsiteY13" fmla="*/ 17601 h 17601"/>
              <a:gd name="connsiteX14" fmla="*/ 6611 w 18684"/>
              <a:gd name="connsiteY14" fmla="*/ 13913 h 17601"/>
              <a:gd name="connsiteX15" fmla="*/ 3658 w 18684"/>
              <a:gd name="connsiteY15" fmla="*/ 15903 h 17601"/>
              <a:gd name="connsiteX16" fmla="*/ 4563 w 18684"/>
              <a:gd name="connsiteY16" fmla="*/ 12223 h 17601"/>
              <a:gd name="connsiteX17" fmla="*/ 843 w 18684"/>
              <a:gd name="connsiteY17" fmla="*/ 13159 h 17601"/>
              <a:gd name="connsiteX18" fmla="*/ 2618 w 18684"/>
              <a:gd name="connsiteY18" fmla="*/ 10061 h 17601"/>
              <a:gd name="connsiteX19" fmla="*/ 0 w 18684"/>
              <a:gd name="connsiteY19" fmla="*/ 6901 h 17601"/>
              <a:gd name="connsiteX20" fmla="*/ 3523 w 18684"/>
              <a:gd name="connsiteY20" fmla="*/ 5903 h 17601"/>
              <a:gd name="connsiteX21" fmla="*/ 2044 w 18684"/>
              <a:gd name="connsiteY21" fmla="*/ 1723 h 17601"/>
              <a:gd name="connsiteX22" fmla="*/ 6208 w 18684"/>
              <a:gd name="connsiteY22" fmla="*/ 4606 h 17601"/>
              <a:gd name="connsiteX23" fmla="*/ 7248 w 18684"/>
              <a:gd name="connsiteY23" fmla="*/ 581 h 17601"/>
              <a:gd name="connsiteX24" fmla="*/ 9696 w 18684"/>
              <a:gd name="connsiteY24" fmla="*/ 4086 h 17601"/>
              <a:gd name="connsiteX0" fmla="*/ 9696 w 18684"/>
              <a:gd name="connsiteY0" fmla="*/ 4086 h 17601"/>
              <a:gd name="connsiteX1" fmla="*/ 13176 w 18684"/>
              <a:gd name="connsiteY1" fmla="*/ 0 h 17601"/>
              <a:gd name="connsiteX2" fmla="*/ 13051 w 18684"/>
              <a:gd name="connsiteY2" fmla="*/ 3611 h 17601"/>
              <a:gd name="connsiteX3" fmla="*/ 17276 w 18684"/>
              <a:gd name="connsiteY3" fmla="*/ 2743 h 17601"/>
              <a:gd name="connsiteX4" fmla="*/ 15598 w 18684"/>
              <a:gd name="connsiteY4" fmla="*/ 5601 h 17601"/>
              <a:gd name="connsiteX5" fmla="*/ 17698 w 18684"/>
              <a:gd name="connsiteY5" fmla="*/ 6137 h 17601"/>
              <a:gd name="connsiteX6" fmla="*/ 16503 w 18684"/>
              <a:gd name="connsiteY6" fmla="*/ 8761 h 17601"/>
              <a:gd name="connsiteX7" fmla="*/ 18684 w 18684"/>
              <a:gd name="connsiteY7" fmla="*/ 10148 h 17601"/>
              <a:gd name="connsiteX8" fmla="*/ 15733 w 18684"/>
              <a:gd name="connsiteY8" fmla="*/ 11228 h 17601"/>
              <a:gd name="connsiteX9" fmla="*/ 16075 w 18684"/>
              <a:gd name="connsiteY9" fmla="*/ 14953 h 17601"/>
              <a:gd name="connsiteX10" fmla="*/ 12916 w 18684"/>
              <a:gd name="connsiteY10" fmla="*/ 12743 h 17601"/>
              <a:gd name="connsiteX11" fmla="*/ 11901 w 18684"/>
              <a:gd name="connsiteY11" fmla="*/ 15738 h 17601"/>
              <a:gd name="connsiteX12" fmla="*/ 9428 w 18684"/>
              <a:gd name="connsiteY12" fmla="*/ 13221 h 17601"/>
              <a:gd name="connsiteX13" fmla="*/ 7381 w 18684"/>
              <a:gd name="connsiteY13" fmla="*/ 17601 h 17601"/>
              <a:gd name="connsiteX14" fmla="*/ 6611 w 18684"/>
              <a:gd name="connsiteY14" fmla="*/ 13913 h 17601"/>
              <a:gd name="connsiteX15" fmla="*/ 3658 w 18684"/>
              <a:gd name="connsiteY15" fmla="*/ 15903 h 17601"/>
              <a:gd name="connsiteX16" fmla="*/ 4563 w 18684"/>
              <a:gd name="connsiteY16" fmla="*/ 12223 h 17601"/>
              <a:gd name="connsiteX17" fmla="*/ 843 w 18684"/>
              <a:gd name="connsiteY17" fmla="*/ 13159 h 17601"/>
              <a:gd name="connsiteX18" fmla="*/ 2618 w 18684"/>
              <a:gd name="connsiteY18" fmla="*/ 10061 h 17601"/>
              <a:gd name="connsiteX19" fmla="*/ 0 w 18684"/>
              <a:gd name="connsiteY19" fmla="*/ 6901 h 17601"/>
              <a:gd name="connsiteX20" fmla="*/ 3523 w 18684"/>
              <a:gd name="connsiteY20" fmla="*/ 5903 h 17601"/>
              <a:gd name="connsiteX21" fmla="*/ 2833 w 18684"/>
              <a:gd name="connsiteY21" fmla="*/ 2812 h 17601"/>
              <a:gd name="connsiteX22" fmla="*/ 6208 w 18684"/>
              <a:gd name="connsiteY22" fmla="*/ 4606 h 17601"/>
              <a:gd name="connsiteX23" fmla="*/ 7248 w 18684"/>
              <a:gd name="connsiteY23" fmla="*/ 581 h 17601"/>
              <a:gd name="connsiteX24" fmla="*/ 9696 w 18684"/>
              <a:gd name="connsiteY24" fmla="*/ 4086 h 17601"/>
              <a:gd name="connsiteX0" fmla="*/ 9696 w 18684"/>
              <a:gd name="connsiteY0" fmla="*/ 4086 h 17601"/>
              <a:gd name="connsiteX1" fmla="*/ 13176 w 18684"/>
              <a:gd name="connsiteY1" fmla="*/ 0 h 17601"/>
              <a:gd name="connsiteX2" fmla="*/ 13051 w 18684"/>
              <a:gd name="connsiteY2" fmla="*/ 3611 h 17601"/>
              <a:gd name="connsiteX3" fmla="*/ 17276 w 18684"/>
              <a:gd name="connsiteY3" fmla="*/ 2743 h 17601"/>
              <a:gd name="connsiteX4" fmla="*/ 15598 w 18684"/>
              <a:gd name="connsiteY4" fmla="*/ 5601 h 17601"/>
              <a:gd name="connsiteX5" fmla="*/ 17698 w 18684"/>
              <a:gd name="connsiteY5" fmla="*/ 6137 h 17601"/>
              <a:gd name="connsiteX6" fmla="*/ 16503 w 18684"/>
              <a:gd name="connsiteY6" fmla="*/ 8761 h 17601"/>
              <a:gd name="connsiteX7" fmla="*/ 18684 w 18684"/>
              <a:gd name="connsiteY7" fmla="*/ 10148 h 17601"/>
              <a:gd name="connsiteX8" fmla="*/ 15733 w 18684"/>
              <a:gd name="connsiteY8" fmla="*/ 11228 h 17601"/>
              <a:gd name="connsiteX9" fmla="*/ 16075 w 18684"/>
              <a:gd name="connsiteY9" fmla="*/ 14953 h 17601"/>
              <a:gd name="connsiteX10" fmla="*/ 12916 w 18684"/>
              <a:gd name="connsiteY10" fmla="*/ 12743 h 17601"/>
              <a:gd name="connsiteX11" fmla="*/ 11901 w 18684"/>
              <a:gd name="connsiteY11" fmla="*/ 15738 h 17601"/>
              <a:gd name="connsiteX12" fmla="*/ 9428 w 18684"/>
              <a:gd name="connsiteY12" fmla="*/ 13221 h 17601"/>
              <a:gd name="connsiteX13" fmla="*/ 7381 w 18684"/>
              <a:gd name="connsiteY13" fmla="*/ 17601 h 17601"/>
              <a:gd name="connsiteX14" fmla="*/ 6611 w 18684"/>
              <a:gd name="connsiteY14" fmla="*/ 13913 h 17601"/>
              <a:gd name="connsiteX15" fmla="*/ 3658 w 18684"/>
              <a:gd name="connsiteY15" fmla="*/ 15903 h 17601"/>
              <a:gd name="connsiteX16" fmla="*/ 4563 w 18684"/>
              <a:gd name="connsiteY16" fmla="*/ 12223 h 17601"/>
              <a:gd name="connsiteX17" fmla="*/ 843 w 18684"/>
              <a:gd name="connsiteY17" fmla="*/ 13159 h 17601"/>
              <a:gd name="connsiteX18" fmla="*/ 2618 w 18684"/>
              <a:gd name="connsiteY18" fmla="*/ 10061 h 17601"/>
              <a:gd name="connsiteX19" fmla="*/ 0 w 18684"/>
              <a:gd name="connsiteY19" fmla="*/ 6901 h 17601"/>
              <a:gd name="connsiteX20" fmla="*/ 3523 w 18684"/>
              <a:gd name="connsiteY20" fmla="*/ 5903 h 17601"/>
              <a:gd name="connsiteX21" fmla="*/ 2833 w 18684"/>
              <a:gd name="connsiteY21" fmla="*/ 2812 h 17601"/>
              <a:gd name="connsiteX22" fmla="*/ 6208 w 18684"/>
              <a:gd name="connsiteY22" fmla="*/ 4606 h 17601"/>
              <a:gd name="connsiteX23" fmla="*/ 7248 w 18684"/>
              <a:gd name="connsiteY23" fmla="*/ 1670 h 17601"/>
              <a:gd name="connsiteX24" fmla="*/ 9696 w 18684"/>
              <a:gd name="connsiteY24" fmla="*/ 4086 h 17601"/>
              <a:gd name="connsiteX0" fmla="*/ 9696 w 18684"/>
              <a:gd name="connsiteY0" fmla="*/ 2416 h 15931"/>
              <a:gd name="connsiteX1" fmla="*/ 12861 w 18684"/>
              <a:gd name="connsiteY1" fmla="*/ 236 h 15931"/>
              <a:gd name="connsiteX2" fmla="*/ 13051 w 18684"/>
              <a:gd name="connsiteY2" fmla="*/ 1941 h 15931"/>
              <a:gd name="connsiteX3" fmla="*/ 17276 w 18684"/>
              <a:gd name="connsiteY3" fmla="*/ 1073 h 15931"/>
              <a:gd name="connsiteX4" fmla="*/ 15598 w 18684"/>
              <a:gd name="connsiteY4" fmla="*/ 3931 h 15931"/>
              <a:gd name="connsiteX5" fmla="*/ 17698 w 18684"/>
              <a:gd name="connsiteY5" fmla="*/ 4467 h 15931"/>
              <a:gd name="connsiteX6" fmla="*/ 16503 w 18684"/>
              <a:gd name="connsiteY6" fmla="*/ 7091 h 15931"/>
              <a:gd name="connsiteX7" fmla="*/ 18684 w 18684"/>
              <a:gd name="connsiteY7" fmla="*/ 8478 h 15931"/>
              <a:gd name="connsiteX8" fmla="*/ 15733 w 18684"/>
              <a:gd name="connsiteY8" fmla="*/ 9558 h 15931"/>
              <a:gd name="connsiteX9" fmla="*/ 16075 w 18684"/>
              <a:gd name="connsiteY9" fmla="*/ 13283 h 15931"/>
              <a:gd name="connsiteX10" fmla="*/ 12916 w 18684"/>
              <a:gd name="connsiteY10" fmla="*/ 11073 h 15931"/>
              <a:gd name="connsiteX11" fmla="*/ 11901 w 18684"/>
              <a:gd name="connsiteY11" fmla="*/ 14068 h 15931"/>
              <a:gd name="connsiteX12" fmla="*/ 9428 w 18684"/>
              <a:gd name="connsiteY12" fmla="*/ 11551 h 15931"/>
              <a:gd name="connsiteX13" fmla="*/ 7381 w 18684"/>
              <a:gd name="connsiteY13" fmla="*/ 15931 h 15931"/>
              <a:gd name="connsiteX14" fmla="*/ 6611 w 18684"/>
              <a:gd name="connsiteY14" fmla="*/ 12243 h 15931"/>
              <a:gd name="connsiteX15" fmla="*/ 3658 w 18684"/>
              <a:gd name="connsiteY15" fmla="*/ 14233 h 15931"/>
              <a:gd name="connsiteX16" fmla="*/ 4563 w 18684"/>
              <a:gd name="connsiteY16" fmla="*/ 10553 h 15931"/>
              <a:gd name="connsiteX17" fmla="*/ 843 w 18684"/>
              <a:gd name="connsiteY17" fmla="*/ 11489 h 15931"/>
              <a:gd name="connsiteX18" fmla="*/ 2618 w 18684"/>
              <a:gd name="connsiteY18" fmla="*/ 8391 h 15931"/>
              <a:gd name="connsiteX19" fmla="*/ 0 w 18684"/>
              <a:gd name="connsiteY19" fmla="*/ 5231 h 15931"/>
              <a:gd name="connsiteX20" fmla="*/ 3523 w 18684"/>
              <a:gd name="connsiteY20" fmla="*/ 4233 h 15931"/>
              <a:gd name="connsiteX21" fmla="*/ 2833 w 18684"/>
              <a:gd name="connsiteY21" fmla="*/ 1142 h 15931"/>
              <a:gd name="connsiteX22" fmla="*/ 6208 w 18684"/>
              <a:gd name="connsiteY22" fmla="*/ 2936 h 15931"/>
              <a:gd name="connsiteX23" fmla="*/ 7248 w 18684"/>
              <a:gd name="connsiteY23" fmla="*/ 0 h 15931"/>
              <a:gd name="connsiteX24" fmla="*/ 9696 w 18684"/>
              <a:gd name="connsiteY24" fmla="*/ 2416 h 15931"/>
              <a:gd name="connsiteX0" fmla="*/ 9696 w 18684"/>
              <a:gd name="connsiteY0" fmla="*/ 2416 h 15931"/>
              <a:gd name="connsiteX1" fmla="*/ 12861 w 18684"/>
              <a:gd name="connsiteY1" fmla="*/ 236 h 15931"/>
              <a:gd name="connsiteX2" fmla="*/ 12736 w 18684"/>
              <a:gd name="connsiteY2" fmla="*/ 852 h 15931"/>
              <a:gd name="connsiteX3" fmla="*/ 17276 w 18684"/>
              <a:gd name="connsiteY3" fmla="*/ 1073 h 15931"/>
              <a:gd name="connsiteX4" fmla="*/ 15598 w 18684"/>
              <a:gd name="connsiteY4" fmla="*/ 3931 h 15931"/>
              <a:gd name="connsiteX5" fmla="*/ 17698 w 18684"/>
              <a:gd name="connsiteY5" fmla="*/ 4467 h 15931"/>
              <a:gd name="connsiteX6" fmla="*/ 16503 w 18684"/>
              <a:gd name="connsiteY6" fmla="*/ 7091 h 15931"/>
              <a:gd name="connsiteX7" fmla="*/ 18684 w 18684"/>
              <a:gd name="connsiteY7" fmla="*/ 8478 h 15931"/>
              <a:gd name="connsiteX8" fmla="*/ 15733 w 18684"/>
              <a:gd name="connsiteY8" fmla="*/ 9558 h 15931"/>
              <a:gd name="connsiteX9" fmla="*/ 16075 w 18684"/>
              <a:gd name="connsiteY9" fmla="*/ 13283 h 15931"/>
              <a:gd name="connsiteX10" fmla="*/ 12916 w 18684"/>
              <a:gd name="connsiteY10" fmla="*/ 11073 h 15931"/>
              <a:gd name="connsiteX11" fmla="*/ 11901 w 18684"/>
              <a:gd name="connsiteY11" fmla="*/ 14068 h 15931"/>
              <a:gd name="connsiteX12" fmla="*/ 9428 w 18684"/>
              <a:gd name="connsiteY12" fmla="*/ 11551 h 15931"/>
              <a:gd name="connsiteX13" fmla="*/ 7381 w 18684"/>
              <a:gd name="connsiteY13" fmla="*/ 15931 h 15931"/>
              <a:gd name="connsiteX14" fmla="*/ 6611 w 18684"/>
              <a:gd name="connsiteY14" fmla="*/ 12243 h 15931"/>
              <a:gd name="connsiteX15" fmla="*/ 3658 w 18684"/>
              <a:gd name="connsiteY15" fmla="*/ 14233 h 15931"/>
              <a:gd name="connsiteX16" fmla="*/ 4563 w 18684"/>
              <a:gd name="connsiteY16" fmla="*/ 10553 h 15931"/>
              <a:gd name="connsiteX17" fmla="*/ 843 w 18684"/>
              <a:gd name="connsiteY17" fmla="*/ 11489 h 15931"/>
              <a:gd name="connsiteX18" fmla="*/ 2618 w 18684"/>
              <a:gd name="connsiteY18" fmla="*/ 8391 h 15931"/>
              <a:gd name="connsiteX19" fmla="*/ 0 w 18684"/>
              <a:gd name="connsiteY19" fmla="*/ 5231 h 15931"/>
              <a:gd name="connsiteX20" fmla="*/ 3523 w 18684"/>
              <a:gd name="connsiteY20" fmla="*/ 4233 h 15931"/>
              <a:gd name="connsiteX21" fmla="*/ 2833 w 18684"/>
              <a:gd name="connsiteY21" fmla="*/ 1142 h 15931"/>
              <a:gd name="connsiteX22" fmla="*/ 6208 w 18684"/>
              <a:gd name="connsiteY22" fmla="*/ 2936 h 15931"/>
              <a:gd name="connsiteX23" fmla="*/ 7248 w 18684"/>
              <a:gd name="connsiteY23" fmla="*/ 0 h 15931"/>
              <a:gd name="connsiteX24" fmla="*/ 9696 w 18684"/>
              <a:gd name="connsiteY24" fmla="*/ 2416 h 15931"/>
              <a:gd name="connsiteX0" fmla="*/ 9696 w 18684"/>
              <a:gd name="connsiteY0" fmla="*/ 2416 h 15386"/>
              <a:gd name="connsiteX1" fmla="*/ 12861 w 18684"/>
              <a:gd name="connsiteY1" fmla="*/ 236 h 15386"/>
              <a:gd name="connsiteX2" fmla="*/ 12736 w 18684"/>
              <a:gd name="connsiteY2" fmla="*/ 852 h 15386"/>
              <a:gd name="connsiteX3" fmla="*/ 17276 w 18684"/>
              <a:gd name="connsiteY3" fmla="*/ 1073 h 15386"/>
              <a:gd name="connsiteX4" fmla="*/ 15598 w 18684"/>
              <a:gd name="connsiteY4" fmla="*/ 3931 h 15386"/>
              <a:gd name="connsiteX5" fmla="*/ 17698 w 18684"/>
              <a:gd name="connsiteY5" fmla="*/ 4467 h 15386"/>
              <a:gd name="connsiteX6" fmla="*/ 16503 w 18684"/>
              <a:gd name="connsiteY6" fmla="*/ 7091 h 15386"/>
              <a:gd name="connsiteX7" fmla="*/ 18684 w 18684"/>
              <a:gd name="connsiteY7" fmla="*/ 8478 h 15386"/>
              <a:gd name="connsiteX8" fmla="*/ 15733 w 18684"/>
              <a:gd name="connsiteY8" fmla="*/ 9558 h 15386"/>
              <a:gd name="connsiteX9" fmla="*/ 16075 w 18684"/>
              <a:gd name="connsiteY9" fmla="*/ 13283 h 15386"/>
              <a:gd name="connsiteX10" fmla="*/ 12916 w 18684"/>
              <a:gd name="connsiteY10" fmla="*/ 11073 h 15386"/>
              <a:gd name="connsiteX11" fmla="*/ 11901 w 18684"/>
              <a:gd name="connsiteY11" fmla="*/ 14068 h 15386"/>
              <a:gd name="connsiteX12" fmla="*/ 9428 w 18684"/>
              <a:gd name="connsiteY12" fmla="*/ 11551 h 15386"/>
              <a:gd name="connsiteX13" fmla="*/ 7696 w 18684"/>
              <a:gd name="connsiteY13" fmla="*/ 15386 h 15386"/>
              <a:gd name="connsiteX14" fmla="*/ 6611 w 18684"/>
              <a:gd name="connsiteY14" fmla="*/ 12243 h 15386"/>
              <a:gd name="connsiteX15" fmla="*/ 3658 w 18684"/>
              <a:gd name="connsiteY15" fmla="*/ 14233 h 15386"/>
              <a:gd name="connsiteX16" fmla="*/ 4563 w 18684"/>
              <a:gd name="connsiteY16" fmla="*/ 10553 h 15386"/>
              <a:gd name="connsiteX17" fmla="*/ 843 w 18684"/>
              <a:gd name="connsiteY17" fmla="*/ 11489 h 15386"/>
              <a:gd name="connsiteX18" fmla="*/ 2618 w 18684"/>
              <a:gd name="connsiteY18" fmla="*/ 8391 h 15386"/>
              <a:gd name="connsiteX19" fmla="*/ 0 w 18684"/>
              <a:gd name="connsiteY19" fmla="*/ 5231 h 15386"/>
              <a:gd name="connsiteX20" fmla="*/ 3523 w 18684"/>
              <a:gd name="connsiteY20" fmla="*/ 4233 h 15386"/>
              <a:gd name="connsiteX21" fmla="*/ 2833 w 18684"/>
              <a:gd name="connsiteY21" fmla="*/ 1142 h 15386"/>
              <a:gd name="connsiteX22" fmla="*/ 6208 w 18684"/>
              <a:gd name="connsiteY22" fmla="*/ 2936 h 15386"/>
              <a:gd name="connsiteX23" fmla="*/ 7248 w 18684"/>
              <a:gd name="connsiteY23" fmla="*/ 0 h 15386"/>
              <a:gd name="connsiteX24" fmla="*/ 9696 w 18684"/>
              <a:gd name="connsiteY24" fmla="*/ 2416 h 15386"/>
              <a:gd name="connsiteX0" fmla="*/ 9696 w 18684"/>
              <a:gd name="connsiteY0" fmla="*/ 2416 h 15386"/>
              <a:gd name="connsiteX1" fmla="*/ 12861 w 18684"/>
              <a:gd name="connsiteY1" fmla="*/ 236 h 15386"/>
              <a:gd name="connsiteX2" fmla="*/ 13209 w 18684"/>
              <a:gd name="connsiteY2" fmla="*/ 3031 h 15386"/>
              <a:gd name="connsiteX3" fmla="*/ 17276 w 18684"/>
              <a:gd name="connsiteY3" fmla="*/ 1073 h 15386"/>
              <a:gd name="connsiteX4" fmla="*/ 15598 w 18684"/>
              <a:gd name="connsiteY4" fmla="*/ 3931 h 15386"/>
              <a:gd name="connsiteX5" fmla="*/ 17698 w 18684"/>
              <a:gd name="connsiteY5" fmla="*/ 4467 h 15386"/>
              <a:gd name="connsiteX6" fmla="*/ 16503 w 18684"/>
              <a:gd name="connsiteY6" fmla="*/ 7091 h 15386"/>
              <a:gd name="connsiteX7" fmla="*/ 18684 w 18684"/>
              <a:gd name="connsiteY7" fmla="*/ 8478 h 15386"/>
              <a:gd name="connsiteX8" fmla="*/ 15733 w 18684"/>
              <a:gd name="connsiteY8" fmla="*/ 9558 h 15386"/>
              <a:gd name="connsiteX9" fmla="*/ 16075 w 18684"/>
              <a:gd name="connsiteY9" fmla="*/ 13283 h 15386"/>
              <a:gd name="connsiteX10" fmla="*/ 12916 w 18684"/>
              <a:gd name="connsiteY10" fmla="*/ 11073 h 15386"/>
              <a:gd name="connsiteX11" fmla="*/ 11901 w 18684"/>
              <a:gd name="connsiteY11" fmla="*/ 14068 h 15386"/>
              <a:gd name="connsiteX12" fmla="*/ 9428 w 18684"/>
              <a:gd name="connsiteY12" fmla="*/ 11551 h 15386"/>
              <a:gd name="connsiteX13" fmla="*/ 7696 w 18684"/>
              <a:gd name="connsiteY13" fmla="*/ 15386 h 15386"/>
              <a:gd name="connsiteX14" fmla="*/ 6611 w 18684"/>
              <a:gd name="connsiteY14" fmla="*/ 12243 h 15386"/>
              <a:gd name="connsiteX15" fmla="*/ 3658 w 18684"/>
              <a:gd name="connsiteY15" fmla="*/ 14233 h 15386"/>
              <a:gd name="connsiteX16" fmla="*/ 4563 w 18684"/>
              <a:gd name="connsiteY16" fmla="*/ 10553 h 15386"/>
              <a:gd name="connsiteX17" fmla="*/ 843 w 18684"/>
              <a:gd name="connsiteY17" fmla="*/ 11489 h 15386"/>
              <a:gd name="connsiteX18" fmla="*/ 2618 w 18684"/>
              <a:gd name="connsiteY18" fmla="*/ 8391 h 15386"/>
              <a:gd name="connsiteX19" fmla="*/ 0 w 18684"/>
              <a:gd name="connsiteY19" fmla="*/ 5231 h 15386"/>
              <a:gd name="connsiteX20" fmla="*/ 3523 w 18684"/>
              <a:gd name="connsiteY20" fmla="*/ 4233 h 15386"/>
              <a:gd name="connsiteX21" fmla="*/ 2833 w 18684"/>
              <a:gd name="connsiteY21" fmla="*/ 1142 h 15386"/>
              <a:gd name="connsiteX22" fmla="*/ 6208 w 18684"/>
              <a:gd name="connsiteY22" fmla="*/ 2936 h 15386"/>
              <a:gd name="connsiteX23" fmla="*/ 7248 w 18684"/>
              <a:gd name="connsiteY23" fmla="*/ 0 h 15386"/>
              <a:gd name="connsiteX24" fmla="*/ 9696 w 18684"/>
              <a:gd name="connsiteY24" fmla="*/ 2416 h 15386"/>
              <a:gd name="connsiteX0" fmla="*/ 9696 w 18684"/>
              <a:gd name="connsiteY0" fmla="*/ 2416 h 15386"/>
              <a:gd name="connsiteX1" fmla="*/ 12861 w 18684"/>
              <a:gd name="connsiteY1" fmla="*/ 236 h 15386"/>
              <a:gd name="connsiteX2" fmla="*/ 12894 w 18684"/>
              <a:gd name="connsiteY2" fmla="*/ 3031 h 15386"/>
              <a:gd name="connsiteX3" fmla="*/ 17276 w 18684"/>
              <a:gd name="connsiteY3" fmla="*/ 1073 h 15386"/>
              <a:gd name="connsiteX4" fmla="*/ 15598 w 18684"/>
              <a:gd name="connsiteY4" fmla="*/ 3931 h 15386"/>
              <a:gd name="connsiteX5" fmla="*/ 17698 w 18684"/>
              <a:gd name="connsiteY5" fmla="*/ 4467 h 15386"/>
              <a:gd name="connsiteX6" fmla="*/ 16503 w 18684"/>
              <a:gd name="connsiteY6" fmla="*/ 7091 h 15386"/>
              <a:gd name="connsiteX7" fmla="*/ 18684 w 18684"/>
              <a:gd name="connsiteY7" fmla="*/ 8478 h 15386"/>
              <a:gd name="connsiteX8" fmla="*/ 15733 w 18684"/>
              <a:gd name="connsiteY8" fmla="*/ 9558 h 15386"/>
              <a:gd name="connsiteX9" fmla="*/ 16075 w 18684"/>
              <a:gd name="connsiteY9" fmla="*/ 13283 h 15386"/>
              <a:gd name="connsiteX10" fmla="*/ 12916 w 18684"/>
              <a:gd name="connsiteY10" fmla="*/ 11073 h 15386"/>
              <a:gd name="connsiteX11" fmla="*/ 11901 w 18684"/>
              <a:gd name="connsiteY11" fmla="*/ 14068 h 15386"/>
              <a:gd name="connsiteX12" fmla="*/ 9428 w 18684"/>
              <a:gd name="connsiteY12" fmla="*/ 11551 h 15386"/>
              <a:gd name="connsiteX13" fmla="*/ 7696 w 18684"/>
              <a:gd name="connsiteY13" fmla="*/ 15386 h 15386"/>
              <a:gd name="connsiteX14" fmla="*/ 6611 w 18684"/>
              <a:gd name="connsiteY14" fmla="*/ 12243 h 15386"/>
              <a:gd name="connsiteX15" fmla="*/ 3658 w 18684"/>
              <a:gd name="connsiteY15" fmla="*/ 14233 h 15386"/>
              <a:gd name="connsiteX16" fmla="*/ 4563 w 18684"/>
              <a:gd name="connsiteY16" fmla="*/ 10553 h 15386"/>
              <a:gd name="connsiteX17" fmla="*/ 843 w 18684"/>
              <a:gd name="connsiteY17" fmla="*/ 11489 h 15386"/>
              <a:gd name="connsiteX18" fmla="*/ 2618 w 18684"/>
              <a:gd name="connsiteY18" fmla="*/ 8391 h 15386"/>
              <a:gd name="connsiteX19" fmla="*/ 0 w 18684"/>
              <a:gd name="connsiteY19" fmla="*/ 5231 h 15386"/>
              <a:gd name="connsiteX20" fmla="*/ 3523 w 18684"/>
              <a:gd name="connsiteY20" fmla="*/ 4233 h 15386"/>
              <a:gd name="connsiteX21" fmla="*/ 2833 w 18684"/>
              <a:gd name="connsiteY21" fmla="*/ 1142 h 15386"/>
              <a:gd name="connsiteX22" fmla="*/ 6208 w 18684"/>
              <a:gd name="connsiteY22" fmla="*/ 2936 h 15386"/>
              <a:gd name="connsiteX23" fmla="*/ 7248 w 18684"/>
              <a:gd name="connsiteY23" fmla="*/ 0 h 15386"/>
              <a:gd name="connsiteX24" fmla="*/ 9696 w 18684"/>
              <a:gd name="connsiteY24" fmla="*/ 2416 h 1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4" h="15386">
                <a:moveTo>
                  <a:pt x="9696" y="2416"/>
                </a:moveTo>
                <a:lnTo>
                  <a:pt x="12861" y="236"/>
                </a:lnTo>
                <a:cubicBezTo>
                  <a:pt x="12739" y="2011"/>
                  <a:pt x="13016" y="1256"/>
                  <a:pt x="12894" y="3031"/>
                </a:cubicBezTo>
                <a:lnTo>
                  <a:pt x="17276" y="1073"/>
                </a:lnTo>
                <a:lnTo>
                  <a:pt x="15598" y="3931"/>
                </a:lnTo>
                <a:lnTo>
                  <a:pt x="17698" y="4467"/>
                </a:lnTo>
                <a:lnTo>
                  <a:pt x="16503" y="7091"/>
                </a:lnTo>
                <a:lnTo>
                  <a:pt x="18684" y="8478"/>
                </a:lnTo>
                <a:lnTo>
                  <a:pt x="15733" y="9558"/>
                </a:lnTo>
                <a:lnTo>
                  <a:pt x="16075" y="13283"/>
                </a:lnTo>
                <a:lnTo>
                  <a:pt x="12916" y="11073"/>
                </a:lnTo>
                <a:lnTo>
                  <a:pt x="11901" y="14068"/>
                </a:lnTo>
                <a:lnTo>
                  <a:pt x="9428" y="11551"/>
                </a:lnTo>
                <a:lnTo>
                  <a:pt x="7696" y="15386"/>
                </a:lnTo>
                <a:cubicBezTo>
                  <a:pt x="7439" y="13395"/>
                  <a:pt x="6868" y="14234"/>
                  <a:pt x="6611" y="12243"/>
                </a:cubicBezTo>
                <a:lnTo>
                  <a:pt x="3658" y="14233"/>
                </a:lnTo>
                <a:lnTo>
                  <a:pt x="4563" y="10553"/>
                </a:lnTo>
                <a:lnTo>
                  <a:pt x="843" y="11489"/>
                </a:lnTo>
                <a:lnTo>
                  <a:pt x="2618" y="8391"/>
                </a:lnTo>
                <a:lnTo>
                  <a:pt x="0" y="5231"/>
                </a:lnTo>
                <a:lnTo>
                  <a:pt x="3523" y="4233"/>
                </a:lnTo>
                <a:lnTo>
                  <a:pt x="2833" y="1142"/>
                </a:lnTo>
                <a:lnTo>
                  <a:pt x="6208" y="2936"/>
                </a:lnTo>
                <a:lnTo>
                  <a:pt x="7248" y="0"/>
                </a:lnTo>
                <a:lnTo>
                  <a:pt x="9696" y="2416"/>
                </a:lnTo>
                <a:close/>
              </a:path>
            </a:pathLst>
          </a:custGeom>
          <a:solidFill>
            <a:schemeClr val="bg1"/>
          </a:solidFill>
          <a:ln w="19050">
            <a:solidFill>
              <a:srgbClr val="FFC000"/>
            </a:solidFill>
          </a:ln>
        </p:spPr>
        <p:txBody>
          <a:bodyPr wrap="none" rtlCol="0" anchor="ctr" anchorCtr="0">
            <a:noAutofit/>
          </a:bodyPr>
          <a:lstStyle/>
          <a:p>
            <a:pPr algn="ctr"/>
            <a:r>
              <a:rPr lang="en-US" altLang="ja-JP" sz="1292" b="1" dirty="0">
                <a:solidFill>
                  <a:srgbClr val="FF0000"/>
                </a:solidFill>
                <a:latin typeface="+mn-ea"/>
              </a:rPr>
              <a:t>98.5</a:t>
            </a:r>
            <a:r>
              <a:rPr lang="ja-JP" altLang="en-US" sz="1292" b="1" dirty="0">
                <a:solidFill>
                  <a:srgbClr val="FF0000"/>
                </a:solidFill>
                <a:latin typeface="+mn-ea"/>
              </a:rPr>
              <a:t>％減</a:t>
            </a:r>
            <a:r>
              <a:rPr lang="en-US" altLang="ja-JP" sz="1292" b="1" dirty="0">
                <a:solidFill>
                  <a:srgbClr val="FF0000"/>
                </a:solidFill>
                <a:latin typeface="+mn-ea"/>
              </a:rPr>
              <a:t>!!</a:t>
            </a:r>
          </a:p>
        </p:txBody>
      </p:sp>
      <p:sp>
        <p:nvSpPr>
          <p:cNvPr id="7" name="スライド番号プレースホルダー 6">
            <a:extLst>
              <a:ext uri="{FF2B5EF4-FFF2-40B4-BE49-F238E27FC236}">
                <a16:creationId xmlns:a16="http://schemas.microsoft.com/office/drawing/2014/main" id="{13A8065A-C6ED-0BCE-11B9-9A549A08F5E5}"/>
              </a:ext>
            </a:extLst>
          </p:cNvPr>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5">
            <a:extLst>
              <a:ext uri="{FF2B5EF4-FFF2-40B4-BE49-F238E27FC236}">
                <a16:creationId xmlns:a16="http://schemas.microsoft.com/office/drawing/2014/main" id="{1A3FEBA2-5A06-4B3F-82DA-5AA2AFCEDF5C}"/>
              </a:ext>
            </a:extLst>
          </p:cNvPr>
          <p:cNvSpPr txBox="1">
            <a:spLocks noChangeArrowheads="1"/>
          </p:cNvSpPr>
          <p:nvPr/>
        </p:nvSpPr>
        <p:spPr bwMode="auto">
          <a:xfrm>
            <a:off x="0" y="263769"/>
            <a:ext cx="9144001" cy="564954"/>
          </a:xfrm>
          <a:prstGeom prst="rect">
            <a:avLst/>
          </a:prstGeom>
          <a:solidFill>
            <a:srgbClr val="92D050"/>
          </a:solidFill>
          <a:ln w="9525">
            <a:noFill/>
            <a:miter lim="800000"/>
            <a:headEnd/>
            <a:tailEnd/>
          </a:ln>
        </p:spPr>
        <p:txBody>
          <a:bodyPr wrap="square" anchor="ctr">
            <a:noAutofit/>
          </a:bodyPr>
          <a:lstStyle/>
          <a:p>
            <a:r>
              <a:rPr lang="ja-JP" altLang="en-US" sz="2215" b="1" dirty="0">
                <a:solidFill>
                  <a:schemeClr val="bg1"/>
                </a:solidFill>
                <a:effectLst>
                  <a:outerShdw blurRad="50800" dist="38100" dir="2700000" algn="tl" rotWithShape="0">
                    <a:prstClr val="black">
                      <a:alpha val="40000"/>
                    </a:prstClr>
                  </a:outerShdw>
                </a:effectLst>
                <a:latin typeface="+mn-ea"/>
              </a:rPr>
              <a:t>一般住民とともに地域で進める被害対策</a:t>
            </a:r>
            <a:r>
              <a:rPr lang="ja-JP" altLang="en-US" sz="2031" b="1" dirty="0">
                <a:solidFill>
                  <a:schemeClr val="bg1"/>
                </a:solidFill>
                <a:effectLst>
                  <a:outerShdw blurRad="50800" dist="38100" dir="2700000" algn="tl" rotWithShape="0">
                    <a:prstClr val="black">
                      <a:alpha val="40000"/>
                    </a:prstClr>
                  </a:outerShdw>
                </a:effectLst>
                <a:latin typeface="+mn-ea"/>
              </a:rPr>
              <a:t>（</a:t>
            </a:r>
            <a:r>
              <a:rPr lang="zh-CN" altLang="en-US" sz="2031" b="1" dirty="0">
                <a:solidFill>
                  <a:schemeClr val="bg1"/>
                </a:solidFill>
                <a:effectLst>
                  <a:outerShdw blurRad="50800" dist="38100" dir="2700000" algn="tl" rotWithShape="0">
                    <a:prstClr val="black">
                      <a:alpha val="40000"/>
                    </a:prstClr>
                  </a:outerShdw>
                </a:effectLst>
                <a:latin typeface="+mn-ea"/>
              </a:rPr>
              <a:t>広島県福山市芦田町福田割石地区</a:t>
            </a:r>
            <a:r>
              <a:rPr lang="ja-JP" altLang="en-US" sz="2031" b="1" dirty="0">
                <a:solidFill>
                  <a:schemeClr val="bg1"/>
                </a:solidFill>
                <a:effectLst>
                  <a:outerShdw blurRad="50800" dist="38100" dir="2700000" algn="tl" rotWithShape="0">
                    <a:prstClr val="black">
                      <a:alpha val="40000"/>
                    </a:prstClr>
                  </a:outerShdw>
                </a:effectLst>
                <a:latin typeface="+mn-ea"/>
              </a:rPr>
              <a:t>）</a:t>
            </a:r>
          </a:p>
        </p:txBody>
      </p:sp>
      <p:sp>
        <p:nvSpPr>
          <p:cNvPr id="10" name="テキスト ボックス 9">
            <a:extLst>
              <a:ext uri="{FF2B5EF4-FFF2-40B4-BE49-F238E27FC236}">
                <a16:creationId xmlns:a16="http://schemas.microsoft.com/office/drawing/2014/main" id="{6F32B6DD-5AE5-48E0-B004-BC5ADC2BA47E}"/>
              </a:ext>
            </a:extLst>
          </p:cNvPr>
          <p:cNvSpPr txBox="1"/>
          <p:nvPr/>
        </p:nvSpPr>
        <p:spPr>
          <a:xfrm>
            <a:off x="335077" y="980938"/>
            <a:ext cx="8471077" cy="1015919"/>
          </a:xfrm>
          <a:prstGeom prst="rect">
            <a:avLst/>
          </a:prstGeom>
          <a:noFill/>
          <a:ln w="28575">
            <a:solidFill>
              <a:srgbClr val="FF0000"/>
            </a:solidFill>
          </a:ln>
        </p:spPr>
        <p:txBody>
          <a:bodyPr wrap="square" rtlCol="0">
            <a:spAutoFit/>
          </a:bodyPr>
          <a:lstStyle/>
          <a:p>
            <a:pPr marL="216005" indent="-332316">
              <a:spcBef>
                <a:spcPts val="462"/>
              </a:spcBef>
            </a:pPr>
            <a:r>
              <a:rPr lang="ja-JP" altLang="en-US" sz="1292" dirty="0">
                <a:latin typeface="+mn-ea"/>
              </a:rPr>
              <a:t>○ 農家と非農家の混住地域において、非農家も参加する被害対策協議会を設立し、イノシシの被害対策を実施</a:t>
            </a:r>
          </a:p>
          <a:p>
            <a:pPr marL="216005" indent="-332316">
              <a:spcBef>
                <a:spcPts val="462"/>
              </a:spcBef>
            </a:pPr>
            <a:r>
              <a:rPr lang="ja-JP" altLang="en-US" sz="1292" dirty="0">
                <a:latin typeface="+mn-ea"/>
              </a:rPr>
              <a:t>○ 侵入防止柵の適切な維持管理により、平成</a:t>
            </a:r>
            <a:r>
              <a:rPr lang="en-US" altLang="ja-JP" sz="1292" dirty="0">
                <a:latin typeface="+mn-ea"/>
              </a:rPr>
              <a:t>25</a:t>
            </a:r>
            <a:r>
              <a:rPr lang="ja-JP" altLang="en-US" sz="1292" dirty="0">
                <a:latin typeface="+mn-ea"/>
              </a:rPr>
              <a:t>年の被害額約</a:t>
            </a:r>
            <a:r>
              <a:rPr lang="en-US" altLang="ja-JP" sz="1292" dirty="0">
                <a:latin typeface="+mn-ea"/>
              </a:rPr>
              <a:t>200</a:t>
            </a:r>
            <a:r>
              <a:rPr lang="ja-JP" altLang="en-US" sz="1292" dirty="0">
                <a:latin typeface="+mn-ea"/>
              </a:rPr>
              <a:t>万円から平成</a:t>
            </a:r>
            <a:r>
              <a:rPr lang="en-US" altLang="ja-JP" sz="1292" dirty="0">
                <a:latin typeface="+mn-ea"/>
              </a:rPr>
              <a:t>29</a:t>
            </a:r>
            <a:r>
              <a:rPr lang="ja-JP" altLang="en-US" sz="1292" dirty="0">
                <a:latin typeface="+mn-ea"/>
              </a:rPr>
              <a:t>年には被害額ゼロに。その後も被害額ゼロを維持</a:t>
            </a:r>
          </a:p>
          <a:p>
            <a:pPr marL="216005" indent="-332316">
              <a:spcBef>
                <a:spcPts val="462"/>
              </a:spcBef>
            </a:pPr>
            <a:r>
              <a:rPr lang="ja-JP" altLang="en-US" sz="1292" dirty="0">
                <a:latin typeface="+mn-ea"/>
              </a:rPr>
              <a:t>○ 被害対策を活用し、地域住民が参加する里山ウォーキング等のイベントを実施。一体感が高まり地域が活性化</a:t>
            </a:r>
          </a:p>
        </p:txBody>
      </p:sp>
      <p:grpSp>
        <p:nvGrpSpPr>
          <p:cNvPr id="2" name="グループ化 1">
            <a:extLst>
              <a:ext uri="{FF2B5EF4-FFF2-40B4-BE49-F238E27FC236}">
                <a16:creationId xmlns:a16="http://schemas.microsoft.com/office/drawing/2014/main" id="{15D16B82-0D70-4B80-A00C-EDC846C71C10}"/>
              </a:ext>
            </a:extLst>
          </p:cNvPr>
          <p:cNvGrpSpPr/>
          <p:nvPr/>
        </p:nvGrpSpPr>
        <p:grpSpPr>
          <a:xfrm>
            <a:off x="335631" y="2041616"/>
            <a:ext cx="5206300" cy="4203692"/>
            <a:chOff x="363600" y="1926000"/>
            <a:chExt cx="5508000" cy="4554000"/>
          </a:xfrm>
        </p:grpSpPr>
        <p:sp>
          <p:nvSpPr>
            <p:cNvPr id="11" name="四角形: 角を丸くする 10">
              <a:extLst>
                <a:ext uri="{FF2B5EF4-FFF2-40B4-BE49-F238E27FC236}">
                  <a16:creationId xmlns:a16="http://schemas.microsoft.com/office/drawing/2014/main" id="{4DC8AE5C-8094-4122-AD53-66A4E3DE1628}"/>
                </a:ext>
              </a:extLst>
            </p:cNvPr>
            <p:cNvSpPr/>
            <p:nvPr/>
          </p:nvSpPr>
          <p:spPr>
            <a:xfrm>
              <a:off x="363600" y="2052000"/>
              <a:ext cx="5508000" cy="4428000"/>
            </a:xfrm>
            <a:prstGeom prst="roundRect">
              <a:avLst>
                <a:gd name="adj" fmla="val 8346"/>
              </a:avLst>
            </a:prstGeom>
            <a:solidFill>
              <a:srgbClr val="D2FCD6"/>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dirty="0">
                <a:solidFill>
                  <a:schemeClr val="tx1"/>
                </a:solidFill>
              </a:endParaRPr>
            </a:p>
          </p:txBody>
        </p:sp>
        <p:sp>
          <p:nvSpPr>
            <p:cNvPr id="15" name="四角形: 角を丸くする 14">
              <a:extLst>
                <a:ext uri="{FF2B5EF4-FFF2-40B4-BE49-F238E27FC236}">
                  <a16:creationId xmlns:a16="http://schemas.microsoft.com/office/drawing/2014/main" id="{EC3DE721-B03D-4048-B57E-59B0D3E2ABE7}"/>
                </a:ext>
              </a:extLst>
            </p:cNvPr>
            <p:cNvSpPr/>
            <p:nvPr/>
          </p:nvSpPr>
          <p:spPr>
            <a:xfrm>
              <a:off x="2505600" y="1926000"/>
              <a:ext cx="1224000" cy="360000"/>
            </a:xfrm>
            <a:prstGeom prst="roundRect">
              <a:avLst>
                <a:gd name="adj" fmla="val 3082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tx1"/>
                  </a:solidFill>
                </a:rPr>
                <a:t>取組内容</a:t>
              </a:r>
            </a:p>
          </p:txBody>
        </p:sp>
      </p:grpSp>
      <p:grpSp>
        <p:nvGrpSpPr>
          <p:cNvPr id="4" name="グループ化 3">
            <a:extLst>
              <a:ext uri="{FF2B5EF4-FFF2-40B4-BE49-F238E27FC236}">
                <a16:creationId xmlns:a16="http://schemas.microsoft.com/office/drawing/2014/main" id="{5B7935AC-00D5-4556-882A-7492F58D7BE1}"/>
              </a:ext>
            </a:extLst>
          </p:cNvPr>
          <p:cNvGrpSpPr/>
          <p:nvPr/>
        </p:nvGrpSpPr>
        <p:grpSpPr>
          <a:xfrm>
            <a:off x="5981538" y="2041616"/>
            <a:ext cx="2881108" cy="4203692"/>
            <a:chOff x="6480000" y="1926000"/>
            <a:chExt cx="3121200" cy="4554000"/>
          </a:xfrm>
        </p:grpSpPr>
        <p:sp>
          <p:nvSpPr>
            <p:cNvPr id="13" name="四角形: 角を丸くする 12">
              <a:extLst>
                <a:ext uri="{FF2B5EF4-FFF2-40B4-BE49-F238E27FC236}">
                  <a16:creationId xmlns:a16="http://schemas.microsoft.com/office/drawing/2014/main" id="{930EB42E-4833-4B45-95EB-B585BD38DD4F}"/>
                </a:ext>
              </a:extLst>
            </p:cNvPr>
            <p:cNvSpPr/>
            <p:nvPr/>
          </p:nvSpPr>
          <p:spPr>
            <a:xfrm>
              <a:off x="6480000" y="2052000"/>
              <a:ext cx="3121200" cy="4428000"/>
            </a:xfrm>
            <a:prstGeom prst="roundRect">
              <a:avLst>
                <a:gd name="adj" fmla="val 10551"/>
              </a:avLst>
            </a:prstGeom>
            <a:solidFill>
              <a:srgbClr val="D2FCD6"/>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dirty="0">
                <a:solidFill>
                  <a:schemeClr val="tx1"/>
                </a:solidFill>
              </a:endParaRPr>
            </a:p>
          </p:txBody>
        </p:sp>
        <p:sp>
          <p:nvSpPr>
            <p:cNvPr id="14" name="四角形: 角を丸くする 13">
              <a:extLst>
                <a:ext uri="{FF2B5EF4-FFF2-40B4-BE49-F238E27FC236}">
                  <a16:creationId xmlns:a16="http://schemas.microsoft.com/office/drawing/2014/main" id="{CEF0D7DA-9FF6-4B0A-BB81-BCCE31387816}"/>
                </a:ext>
              </a:extLst>
            </p:cNvPr>
            <p:cNvSpPr/>
            <p:nvPr/>
          </p:nvSpPr>
          <p:spPr>
            <a:xfrm>
              <a:off x="7560000" y="1926000"/>
              <a:ext cx="900000" cy="360000"/>
            </a:xfrm>
            <a:prstGeom prst="roundRect">
              <a:avLst>
                <a:gd name="adj" fmla="val 3082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tx1"/>
                  </a:solidFill>
                </a:rPr>
                <a:t>成果</a:t>
              </a:r>
            </a:p>
          </p:txBody>
        </p:sp>
      </p:grpSp>
      <p:sp>
        <p:nvSpPr>
          <p:cNvPr id="12" name="object 47">
            <a:extLst>
              <a:ext uri="{FF2B5EF4-FFF2-40B4-BE49-F238E27FC236}">
                <a16:creationId xmlns:a16="http://schemas.microsoft.com/office/drawing/2014/main" id="{7195E160-6487-4945-A744-BBEF1A4E1D28}"/>
              </a:ext>
            </a:extLst>
          </p:cNvPr>
          <p:cNvSpPr/>
          <p:nvPr/>
        </p:nvSpPr>
        <p:spPr>
          <a:xfrm>
            <a:off x="5674154" y="3786231"/>
            <a:ext cx="265846" cy="830769"/>
          </a:xfrm>
          <a:custGeom>
            <a:avLst/>
            <a:gdLst/>
            <a:ahLst/>
            <a:cxnLst/>
            <a:rect l="l" t="t" r="r" b="b"/>
            <a:pathLst>
              <a:path w="196850" h="525780">
                <a:moveTo>
                  <a:pt x="0" y="0"/>
                </a:moveTo>
                <a:lnTo>
                  <a:pt x="196596" y="262890"/>
                </a:lnTo>
                <a:lnTo>
                  <a:pt x="0" y="525780"/>
                </a:lnTo>
                <a:lnTo>
                  <a:pt x="0" y="0"/>
                </a:lnTo>
                <a:close/>
              </a:path>
            </a:pathLst>
          </a:custGeom>
          <a:solidFill>
            <a:srgbClr val="92D050"/>
          </a:solidFill>
          <a:ln w="19050">
            <a:solidFill>
              <a:srgbClr val="00B050"/>
            </a:solidFill>
          </a:ln>
        </p:spPr>
        <p:txBody>
          <a:bodyPr wrap="square" lIns="0" tIns="0" rIns="0" bIns="0" rtlCol="0"/>
          <a:lstStyle/>
          <a:p>
            <a:endParaRPr sz="1662" dirty="0"/>
          </a:p>
        </p:txBody>
      </p:sp>
      <p:sp>
        <p:nvSpPr>
          <p:cNvPr id="16" name="テキスト ボックス 15">
            <a:extLst>
              <a:ext uri="{FF2B5EF4-FFF2-40B4-BE49-F238E27FC236}">
                <a16:creationId xmlns:a16="http://schemas.microsoft.com/office/drawing/2014/main" id="{8FC7FF54-447C-4676-8688-6C3F41492520}"/>
              </a:ext>
            </a:extLst>
          </p:cNvPr>
          <p:cNvSpPr txBox="1"/>
          <p:nvPr/>
        </p:nvSpPr>
        <p:spPr>
          <a:xfrm>
            <a:off x="402092" y="2402844"/>
            <a:ext cx="5084308" cy="609162"/>
          </a:xfrm>
          <a:prstGeom prst="rect">
            <a:avLst/>
          </a:prstGeom>
          <a:noFill/>
        </p:spPr>
        <p:txBody>
          <a:bodyPr wrap="square" lIns="33231" tIns="33231" rIns="33231" bIns="0">
            <a:spAutoFit/>
          </a:bodyPr>
          <a:lstStyle/>
          <a:p>
            <a:pPr marL="182774" marR="4689" indent="-332316">
              <a:spcBef>
                <a:spcPts val="462"/>
              </a:spcBef>
            </a:pPr>
            <a:r>
              <a:rPr lang="ja-JP" altLang="en-US" sz="1108" dirty="0">
                <a:latin typeface="+mn-ea"/>
                <a:cs typeface="ＭＳ Ｐゴシック"/>
              </a:rPr>
              <a:t>○ 地域の全戸を戸別訪問し、被害対策協議会を設立</a:t>
            </a:r>
            <a:endParaRPr lang="en-US" altLang="ja-JP" sz="1108" dirty="0">
              <a:latin typeface="+mn-ea"/>
              <a:cs typeface="ＭＳ Ｐゴシック"/>
            </a:endParaRPr>
          </a:p>
          <a:p>
            <a:pPr marL="182774" marR="4689" indent="-332316">
              <a:spcBef>
                <a:spcPts val="462"/>
              </a:spcBef>
            </a:pPr>
            <a:r>
              <a:rPr lang="ja-JP" altLang="en-US" sz="1108" spc="-5" dirty="0">
                <a:latin typeface="+mn-ea"/>
                <a:cs typeface="ＭＳ Ｐゴシック"/>
              </a:rPr>
              <a:t>○ イノシシ被害を防ぐため、ワイヤーメッシュ柵の設置や潜み場の除去、自動撮影カメラを活用して地域での捕獲も実施。柵は周辺を環境整備し、定期点検を実施</a:t>
            </a:r>
          </a:p>
        </p:txBody>
      </p:sp>
      <p:sp>
        <p:nvSpPr>
          <p:cNvPr id="17" name="object 14">
            <a:extLst>
              <a:ext uri="{FF2B5EF4-FFF2-40B4-BE49-F238E27FC236}">
                <a16:creationId xmlns:a16="http://schemas.microsoft.com/office/drawing/2014/main" id="{39BD8CB2-DF93-4F3C-A281-F485C36F5C42}"/>
              </a:ext>
            </a:extLst>
          </p:cNvPr>
          <p:cNvSpPr txBox="1"/>
          <p:nvPr/>
        </p:nvSpPr>
        <p:spPr>
          <a:xfrm>
            <a:off x="6038031" y="2417282"/>
            <a:ext cx="2824615" cy="1313008"/>
          </a:xfrm>
          <a:prstGeom prst="rect">
            <a:avLst/>
          </a:prstGeom>
        </p:spPr>
        <p:txBody>
          <a:bodyPr vert="horz" wrap="square" lIns="33231" tIns="33231" rIns="33231" bIns="0" rtlCol="0">
            <a:spAutoFit/>
          </a:bodyPr>
          <a:lstStyle/>
          <a:p>
            <a:pPr marL="182774" marR="35170" indent="-332316">
              <a:spcBef>
                <a:spcPts val="462"/>
              </a:spcBef>
              <a:tabLst>
                <a:tab pos="194608" algn="l"/>
              </a:tabLst>
            </a:pPr>
            <a:r>
              <a:rPr lang="ja-JP" altLang="en-US" sz="1108" dirty="0">
                <a:latin typeface="ＭＳ Ｐゴシック" panose="020B0600070205080204" pitchFamily="50" charset="-128"/>
                <a:ea typeface="ＭＳ Ｐゴシック" panose="020B0600070205080204" pitchFamily="50" charset="-128"/>
                <a:cs typeface="ＭＳ Ｐゴシック"/>
              </a:rPr>
              <a:t>○ 非農家も参加して地域で一体的な被害対策を実施</a:t>
            </a:r>
          </a:p>
          <a:p>
            <a:pPr marL="182774" marR="35170" indent="-332316">
              <a:spcBef>
                <a:spcPts val="462"/>
              </a:spcBef>
              <a:tabLst>
                <a:tab pos="194608" algn="l"/>
              </a:tabLst>
            </a:pPr>
            <a:r>
              <a:rPr lang="ja-JP" altLang="en-US" sz="1108" dirty="0">
                <a:latin typeface="ＭＳ Ｐゴシック" panose="020B0600070205080204" pitchFamily="50" charset="-128"/>
                <a:ea typeface="ＭＳ Ｐゴシック" panose="020B0600070205080204" pitchFamily="50" charset="-128"/>
                <a:cs typeface="ＭＳ Ｐゴシック"/>
              </a:rPr>
              <a:t>○ 農作物被害額がゼロに</a:t>
            </a:r>
          </a:p>
          <a:p>
            <a:pPr marL="182774" marR="35170" indent="-332316">
              <a:spcBef>
                <a:spcPts val="462"/>
              </a:spcBef>
              <a:tabLst>
                <a:tab pos="194608" algn="l"/>
              </a:tabLst>
            </a:pPr>
            <a:r>
              <a:rPr lang="ja-JP" altLang="en-US" sz="1108" dirty="0">
                <a:latin typeface="ＭＳ Ｐゴシック" panose="020B0600070205080204" pitchFamily="50" charset="-128"/>
                <a:ea typeface="ＭＳ Ｐゴシック" panose="020B0600070205080204" pitchFamily="50" charset="-128"/>
                <a:cs typeface="ＭＳ Ｐゴシック"/>
              </a:rPr>
              <a:t>○ 柵の定期点検により、対策の効果は維持</a:t>
            </a:r>
          </a:p>
          <a:p>
            <a:pPr marL="182774" marR="35170" indent="-332316">
              <a:spcBef>
                <a:spcPts val="462"/>
              </a:spcBef>
              <a:tabLst>
                <a:tab pos="194608" algn="l"/>
              </a:tabLst>
            </a:pPr>
            <a:r>
              <a:rPr lang="ja-JP" altLang="en-US" sz="1108" dirty="0">
                <a:latin typeface="ＭＳ Ｐゴシック" panose="020B0600070205080204" pitchFamily="50" charset="-128"/>
                <a:ea typeface="ＭＳ Ｐゴシック" panose="020B0600070205080204" pitchFamily="50" charset="-128"/>
                <a:cs typeface="ＭＳ Ｐゴシック"/>
              </a:rPr>
              <a:t>○ 鳥獣被害に対する地域内の関心が向上</a:t>
            </a:r>
          </a:p>
          <a:p>
            <a:pPr marL="182774" marR="35170" indent="-332316">
              <a:spcBef>
                <a:spcPts val="462"/>
              </a:spcBef>
              <a:tabLst>
                <a:tab pos="194608" algn="l"/>
              </a:tabLst>
            </a:pPr>
            <a:r>
              <a:rPr lang="ja-JP" altLang="en-US" sz="1108" dirty="0">
                <a:latin typeface="ＭＳ Ｐゴシック" panose="020B0600070205080204" pitchFamily="50" charset="-128"/>
                <a:ea typeface="ＭＳ Ｐゴシック" panose="020B0600070205080204" pitchFamily="50" charset="-128"/>
                <a:cs typeface="ＭＳ Ｐゴシック"/>
              </a:rPr>
              <a:t>○ 環境美化などの地域活動も活性化</a:t>
            </a:r>
          </a:p>
        </p:txBody>
      </p:sp>
      <p:pic>
        <p:nvPicPr>
          <p:cNvPr id="25" name="図 24">
            <a:extLst>
              <a:ext uri="{FF2B5EF4-FFF2-40B4-BE49-F238E27FC236}">
                <a16:creationId xmlns:a16="http://schemas.microsoft.com/office/drawing/2014/main" id="{7511FA30-66A3-4EE0-BB88-5F9CC7F23CA0}"/>
              </a:ext>
            </a:extLst>
          </p:cNvPr>
          <p:cNvPicPr>
            <a:picLocks/>
          </p:cNvPicPr>
          <p:nvPr/>
        </p:nvPicPr>
        <p:blipFill>
          <a:blip r:embed="rId2"/>
          <a:stretch>
            <a:fillRect/>
          </a:stretch>
        </p:blipFill>
        <p:spPr>
          <a:xfrm>
            <a:off x="664615" y="3334770"/>
            <a:ext cx="1329231" cy="996923"/>
          </a:xfrm>
          <a:prstGeom prst="rect">
            <a:avLst/>
          </a:prstGeom>
        </p:spPr>
      </p:pic>
      <p:pic>
        <p:nvPicPr>
          <p:cNvPr id="26" name="図 25">
            <a:extLst>
              <a:ext uri="{FF2B5EF4-FFF2-40B4-BE49-F238E27FC236}">
                <a16:creationId xmlns:a16="http://schemas.microsoft.com/office/drawing/2014/main" id="{CC896883-00B0-4AD4-8453-65274DADF0AD}"/>
              </a:ext>
            </a:extLst>
          </p:cNvPr>
          <p:cNvPicPr>
            <a:picLocks/>
          </p:cNvPicPr>
          <p:nvPr/>
        </p:nvPicPr>
        <p:blipFill>
          <a:blip r:embed="rId3"/>
          <a:stretch>
            <a:fillRect/>
          </a:stretch>
        </p:blipFill>
        <p:spPr>
          <a:xfrm>
            <a:off x="2209846" y="3334770"/>
            <a:ext cx="1329231" cy="996923"/>
          </a:xfrm>
          <a:prstGeom prst="rect">
            <a:avLst/>
          </a:prstGeom>
        </p:spPr>
      </p:pic>
      <p:pic>
        <p:nvPicPr>
          <p:cNvPr id="27" name="図 26">
            <a:extLst>
              <a:ext uri="{FF2B5EF4-FFF2-40B4-BE49-F238E27FC236}">
                <a16:creationId xmlns:a16="http://schemas.microsoft.com/office/drawing/2014/main" id="{795761B8-058D-48E7-97F4-DB42C0B5796E}"/>
              </a:ext>
            </a:extLst>
          </p:cNvPr>
          <p:cNvPicPr>
            <a:picLocks/>
          </p:cNvPicPr>
          <p:nvPr/>
        </p:nvPicPr>
        <p:blipFill>
          <a:blip r:embed="rId4"/>
          <a:stretch>
            <a:fillRect/>
          </a:stretch>
        </p:blipFill>
        <p:spPr>
          <a:xfrm>
            <a:off x="3755077" y="3334770"/>
            <a:ext cx="1329231" cy="996923"/>
          </a:xfrm>
          <a:prstGeom prst="rect">
            <a:avLst/>
          </a:prstGeom>
        </p:spPr>
      </p:pic>
      <p:pic>
        <p:nvPicPr>
          <p:cNvPr id="28" name="図 27">
            <a:extLst>
              <a:ext uri="{FF2B5EF4-FFF2-40B4-BE49-F238E27FC236}">
                <a16:creationId xmlns:a16="http://schemas.microsoft.com/office/drawing/2014/main" id="{0B52467C-EAE4-4495-A1E4-DDDDA204741A}"/>
              </a:ext>
            </a:extLst>
          </p:cNvPr>
          <p:cNvPicPr>
            <a:picLocks noChangeAspect="1"/>
          </p:cNvPicPr>
          <p:nvPr/>
        </p:nvPicPr>
        <p:blipFill>
          <a:blip r:embed="rId5"/>
          <a:stretch>
            <a:fillRect/>
          </a:stretch>
        </p:blipFill>
        <p:spPr>
          <a:xfrm>
            <a:off x="664615" y="4664000"/>
            <a:ext cx="1329231" cy="996923"/>
          </a:xfrm>
          <a:prstGeom prst="rect">
            <a:avLst/>
          </a:prstGeom>
        </p:spPr>
      </p:pic>
      <p:pic>
        <p:nvPicPr>
          <p:cNvPr id="29" name="図 28">
            <a:extLst>
              <a:ext uri="{FF2B5EF4-FFF2-40B4-BE49-F238E27FC236}">
                <a16:creationId xmlns:a16="http://schemas.microsoft.com/office/drawing/2014/main" id="{A28D2B5A-DE07-4581-9452-B4ADAC6ABE83}"/>
              </a:ext>
            </a:extLst>
          </p:cNvPr>
          <p:cNvPicPr>
            <a:picLocks noChangeAspect="1"/>
          </p:cNvPicPr>
          <p:nvPr/>
        </p:nvPicPr>
        <p:blipFill rotWithShape="1">
          <a:blip r:embed="rId6"/>
          <a:srcRect b="5852"/>
          <a:stretch/>
        </p:blipFill>
        <p:spPr>
          <a:xfrm>
            <a:off x="3755077" y="4664000"/>
            <a:ext cx="1329231" cy="996923"/>
          </a:xfrm>
          <a:prstGeom prst="rect">
            <a:avLst/>
          </a:prstGeom>
        </p:spPr>
      </p:pic>
      <p:pic>
        <p:nvPicPr>
          <p:cNvPr id="30" name="図 29">
            <a:extLst>
              <a:ext uri="{FF2B5EF4-FFF2-40B4-BE49-F238E27FC236}">
                <a16:creationId xmlns:a16="http://schemas.microsoft.com/office/drawing/2014/main" id="{08539A4B-63A5-4408-B91E-33A722EDAB42}"/>
              </a:ext>
            </a:extLst>
          </p:cNvPr>
          <p:cNvPicPr>
            <a:picLocks noChangeAspect="1"/>
          </p:cNvPicPr>
          <p:nvPr/>
        </p:nvPicPr>
        <p:blipFill>
          <a:blip r:embed="rId7"/>
          <a:stretch>
            <a:fillRect/>
          </a:stretch>
        </p:blipFill>
        <p:spPr>
          <a:xfrm>
            <a:off x="2209846" y="4664000"/>
            <a:ext cx="1329231" cy="996923"/>
          </a:xfrm>
          <a:prstGeom prst="rect">
            <a:avLst/>
          </a:prstGeom>
        </p:spPr>
      </p:pic>
      <p:sp>
        <p:nvSpPr>
          <p:cNvPr id="31" name="テキスト ボックス 30">
            <a:extLst>
              <a:ext uri="{FF2B5EF4-FFF2-40B4-BE49-F238E27FC236}">
                <a16:creationId xmlns:a16="http://schemas.microsoft.com/office/drawing/2014/main" id="{B139B8B2-9C74-48BB-9835-F46EB8B23626}"/>
              </a:ext>
            </a:extLst>
          </p:cNvPr>
          <p:cNvSpPr txBox="1"/>
          <p:nvPr/>
        </p:nvSpPr>
        <p:spPr>
          <a:xfrm>
            <a:off x="402092" y="5727385"/>
            <a:ext cx="5084308" cy="374546"/>
          </a:xfrm>
          <a:prstGeom prst="rect">
            <a:avLst/>
          </a:prstGeom>
          <a:noFill/>
        </p:spPr>
        <p:txBody>
          <a:bodyPr wrap="square" lIns="33231" tIns="33231" rIns="33231" bIns="0">
            <a:spAutoFit/>
          </a:bodyPr>
          <a:lstStyle/>
          <a:p>
            <a:pPr marL="182774" marR="4689" indent="-332316">
              <a:spcBef>
                <a:spcPts val="185"/>
              </a:spcBef>
            </a:pPr>
            <a:r>
              <a:rPr lang="ja-JP" altLang="en-US" sz="1108" dirty="0">
                <a:latin typeface="+mn-ea"/>
                <a:cs typeface="ＭＳ Ｐゴシック"/>
              </a:rPr>
              <a:t>○ 地域住民の関心を高めるため、柵の管理道を遊歩道として整備。</a:t>
            </a:r>
            <a:endParaRPr lang="en-US" altLang="ja-JP" sz="1108" dirty="0">
              <a:latin typeface="+mn-ea"/>
              <a:cs typeface="ＭＳ Ｐゴシック"/>
            </a:endParaRPr>
          </a:p>
          <a:p>
            <a:pPr marL="182774" marR="4689"/>
            <a:r>
              <a:rPr lang="ja-JP" altLang="en-US" sz="1108" dirty="0">
                <a:latin typeface="+mn-ea"/>
                <a:cs typeface="ＭＳ Ｐゴシック"/>
              </a:rPr>
              <a:t>里山ウォーキングを開催したり、伐採した竹で加工体験等を実施。</a:t>
            </a:r>
          </a:p>
        </p:txBody>
      </p:sp>
      <p:graphicFrame>
        <p:nvGraphicFramePr>
          <p:cNvPr id="33" name="グラフ 32">
            <a:extLst>
              <a:ext uri="{FF2B5EF4-FFF2-40B4-BE49-F238E27FC236}">
                <a16:creationId xmlns:a16="http://schemas.microsoft.com/office/drawing/2014/main" id="{9A17B289-582F-4074-8985-490817F4A868}"/>
              </a:ext>
            </a:extLst>
          </p:cNvPr>
          <p:cNvGraphicFramePr/>
          <p:nvPr/>
        </p:nvGraphicFramePr>
        <p:xfrm>
          <a:off x="6064615" y="3753000"/>
          <a:ext cx="2658462" cy="2326154"/>
        </p:xfrm>
        <a:graphic>
          <a:graphicData uri="http://schemas.openxmlformats.org/drawingml/2006/chart">
            <c:chart xmlns:c="http://schemas.openxmlformats.org/drawingml/2006/chart" xmlns:r="http://schemas.openxmlformats.org/officeDocument/2006/relationships" r:id="rId8"/>
          </a:graphicData>
        </a:graphic>
      </p:graphicFrame>
      <p:sp>
        <p:nvSpPr>
          <p:cNvPr id="3" name="テキスト ボックス 2">
            <a:extLst>
              <a:ext uri="{FF2B5EF4-FFF2-40B4-BE49-F238E27FC236}">
                <a16:creationId xmlns:a16="http://schemas.microsoft.com/office/drawing/2014/main" id="{2F967D14-4286-4BB6-97DD-F410466E06C3}"/>
              </a:ext>
            </a:extLst>
          </p:cNvPr>
          <p:cNvSpPr txBox="1"/>
          <p:nvPr/>
        </p:nvSpPr>
        <p:spPr>
          <a:xfrm>
            <a:off x="830769" y="3135385"/>
            <a:ext cx="996923" cy="199385"/>
          </a:xfrm>
          <a:prstGeom prst="rect">
            <a:avLst/>
          </a:prstGeom>
          <a:noFill/>
        </p:spPr>
        <p:txBody>
          <a:bodyPr wrap="none" lIns="0" tIns="0" rIns="0" bIns="0" rtlCol="0" anchor="ctr" anchorCtr="0">
            <a:noAutofit/>
          </a:bodyPr>
          <a:lstStyle/>
          <a:p>
            <a:pPr algn="ctr"/>
            <a:r>
              <a:rPr lang="ja-JP" altLang="en-US" sz="1108" dirty="0"/>
              <a:t>集落点検</a:t>
            </a:r>
          </a:p>
        </p:txBody>
      </p:sp>
      <p:sp>
        <p:nvSpPr>
          <p:cNvPr id="34" name="テキスト ボックス 33">
            <a:extLst>
              <a:ext uri="{FF2B5EF4-FFF2-40B4-BE49-F238E27FC236}">
                <a16:creationId xmlns:a16="http://schemas.microsoft.com/office/drawing/2014/main" id="{71FDB0F0-930A-4A5D-B246-E87E2A8E70F6}"/>
              </a:ext>
            </a:extLst>
          </p:cNvPr>
          <p:cNvSpPr txBox="1"/>
          <p:nvPr/>
        </p:nvSpPr>
        <p:spPr>
          <a:xfrm>
            <a:off x="2982461" y="3135385"/>
            <a:ext cx="1329231" cy="199385"/>
          </a:xfrm>
          <a:prstGeom prst="rect">
            <a:avLst/>
          </a:prstGeom>
          <a:noFill/>
        </p:spPr>
        <p:txBody>
          <a:bodyPr wrap="none" lIns="0" tIns="0" rIns="0" bIns="0" rtlCol="0" anchor="ctr" anchorCtr="0">
            <a:noAutofit/>
          </a:bodyPr>
          <a:lstStyle/>
          <a:p>
            <a:pPr algn="ctr"/>
            <a:r>
              <a:rPr lang="ja-JP" altLang="en-US" sz="1108" dirty="0"/>
              <a:t>侵入防止柵の設置</a:t>
            </a:r>
          </a:p>
        </p:txBody>
      </p:sp>
      <p:sp>
        <p:nvSpPr>
          <p:cNvPr id="35" name="テキスト ボックス 34">
            <a:extLst>
              <a:ext uri="{FF2B5EF4-FFF2-40B4-BE49-F238E27FC236}">
                <a16:creationId xmlns:a16="http://schemas.microsoft.com/office/drawing/2014/main" id="{C56A98B0-0484-4CEC-A42F-2CA89929D0F8}"/>
              </a:ext>
            </a:extLst>
          </p:cNvPr>
          <p:cNvSpPr txBox="1"/>
          <p:nvPr/>
        </p:nvSpPr>
        <p:spPr>
          <a:xfrm>
            <a:off x="664615" y="4464616"/>
            <a:ext cx="1329231" cy="199385"/>
          </a:xfrm>
          <a:prstGeom prst="rect">
            <a:avLst/>
          </a:prstGeom>
          <a:noFill/>
        </p:spPr>
        <p:txBody>
          <a:bodyPr wrap="none" lIns="0" tIns="0" rIns="0" bIns="0" rtlCol="0" anchor="ctr" anchorCtr="0">
            <a:noAutofit/>
          </a:bodyPr>
          <a:lstStyle/>
          <a:p>
            <a:pPr algn="ctr"/>
            <a:r>
              <a:rPr lang="ja-JP" altLang="en-US" sz="1108" dirty="0"/>
              <a:t>柵周辺の環境整備</a:t>
            </a:r>
          </a:p>
        </p:txBody>
      </p:sp>
      <p:sp>
        <p:nvSpPr>
          <p:cNvPr id="36" name="テキスト ボックス 35">
            <a:extLst>
              <a:ext uri="{FF2B5EF4-FFF2-40B4-BE49-F238E27FC236}">
                <a16:creationId xmlns:a16="http://schemas.microsoft.com/office/drawing/2014/main" id="{E96C1BD0-5B02-4932-BB9F-5421EA0D90B4}"/>
              </a:ext>
            </a:extLst>
          </p:cNvPr>
          <p:cNvSpPr txBox="1"/>
          <p:nvPr/>
        </p:nvSpPr>
        <p:spPr>
          <a:xfrm>
            <a:off x="2376000" y="4464616"/>
            <a:ext cx="996923" cy="199385"/>
          </a:xfrm>
          <a:prstGeom prst="rect">
            <a:avLst/>
          </a:prstGeom>
          <a:noFill/>
        </p:spPr>
        <p:txBody>
          <a:bodyPr wrap="none" lIns="0" tIns="0" rIns="0" bIns="0" rtlCol="0" anchor="ctr" anchorCtr="0">
            <a:noAutofit/>
          </a:bodyPr>
          <a:lstStyle/>
          <a:p>
            <a:pPr algn="ctr"/>
            <a:r>
              <a:rPr lang="ja-JP" altLang="en-US" sz="1108" dirty="0"/>
              <a:t>潜み場の除去</a:t>
            </a:r>
          </a:p>
        </p:txBody>
      </p:sp>
      <p:sp>
        <p:nvSpPr>
          <p:cNvPr id="37" name="テキスト ボックス 36">
            <a:extLst>
              <a:ext uri="{FF2B5EF4-FFF2-40B4-BE49-F238E27FC236}">
                <a16:creationId xmlns:a16="http://schemas.microsoft.com/office/drawing/2014/main" id="{4A905430-FD4B-4BD7-B720-0B9BFC21F3BF}"/>
              </a:ext>
            </a:extLst>
          </p:cNvPr>
          <p:cNvSpPr txBox="1"/>
          <p:nvPr/>
        </p:nvSpPr>
        <p:spPr>
          <a:xfrm>
            <a:off x="3755077" y="4464616"/>
            <a:ext cx="1329231" cy="199385"/>
          </a:xfrm>
          <a:prstGeom prst="rect">
            <a:avLst/>
          </a:prstGeom>
          <a:noFill/>
        </p:spPr>
        <p:txBody>
          <a:bodyPr wrap="none" lIns="0" tIns="0" rIns="0" bIns="0" rtlCol="0" anchor="ctr" anchorCtr="0">
            <a:noAutofit/>
          </a:bodyPr>
          <a:lstStyle/>
          <a:p>
            <a:pPr algn="ctr"/>
            <a:r>
              <a:rPr lang="ja-JP" altLang="en-US" sz="1108" dirty="0"/>
              <a:t>地域で取り組む捕獲</a:t>
            </a:r>
          </a:p>
        </p:txBody>
      </p:sp>
      <p:sp>
        <p:nvSpPr>
          <p:cNvPr id="5" name="スライド番号プレースホルダー 4">
            <a:extLst>
              <a:ext uri="{FF2B5EF4-FFF2-40B4-BE49-F238E27FC236}">
                <a16:creationId xmlns:a16="http://schemas.microsoft.com/office/drawing/2014/main" id="{7E95948F-E5B4-AAEF-20BC-60D7B0BD6738}"/>
              </a:ext>
            </a:extLst>
          </p:cNvPr>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70861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5">
            <a:extLst>
              <a:ext uri="{FF2B5EF4-FFF2-40B4-BE49-F238E27FC236}">
                <a16:creationId xmlns:a16="http://schemas.microsoft.com/office/drawing/2014/main" id="{AFE6CDD1-C8CC-46ED-80BF-6E7A31745A5B}"/>
              </a:ext>
            </a:extLst>
          </p:cNvPr>
          <p:cNvSpPr txBox="1">
            <a:spLocks noChangeArrowheads="1"/>
          </p:cNvSpPr>
          <p:nvPr/>
        </p:nvSpPr>
        <p:spPr bwMode="auto">
          <a:xfrm>
            <a:off x="0" y="263771"/>
            <a:ext cx="9144000" cy="365538"/>
          </a:xfrm>
          <a:prstGeom prst="rect">
            <a:avLst/>
          </a:prstGeom>
          <a:solidFill>
            <a:srgbClr val="92D050"/>
          </a:solidFill>
          <a:ln w="9525">
            <a:noFill/>
            <a:miter lim="800000"/>
            <a:headEnd/>
            <a:tailEnd/>
          </a:ln>
        </p:spPr>
        <p:txBody>
          <a:bodyPr wrap="square" anchor="ctr">
            <a:noAutofit/>
          </a:bodyPr>
          <a:lstStyle/>
          <a:p>
            <a:r>
              <a:rPr lang="ja-JP" altLang="en-US" sz="1846" b="1" dirty="0">
                <a:solidFill>
                  <a:schemeClr val="bg1"/>
                </a:solidFill>
                <a:effectLst>
                  <a:outerShdw blurRad="50800" dist="38100" dir="2700000" algn="tl" rotWithShape="0">
                    <a:prstClr val="black">
                      <a:alpha val="40000"/>
                    </a:prstClr>
                  </a:outerShdw>
                </a:effectLst>
                <a:latin typeface="+mn-ea"/>
              </a:rPr>
              <a:t>一般住民とともに地域で進める被害対策（広島県福山市芦田町福田割石地区）</a:t>
            </a:r>
          </a:p>
        </p:txBody>
      </p:sp>
      <p:sp>
        <p:nvSpPr>
          <p:cNvPr id="10" name="object 10"/>
          <p:cNvSpPr/>
          <p:nvPr/>
        </p:nvSpPr>
        <p:spPr>
          <a:xfrm>
            <a:off x="1446434" y="1211392"/>
            <a:ext cx="5247407" cy="731077"/>
          </a:xfrm>
          <a:custGeom>
            <a:avLst/>
            <a:gdLst/>
            <a:ahLst/>
            <a:cxnLst/>
            <a:rect l="l" t="t" r="r" b="b"/>
            <a:pathLst>
              <a:path w="5430520" h="848994">
                <a:moveTo>
                  <a:pt x="5418023" y="0"/>
                </a:moveTo>
                <a:lnTo>
                  <a:pt x="0" y="0"/>
                </a:lnTo>
                <a:lnTo>
                  <a:pt x="0" y="848868"/>
                </a:lnTo>
                <a:lnTo>
                  <a:pt x="5430012" y="848868"/>
                </a:lnTo>
                <a:lnTo>
                  <a:pt x="5418023" y="0"/>
                </a:lnTo>
                <a:close/>
              </a:path>
            </a:pathLst>
          </a:custGeom>
          <a:solidFill>
            <a:schemeClr val="bg2">
              <a:lumMod val="90000"/>
            </a:schemeClr>
          </a:solidFill>
          <a:ln w="28575">
            <a:solidFill>
              <a:schemeClr val="bg1">
                <a:lumMod val="65000"/>
              </a:schemeClr>
            </a:solidFill>
          </a:ln>
        </p:spPr>
        <p:txBody>
          <a:bodyPr wrap="square" lIns="0" tIns="0" rIns="0" bIns="0" rtlCol="0"/>
          <a:lstStyle/>
          <a:p>
            <a:endParaRPr sz="1662" dirty="0"/>
          </a:p>
        </p:txBody>
      </p:sp>
      <p:sp>
        <p:nvSpPr>
          <p:cNvPr id="64" name="object 146">
            <a:extLst>
              <a:ext uri="{FF2B5EF4-FFF2-40B4-BE49-F238E27FC236}">
                <a16:creationId xmlns:a16="http://schemas.microsoft.com/office/drawing/2014/main" id="{475AA518-AE46-40F7-A31C-B9D74A0B3918}"/>
              </a:ext>
            </a:extLst>
          </p:cNvPr>
          <p:cNvSpPr/>
          <p:nvPr/>
        </p:nvSpPr>
        <p:spPr>
          <a:xfrm>
            <a:off x="2237199" y="1334043"/>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63" name="object 146">
            <a:extLst>
              <a:ext uri="{FF2B5EF4-FFF2-40B4-BE49-F238E27FC236}">
                <a16:creationId xmlns:a16="http://schemas.microsoft.com/office/drawing/2014/main" id="{5FA356CA-B773-4988-9D33-6002B4F2B07F}"/>
              </a:ext>
            </a:extLst>
          </p:cNvPr>
          <p:cNvSpPr/>
          <p:nvPr/>
        </p:nvSpPr>
        <p:spPr>
          <a:xfrm>
            <a:off x="3976276" y="1334043"/>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146" name="object 146"/>
          <p:cNvSpPr/>
          <p:nvPr/>
        </p:nvSpPr>
        <p:spPr>
          <a:xfrm>
            <a:off x="6280276" y="1334043"/>
            <a:ext cx="155755"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235" name="object 10">
            <a:extLst>
              <a:ext uri="{FF2B5EF4-FFF2-40B4-BE49-F238E27FC236}">
                <a16:creationId xmlns:a16="http://schemas.microsoft.com/office/drawing/2014/main" id="{C0844A58-E647-4310-80F0-7BA378A6C1DF}"/>
              </a:ext>
            </a:extLst>
          </p:cNvPr>
          <p:cNvSpPr/>
          <p:nvPr/>
        </p:nvSpPr>
        <p:spPr>
          <a:xfrm rot="5400000">
            <a:off x="5723306" y="3067199"/>
            <a:ext cx="4072160" cy="731077"/>
          </a:xfrm>
          <a:custGeom>
            <a:avLst/>
            <a:gdLst/>
            <a:ahLst/>
            <a:cxnLst/>
            <a:rect l="l" t="t" r="r" b="b"/>
            <a:pathLst>
              <a:path w="5430520" h="848994">
                <a:moveTo>
                  <a:pt x="5418023" y="0"/>
                </a:moveTo>
                <a:lnTo>
                  <a:pt x="0" y="0"/>
                </a:lnTo>
                <a:lnTo>
                  <a:pt x="0" y="848868"/>
                </a:lnTo>
                <a:lnTo>
                  <a:pt x="5430012" y="848868"/>
                </a:lnTo>
                <a:lnTo>
                  <a:pt x="5418023" y="0"/>
                </a:lnTo>
                <a:close/>
              </a:path>
            </a:pathLst>
          </a:custGeom>
          <a:solidFill>
            <a:schemeClr val="bg2">
              <a:lumMod val="90000"/>
            </a:schemeClr>
          </a:solidFill>
          <a:ln w="28575">
            <a:solidFill>
              <a:schemeClr val="bg1">
                <a:lumMod val="65000"/>
              </a:schemeClr>
            </a:solidFill>
          </a:ln>
        </p:spPr>
        <p:txBody>
          <a:bodyPr wrap="square" lIns="0" tIns="0" rIns="0" bIns="0" rtlCol="0"/>
          <a:lstStyle/>
          <a:p>
            <a:endParaRPr sz="1662" dirty="0"/>
          </a:p>
        </p:txBody>
      </p:sp>
      <p:sp>
        <p:nvSpPr>
          <p:cNvPr id="215" name="object 146">
            <a:extLst>
              <a:ext uri="{FF2B5EF4-FFF2-40B4-BE49-F238E27FC236}">
                <a16:creationId xmlns:a16="http://schemas.microsoft.com/office/drawing/2014/main" id="{BA14143C-19CA-4C74-84D8-AB5EF7EFAFA8}"/>
              </a:ext>
            </a:extLst>
          </p:cNvPr>
          <p:cNvSpPr/>
          <p:nvPr/>
        </p:nvSpPr>
        <p:spPr>
          <a:xfrm rot="5400000">
            <a:off x="7668531" y="1965102"/>
            <a:ext cx="181708"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sp>
        <p:nvSpPr>
          <p:cNvPr id="60" name="object 146">
            <a:extLst>
              <a:ext uri="{FF2B5EF4-FFF2-40B4-BE49-F238E27FC236}">
                <a16:creationId xmlns:a16="http://schemas.microsoft.com/office/drawing/2014/main" id="{3DE608DC-1B44-4157-B332-35E48F0E205E}"/>
              </a:ext>
            </a:extLst>
          </p:cNvPr>
          <p:cNvSpPr/>
          <p:nvPr/>
        </p:nvSpPr>
        <p:spPr>
          <a:xfrm rot="5400000">
            <a:off x="7668531" y="4906025"/>
            <a:ext cx="181708" cy="485335"/>
          </a:xfrm>
          <a:custGeom>
            <a:avLst/>
            <a:gdLst/>
            <a:ahLst/>
            <a:cxnLst/>
            <a:rect l="l" t="t" r="r" b="b"/>
            <a:pathLst>
              <a:path w="196850" h="525780">
                <a:moveTo>
                  <a:pt x="0" y="0"/>
                </a:moveTo>
                <a:lnTo>
                  <a:pt x="196596" y="262890"/>
                </a:lnTo>
                <a:lnTo>
                  <a:pt x="0" y="525780"/>
                </a:lnTo>
                <a:lnTo>
                  <a:pt x="0" y="0"/>
                </a:lnTo>
                <a:close/>
              </a:path>
            </a:pathLst>
          </a:custGeom>
          <a:solidFill>
            <a:srgbClr val="C4EECE"/>
          </a:solidFill>
          <a:ln w="19050">
            <a:solidFill>
              <a:srgbClr val="289A28"/>
            </a:solidFill>
          </a:ln>
        </p:spPr>
        <p:txBody>
          <a:bodyPr wrap="square" lIns="0" tIns="0" rIns="0" bIns="0" rtlCol="0"/>
          <a:lstStyle/>
          <a:p>
            <a:endParaRPr sz="1662"/>
          </a:p>
        </p:txBody>
      </p:sp>
      <p:grpSp>
        <p:nvGrpSpPr>
          <p:cNvPr id="6" name="グループ化 5">
            <a:extLst>
              <a:ext uri="{FF2B5EF4-FFF2-40B4-BE49-F238E27FC236}">
                <a16:creationId xmlns:a16="http://schemas.microsoft.com/office/drawing/2014/main" id="{510FA6D9-5E8B-4BF9-ACE6-7D181F730438}"/>
              </a:ext>
            </a:extLst>
          </p:cNvPr>
          <p:cNvGrpSpPr/>
          <p:nvPr/>
        </p:nvGrpSpPr>
        <p:grpSpPr>
          <a:xfrm>
            <a:off x="99692" y="695769"/>
            <a:ext cx="2060308" cy="1661538"/>
            <a:chOff x="108000" y="539999"/>
            <a:chExt cx="2232000" cy="1800000"/>
          </a:xfrm>
        </p:grpSpPr>
        <p:sp>
          <p:nvSpPr>
            <p:cNvPr id="207" name="四角形: 角を丸くする 206">
              <a:extLst>
                <a:ext uri="{FF2B5EF4-FFF2-40B4-BE49-F238E27FC236}">
                  <a16:creationId xmlns:a16="http://schemas.microsoft.com/office/drawing/2014/main" id="{5D4D3C84-5A6C-45C9-BC16-F83971D357AB}"/>
                </a:ext>
              </a:extLst>
            </p:cNvPr>
            <p:cNvSpPr/>
            <p:nvPr/>
          </p:nvSpPr>
          <p:spPr>
            <a:xfrm>
              <a:off x="108000" y="539999"/>
              <a:ext cx="2232000" cy="1800000"/>
            </a:xfrm>
            <a:prstGeom prst="roundRect">
              <a:avLst>
                <a:gd name="adj" fmla="val 10452"/>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latin typeface="+mn-ea"/>
              </a:endParaRPr>
            </a:p>
          </p:txBody>
        </p:sp>
        <p:sp>
          <p:nvSpPr>
            <p:cNvPr id="210" name="object 23">
              <a:extLst>
                <a:ext uri="{FF2B5EF4-FFF2-40B4-BE49-F238E27FC236}">
                  <a16:creationId xmlns:a16="http://schemas.microsoft.com/office/drawing/2014/main" id="{38338945-0E3E-43A1-9CB5-8E2FF3C3508E}"/>
                </a:ext>
              </a:extLst>
            </p:cNvPr>
            <p:cNvSpPr txBox="1"/>
            <p:nvPr/>
          </p:nvSpPr>
          <p:spPr>
            <a:xfrm>
              <a:off x="108000" y="863516"/>
              <a:ext cx="2232000" cy="1417841"/>
            </a:xfrm>
            <a:prstGeom prst="rect">
              <a:avLst/>
            </a:prstGeom>
          </p:spPr>
          <p:txBody>
            <a:bodyPr vert="horz" wrap="square" lIns="33231" tIns="33231" rIns="33231" bIns="0" rtlCol="0">
              <a:spAutoFit/>
            </a:bodyPr>
            <a:lstStyle/>
            <a:p>
              <a:pPr marL="182774" marR="4689" indent="-332316">
                <a:spcBef>
                  <a:spcPts val="185"/>
                </a:spcBef>
              </a:pPr>
              <a:r>
                <a:rPr lang="ja-JP" altLang="en-US" sz="1015" dirty="0">
                  <a:latin typeface="+mn-ea"/>
                  <a:cs typeface="ＭＳ Ｐゴシック"/>
                </a:rPr>
                <a:t>○ 割石地区は、</a:t>
              </a:r>
              <a:r>
                <a:rPr lang="en-US" altLang="ja-JP" sz="1015" dirty="0">
                  <a:latin typeface="+mn-ea"/>
                  <a:cs typeface="ＭＳ Ｐゴシック"/>
                </a:rPr>
                <a:t>230</a:t>
              </a:r>
              <a:r>
                <a:rPr lang="ja-JP" altLang="en-US" sz="1015" dirty="0">
                  <a:latin typeface="+mn-ea"/>
                  <a:cs typeface="ＭＳ Ｐゴシック"/>
                </a:rPr>
                <a:t>戸のうち農家が</a:t>
              </a:r>
              <a:r>
                <a:rPr lang="en-US" altLang="ja-JP" sz="1015" dirty="0">
                  <a:latin typeface="+mn-ea"/>
                  <a:cs typeface="ＭＳ Ｐゴシック"/>
                </a:rPr>
                <a:t>32</a:t>
              </a:r>
              <a:r>
                <a:rPr lang="ja-JP" altLang="en-US" sz="1015" dirty="0">
                  <a:latin typeface="+mn-ea"/>
                  <a:cs typeface="ＭＳ Ｐゴシック"/>
                </a:rPr>
                <a:t>戸（</a:t>
              </a:r>
              <a:r>
                <a:rPr lang="en-US" altLang="ja-JP" sz="1015" dirty="0">
                  <a:latin typeface="+mn-ea"/>
                  <a:cs typeface="ＭＳ Ｐゴシック"/>
                </a:rPr>
                <a:t>14</a:t>
              </a:r>
              <a:r>
                <a:rPr lang="ja-JP" altLang="en-US" sz="1015" dirty="0">
                  <a:latin typeface="+mn-ea"/>
                  <a:cs typeface="ＭＳ Ｐゴシック"/>
                </a:rPr>
                <a:t>％）で、非農家との混住地帯。農地面積は</a:t>
              </a:r>
              <a:r>
                <a:rPr lang="en-US" altLang="ja-JP" sz="1015" dirty="0">
                  <a:latin typeface="+mn-ea"/>
                  <a:cs typeface="ＭＳ Ｐゴシック"/>
                </a:rPr>
                <a:t>7.3</a:t>
              </a:r>
              <a:r>
                <a:rPr lang="ja-JP" altLang="en-US" sz="1015" dirty="0">
                  <a:latin typeface="+mn-ea"/>
                  <a:cs typeface="ＭＳ Ｐゴシック"/>
                </a:rPr>
                <a:t>ｈａ、水稲を中心にかんしょ、かぼちゃ、さといも等を栽培</a:t>
              </a:r>
            </a:p>
            <a:p>
              <a:pPr marL="182774" marR="4689" indent="-332316">
                <a:spcBef>
                  <a:spcPts val="185"/>
                </a:spcBef>
              </a:pPr>
              <a:r>
                <a:rPr lang="ja-JP" altLang="en-US" sz="1015" dirty="0">
                  <a:latin typeface="+mn-ea"/>
                  <a:cs typeface="ＭＳ Ｐゴシック"/>
                </a:rPr>
                <a:t>○ 地域で年々拡大するイノシシによる農作物被害や住民の安全に対する危機感が顕在化</a:t>
              </a:r>
              <a:endParaRPr lang="en-US" altLang="ja-JP" sz="1015" dirty="0">
                <a:latin typeface="+mn-ea"/>
                <a:cs typeface="ＭＳ Ｐゴシック"/>
              </a:endParaRPr>
            </a:p>
          </p:txBody>
        </p:sp>
        <p:sp>
          <p:nvSpPr>
            <p:cNvPr id="5" name="四角形: 角を丸くする 4">
              <a:extLst>
                <a:ext uri="{FF2B5EF4-FFF2-40B4-BE49-F238E27FC236}">
                  <a16:creationId xmlns:a16="http://schemas.microsoft.com/office/drawing/2014/main" id="{9547F532-D2D6-4025-80C5-D637CFD8BCBE}"/>
                </a:ext>
              </a:extLst>
            </p:cNvPr>
            <p:cNvSpPr/>
            <p:nvPr/>
          </p:nvSpPr>
          <p:spPr>
            <a:xfrm>
              <a:off x="108000" y="540000"/>
              <a:ext cx="1692000" cy="324000"/>
            </a:xfrm>
            <a:prstGeom prst="roundRect">
              <a:avLst>
                <a:gd name="adj" fmla="val 50000"/>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292" b="1" spc="-5" dirty="0">
                  <a:solidFill>
                    <a:schemeClr val="bg1"/>
                  </a:solidFill>
                  <a:latin typeface="+mn-ea"/>
                  <a:cs typeface="Calibri"/>
                </a:rPr>
                <a:t>きっかけ・背景</a:t>
              </a:r>
              <a:endParaRPr lang="ja-JP" altLang="en-US" sz="1292" b="1" dirty="0"/>
            </a:p>
          </p:txBody>
        </p:sp>
      </p:grpSp>
      <p:grpSp>
        <p:nvGrpSpPr>
          <p:cNvPr id="7" name="グループ化 6">
            <a:extLst>
              <a:ext uri="{FF2B5EF4-FFF2-40B4-BE49-F238E27FC236}">
                <a16:creationId xmlns:a16="http://schemas.microsoft.com/office/drawing/2014/main" id="{26E482D1-A804-45C8-A8C0-5E76B68FDB6E}"/>
              </a:ext>
            </a:extLst>
          </p:cNvPr>
          <p:cNvGrpSpPr/>
          <p:nvPr/>
        </p:nvGrpSpPr>
        <p:grpSpPr>
          <a:xfrm>
            <a:off x="2470154" y="695769"/>
            <a:ext cx="1428923" cy="1661538"/>
            <a:chOff x="2232000" y="540000"/>
            <a:chExt cx="1656000" cy="1800000"/>
          </a:xfrm>
        </p:grpSpPr>
        <p:sp>
          <p:nvSpPr>
            <p:cNvPr id="222" name="四角形: 角を丸くする 221">
              <a:extLst>
                <a:ext uri="{FF2B5EF4-FFF2-40B4-BE49-F238E27FC236}">
                  <a16:creationId xmlns:a16="http://schemas.microsoft.com/office/drawing/2014/main" id="{E6AFEA00-99E3-4E63-AFC6-DB2AE1B5A176}"/>
                </a:ext>
              </a:extLst>
            </p:cNvPr>
            <p:cNvSpPr/>
            <p:nvPr/>
          </p:nvSpPr>
          <p:spPr>
            <a:xfrm>
              <a:off x="2232000" y="540000"/>
              <a:ext cx="1656000" cy="1800000"/>
            </a:xfrm>
            <a:prstGeom prst="roundRect">
              <a:avLst>
                <a:gd name="adj" fmla="val 9044"/>
              </a:avLst>
            </a:prstGeom>
            <a:solidFill>
              <a:srgbClr val="C5F2FB"/>
            </a:solidFill>
            <a:ln w="25400">
              <a:solidFill>
                <a:srgbClr val="0EC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24" name="object 23">
              <a:extLst>
                <a:ext uri="{FF2B5EF4-FFF2-40B4-BE49-F238E27FC236}">
                  <a16:creationId xmlns:a16="http://schemas.microsoft.com/office/drawing/2014/main" id="{A8B09918-0B28-49D9-BE44-3EAF5BF9D85C}"/>
                </a:ext>
              </a:extLst>
            </p:cNvPr>
            <p:cNvSpPr txBox="1"/>
            <p:nvPr/>
          </p:nvSpPr>
          <p:spPr>
            <a:xfrm>
              <a:off x="2232000" y="863181"/>
              <a:ext cx="1656000" cy="1079415"/>
            </a:xfrm>
            <a:prstGeom prst="rect">
              <a:avLst/>
            </a:prstGeom>
          </p:spPr>
          <p:txBody>
            <a:bodyPr vert="horz" wrap="square" lIns="33231" tIns="33231" rIns="33231" bIns="0" rtlCol="0">
              <a:spAutoFit/>
            </a:bodyPr>
            <a:lstStyle/>
            <a:p>
              <a:pPr marL="182774" marR="4689" indent="-332316">
                <a:spcBef>
                  <a:spcPts val="185"/>
                </a:spcBef>
              </a:pPr>
              <a:r>
                <a:rPr lang="ja-JP" altLang="en-US" sz="1015" dirty="0">
                  <a:latin typeface="+mn-ea"/>
                  <a:cs typeface="ＭＳ Ｐゴシック"/>
                </a:rPr>
                <a:t>○ 地域に非農家が多く、農作物被害対策に関心の薄い人が多数</a:t>
              </a:r>
            </a:p>
            <a:p>
              <a:pPr marL="182774" marR="4689" indent="-332316">
                <a:spcBef>
                  <a:spcPts val="185"/>
                </a:spcBef>
              </a:pPr>
              <a:r>
                <a:rPr lang="ja-JP" altLang="en-US" sz="1015" dirty="0">
                  <a:latin typeface="+mn-ea"/>
                  <a:cs typeface="ＭＳ Ｐゴシック"/>
                </a:rPr>
                <a:t>○ ネットを張る等、個人で被害対策を行っていたが効果なし</a:t>
              </a:r>
            </a:p>
          </p:txBody>
        </p:sp>
        <p:sp>
          <p:nvSpPr>
            <p:cNvPr id="66" name="四角形: 角を丸くする 65">
              <a:extLst>
                <a:ext uri="{FF2B5EF4-FFF2-40B4-BE49-F238E27FC236}">
                  <a16:creationId xmlns:a16="http://schemas.microsoft.com/office/drawing/2014/main" id="{6BB3EDD4-4136-4361-B243-59EC90E1C4DC}"/>
                </a:ext>
              </a:extLst>
            </p:cNvPr>
            <p:cNvSpPr/>
            <p:nvPr/>
          </p:nvSpPr>
          <p:spPr>
            <a:xfrm>
              <a:off x="2232000" y="540000"/>
              <a:ext cx="1080000" cy="324000"/>
            </a:xfrm>
            <a:prstGeom prst="roundRect">
              <a:avLst>
                <a:gd name="adj" fmla="val 50000"/>
              </a:avLst>
            </a:prstGeom>
            <a:solidFill>
              <a:srgbClr val="0EC7E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292" b="1" spc="-5" dirty="0">
                  <a:solidFill>
                    <a:schemeClr val="bg1"/>
                  </a:solidFill>
                  <a:latin typeface="+mn-ea"/>
                  <a:cs typeface="Calibri"/>
                </a:rPr>
                <a:t>課題</a:t>
              </a:r>
              <a:endParaRPr lang="ja-JP" altLang="en-US" sz="1846" b="1" dirty="0"/>
            </a:p>
          </p:txBody>
        </p:sp>
      </p:grpSp>
      <p:grpSp>
        <p:nvGrpSpPr>
          <p:cNvPr id="8" name="グループ化 7">
            <a:extLst>
              <a:ext uri="{FF2B5EF4-FFF2-40B4-BE49-F238E27FC236}">
                <a16:creationId xmlns:a16="http://schemas.microsoft.com/office/drawing/2014/main" id="{EFA4E36A-0B94-4E20-9332-D670BEC70B15}"/>
              </a:ext>
            </a:extLst>
          </p:cNvPr>
          <p:cNvGrpSpPr/>
          <p:nvPr/>
        </p:nvGrpSpPr>
        <p:grpSpPr>
          <a:xfrm>
            <a:off x="4209231" y="695769"/>
            <a:ext cx="1993846" cy="1661538"/>
            <a:chOff x="4392000" y="540000"/>
            <a:chExt cx="2160000" cy="1800000"/>
          </a:xfrm>
        </p:grpSpPr>
        <p:sp>
          <p:nvSpPr>
            <p:cNvPr id="68" name="四角形: 角を丸くする 67">
              <a:extLst>
                <a:ext uri="{FF2B5EF4-FFF2-40B4-BE49-F238E27FC236}">
                  <a16:creationId xmlns:a16="http://schemas.microsoft.com/office/drawing/2014/main" id="{2C9D11D3-F7B7-4415-B765-0AEE111AB082}"/>
                </a:ext>
              </a:extLst>
            </p:cNvPr>
            <p:cNvSpPr/>
            <p:nvPr/>
          </p:nvSpPr>
          <p:spPr>
            <a:xfrm>
              <a:off x="4392000" y="540000"/>
              <a:ext cx="2160000" cy="180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7" name="四角形: 角を丸くする 66">
              <a:extLst>
                <a:ext uri="{FF2B5EF4-FFF2-40B4-BE49-F238E27FC236}">
                  <a16:creationId xmlns:a16="http://schemas.microsoft.com/office/drawing/2014/main" id="{56AEBB56-8BCC-4511-B476-C19391C8BE1B}"/>
                </a:ext>
              </a:extLst>
            </p:cNvPr>
            <p:cNvSpPr/>
            <p:nvPr/>
          </p:nvSpPr>
          <p:spPr>
            <a:xfrm>
              <a:off x="4392000"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3231" tIns="0" rIns="99692" bIns="0" rtlCol="0" anchor="ctr"/>
            <a:lstStyle/>
            <a:p>
              <a:r>
                <a:rPr lang="en-US" altLang="ja-JP" sz="1108" b="1" spc="-18" dirty="0">
                  <a:solidFill>
                    <a:srgbClr val="FFFFFF"/>
                  </a:solidFill>
                  <a:latin typeface="+mn-ea"/>
                  <a:cs typeface="Calibri"/>
                </a:rPr>
                <a:t>Step</a:t>
              </a:r>
              <a:r>
                <a:rPr lang="ja-JP" altLang="en-US" sz="1108" b="1" spc="-18" dirty="0">
                  <a:solidFill>
                    <a:srgbClr val="FFFFFF"/>
                  </a:solidFill>
                  <a:latin typeface="+mn-ea"/>
                  <a:cs typeface="Calibri"/>
                </a:rPr>
                <a:t>１ 推進組織立ち上げ</a:t>
              </a:r>
              <a:r>
                <a:rPr lang="ja-JP" altLang="en-US" sz="923" spc="-5" dirty="0">
                  <a:solidFill>
                    <a:schemeClr val="bg1"/>
                  </a:solidFill>
                  <a:latin typeface="+mn-ea"/>
                  <a:cs typeface="Calibri"/>
                </a:rPr>
                <a:t>（</a:t>
              </a:r>
              <a:r>
                <a:rPr lang="en-US" altLang="ja-JP" sz="923" spc="-5" dirty="0">
                  <a:solidFill>
                    <a:schemeClr val="bg1"/>
                  </a:solidFill>
                  <a:latin typeface="+mn-ea"/>
                  <a:cs typeface="Calibri"/>
                </a:rPr>
                <a:t>H25</a:t>
              </a:r>
              <a:r>
                <a:rPr lang="ja-JP" altLang="en-US" sz="923" spc="-5" dirty="0">
                  <a:solidFill>
                    <a:schemeClr val="bg1"/>
                  </a:solidFill>
                  <a:latin typeface="+mn-ea"/>
                  <a:cs typeface="Calibri"/>
                </a:rPr>
                <a:t>）</a:t>
              </a:r>
              <a:endParaRPr lang="ja-JP" altLang="en-US" sz="1108" dirty="0"/>
            </a:p>
          </p:txBody>
        </p:sp>
        <p:sp>
          <p:nvSpPr>
            <p:cNvPr id="30" name="object 30"/>
            <p:cNvSpPr txBox="1"/>
            <p:nvPr/>
          </p:nvSpPr>
          <p:spPr>
            <a:xfrm>
              <a:off x="4392000" y="864044"/>
              <a:ext cx="2160000" cy="1445626"/>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町内会の役員らがイノシシの被害状況をまとめ、地区全体で対策に取り組むことで合意</a:t>
              </a:r>
            </a:p>
            <a:p>
              <a:pPr marL="182774" indent="-332316">
                <a:spcBef>
                  <a:spcPts val="185"/>
                </a:spcBef>
              </a:pPr>
              <a:r>
                <a:rPr lang="ja-JP" altLang="en-US" sz="1015" dirty="0">
                  <a:latin typeface="+mn-ea"/>
                  <a:cs typeface="ＭＳ Ｐゴシック"/>
                </a:rPr>
                <a:t>○ 町内会の役員が全戸（</a:t>
              </a:r>
              <a:r>
                <a:rPr lang="en-US" altLang="ja-JP" sz="1015" dirty="0">
                  <a:latin typeface="+mn-ea"/>
                  <a:cs typeface="ＭＳ Ｐゴシック"/>
                </a:rPr>
                <a:t>230</a:t>
              </a:r>
              <a:r>
                <a:rPr lang="ja-JP" altLang="en-US" sz="1015" dirty="0">
                  <a:latin typeface="+mn-ea"/>
                  <a:cs typeface="ＭＳ Ｐゴシック"/>
                </a:rPr>
                <a:t>戸のうち非農家</a:t>
              </a:r>
              <a:r>
                <a:rPr lang="en-US" altLang="ja-JP" sz="1015" dirty="0">
                  <a:latin typeface="+mn-ea"/>
                  <a:cs typeface="ＭＳ Ｐゴシック"/>
                </a:rPr>
                <a:t>8</a:t>
              </a:r>
              <a:r>
                <a:rPr lang="ja-JP" altLang="en-US" sz="1015" dirty="0">
                  <a:latin typeface="+mn-ea"/>
                  <a:cs typeface="ＭＳ Ｐゴシック"/>
                </a:rPr>
                <a:t>割）に戸別訪問して実態を説明</a:t>
              </a:r>
            </a:p>
            <a:p>
              <a:pPr marL="182774" indent="-332316">
                <a:spcBef>
                  <a:spcPts val="185"/>
                </a:spcBef>
              </a:pPr>
              <a:r>
                <a:rPr lang="ja-JP" altLang="en-US" sz="1015" dirty="0">
                  <a:latin typeface="+mn-ea"/>
                  <a:cs typeface="ＭＳ Ｐゴシック"/>
                </a:rPr>
                <a:t>○ 鳥獣被害対策協議会を発足し、</a:t>
              </a:r>
              <a:r>
                <a:rPr lang="en-US" altLang="ja-JP" sz="1015" dirty="0">
                  <a:latin typeface="+mn-ea"/>
                  <a:cs typeface="ＭＳ Ｐゴシック"/>
                </a:rPr>
                <a:t>157</a:t>
              </a:r>
              <a:r>
                <a:rPr lang="ja-JP" altLang="en-US" sz="1015" dirty="0">
                  <a:latin typeface="+mn-ea"/>
                  <a:cs typeface="ＭＳ Ｐゴシック"/>
                </a:rPr>
                <a:t>戸が入会</a:t>
              </a:r>
            </a:p>
          </p:txBody>
        </p:sp>
      </p:grpSp>
      <p:grpSp>
        <p:nvGrpSpPr>
          <p:cNvPr id="70" name="グループ化 69">
            <a:extLst>
              <a:ext uri="{FF2B5EF4-FFF2-40B4-BE49-F238E27FC236}">
                <a16:creationId xmlns:a16="http://schemas.microsoft.com/office/drawing/2014/main" id="{DC423C61-7F6D-4193-8AD4-98ED1EB1043C}"/>
              </a:ext>
            </a:extLst>
          </p:cNvPr>
          <p:cNvGrpSpPr/>
          <p:nvPr/>
        </p:nvGrpSpPr>
        <p:grpSpPr>
          <a:xfrm>
            <a:off x="6513231" y="695769"/>
            <a:ext cx="2492308" cy="1262769"/>
            <a:chOff x="4392000" y="540000"/>
            <a:chExt cx="2160000" cy="1368000"/>
          </a:xfrm>
        </p:grpSpPr>
        <p:sp>
          <p:nvSpPr>
            <p:cNvPr id="71" name="四角形: 角を丸くする 70">
              <a:extLst>
                <a:ext uri="{FF2B5EF4-FFF2-40B4-BE49-F238E27FC236}">
                  <a16:creationId xmlns:a16="http://schemas.microsoft.com/office/drawing/2014/main" id="{745F07D9-775C-415C-B504-2EFA328AB7A2}"/>
                </a:ext>
              </a:extLst>
            </p:cNvPr>
            <p:cNvSpPr/>
            <p:nvPr/>
          </p:nvSpPr>
          <p:spPr>
            <a:xfrm>
              <a:off x="4392000" y="540000"/>
              <a:ext cx="2160000" cy="1368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2" name="四角形: 角を丸くする 71">
              <a:extLst>
                <a:ext uri="{FF2B5EF4-FFF2-40B4-BE49-F238E27FC236}">
                  <a16:creationId xmlns:a16="http://schemas.microsoft.com/office/drawing/2014/main" id="{74C2FE08-DCE1-43C2-BCD4-208F3652F70C}"/>
                </a:ext>
              </a:extLst>
            </p:cNvPr>
            <p:cNvSpPr/>
            <p:nvPr/>
          </p:nvSpPr>
          <p:spPr>
            <a:xfrm>
              <a:off x="4392000"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3231" tIns="0" rIns="99692" bIns="0" rtlCol="0" anchor="ctr"/>
            <a:lstStyle/>
            <a:p>
              <a:r>
                <a:rPr lang="en-US" altLang="ja-JP" sz="1108" b="1" spc="-5" dirty="0">
                  <a:solidFill>
                    <a:srgbClr val="FFFFFF"/>
                  </a:solidFill>
                  <a:latin typeface="+mn-ea"/>
                  <a:cs typeface="Calibri"/>
                </a:rPr>
                <a:t>Step</a:t>
              </a:r>
              <a:r>
                <a:rPr lang="ja-JP" altLang="en-US" sz="1108" b="1" spc="-5" dirty="0">
                  <a:solidFill>
                    <a:srgbClr val="FFFFFF"/>
                  </a:solidFill>
                  <a:latin typeface="+mn-ea"/>
                  <a:cs typeface="Calibri"/>
                </a:rPr>
                <a:t>２ みんなで勉強</a:t>
              </a:r>
              <a:r>
                <a:rPr lang="ja-JP" altLang="en-US" sz="923" spc="-5" dirty="0">
                  <a:solidFill>
                    <a:schemeClr val="bg1"/>
                  </a:solidFill>
                  <a:latin typeface="+mn-ea"/>
                  <a:cs typeface="Calibri"/>
                </a:rPr>
                <a:t>（</a:t>
              </a:r>
              <a:r>
                <a:rPr lang="en-US" altLang="ja-JP" sz="923" spc="-5" dirty="0">
                  <a:solidFill>
                    <a:schemeClr val="bg1"/>
                  </a:solidFill>
                  <a:latin typeface="+mn-ea"/>
                  <a:cs typeface="Calibri"/>
                </a:rPr>
                <a:t>H25</a:t>
              </a:r>
              <a:r>
                <a:rPr lang="ja-JP" altLang="en-US" sz="923" spc="-5" dirty="0">
                  <a:solidFill>
                    <a:schemeClr val="bg1"/>
                  </a:solidFill>
                  <a:latin typeface="+mn-ea"/>
                  <a:cs typeface="Calibri"/>
                </a:rPr>
                <a:t>～</a:t>
              </a:r>
              <a:r>
                <a:rPr lang="en-US" altLang="ja-JP" sz="923" spc="-5" dirty="0">
                  <a:solidFill>
                    <a:schemeClr val="bg1"/>
                  </a:solidFill>
                  <a:latin typeface="+mn-ea"/>
                  <a:cs typeface="Calibri"/>
                </a:rPr>
                <a:t>H26</a:t>
              </a:r>
              <a:r>
                <a:rPr lang="ja-JP" altLang="en-US" sz="923" spc="-5" dirty="0">
                  <a:solidFill>
                    <a:schemeClr val="bg1"/>
                  </a:solidFill>
                  <a:latin typeface="+mn-ea"/>
                  <a:cs typeface="Calibri"/>
                </a:rPr>
                <a:t>）</a:t>
              </a:r>
              <a:endParaRPr lang="ja-JP" altLang="en-US" sz="1108" dirty="0"/>
            </a:p>
          </p:txBody>
        </p:sp>
        <p:sp>
          <p:nvSpPr>
            <p:cNvPr id="73" name="object 30">
              <a:extLst>
                <a:ext uri="{FF2B5EF4-FFF2-40B4-BE49-F238E27FC236}">
                  <a16:creationId xmlns:a16="http://schemas.microsoft.com/office/drawing/2014/main" id="{7B5BD926-0DFA-4E31-AAF3-65964BC3E3BF}"/>
                </a:ext>
              </a:extLst>
            </p:cNvPr>
            <p:cNvSpPr txBox="1"/>
            <p:nvPr/>
          </p:nvSpPr>
          <p:spPr>
            <a:xfrm>
              <a:off x="4392000" y="864043"/>
              <a:ext cx="2160000" cy="910203"/>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協議会役員が県の鳥獣被害対策集落リーダー養成講座を受講した後、協議会主催で地域での勉強会（</a:t>
              </a:r>
              <a:r>
                <a:rPr lang="en-US" altLang="ja-JP" sz="1015" dirty="0">
                  <a:latin typeface="+mn-ea"/>
                  <a:cs typeface="ＭＳ Ｐゴシック"/>
                </a:rPr>
                <a:t>6</a:t>
              </a:r>
              <a:r>
                <a:rPr lang="ja-JP" altLang="en-US" sz="1015" dirty="0">
                  <a:latin typeface="+mn-ea"/>
                  <a:cs typeface="ＭＳ Ｐゴシック"/>
                </a:rPr>
                <a:t>回）を開催</a:t>
              </a:r>
            </a:p>
            <a:p>
              <a:pPr marL="182774" indent="-332316">
                <a:spcBef>
                  <a:spcPts val="185"/>
                </a:spcBef>
              </a:pPr>
              <a:r>
                <a:rPr lang="ja-JP" altLang="en-US" sz="1015" dirty="0">
                  <a:latin typeface="+mn-ea"/>
                  <a:cs typeface="ＭＳ Ｐゴシック"/>
                </a:rPr>
                <a:t>○ 集落点検を実施。結果を地図に落とし、地域で情報を共有。鳥獣被害対策を検討</a:t>
              </a:r>
            </a:p>
          </p:txBody>
        </p:sp>
      </p:grpSp>
      <p:grpSp>
        <p:nvGrpSpPr>
          <p:cNvPr id="74" name="グループ化 73">
            <a:extLst>
              <a:ext uri="{FF2B5EF4-FFF2-40B4-BE49-F238E27FC236}">
                <a16:creationId xmlns:a16="http://schemas.microsoft.com/office/drawing/2014/main" id="{8C9BFECA-E231-41E7-BA47-FEE7AF27A4CE}"/>
              </a:ext>
            </a:extLst>
          </p:cNvPr>
          <p:cNvGrpSpPr/>
          <p:nvPr/>
        </p:nvGrpSpPr>
        <p:grpSpPr>
          <a:xfrm>
            <a:off x="6513231" y="2457000"/>
            <a:ext cx="2492308" cy="2459077"/>
            <a:chOff x="4392000" y="540000"/>
            <a:chExt cx="2160000" cy="2664000"/>
          </a:xfrm>
        </p:grpSpPr>
        <p:sp>
          <p:nvSpPr>
            <p:cNvPr id="75" name="四角形: 角を丸くする 74">
              <a:extLst>
                <a:ext uri="{FF2B5EF4-FFF2-40B4-BE49-F238E27FC236}">
                  <a16:creationId xmlns:a16="http://schemas.microsoft.com/office/drawing/2014/main" id="{82B11A0A-3A6F-4C2A-8534-601262D5F1F0}"/>
                </a:ext>
              </a:extLst>
            </p:cNvPr>
            <p:cNvSpPr/>
            <p:nvPr/>
          </p:nvSpPr>
          <p:spPr>
            <a:xfrm>
              <a:off x="4392000" y="540000"/>
              <a:ext cx="2160000" cy="2664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6" name="四角形: 角を丸くする 75">
              <a:extLst>
                <a:ext uri="{FF2B5EF4-FFF2-40B4-BE49-F238E27FC236}">
                  <a16:creationId xmlns:a16="http://schemas.microsoft.com/office/drawing/2014/main" id="{DDF04BE9-7F61-4DE9-AE3B-8BF804B43543}"/>
                </a:ext>
              </a:extLst>
            </p:cNvPr>
            <p:cNvSpPr/>
            <p:nvPr/>
          </p:nvSpPr>
          <p:spPr>
            <a:xfrm>
              <a:off x="4392000" y="540000"/>
              <a:ext cx="21600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3231" tIns="0" rIns="99692" bIns="0" rtlCol="0" anchor="ctr"/>
            <a:lstStyle/>
            <a:p>
              <a:r>
                <a:rPr lang="en-US" altLang="ja-JP" sz="1108" b="1" spc="-5" dirty="0">
                  <a:solidFill>
                    <a:srgbClr val="FFFFFF"/>
                  </a:solidFill>
                  <a:latin typeface="+mn-ea"/>
                  <a:cs typeface="Calibri"/>
                </a:rPr>
                <a:t>Step</a:t>
              </a:r>
              <a:r>
                <a:rPr lang="ja-JP" altLang="en-US" sz="1108" b="1" spc="-5" dirty="0">
                  <a:solidFill>
                    <a:srgbClr val="FFFFFF"/>
                  </a:solidFill>
                  <a:latin typeface="+mn-ea"/>
                  <a:cs typeface="Calibri"/>
                </a:rPr>
                <a:t>３ </a:t>
              </a:r>
              <a:r>
                <a:rPr lang="ja-JP" altLang="en-US" sz="1108" b="1" spc="-5" dirty="0">
                  <a:solidFill>
                    <a:schemeClr val="bg1"/>
                  </a:solidFill>
                  <a:latin typeface="+mn-ea"/>
                  <a:cs typeface="Calibri"/>
                </a:rPr>
                <a:t>国・県の支援を活用</a:t>
              </a:r>
              <a:r>
                <a:rPr lang="ja-JP" altLang="en-US" sz="923" spc="-5" dirty="0">
                  <a:solidFill>
                    <a:schemeClr val="bg1"/>
                  </a:solidFill>
                  <a:latin typeface="+mn-ea"/>
                  <a:cs typeface="Calibri"/>
                </a:rPr>
                <a:t>（</a:t>
              </a:r>
              <a:r>
                <a:rPr lang="en-US" altLang="ja-JP" sz="923" spc="-5" dirty="0">
                  <a:solidFill>
                    <a:schemeClr val="bg1"/>
                  </a:solidFill>
                  <a:latin typeface="+mn-ea"/>
                  <a:cs typeface="Calibri"/>
                </a:rPr>
                <a:t>H27</a:t>
              </a:r>
              <a:r>
                <a:rPr lang="ja-JP" altLang="en-US" sz="923" spc="-5" dirty="0">
                  <a:solidFill>
                    <a:schemeClr val="bg1"/>
                  </a:solidFill>
                  <a:latin typeface="+mn-ea"/>
                  <a:cs typeface="Calibri"/>
                </a:rPr>
                <a:t>）</a:t>
              </a:r>
              <a:endParaRPr lang="ja-JP" altLang="en-US" sz="1108" dirty="0"/>
            </a:p>
          </p:txBody>
        </p:sp>
        <p:sp>
          <p:nvSpPr>
            <p:cNvPr id="77" name="object 30">
              <a:extLst>
                <a:ext uri="{FF2B5EF4-FFF2-40B4-BE49-F238E27FC236}">
                  <a16:creationId xmlns:a16="http://schemas.microsoft.com/office/drawing/2014/main" id="{B236F9E7-3489-41F7-869C-7647FEE0F02F}"/>
                </a:ext>
              </a:extLst>
            </p:cNvPr>
            <p:cNvSpPr txBox="1"/>
            <p:nvPr/>
          </p:nvSpPr>
          <p:spPr>
            <a:xfrm>
              <a:off x="4392000" y="864043"/>
              <a:ext cx="2160000" cy="2291691"/>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「鳥獣被害防止総合対策交付金事業」を活用して地区の周囲（</a:t>
              </a:r>
              <a:r>
                <a:rPr lang="en-US" altLang="ja-JP" sz="1015" dirty="0">
                  <a:latin typeface="+mn-ea"/>
                  <a:cs typeface="ＭＳ Ｐゴシック"/>
                </a:rPr>
                <a:t>3.1km</a:t>
              </a:r>
              <a:r>
                <a:rPr lang="ja-JP" altLang="en-US" sz="1015" dirty="0">
                  <a:latin typeface="+mn-ea"/>
                  <a:cs typeface="ＭＳ Ｐゴシック"/>
                </a:rPr>
                <a:t>）にワイヤーメッシュ柵を設置</a:t>
              </a:r>
            </a:p>
            <a:p>
              <a:pPr marL="182774" indent="-332316">
                <a:spcBef>
                  <a:spcPts val="185"/>
                </a:spcBef>
              </a:pPr>
              <a:r>
                <a:rPr lang="ja-JP" altLang="en-US" sz="1015" dirty="0">
                  <a:latin typeface="+mn-ea"/>
                  <a:cs typeface="ＭＳ Ｐゴシック"/>
                </a:rPr>
                <a:t>○ 広島県「鳥獣被害対策モデル集落設置支援事業」のモデル集落として鳥獣被害対策の活動を開始。　簡易電気柵によるモデルほ場を</a:t>
              </a:r>
              <a:r>
                <a:rPr lang="en-US" altLang="ja-JP" sz="1015" dirty="0">
                  <a:latin typeface="+mn-ea"/>
                  <a:cs typeface="ＭＳ Ｐゴシック"/>
                </a:rPr>
                <a:t>4</a:t>
              </a:r>
              <a:r>
                <a:rPr lang="ja-JP" altLang="en-US" sz="1015" dirty="0">
                  <a:latin typeface="+mn-ea"/>
                  <a:cs typeface="ＭＳ Ｐゴシック"/>
                </a:rPr>
                <a:t>か所設置</a:t>
              </a:r>
            </a:p>
            <a:p>
              <a:pPr marL="182774" indent="-332316">
                <a:spcBef>
                  <a:spcPts val="185"/>
                </a:spcBef>
              </a:pPr>
              <a:r>
                <a:rPr lang="ja-JP" altLang="en-US" sz="1015" dirty="0">
                  <a:latin typeface="+mn-ea"/>
                  <a:cs typeface="ＭＳ Ｐゴシック"/>
                </a:rPr>
                <a:t>○ 「割石故郷まもり隊（</a:t>
              </a:r>
              <a:r>
                <a:rPr lang="en-US" altLang="ja-JP" sz="1015" dirty="0">
                  <a:latin typeface="+mn-ea"/>
                  <a:cs typeface="ＭＳ Ｐゴシック"/>
                </a:rPr>
                <a:t>20</a:t>
              </a:r>
              <a:r>
                <a:rPr lang="ja-JP" altLang="en-US" sz="1015" dirty="0">
                  <a:latin typeface="+mn-ea"/>
                  <a:cs typeface="ＭＳ Ｐゴシック"/>
                </a:rPr>
                <a:t>名）」を発足。「森林・山村多面的機能発揮対策交付金」を活用し、荒れた雑木林や竹林を伐採（</a:t>
              </a:r>
              <a:r>
                <a:rPr lang="en-US" altLang="ja-JP" sz="1015" dirty="0">
                  <a:latin typeface="+mn-ea"/>
                  <a:cs typeface="ＭＳ Ｐゴシック"/>
                </a:rPr>
                <a:t>2.2ha</a:t>
              </a:r>
              <a:r>
                <a:rPr lang="ja-JP" altLang="en-US" sz="1015" dirty="0">
                  <a:latin typeface="+mn-ea"/>
                  <a:cs typeface="ＭＳ Ｐゴシック"/>
                </a:rPr>
                <a:t>）。イノシシ等の潜み場をなくしたり、伐採した竹をチップにして堆肥化する活動を開始</a:t>
              </a:r>
            </a:p>
          </p:txBody>
        </p:sp>
      </p:grpSp>
      <p:grpSp>
        <p:nvGrpSpPr>
          <p:cNvPr id="78" name="グループ化 77">
            <a:extLst>
              <a:ext uri="{FF2B5EF4-FFF2-40B4-BE49-F238E27FC236}">
                <a16:creationId xmlns:a16="http://schemas.microsoft.com/office/drawing/2014/main" id="{279A96EA-E0B2-4440-86BB-0D5DABF3F875}"/>
              </a:ext>
            </a:extLst>
          </p:cNvPr>
          <p:cNvGrpSpPr/>
          <p:nvPr/>
        </p:nvGrpSpPr>
        <p:grpSpPr>
          <a:xfrm>
            <a:off x="2558769" y="4052077"/>
            <a:ext cx="3821538" cy="2492308"/>
            <a:chOff x="4392000" y="540000"/>
            <a:chExt cx="2160000" cy="2700000"/>
          </a:xfrm>
        </p:grpSpPr>
        <p:sp>
          <p:nvSpPr>
            <p:cNvPr id="79" name="四角形: 角を丸くする 78">
              <a:extLst>
                <a:ext uri="{FF2B5EF4-FFF2-40B4-BE49-F238E27FC236}">
                  <a16:creationId xmlns:a16="http://schemas.microsoft.com/office/drawing/2014/main" id="{F6934515-2478-41A6-B2D5-EEE7DF841607}"/>
                </a:ext>
              </a:extLst>
            </p:cNvPr>
            <p:cNvSpPr/>
            <p:nvPr/>
          </p:nvSpPr>
          <p:spPr>
            <a:xfrm>
              <a:off x="4392000" y="540000"/>
              <a:ext cx="2160000" cy="2700000"/>
            </a:xfrm>
            <a:prstGeom prst="roundRect">
              <a:avLst>
                <a:gd name="adj" fmla="val 6692"/>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80" name="四角形: 角を丸くする 79">
              <a:extLst>
                <a:ext uri="{FF2B5EF4-FFF2-40B4-BE49-F238E27FC236}">
                  <a16:creationId xmlns:a16="http://schemas.microsoft.com/office/drawing/2014/main" id="{213640A1-7FDE-476E-86CC-6B69E00D1682}"/>
                </a:ext>
              </a:extLst>
            </p:cNvPr>
            <p:cNvSpPr/>
            <p:nvPr/>
          </p:nvSpPr>
          <p:spPr>
            <a:xfrm>
              <a:off x="4392000" y="540000"/>
              <a:ext cx="1036800" cy="324000"/>
            </a:xfrm>
            <a:prstGeom prst="roundRect">
              <a:avLst>
                <a:gd name="adj" fmla="val 50000"/>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pPr algn="ctr"/>
              <a:r>
                <a:rPr lang="ja-JP" altLang="en-US" sz="1292" b="1" dirty="0">
                  <a:solidFill>
                    <a:schemeClr val="bg1"/>
                  </a:solidFill>
                  <a:latin typeface="Calibri" pitchFamily="34" charset="0"/>
                </a:rPr>
                <a:t>取組による成果・効果</a:t>
              </a:r>
            </a:p>
          </p:txBody>
        </p:sp>
        <p:sp>
          <p:nvSpPr>
            <p:cNvPr id="81" name="object 30">
              <a:extLst>
                <a:ext uri="{FF2B5EF4-FFF2-40B4-BE49-F238E27FC236}">
                  <a16:creationId xmlns:a16="http://schemas.microsoft.com/office/drawing/2014/main" id="{90137F16-90D3-490D-951C-0B959FF11769}"/>
                </a:ext>
              </a:extLst>
            </p:cNvPr>
            <p:cNvSpPr txBox="1"/>
            <p:nvPr/>
          </p:nvSpPr>
          <p:spPr>
            <a:xfrm>
              <a:off x="4392000" y="864043"/>
              <a:ext cx="2160000" cy="2347262"/>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非農家も参加して被害対策協議会が設立され、地域で一体的な対策を実施</a:t>
              </a:r>
            </a:p>
            <a:p>
              <a:pPr marL="182774" indent="-332316">
                <a:spcBef>
                  <a:spcPts val="185"/>
                </a:spcBef>
              </a:pPr>
              <a:r>
                <a:rPr lang="ja-JP" altLang="en-US" sz="1015" dirty="0">
                  <a:latin typeface="+mn-ea"/>
                  <a:cs typeface="ＭＳ Ｐゴシック"/>
                </a:rPr>
                <a:t>○ 協議会や「まもり隊」の活動が定着し、対策を継続して行うことにより、イノシシの被害額は</a:t>
              </a:r>
              <a:r>
                <a:rPr lang="en-US" altLang="ja-JP" sz="1015" dirty="0">
                  <a:latin typeface="+mn-ea"/>
                  <a:cs typeface="ＭＳ Ｐゴシック"/>
                </a:rPr>
                <a:t>3</a:t>
              </a:r>
              <a:r>
                <a:rPr lang="ja-JP" altLang="en-US" sz="1015" dirty="0">
                  <a:latin typeface="+mn-ea"/>
                  <a:cs typeface="ＭＳ Ｐゴシック"/>
                </a:rPr>
                <a:t>年足らずでゼロに。その後も被害額ゼロを継続している</a:t>
              </a:r>
            </a:p>
            <a:p>
              <a:pPr marL="182774" indent="-332316">
                <a:spcBef>
                  <a:spcPts val="185"/>
                </a:spcBef>
              </a:pPr>
              <a:r>
                <a:rPr lang="ja-JP" altLang="en-US" sz="1015" dirty="0">
                  <a:latin typeface="+mn-ea"/>
                  <a:cs typeface="ＭＳ Ｐゴシック"/>
                </a:rPr>
                <a:t>○ 柵の修理や周辺の緩衝帯整備により侵入防止効果を維持。ワイヤーメッシュは、</a:t>
              </a:r>
              <a:r>
                <a:rPr lang="en-US" altLang="ja-JP" sz="1015" dirty="0">
                  <a:latin typeface="+mn-ea"/>
                  <a:cs typeface="ＭＳ Ｐゴシック"/>
                </a:rPr>
                <a:t>10</a:t>
              </a:r>
              <a:r>
                <a:rPr lang="ja-JP" altLang="en-US" sz="1015" dirty="0">
                  <a:latin typeface="+mn-ea"/>
                  <a:cs typeface="ＭＳ Ｐゴシック"/>
                </a:rPr>
                <a:t>枚ごとに番号札を付け、地図に番号を記載。破損箇所などを番号により共有し、速やかに補修できる体制を構築</a:t>
              </a:r>
            </a:p>
            <a:p>
              <a:pPr marL="182774" indent="-332316">
                <a:spcBef>
                  <a:spcPts val="185"/>
                </a:spcBef>
              </a:pPr>
              <a:r>
                <a:rPr lang="ja-JP" altLang="en-US" sz="1015" dirty="0">
                  <a:latin typeface="+mn-ea"/>
                  <a:cs typeface="ＭＳ Ｐゴシック"/>
                </a:rPr>
                <a:t>○ 若い年代の参加者も増え、子どもたちも含めて鳥獣被害に対する地域内の関心が向上</a:t>
              </a:r>
            </a:p>
            <a:p>
              <a:pPr marL="182774" indent="-332316">
                <a:spcBef>
                  <a:spcPts val="185"/>
                </a:spcBef>
              </a:pPr>
              <a:r>
                <a:rPr lang="ja-JP" altLang="en-US" sz="1015" dirty="0">
                  <a:latin typeface="+mn-ea"/>
                  <a:cs typeface="ＭＳ Ｐゴシック"/>
                </a:rPr>
                <a:t>○ 地域内で交流が生まれて一体感が醸成され、町内会での防犯マップの作成や「有地川フラワーロード作り」として河川沿いにスイセンやヒガンバナの球根を植えるなどの地域活動の活性化にも寄与</a:t>
              </a:r>
            </a:p>
          </p:txBody>
        </p:sp>
      </p:grpSp>
      <p:grpSp>
        <p:nvGrpSpPr>
          <p:cNvPr id="42" name="グループ化 41">
            <a:extLst>
              <a:ext uri="{FF2B5EF4-FFF2-40B4-BE49-F238E27FC236}">
                <a16:creationId xmlns:a16="http://schemas.microsoft.com/office/drawing/2014/main" id="{D68D349E-277D-478E-9A4D-BCDB9A73A128}"/>
              </a:ext>
            </a:extLst>
          </p:cNvPr>
          <p:cNvGrpSpPr/>
          <p:nvPr/>
        </p:nvGrpSpPr>
        <p:grpSpPr>
          <a:xfrm>
            <a:off x="6446769" y="5381308"/>
            <a:ext cx="2558769" cy="1163077"/>
            <a:chOff x="4392000" y="540000"/>
            <a:chExt cx="2160000" cy="1260000"/>
          </a:xfrm>
        </p:grpSpPr>
        <p:sp>
          <p:nvSpPr>
            <p:cNvPr id="43" name="四角形: 角を丸くする 42">
              <a:extLst>
                <a:ext uri="{FF2B5EF4-FFF2-40B4-BE49-F238E27FC236}">
                  <a16:creationId xmlns:a16="http://schemas.microsoft.com/office/drawing/2014/main" id="{DFA4937C-A36D-4D1E-B7D9-709F34A978F2}"/>
                </a:ext>
              </a:extLst>
            </p:cNvPr>
            <p:cNvSpPr/>
            <p:nvPr/>
          </p:nvSpPr>
          <p:spPr>
            <a:xfrm>
              <a:off x="4392000" y="540000"/>
              <a:ext cx="2160000" cy="1260000"/>
            </a:xfrm>
            <a:prstGeom prst="roundRect">
              <a:avLst>
                <a:gd name="adj" fmla="val 9044"/>
              </a:avLst>
            </a:prstGeom>
            <a:solidFill>
              <a:srgbClr val="CCFFCC"/>
            </a:solidFill>
            <a:ln w="25400">
              <a:solidFill>
                <a:srgbClr val="00B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44" name="四角形: 角を丸くする 43">
              <a:extLst>
                <a:ext uri="{FF2B5EF4-FFF2-40B4-BE49-F238E27FC236}">
                  <a16:creationId xmlns:a16="http://schemas.microsoft.com/office/drawing/2014/main" id="{9FB98F7D-5358-4876-B0AC-D0371956A525}"/>
                </a:ext>
              </a:extLst>
            </p:cNvPr>
            <p:cNvSpPr/>
            <p:nvPr/>
          </p:nvSpPr>
          <p:spPr>
            <a:xfrm>
              <a:off x="4392000" y="540000"/>
              <a:ext cx="2160000" cy="360000"/>
            </a:xfrm>
            <a:prstGeom prst="roundRect">
              <a:avLst>
                <a:gd name="adj" fmla="val 38775"/>
              </a:avLst>
            </a:prstGeom>
            <a:solidFill>
              <a:srgbClr val="00B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3231" tIns="0" rIns="99692" bIns="0" rtlCol="0" anchor="ctr"/>
            <a:lstStyle/>
            <a:p>
              <a:r>
                <a:rPr lang="en-US" altLang="ja-JP" sz="1108" b="1" spc="-5" dirty="0">
                  <a:solidFill>
                    <a:srgbClr val="FFFFFF"/>
                  </a:solidFill>
                  <a:latin typeface="+mn-ea"/>
                  <a:cs typeface="Calibri"/>
                </a:rPr>
                <a:t>Step</a:t>
              </a:r>
              <a:r>
                <a:rPr lang="ja-JP" altLang="en-US" sz="1108" b="1" spc="-5" dirty="0">
                  <a:solidFill>
                    <a:srgbClr val="FFFFFF"/>
                  </a:solidFill>
                  <a:latin typeface="+mn-ea"/>
                  <a:cs typeface="Calibri"/>
                </a:rPr>
                <a:t>４ </a:t>
              </a:r>
              <a:r>
                <a:rPr lang="ja-JP" altLang="en-US" sz="1108" b="1" spc="-5" dirty="0">
                  <a:solidFill>
                    <a:schemeClr val="bg1"/>
                  </a:solidFill>
                  <a:latin typeface="+mn-ea"/>
                  <a:cs typeface="Calibri"/>
                </a:rPr>
                <a:t>柵の管理の継続と活動の広がり</a:t>
              </a:r>
              <a:endParaRPr lang="en-US" altLang="ja-JP" sz="1108" b="1" spc="-5" dirty="0">
                <a:solidFill>
                  <a:schemeClr val="bg1"/>
                </a:solidFill>
                <a:latin typeface="+mn-ea"/>
                <a:cs typeface="Calibri"/>
              </a:endParaRPr>
            </a:p>
            <a:p>
              <a:pPr algn="r"/>
              <a:r>
                <a:rPr lang="ja-JP" altLang="en-US" sz="923" spc="-5">
                  <a:solidFill>
                    <a:schemeClr val="bg1"/>
                  </a:solidFill>
                  <a:latin typeface="+mn-ea"/>
                  <a:cs typeface="Calibri"/>
                </a:rPr>
                <a:t>（</a:t>
              </a:r>
              <a:r>
                <a:rPr lang="en-US" altLang="ja-JP" sz="923" spc="-5">
                  <a:solidFill>
                    <a:schemeClr val="bg1"/>
                  </a:solidFill>
                  <a:latin typeface="+mn-ea"/>
                  <a:cs typeface="Calibri"/>
                </a:rPr>
                <a:t>H29</a:t>
              </a:r>
              <a:r>
                <a:rPr lang="ja-JP" altLang="en-US" sz="923" spc="-5">
                  <a:solidFill>
                    <a:schemeClr val="bg1"/>
                  </a:solidFill>
                  <a:latin typeface="+mn-ea"/>
                  <a:cs typeface="Calibri"/>
                </a:rPr>
                <a:t>）</a:t>
              </a:r>
              <a:endParaRPr lang="ja-JP" altLang="en-US" sz="1108" dirty="0"/>
            </a:p>
          </p:txBody>
        </p:sp>
        <p:sp>
          <p:nvSpPr>
            <p:cNvPr id="45" name="object 30">
              <a:extLst>
                <a:ext uri="{FF2B5EF4-FFF2-40B4-BE49-F238E27FC236}">
                  <a16:creationId xmlns:a16="http://schemas.microsoft.com/office/drawing/2014/main" id="{083C8DA5-A102-4BE1-944B-2BF6B48A3C06}"/>
                </a:ext>
              </a:extLst>
            </p:cNvPr>
            <p:cNvSpPr txBox="1"/>
            <p:nvPr/>
          </p:nvSpPr>
          <p:spPr>
            <a:xfrm>
              <a:off x="4392000" y="900000"/>
              <a:ext cx="2160000" cy="740989"/>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地域住民が気軽に散策できるように柵の管理道を整備</a:t>
              </a:r>
            </a:p>
            <a:p>
              <a:pPr marL="182774" indent="-332316">
                <a:spcBef>
                  <a:spcPts val="185"/>
                </a:spcBef>
              </a:pPr>
              <a:r>
                <a:rPr lang="ja-JP" altLang="en-US" sz="1015" dirty="0">
                  <a:latin typeface="+mn-ea"/>
                  <a:cs typeface="ＭＳ Ｐゴシック"/>
                </a:rPr>
                <a:t>○ 管理道を歩く「里山ウォーキング」等を開催し、地域住民へ関心を高める活動を継続</a:t>
              </a:r>
            </a:p>
          </p:txBody>
        </p:sp>
      </p:grpSp>
      <p:grpSp>
        <p:nvGrpSpPr>
          <p:cNvPr id="82" name="グループ化 81">
            <a:extLst>
              <a:ext uri="{FF2B5EF4-FFF2-40B4-BE49-F238E27FC236}">
                <a16:creationId xmlns:a16="http://schemas.microsoft.com/office/drawing/2014/main" id="{87F5AFA0-049E-4E77-95CC-81C16AFAD914}"/>
              </a:ext>
            </a:extLst>
          </p:cNvPr>
          <p:cNvGrpSpPr/>
          <p:nvPr/>
        </p:nvGrpSpPr>
        <p:grpSpPr>
          <a:xfrm>
            <a:off x="99704" y="4052077"/>
            <a:ext cx="2326155" cy="2492308"/>
            <a:chOff x="4392000" y="540000"/>
            <a:chExt cx="1163076" cy="2700000"/>
          </a:xfrm>
        </p:grpSpPr>
        <p:sp>
          <p:nvSpPr>
            <p:cNvPr id="83" name="四角形: 角を丸くする 82">
              <a:extLst>
                <a:ext uri="{FF2B5EF4-FFF2-40B4-BE49-F238E27FC236}">
                  <a16:creationId xmlns:a16="http://schemas.microsoft.com/office/drawing/2014/main" id="{3CE5CE19-946C-42C3-B232-162C6A8D8DC7}"/>
                </a:ext>
              </a:extLst>
            </p:cNvPr>
            <p:cNvSpPr/>
            <p:nvPr/>
          </p:nvSpPr>
          <p:spPr>
            <a:xfrm>
              <a:off x="4392000" y="540000"/>
              <a:ext cx="1163076" cy="2700000"/>
            </a:xfrm>
            <a:prstGeom prst="roundRect">
              <a:avLst>
                <a:gd name="adj" fmla="val 6776"/>
              </a:avLst>
            </a:prstGeom>
            <a:solidFill>
              <a:srgbClr val="FAC090"/>
            </a:solidFill>
            <a:ln w="25400">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84" name="四角形: 角を丸くする 83">
              <a:extLst>
                <a:ext uri="{FF2B5EF4-FFF2-40B4-BE49-F238E27FC236}">
                  <a16:creationId xmlns:a16="http://schemas.microsoft.com/office/drawing/2014/main" id="{3175106C-A0DE-4F58-A680-232DFF36FAB5}"/>
                </a:ext>
              </a:extLst>
            </p:cNvPr>
            <p:cNvSpPr/>
            <p:nvPr/>
          </p:nvSpPr>
          <p:spPr>
            <a:xfrm>
              <a:off x="4392000" y="540000"/>
              <a:ext cx="731077" cy="324000"/>
            </a:xfrm>
            <a:prstGeom prst="roundRect">
              <a:avLst>
                <a:gd name="adj" fmla="val 50000"/>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9692" tIns="0" rIns="99692" bIns="0" rtlCol="0" anchor="ctr"/>
            <a:lstStyle/>
            <a:p>
              <a:r>
                <a:rPr lang="ja-JP" altLang="en-US" sz="1292" b="1" dirty="0">
                  <a:solidFill>
                    <a:schemeClr val="bg1"/>
                  </a:solidFill>
                  <a:latin typeface="Calibri" pitchFamily="34" charset="0"/>
                </a:rPr>
                <a:t>取組の特色</a:t>
              </a:r>
              <a:endParaRPr lang="en-US" altLang="ja-JP" sz="1292" b="1" dirty="0">
                <a:solidFill>
                  <a:schemeClr val="bg1"/>
                </a:solidFill>
                <a:latin typeface="Calibri" pitchFamily="34" charset="0"/>
              </a:endParaRPr>
            </a:p>
          </p:txBody>
        </p:sp>
        <p:sp>
          <p:nvSpPr>
            <p:cNvPr id="85" name="object 30">
              <a:extLst>
                <a:ext uri="{FF2B5EF4-FFF2-40B4-BE49-F238E27FC236}">
                  <a16:creationId xmlns:a16="http://schemas.microsoft.com/office/drawing/2014/main" id="{7F3C57A0-EC58-4E9C-ABAF-4034AF18C21F}"/>
                </a:ext>
              </a:extLst>
            </p:cNvPr>
            <p:cNvSpPr txBox="1"/>
            <p:nvPr/>
          </p:nvSpPr>
          <p:spPr>
            <a:xfrm>
              <a:off x="4398419" y="864043"/>
              <a:ext cx="1156657" cy="2319477"/>
            </a:xfrm>
            <a:prstGeom prst="rect">
              <a:avLst/>
            </a:prstGeom>
          </p:spPr>
          <p:txBody>
            <a:bodyPr vert="horz" wrap="square" lIns="33231" tIns="33231" rIns="33231" bIns="0" rtlCol="0">
              <a:spAutoFit/>
            </a:bodyPr>
            <a:lstStyle/>
            <a:p>
              <a:pPr marL="182774" indent="-332316">
                <a:spcBef>
                  <a:spcPts val="185"/>
                </a:spcBef>
              </a:pPr>
              <a:r>
                <a:rPr lang="ja-JP" altLang="en-US" sz="1015" dirty="0">
                  <a:latin typeface="+mn-ea"/>
                  <a:cs typeface="ＭＳ Ｐゴシック"/>
                </a:rPr>
                <a:t>○ 非農家が</a:t>
              </a:r>
              <a:r>
                <a:rPr lang="en-US" altLang="ja-JP" sz="1015" dirty="0">
                  <a:latin typeface="+mn-ea"/>
                  <a:cs typeface="ＭＳ Ｐゴシック"/>
                </a:rPr>
                <a:t>8</a:t>
              </a:r>
              <a:r>
                <a:rPr lang="ja-JP" altLang="en-US" sz="1015" dirty="0">
                  <a:latin typeface="+mn-ea"/>
                  <a:cs typeface="ＭＳ Ｐゴシック"/>
                </a:rPr>
                <a:t>割の地域で全戸の戸別訪問を実施し、被害対策協議会を設立。侵入防止柵の設置、環境改善などの対策を実施</a:t>
              </a:r>
            </a:p>
            <a:p>
              <a:pPr marL="182774" indent="-332316">
                <a:spcBef>
                  <a:spcPts val="185"/>
                </a:spcBef>
              </a:pPr>
              <a:r>
                <a:rPr lang="ja-JP" altLang="en-US" sz="1015" dirty="0">
                  <a:latin typeface="+mn-ea"/>
                  <a:cs typeface="ＭＳ Ｐゴシック"/>
                </a:rPr>
                <a:t>○ 柵の管理道を住民がウォーキング利用できるよう遊歩道として整備したり、潜み場対策として伐採した竹を活用して竹細工するなど、被害対策と地域の活動を連動化</a:t>
              </a:r>
            </a:p>
            <a:p>
              <a:pPr marL="182774" indent="-332316">
                <a:spcBef>
                  <a:spcPts val="185"/>
                </a:spcBef>
              </a:pPr>
              <a:r>
                <a:rPr lang="ja-JP" altLang="en-US" sz="1015" dirty="0">
                  <a:latin typeface="+mn-ea"/>
                  <a:cs typeface="ＭＳ Ｐゴシック"/>
                </a:rPr>
                <a:t>○ 地域住民自らが狩猟免許を取得して加害個体を捕獲</a:t>
              </a:r>
            </a:p>
            <a:p>
              <a:pPr marL="182774" indent="-332316">
                <a:spcBef>
                  <a:spcPts val="185"/>
                </a:spcBef>
              </a:pPr>
              <a:r>
                <a:rPr lang="ja-JP" altLang="en-US" sz="1015" dirty="0">
                  <a:latin typeface="+mn-ea"/>
                  <a:cs typeface="ＭＳ Ｐゴシック"/>
                </a:rPr>
                <a:t>○ フラワーロード作りなどを通じて住民の交流も推進</a:t>
              </a:r>
            </a:p>
          </p:txBody>
        </p:sp>
      </p:grpSp>
      <p:grpSp>
        <p:nvGrpSpPr>
          <p:cNvPr id="2" name="グループ化 1">
            <a:extLst>
              <a:ext uri="{FF2B5EF4-FFF2-40B4-BE49-F238E27FC236}">
                <a16:creationId xmlns:a16="http://schemas.microsoft.com/office/drawing/2014/main" id="{2DFB23FD-B272-454D-B7FA-39E18F96030D}"/>
              </a:ext>
            </a:extLst>
          </p:cNvPr>
          <p:cNvGrpSpPr/>
          <p:nvPr/>
        </p:nvGrpSpPr>
        <p:grpSpPr>
          <a:xfrm>
            <a:off x="996923" y="2423769"/>
            <a:ext cx="1794462" cy="1528615"/>
            <a:chOff x="1080000" y="2664000"/>
            <a:chExt cx="1944000" cy="1656000"/>
          </a:xfrm>
        </p:grpSpPr>
        <p:pic>
          <p:nvPicPr>
            <p:cNvPr id="38" name="図 37">
              <a:extLst>
                <a:ext uri="{FF2B5EF4-FFF2-40B4-BE49-F238E27FC236}">
                  <a16:creationId xmlns:a16="http://schemas.microsoft.com/office/drawing/2014/main" id="{BECCACD0-E9AA-41D8-8E06-A1C569F85714}"/>
                </a:ext>
              </a:extLst>
            </p:cNvPr>
            <p:cNvPicPr>
              <a:picLocks/>
            </p:cNvPicPr>
            <p:nvPr/>
          </p:nvPicPr>
          <p:blipFill>
            <a:blip r:embed="rId2"/>
            <a:stretch>
              <a:fillRect/>
            </a:stretch>
          </p:blipFill>
          <p:spPr>
            <a:xfrm>
              <a:off x="1080000" y="2880000"/>
              <a:ext cx="1944000" cy="1440000"/>
            </a:xfrm>
            <a:prstGeom prst="rect">
              <a:avLst/>
            </a:prstGeom>
          </p:spPr>
        </p:pic>
        <p:sp>
          <p:nvSpPr>
            <p:cNvPr id="40" name="テキスト ボックス 39">
              <a:extLst>
                <a:ext uri="{FF2B5EF4-FFF2-40B4-BE49-F238E27FC236}">
                  <a16:creationId xmlns:a16="http://schemas.microsoft.com/office/drawing/2014/main" id="{48DF6C5F-6315-47E3-9C16-EEBF751E5386}"/>
                </a:ext>
              </a:extLst>
            </p:cNvPr>
            <p:cNvSpPr txBox="1"/>
            <p:nvPr/>
          </p:nvSpPr>
          <p:spPr>
            <a:xfrm>
              <a:off x="1080000" y="2664000"/>
              <a:ext cx="1944000" cy="216000"/>
            </a:xfrm>
            <a:prstGeom prst="rect">
              <a:avLst/>
            </a:prstGeom>
            <a:noFill/>
          </p:spPr>
          <p:txBody>
            <a:bodyPr wrap="none" lIns="0" tIns="0" rIns="0" bIns="0" rtlCol="0" anchor="ctr" anchorCtr="0">
              <a:noAutofit/>
            </a:bodyPr>
            <a:lstStyle/>
            <a:p>
              <a:pPr algn="ctr"/>
              <a:r>
                <a:rPr lang="ja-JP" altLang="en-US" sz="923" dirty="0"/>
                <a:t>柵の管理道をウォーキングに利用</a:t>
              </a:r>
            </a:p>
          </p:txBody>
        </p:sp>
      </p:grpSp>
      <p:grpSp>
        <p:nvGrpSpPr>
          <p:cNvPr id="3" name="グループ化 2">
            <a:extLst>
              <a:ext uri="{FF2B5EF4-FFF2-40B4-BE49-F238E27FC236}">
                <a16:creationId xmlns:a16="http://schemas.microsoft.com/office/drawing/2014/main" id="{65DA4A29-37ED-41E0-B4F8-F93B9DB86EA6}"/>
              </a:ext>
            </a:extLst>
          </p:cNvPr>
          <p:cNvGrpSpPr/>
          <p:nvPr/>
        </p:nvGrpSpPr>
        <p:grpSpPr>
          <a:xfrm>
            <a:off x="3621274" y="2423769"/>
            <a:ext cx="1794462" cy="1528615"/>
            <a:chOff x="3923047" y="2664000"/>
            <a:chExt cx="1944000" cy="1656000"/>
          </a:xfrm>
        </p:grpSpPr>
        <p:pic>
          <p:nvPicPr>
            <p:cNvPr id="39" name="図 38">
              <a:extLst>
                <a:ext uri="{FF2B5EF4-FFF2-40B4-BE49-F238E27FC236}">
                  <a16:creationId xmlns:a16="http://schemas.microsoft.com/office/drawing/2014/main" id="{A4D7E5C7-7A7A-4652-926A-1612C2AC0A1C}"/>
                </a:ext>
              </a:extLst>
            </p:cNvPr>
            <p:cNvPicPr>
              <a:picLocks/>
            </p:cNvPicPr>
            <p:nvPr/>
          </p:nvPicPr>
          <p:blipFill>
            <a:blip r:embed="rId3"/>
            <a:stretch>
              <a:fillRect/>
            </a:stretch>
          </p:blipFill>
          <p:spPr>
            <a:xfrm>
              <a:off x="3923047" y="2880000"/>
              <a:ext cx="1944000" cy="1440000"/>
            </a:xfrm>
            <a:prstGeom prst="rect">
              <a:avLst/>
            </a:prstGeom>
          </p:spPr>
        </p:pic>
        <p:sp>
          <p:nvSpPr>
            <p:cNvPr id="41" name="テキスト ボックス 40">
              <a:extLst>
                <a:ext uri="{FF2B5EF4-FFF2-40B4-BE49-F238E27FC236}">
                  <a16:creationId xmlns:a16="http://schemas.microsoft.com/office/drawing/2014/main" id="{938B1BE9-1FA8-4497-9044-D22919BC0F3C}"/>
                </a:ext>
              </a:extLst>
            </p:cNvPr>
            <p:cNvSpPr txBox="1"/>
            <p:nvPr/>
          </p:nvSpPr>
          <p:spPr>
            <a:xfrm>
              <a:off x="3923047" y="2664000"/>
              <a:ext cx="1944000" cy="216000"/>
            </a:xfrm>
            <a:prstGeom prst="rect">
              <a:avLst/>
            </a:prstGeom>
            <a:noFill/>
          </p:spPr>
          <p:txBody>
            <a:bodyPr wrap="none" lIns="0" tIns="0" rIns="0" bIns="0" rtlCol="0" anchor="ctr" anchorCtr="0">
              <a:noAutofit/>
            </a:bodyPr>
            <a:lstStyle/>
            <a:p>
              <a:pPr algn="ctr"/>
              <a:r>
                <a:rPr lang="ja-JP" altLang="en-US" sz="923" dirty="0"/>
                <a:t>伐採した竹を使った竹細工体験</a:t>
              </a:r>
            </a:p>
          </p:txBody>
        </p:sp>
      </p:grpSp>
      <p:sp>
        <p:nvSpPr>
          <p:cNvPr id="4" name="スライド番号プレースホルダー 3">
            <a:extLst>
              <a:ext uri="{FF2B5EF4-FFF2-40B4-BE49-F238E27FC236}">
                <a16:creationId xmlns:a16="http://schemas.microsoft.com/office/drawing/2014/main" id="{7304A7F9-DB56-3683-C491-363B948E5241}"/>
              </a:ext>
            </a:extLst>
          </p:cNvPr>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85901" y="2492896"/>
            <a:ext cx="6372199" cy="1356946"/>
          </a:xfrm>
        </p:spPr>
        <p:txBody>
          <a:bodyPr>
            <a:normAutofit/>
          </a:bodyPr>
          <a:lstStyle/>
          <a:p>
            <a:pPr marL="612000" indent="-720000" algn="l"/>
            <a:r>
              <a:rPr lang="en-US" altLang="ja-JP" sz="3600" dirty="0">
                <a:latin typeface="Meiryo UI" panose="020B0604030504040204" pitchFamily="50" charset="-128"/>
                <a:ea typeface="Meiryo UI" panose="020B0604030504040204" pitchFamily="50" charset="-128"/>
              </a:rPr>
              <a:t>2. </a:t>
            </a:r>
            <a:r>
              <a:rPr lang="ja-JP" altLang="en-US" sz="3600" dirty="0">
                <a:latin typeface="Meiryo UI" panose="020B0604030504040204" pitchFamily="50" charset="-128"/>
                <a:ea typeface="Meiryo UI" panose="020B0604030504040204" pitchFamily="50" charset="-128"/>
              </a:rPr>
              <a:t>改正鳥獣被害防止特措法と</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今後の被害防止対策</a:t>
            </a:r>
          </a:p>
        </p:txBody>
      </p:sp>
      <p:cxnSp>
        <p:nvCxnSpPr>
          <p:cNvPr id="11" name="直線コネクタ 10">
            <a:extLst>
              <a:ext uri="{FF2B5EF4-FFF2-40B4-BE49-F238E27FC236}">
                <a16:creationId xmlns:a16="http://schemas.microsoft.com/office/drawing/2014/main" id="{6C73B7C8-3815-4CB0-ACDB-B5212B530D63}"/>
              </a:ext>
            </a:extLst>
          </p:cNvPr>
          <p:cNvCxnSpPr/>
          <p:nvPr/>
        </p:nvCxnSpPr>
        <p:spPr>
          <a:xfrm>
            <a:off x="-216426" y="3789040"/>
            <a:ext cx="9576852" cy="0"/>
          </a:xfrm>
          <a:prstGeom prst="line">
            <a:avLst/>
          </a:prstGeom>
          <a:noFill/>
          <a:ln w="63500" cap="flat" cmpd="thickThin" algn="ctr">
            <a:solidFill>
              <a:srgbClr val="70AD47"/>
            </a:solidFill>
            <a:prstDash val="solid"/>
            <a:miter lim="800000"/>
          </a:ln>
          <a:effectLst/>
        </p:spPr>
      </p:cxnSp>
      <p:sp>
        <p:nvSpPr>
          <p:cNvPr id="3" name="スライド番号プレースホルダー 2">
            <a:extLst>
              <a:ext uri="{FF2B5EF4-FFF2-40B4-BE49-F238E27FC236}">
                <a16:creationId xmlns:a16="http://schemas.microsoft.com/office/drawing/2014/main" id="{E0E3AF30-AACC-E882-1C4F-C12BCEF85453}"/>
              </a:ext>
            </a:extLst>
          </p:cNvPr>
          <p:cNvSpPr>
            <a:spLocks noGrp="1"/>
          </p:cNvSpPr>
          <p:nvPr>
            <p:ph type="sldNum" sz="quarter" idx="12"/>
          </p:nvPr>
        </p:nvSpPr>
        <p:spPr/>
        <p:txBody>
          <a:bodyPr/>
          <a:lstStyle/>
          <a:p>
            <a:fld id="{D2D8002D-B5B0-4BAC-B1F6-782DDCCE6D9C}" type="slidenum">
              <a:rPr kumimoji="1" lang="ja-JP" altLang="en-US" smtClean="0"/>
              <a:t>14</a:t>
            </a:fld>
            <a:endParaRPr kumimoji="1" lang="ja-JP" altLang="en-US" dirty="0"/>
          </a:p>
        </p:txBody>
      </p:sp>
    </p:spTree>
    <p:extLst>
      <p:ext uri="{BB962C8B-B14F-4D97-AF65-F5344CB8AC3E}">
        <p14:creationId xmlns:p14="http://schemas.microsoft.com/office/powerpoint/2010/main" val="40706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a:spLocks noChangeArrowheads="1"/>
          </p:cNvSpPr>
          <p:nvPr/>
        </p:nvSpPr>
        <p:spPr bwMode="auto">
          <a:xfrm>
            <a:off x="1" y="116632"/>
            <a:ext cx="9143999" cy="430142"/>
          </a:xfrm>
          <a:prstGeom prst="rect">
            <a:avLst/>
          </a:prstGeom>
          <a:noFill/>
          <a:ln w="9525">
            <a:noFill/>
            <a:miter lim="800000"/>
            <a:headEnd/>
            <a:tailEnd/>
          </a:ln>
        </p:spPr>
        <p:txBody>
          <a:bodyPr wrap="square" lIns="88416" tIns="44208" rIns="88416" bIns="44208">
            <a:spAutoFit/>
          </a:bodyPr>
          <a:lstStyle/>
          <a:p>
            <a:pPr algn="ctr" defTabSz="883649">
              <a:spcBef>
                <a:spcPct val="50000"/>
              </a:spcBef>
              <a:defRPr/>
            </a:pPr>
            <a:r>
              <a:rPr lang="ja-JP" altLang="en-US" sz="2215" dirty="0">
                <a:solidFill>
                  <a:srgbClr val="000000"/>
                </a:solidFill>
                <a:latin typeface="Meiryo UI" panose="020B0604030504040204" pitchFamily="50" charset="-128"/>
                <a:ea typeface="Meiryo UI" panose="020B0604030504040204" pitchFamily="50" charset="-128"/>
              </a:rPr>
              <a:t>鳥獣被害防止特措法</a:t>
            </a:r>
            <a:r>
              <a:rPr lang="ja-JP" altLang="en-US" sz="1477" dirty="0">
                <a:solidFill>
                  <a:srgbClr val="000000"/>
                </a:solidFill>
                <a:latin typeface="Meiryo UI" panose="020B0604030504040204" pitchFamily="50" charset="-128"/>
                <a:ea typeface="Meiryo UI" panose="020B0604030504040204" pitchFamily="50" charset="-128"/>
              </a:rPr>
              <a:t>（鳥獣による農林水産業等に係る被害の防止のための特別措置に関する法律）</a:t>
            </a:r>
          </a:p>
        </p:txBody>
      </p:sp>
      <p:sp>
        <p:nvSpPr>
          <p:cNvPr id="31" name="AutoShape 4"/>
          <p:cNvSpPr>
            <a:spLocks noChangeArrowheads="1"/>
          </p:cNvSpPr>
          <p:nvPr/>
        </p:nvSpPr>
        <p:spPr bwMode="auto">
          <a:xfrm>
            <a:off x="366574" y="764704"/>
            <a:ext cx="8403608" cy="857930"/>
          </a:xfrm>
          <a:prstGeom prst="roundRect">
            <a:avLst>
              <a:gd name="adj" fmla="val 10447"/>
            </a:avLst>
          </a:prstGeom>
          <a:noFill/>
          <a:ln w="19050">
            <a:solidFill>
              <a:srgbClr val="92D050"/>
            </a:solidFill>
            <a:round/>
            <a:headEnd/>
            <a:tailEnd/>
          </a:ln>
        </p:spPr>
        <p:txBody>
          <a:bodyPr lIns="66462" tIns="0" rIns="66462" bIns="0" anchor="ctr" anchorCtr="0">
            <a:noAutofit/>
          </a:bodyPr>
          <a:lstStyle/>
          <a:p>
            <a:pPr marL="167058" indent="-167058" defTabSz="883649">
              <a:lnSpc>
                <a:spcPts val="1385"/>
              </a:lnSpc>
              <a:spcBef>
                <a:spcPct val="30000"/>
              </a:spcBef>
              <a:defRPr/>
            </a:pPr>
            <a:r>
              <a:rPr lang="en-US" altLang="ja-JP" sz="1108" dirty="0">
                <a:solidFill>
                  <a:srgbClr val="000000"/>
                </a:solidFill>
                <a:latin typeface="Meiryo UI" panose="020B0604030504040204" pitchFamily="50" charset="-128"/>
                <a:ea typeface="Meiryo UI" panose="020B0604030504040204" pitchFamily="50" charset="-128"/>
              </a:rPr>
              <a:t>○</a:t>
            </a:r>
            <a:r>
              <a:rPr lang="ja-JP" altLang="en-US" sz="1108" dirty="0">
                <a:solidFill>
                  <a:srgbClr val="000000"/>
                </a:solidFill>
                <a:latin typeface="Meiryo UI" panose="020B0604030504040204" pitchFamily="50" charset="-128"/>
                <a:ea typeface="Meiryo UI" panose="020B0604030504040204" pitchFamily="50" charset="-128"/>
              </a:rPr>
              <a:t>　鳥獣被害の深刻化・広域化を踏まえ、平成</a:t>
            </a:r>
            <a:r>
              <a:rPr lang="en-US" altLang="ja-JP" sz="1108" dirty="0">
                <a:solidFill>
                  <a:srgbClr val="000000"/>
                </a:solidFill>
                <a:latin typeface="Meiryo UI" panose="020B0604030504040204" pitchFamily="50" charset="-128"/>
                <a:ea typeface="Meiryo UI" panose="020B0604030504040204" pitchFamily="50" charset="-128"/>
              </a:rPr>
              <a:t>19</a:t>
            </a:r>
            <a:r>
              <a:rPr lang="ja-JP" altLang="en-US" sz="1108" dirty="0">
                <a:solidFill>
                  <a:srgbClr val="000000"/>
                </a:solidFill>
                <a:latin typeface="Meiryo UI" panose="020B0604030504040204" pitchFamily="50" charset="-128"/>
                <a:ea typeface="Meiryo UI" panose="020B0604030504040204" pitchFamily="50" charset="-128"/>
              </a:rPr>
              <a:t>年</a:t>
            </a:r>
            <a:r>
              <a:rPr lang="en-US" altLang="ja-JP" sz="1108" dirty="0">
                <a:solidFill>
                  <a:srgbClr val="000000"/>
                </a:solidFill>
                <a:latin typeface="Meiryo UI" panose="020B0604030504040204" pitchFamily="50" charset="-128"/>
                <a:ea typeface="Meiryo UI" panose="020B0604030504040204" pitchFamily="50" charset="-128"/>
              </a:rPr>
              <a:t>12</a:t>
            </a:r>
            <a:r>
              <a:rPr lang="ja-JP" altLang="en-US" sz="1108" dirty="0">
                <a:solidFill>
                  <a:srgbClr val="000000"/>
                </a:solidFill>
                <a:latin typeface="Meiryo UI" panose="020B0604030504040204" pitchFamily="50" charset="-128"/>
                <a:ea typeface="Meiryo UI" panose="020B0604030504040204" pitchFamily="50" charset="-128"/>
              </a:rPr>
              <a:t>月に鳥獣被害防止特措法が全会一致で成立。被害対策の担い手の確保、捕獲の一層の推進、捕獲鳥獣の利活用の推進等を図るため、平成</a:t>
            </a:r>
            <a:r>
              <a:rPr lang="en-US" altLang="ja-JP" sz="1108" dirty="0">
                <a:solidFill>
                  <a:srgbClr val="000000"/>
                </a:solidFill>
                <a:latin typeface="Meiryo UI" panose="020B0604030504040204" pitchFamily="50" charset="-128"/>
                <a:ea typeface="Meiryo UI" panose="020B0604030504040204" pitchFamily="50" charset="-128"/>
              </a:rPr>
              <a:t>24</a:t>
            </a:r>
            <a:r>
              <a:rPr lang="ja-JP" altLang="en-US" sz="1108" dirty="0">
                <a:solidFill>
                  <a:srgbClr val="000000"/>
                </a:solidFill>
                <a:latin typeface="Meiryo UI" panose="020B0604030504040204" pitchFamily="50" charset="-128"/>
                <a:ea typeface="Meiryo UI" panose="020B0604030504040204" pitchFamily="50" charset="-128"/>
              </a:rPr>
              <a:t>年、</a:t>
            </a:r>
            <a:r>
              <a:rPr lang="en-US" altLang="ja-JP" sz="1108" dirty="0">
                <a:solidFill>
                  <a:srgbClr val="000000"/>
                </a:solidFill>
                <a:latin typeface="Meiryo UI" panose="020B0604030504040204" pitchFamily="50" charset="-128"/>
                <a:ea typeface="Meiryo UI" panose="020B0604030504040204" pitchFamily="50" charset="-128"/>
              </a:rPr>
              <a:t>26</a:t>
            </a:r>
            <a:r>
              <a:rPr lang="ja-JP" altLang="en-US" sz="1108" dirty="0">
                <a:solidFill>
                  <a:srgbClr val="000000"/>
                </a:solidFill>
                <a:latin typeface="Meiryo UI" panose="020B0604030504040204" pitchFamily="50" charset="-128"/>
                <a:ea typeface="Meiryo UI" panose="020B0604030504040204" pitchFamily="50" charset="-128"/>
              </a:rPr>
              <a:t>年、</a:t>
            </a:r>
            <a:r>
              <a:rPr lang="en-US" altLang="ja-JP" sz="1108" dirty="0">
                <a:solidFill>
                  <a:srgbClr val="000000"/>
                </a:solidFill>
                <a:latin typeface="Meiryo UI" panose="020B0604030504040204" pitchFamily="50" charset="-128"/>
                <a:ea typeface="Meiryo UI" panose="020B0604030504040204" pitchFamily="50" charset="-128"/>
              </a:rPr>
              <a:t>28</a:t>
            </a:r>
            <a:r>
              <a:rPr lang="ja-JP" altLang="en-US" sz="1108" dirty="0">
                <a:solidFill>
                  <a:srgbClr val="000000"/>
                </a:solidFill>
                <a:latin typeface="Meiryo UI" panose="020B0604030504040204" pitchFamily="50" charset="-128"/>
                <a:ea typeface="Meiryo UI" panose="020B0604030504040204" pitchFamily="50" charset="-128"/>
              </a:rPr>
              <a:t>年及び</a:t>
            </a:r>
            <a:r>
              <a:rPr lang="ja-JP" altLang="en-US" sz="1108" b="1" dirty="0">
                <a:solidFill>
                  <a:srgbClr val="FF0000"/>
                </a:solidFill>
                <a:latin typeface="Meiryo UI" panose="020B0604030504040204" pitchFamily="50" charset="-128"/>
                <a:ea typeface="Meiryo UI" panose="020B0604030504040204" pitchFamily="50" charset="-128"/>
              </a:rPr>
              <a:t>令和３年に改正</a:t>
            </a:r>
            <a:r>
              <a:rPr lang="ja-JP" altLang="en-US" sz="1108" dirty="0">
                <a:solidFill>
                  <a:srgbClr val="000000"/>
                </a:solidFill>
                <a:latin typeface="Meiryo UI" panose="020B0604030504040204" pitchFamily="50" charset="-128"/>
                <a:ea typeface="Meiryo UI" panose="020B0604030504040204" pitchFamily="50" charset="-128"/>
              </a:rPr>
              <a:t>。</a:t>
            </a:r>
            <a:endParaRPr lang="en-US" altLang="ja-JP" sz="1108" dirty="0">
              <a:solidFill>
                <a:srgbClr val="000000"/>
              </a:solidFill>
              <a:latin typeface="Meiryo UI" panose="020B0604030504040204" pitchFamily="50" charset="-128"/>
              <a:ea typeface="Meiryo UI" panose="020B0604030504040204" pitchFamily="50" charset="-128"/>
            </a:endParaRPr>
          </a:p>
          <a:p>
            <a:pPr marL="167058" indent="-167058" defTabSz="883649">
              <a:lnSpc>
                <a:spcPts val="1385"/>
              </a:lnSpc>
              <a:spcBef>
                <a:spcPts val="277"/>
              </a:spcBef>
              <a:defRPr/>
            </a:pPr>
            <a:r>
              <a:rPr lang="ja-JP" altLang="en-US" sz="1108" dirty="0">
                <a:solidFill>
                  <a:srgbClr val="000000"/>
                </a:solidFill>
                <a:latin typeface="Meiryo UI" panose="020B0604030504040204" pitchFamily="50" charset="-128"/>
                <a:ea typeface="Meiryo UI" panose="020B0604030504040204" pitchFamily="50" charset="-128"/>
              </a:rPr>
              <a:t>○　現場に最も近い行政機関である市町村が中心となって、被害防止のための総合的な取組を主体的に行うことを支援する等の内容。</a:t>
            </a:r>
            <a:endParaRPr lang="en-US" altLang="ja-JP" sz="1108" dirty="0">
              <a:solidFill>
                <a:srgbClr val="000000"/>
              </a:solidFill>
              <a:latin typeface="Meiryo UI" panose="020B0604030504040204" pitchFamily="50" charset="-128"/>
              <a:ea typeface="Meiryo UI" panose="020B0604030504040204" pitchFamily="50" charset="-128"/>
            </a:endParaRPr>
          </a:p>
          <a:p>
            <a:pPr marL="167058" indent="-167058" defTabSz="883649">
              <a:lnSpc>
                <a:spcPts val="1385"/>
              </a:lnSpc>
              <a:spcBef>
                <a:spcPts val="277"/>
              </a:spcBef>
              <a:defRPr/>
            </a:pPr>
            <a:r>
              <a:rPr lang="ja-JP" altLang="en-US" sz="1108" dirty="0">
                <a:solidFill>
                  <a:srgbClr val="000000"/>
                </a:solidFill>
                <a:latin typeface="Meiryo UI" panose="020B0604030504040204" pitchFamily="50" charset="-128"/>
                <a:ea typeface="Meiryo UI" panose="020B0604030504040204" pitchFamily="50" charset="-128"/>
              </a:rPr>
              <a:t>〇　令和３年の改正で都道府県による市町村をまたいだ被害防止に関する措置等を規定。 </a:t>
            </a:r>
            <a:endParaRPr lang="en-US" altLang="ja-JP" sz="1108" dirty="0">
              <a:solidFill>
                <a:srgbClr val="000000"/>
              </a:solidFill>
              <a:latin typeface="Meiryo UI" panose="020B0604030504040204" pitchFamily="50" charset="-128"/>
              <a:ea typeface="Meiryo UI" panose="020B0604030504040204" pitchFamily="50" charset="-128"/>
            </a:endParaRPr>
          </a:p>
        </p:txBody>
      </p:sp>
      <p:sp>
        <p:nvSpPr>
          <p:cNvPr id="46" name="Rectangle 38"/>
          <p:cNvSpPr>
            <a:spLocks noChangeArrowheads="1"/>
          </p:cNvSpPr>
          <p:nvPr/>
        </p:nvSpPr>
        <p:spPr bwMode="auto">
          <a:xfrm>
            <a:off x="655774" y="1772816"/>
            <a:ext cx="3650351" cy="299077"/>
          </a:xfrm>
          <a:prstGeom prst="rect">
            <a:avLst/>
          </a:prstGeom>
          <a:noFill/>
          <a:ln w="12700" cap="flat" cmpd="sng" algn="ctr">
            <a:noFill/>
            <a:prstDash val="solid"/>
            <a:headEnd/>
            <a:tailEnd/>
          </a:ln>
          <a:effectLst/>
        </p:spPr>
        <p:txBody>
          <a:bodyPr vert="horz" wrap="none" lIns="77331" tIns="38666" rIns="77331" bIns="38666" anchor="ctr"/>
          <a:lstStyle/>
          <a:p>
            <a:pPr algn="ctr" defTabSz="843857">
              <a:spcBef>
                <a:spcPct val="0"/>
              </a:spcBef>
              <a:defRPr/>
            </a:pPr>
            <a:r>
              <a:rPr kumimoji="0" lang="ja-JP" altLang="en-US" sz="1292" kern="0" dirty="0">
                <a:latin typeface="Meiryo UI" panose="020B0604030504040204" pitchFamily="50" charset="-128"/>
                <a:ea typeface="Meiryo UI" panose="020B0604030504040204" pitchFamily="50" charset="-128"/>
              </a:rPr>
              <a:t>農林水産大臣が被害防止施策の基本指針を作成</a:t>
            </a:r>
          </a:p>
        </p:txBody>
      </p:sp>
      <p:sp>
        <p:nvSpPr>
          <p:cNvPr id="47" name="Rectangle 40"/>
          <p:cNvSpPr>
            <a:spLocks noChangeArrowheads="1"/>
          </p:cNvSpPr>
          <p:nvPr/>
        </p:nvSpPr>
        <p:spPr bwMode="auto">
          <a:xfrm>
            <a:off x="4704938" y="1772816"/>
            <a:ext cx="3768728" cy="299077"/>
          </a:xfrm>
          <a:prstGeom prst="rect">
            <a:avLst/>
          </a:prstGeom>
          <a:noFill/>
          <a:ln w="25400" cap="flat" cmpd="sng" algn="ctr">
            <a:noFill/>
            <a:prstDash val="solid"/>
            <a:headEnd/>
            <a:tailEnd/>
          </a:ln>
          <a:effectLst/>
        </p:spPr>
        <p:txBody>
          <a:bodyPr vert="horz" wrap="none" lIns="77331" tIns="38666" rIns="77331" bIns="38666" anchor="ctr"/>
          <a:lstStyle/>
          <a:p>
            <a:pPr algn="ctr" defTabSz="843857">
              <a:spcBef>
                <a:spcPct val="0"/>
              </a:spcBef>
              <a:defRPr/>
            </a:pPr>
            <a:r>
              <a:rPr kumimoji="0" lang="ja-JP" altLang="en-US" sz="1292" kern="0" dirty="0">
                <a:latin typeface="Meiryo UI" panose="020B0604030504040204" pitchFamily="50" charset="-128"/>
                <a:ea typeface="Meiryo UI" panose="020B0604030504040204" pitchFamily="50" charset="-128"/>
              </a:rPr>
              <a:t>基本指針に則して、市町村が被害防止計画を作成</a:t>
            </a:r>
            <a:endParaRPr kumimoji="0" lang="en-US" altLang="ja-JP" sz="1292" kern="0" dirty="0">
              <a:latin typeface="Meiryo UI" panose="020B0604030504040204" pitchFamily="50" charset="-128"/>
              <a:ea typeface="Meiryo UI" panose="020B0604030504040204" pitchFamily="50" charset="-128"/>
            </a:endParaRPr>
          </a:p>
        </p:txBody>
      </p:sp>
      <p:sp>
        <p:nvSpPr>
          <p:cNvPr id="48" name="AutoShape 39"/>
          <p:cNvSpPr>
            <a:spLocks noChangeArrowheads="1"/>
          </p:cNvSpPr>
          <p:nvPr/>
        </p:nvSpPr>
        <p:spPr bwMode="auto">
          <a:xfrm rot="16200000">
            <a:off x="4405824" y="1756200"/>
            <a:ext cx="265846" cy="332308"/>
          </a:xfrm>
          <a:prstGeom prst="downArrow">
            <a:avLst>
              <a:gd name="adj1" fmla="val 50065"/>
              <a:gd name="adj2" fmla="val 60176"/>
            </a:avLst>
          </a:prstGeom>
          <a:solidFill>
            <a:srgbClr val="FFC000"/>
          </a:solidFill>
          <a:ln w="19050" cap="flat" cmpd="sng" algn="ctr">
            <a:noFill/>
            <a:prstDash val="solid"/>
            <a:headEnd/>
            <a:tailEnd/>
          </a:ln>
          <a:effectLst/>
        </p:spPr>
        <p:txBody>
          <a:bodyPr vert="eaVert" wrap="none" lIns="77331" tIns="38666" rIns="77331" bIns="38666" anchor="ctr"/>
          <a:lstStyle/>
          <a:p>
            <a:pPr defTabSz="843857">
              <a:defRPr/>
            </a:pPr>
            <a:endParaRPr kumimoji="0" lang="ja-JP" altLang="en-US" sz="1662" kern="0" dirty="0">
              <a:solidFill>
                <a:srgbClr val="000000"/>
              </a:solidFill>
              <a:latin typeface="Meiryo UI" panose="020B0604030504040204" pitchFamily="50" charset="-128"/>
              <a:ea typeface="Meiryo UI" panose="020B0604030504040204" pitchFamily="50" charset="-128"/>
            </a:endParaRPr>
          </a:p>
        </p:txBody>
      </p:sp>
      <p:sp>
        <p:nvSpPr>
          <p:cNvPr id="27" name="矢印: 五方向 26">
            <a:extLst>
              <a:ext uri="{FF2B5EF4-FFF2-40B4-BE49-F238E27FC236}">
                <a16:creationId xmlns:a16="http://schemas.microsoft.com/office/drawing/2014/main" id="{987A8AF2-B91D-4BD8-8155-45D4D8E4BB0E}"/>
              </a:ext>
            </a:extLst>
          </p:cNvPr>
          <p:cNvSpPr/>
          <p:nvPr/>
        </p:nvSpPr>
        <p:spPr>
          <a:xfrm rot="5400000">
            <a:off x="-1685618" y="4200091"/>
            <a:ext cx="4571999" cy="431846"/>
          </a:xfrm>
          <a:prstGeom prst="homePlate">
            <a:avLst>
              <a:gd name="adj" fmla="val 25819"/>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923">
              <a:solidFill>
                <a:prstClr val="white"/>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C4868D8B-5FED-4A7F-9241-AA78494DF97D}"/>
              </a:ext>
            </a:extLst>
          </p:cNvPr>
          <p:cNvSpPr/>
          <p:nvPr/>
        </p:nvSpPr>
        <p:spPr>
          <a:xfrm>
            <a:off x="1009276" y="2170654"/>
            <a:ext cx="7759846" cy="970314"/>
          </a:xfrm>
          <a:prstGeom prst="rect">
            <a:avLst/>
          </a:prstGeom>
          <a:solidFill>
            <a:srgbClr val="FFFFE1"/>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t"/>
          <a:lstStyle/>
          <a:p>
            <a:pPr>
              <a:defRPr/>
            </a:pPr>
            <a:r>
              <a:rPr lang="ja-JP" altLang="en-US" sz="1108" dirty="0">
                <a:solidFill>
                  <a:prstClr val="black"/>
                </a:solidFill>
                <a:latin typeface="Meiryo UI" panose="020B0604030504040204" pitchFamily="50" charset="-128"/>
                <a:ea typeface="Meiryo UI" panose="020B0604030504040204" pitchFamily="50" charset="-128"/>
              </a:rPr>
              <a:t>〇現場に最も近い行政機関である</a:t>
            </a:r>
            <a:r>
              <a:rPr lang="ja-JP" altLang="en-US" sz="1108" u="sng" dirty="0">
                <a:solidFill>
                  <a:srgbClr val="FF0000"/>
                </a:solidFill>
                <a:latin typeface="Meiryo UI" panose="020B0604030504040204" pitchFamily="50" charset="-128"/>
                <a:ea typeface="Meiryo UI" panose="020B0604030504040204" pitchFamily="50" charset="-128"/>
              </a:rPr>
              <a:t>市町村が、策定した被害防止計画に基づき、総合的な取組を行うことに対して支援</a:t>
            </a:r>
            <a:r>
              <a:rPr lang="ja-JP" altLang="en-US" sz="1108" dirty="0">
                <a:solidFill>
                  <a:prstClr val="black"/>
                </a:solidFill>
                <a:latin typeface="Meiryo UI" panose="020B0604030504040204" pitchFamily="50" charset="-128"/>
                <a:ea typeface="Meiryo UI" panose="020B0604030504040204" pitchFamily="50" charset="-128"/>
              </a:rPr>
              <a:t>すること等</a:t>
            </a:r>
            <a:endParaRPr lang="en-US" altLang="ja-JP" sz="1108" dirty="0">
              <a:solidFill>
                <a:prstClr val="black"/>
              </a:solidFill>
              <a:latin typeface="Meiryo UI" panose="020B0604030504040204" pitchFamily="50" charset="-128"/>
              <a:ea typeface="Meiryo UI" panose="020B0604030504040204" pitchFamily="50" charset="-128"/>
            </a:endParaRPr>
          </a:p>
          <a:p>
            <a:pPr>
              <a:defRPr/>
            </a:pP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主な支援措置</a:t>
            </a:r>
            <a:r>
              <a:rPr lang="en-US" altLang="ja-JP" sz="1108" dirty="0">
                <a:solidFill>
                  <a:prstClr val="black"/>
                </a:solidFill>
                <a:latin typeface="Meiryo UI" panose="020B0604030504040204" pitchFamily="50" charset="-128"/>
                <a:ea typeface="Meiryo UI" panose="020B0604030504040204" pitchFamily="50" charset="-128"/>
              </a:rPr>
              <a:t>】</a:t>
            </a:r>
          </a:p>
          <a:p>
            <a:pPr marL="161196" indent="-161196" defTabSz="1291037">
              <a:spcBef>
                <a:spcPct val="10000"/>
              </a:spcBef>
              <a:defRPr/>
            </a:pPr>
            <a:r>
              <a:rPr lang="ja-JP" altLang="en-US" sz="1108" dirty="0">
                <a:solidFill>
                  <a:prstClr val="black"/>
                </a:solidFill>
                <a:latin typeface="Meiryo UI" panose="020B0604030504040204" pitchFamily="50" charset="-128"/>
                <a:ea typeface="Meiryo UI" panose="020B0604030504040204" pitchFamily="50" charset="-128"/>
              </a:rPr>
              <a:t>・財政支援：　</a:t>
            </a:r>
            <a:r>
              <a:rPr lang="ja-JP" altLang="en-US" sz="1108" u="sng" dirty="0">
                <a:solidFill>
                  <a:srgbClr val="FF0000"/>
                </a:solidFill>
                <a:latin typeface="Meiryo UI" panose="020B0604030504040204" pitchFamily="50" charset="-128"/>
                <a:ea typeface="Meiryo UI" panose="020B0604030504040204" pitchFamily="50" charset="-128"/>
              </a:rPr>
              <a:t>特別交付税の拡充（交付率</a:t>
            </a:r>
            <a:r>
              <a:rPr lang="en-US" altLang="ja-JP" sz="1108" u="sng" dirty="0">
                <a:solidFill>
                  <a:srgbClr val="FF0000"/>
                </a:solidFill>
                <a:latin typeface="Meiryo UI" panose="020B0604030504040204" pitchFamily="50" charset="-128"/>
                <a:ea typeface="Meiryo UI" panose="020B0604030504040204" pitchFamily="50" charset="-128"/>
              </a:rPr>
              <a:t>0.5→0.8</a:t>
            </a:r>
            <a:r>
              <a:rPr lang="ja-JP" altLang="en-US" sz="1108" u="sng" dirty="0">
                <a:solidFill>
                  <a:srgbClr val="FF0000"/>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、補助事業による支援など、必要な財政上の措置が講じられる。</a:t>
            </a:r>
            <a:endParaRPr lang="en-US" altLang="ja-JP" sz="1108" dirty="0">
              <a:solidFill>
                <a:prstClr val="black"/>
              </a:solidFill>
              <a:latin typeface="Meiryo UI" panose="020B0604030504040204" pitchFamily="50" charset="-128"/>
              <a:ea typeface="Meiryo UI" panose="020B0604030504040204" pitchFamily="50" charset="-128"/>
            </a:endParaRPr>
          </a:p>
          <a:p>
            <a:pPr marL="161196" indent="-161196" defTabSz="1291037">
              <a:spcBef>
                <a:spcPct val="10000"/>
              </a:spcBef>
              <a:defRPr/>
            </a:pPr>
            <a:r>
              <a:rPr lang="ja-JP" altLang="en-US" sz="1108" dirty="0">
                <a:solidFill>
                  <a:prstClr val="black"/>
                </a:solidFill>
                <a:latin typeface="Meiryo UI" panose="020B0604030504040204" pitchFamily="50" charset="-128"/>
                <a:ea typeface="Meiryo UI" panose="020B0604030504040204" pitchFamily="50" charset="-128"/>
              </a:rPr>
              <a:t>・権限委譲：　市町村が希望する場合、都道府県から被害防止のための鳥獣の捕獲許可の権限が委譲される。</a:t>
            </a:r>
            <a:endParaRPr lang="en-US" altLang="ja-JP" sz="1108" dirty="0">
              <a:solidFill>
                <a:prstClr val="black"/>
              </a:solidFill>
              <a:latin typeface="Meiryo UI" panose="020B0604030504040204" pitchFamily="50" charset="-128"/>
              <a:ea typeface="Meiryo UI" panose="020B0604030504040204" pitchFamily="50" charset="-128"/>
            </a:endParaRPr>
          </a:p>
          <a:p>
            <a:pPr defTabSz="1291037">
              <a:spcBef>
                <a:spcPct val="10000"/>
              </a:spcBef>
              <a:defRPr/>
            </a:pPr>
            <a:r>
              <a:rPr lang="ja-JP" altLang="en-US" sz="1108" dirty="0">
                <a:solidFill>
                  <a:prstClr val="black"/>
                </a:solidFill>
                <a:latin typeface="Meiryo UI" panose="020B0604030504040204" pitchFamily="50" charset="-128"/>
                <a:ea typeface="Meiryo UI" panose="020B0604030504040204" pitchFamily="50" charset="-128"/>
              </a:rPr>
              <a:t>・人材確保：　</a:t>
            </a:r>
            <a:r>
              <a:rPr lang="ja-JP" altLang="en-US" sz="1108" u="sng" dirty="0">
                <a:solidFill>
                  <a:srgbClr val="FF0000"/>
                </a:solidFill>
                <a:latin typeface="Meiryo UI" panose="020B0604030504040204" pitchFamily="50" charset="-128"/>
                <a:ea typeface="Meiryo UI" panose="020B0604030504040204" pitchFamily="50" charset="-128"/>
              </a:rPr>
              <a:t>鳥獣被害対策実施隊を設置</a:t>
            </a:r>
            <a:r>
              <a:rPr lang="ja-JP" altLang="en-US" sz="1108" dirty="0">
                <a:solidFill>
                  <a:prstClr val="black"/>
                </a:solidFill>
                <a:latin typeface="Meiryo UI" panose="020B0604030504040204" pitchFamily="50" charset="-128"/>
                <a:ea typeface="Meiryo UI" panose="020B0604030504040204" pitchFamily="50" charset="-128"/>
              </a:rPr>
              <a:t>することができ、捕獲隊員には狩猟税の軽減措置等の措置が講じられる。</a:t>
            </a:r>
          </a:p>
        </p:txBody>
      </p:sp>
      <p:sp>
        <p:nvSpPr>
          <p:cNvPr id="37" name="正方形/長方形 36">
            <a:extLst>
              <a:ext uri="{FF2B5EF4-FFF2-40B4-BE49-F238E27FC236}">
                <a16:creationId xmlns:a16="http://schemas.microsoft.com/office/drawing/2014/main" id="{9AD9021D-F823-4D78-AFFE-89A970FCF2C4}"/>
              </a:ext>
            </a:extLst>
          </p:cNvPr>
          <p:cNvSpPr/>
          <p:nvPr/>
        </p:nvSpPr>
        <p:spPr>
          <a:xfrm>
            <a:off x="1009276" y="3309484"/>
            <a:ext cx="7759846" cy="916280"/>
          </a:xfrm>
          <a:prstGeom prst="rect">
            <a:avLst/>
          </a:prstGeom>
          <a:solidFill>
            <a:srgbClr val="FFFFE1"/>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t"/>
          <a:lstStyle/>
          <a:p>
            <a:pPr marL="166158" indent="-166158" defTabSz="1291037">
              <a:defRPr/>
            </a:pPr>
            <a:r>
              <a:rPr lang="ja-JP" altLang="en-US" sz="1108" dirty="0">
                <a:solidFill>
                  <a:prstClr val="black"/>
                </a:solidFill>
                <a:latin typeface="Meiryo UI" panose="020B0604030504040204" pitchFamily="50" charset="-128"/>
                <a:ea typeface="Meiryo UI" panose="020B0604030504040204" pitchFamily="50" charset="-128"/>
              </a:rPr>
              <a:t>〇一定の要件を満たす場合、①鳥獣被害対策実施隊員については</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当分の間</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、②鳥獣被害対策実施隊員以外の者で被害防止計画に基づく対象鳥獣の捕獲等に従事する者については</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平成</a:t>
            </a:r>
            <a:r>
              <a:rPr lang="en-US" altLang="ja-JP" sz="1108" dirty="0">
                <a:solidFill>
                  <a:prstClr val="black"/>
                </a:solidFill>
                <a:latin typeface="Meiryo UI" panose="020B0604030504040204" pitchFamily="50" charset="-128"/>
                <a:ea typeface="Meiryo UI" panose="020B0604030504040204" pitchFamily="50" charset="-128"/>
              </a:rPr>
              <a:t>26</a:t>
            </a:r>
            <a:r>
              <a:rPr lang="ja-JP" altLang="en-US" sz="1108" dirty="0">
                <a:solidFill>
                  <a:prstClr val="black"/>
                </a:solidFill>
                <a:latin typeface="Meiryo UI" panose="020B0604030504040204" pitchFamily="50" charset="-128"/>
                <a:ea typeface="Meiryo UI" panose="020B0604030504040204" pitchFamily="50" charset="-128"/>
              </a:rPr>
              <a:t>年</a:t>
            </a:r>
            <a:r>
              <a:rPr lang="en-US" altLang="ja-JP" sz="1108" dirty="0">
                <a:solidFill>
                  <a:prstClr val="black"/>
                </a:solidFill>
                <a:latin typeface="Meiryo UI" panose="020B0604030504040204" pitchFamily="50" charset="-128"/>
                <a:ea typeface="Meiryo UI" panose="020B0604030504040204" pitchFamily="50" charset="-128"/>
              </a:rPr>
              <a:t>12</a:t>
            </a:r>
            <a:r>
              <a:rPr lang="ja-JP" altLang="en-US" sz="1108" dirty="0">
                <a:solidFill>
                  <a:prstClr val="black"/>
                </a:solidFill>
                <a:latin typeface="Meiryo UI" panose="020B0604030504040204" pitchFamily="50" charset="-128"/>
                <a:ea typeface="Meiryo UI" panose="020B0604030504040204" pitchFamily="50" charset="-128"/>
              </a:rPr>
              <a:t>月３日までの間</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銃刀法に基づく猟銃の所持許可の更新時等における技能講習を免除</a:t>
            </a:r>
            <a:r>
              <a:rPr lang="ja-JP" altLang="en-US" sz="1108" dirty="0">
                <a:solidFill>
                  <a:prstClr val="black"/>
                </a:solidFill>
                <a:latin typeface="Meiryo UI" panose="020B0604030504040204" pitchFamily="50" charset="-128"/>
                <a:ea typeface="Meiryo UI" panose="020B0604030504040204" pitchFamily="50" charset="-128"/>
              </a:rPr>
              <a:t>する規定を追加。</a:t>
            </a:r>
            <a:endParaRPr lang="en-US" altLang="ja-JP" sz="1108" dirty="0">
              <a:solidFill>
                <a:prstClr val="black"/>
              </a:solidFill>
              <a:latin typeface="Meiryo UI" panose="020B0604030504040204" pitchFamily="50" charset="-128"/>
              <a:ea typeface="Meiryo UI" panose="020B0604030504040204" pitchFamily="50" charset="-128"/>
            </a:endParaRPr>
          </a:p>
          <a:p>
            <a:pPr marL="166158" indent="-166158" defTabSz="1291037">
              <a:defRPr/>
            </a:pPr>
            <a:r>
              <a:rPr lang="ja-JP" altLang="en-US" sz="1108" dirty="0">
                <a:solidFill>
                  <a:prstClr val="black"/>
                </a:solidFill>
                <a:latin typeface="Meiryo UI" panose="020B0604030504040204" pitchFamily="50" charset="-128"/>
                <a:ea typeface="Meiryo UI" panose="020B0604030504040204" pitchFamily="50" charset="-128"/>
              </a:rPr>
              <a:t>〇国及び都道府県が対象鳥獣の捕獲等に要する費用の補助、捕獲鳥獣の食肉処理施設の整備充実、流通の円滑化等を講ずることを明記。</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41" name="角丸四角形 48">
            <a:extLst>
              <a:ext uri="{FF2B5EF4-FFF2-40B4-BE49-F238E27FC236}">
                <a16:creationId xmlns:a16="http://schemas.microsoft.com/office/drawing/2014/main" id="{431945B3-58B5-4189-8300-0658CB3ECACD}"/>
              </a:ext>
            </a:extLst>
          </p:cNvPr>
          <p:cNvSpPr/>
          <p:nvPr/>
        </p:nvSpPr>
        <p:spPr bwMode="auto">
          <a:xfrm>
            <a:off x="221089" y="2496953"/>
            <a:ext cx="664689" cy="317716"/>
          </a:xfrm>
          <a:prstGeom prst="roundRect">
            <a:avLst/>
          </a:prstGeom>
          <a:solidFill>
            <a:sysClr val="window" lastClr="FFFFFF"/>
          </a:solidFill>
          <a:ln w="19050" cap="flat" cmpd="sng" algn="ctr">
            <a:solidFill>
              <a:srgbClr val="FF9900"/>
            </a:solidFill>
            <a:prstDash val="solid"/>
            <a:round/>
            <a:headEnd type="none" w="med" len="med"/>
            <a:tailEnd type="none" w="med" len="med"/>
          </a:ln>
          <a:effectLst/>
        </p:spPr>
        <p:txBody>
          <a:bodyPr vert="horz" wrap="square" lIns="81005" tIns="40502" rIns="81005" bIns="40502" numCol="1" rtlCol="0" anchor="t" anchorCtr="0" compatLnSpc="1">
            <a:prstTxWarp prst="textNoShape">
              <a:avLst/>
            </a:prstTxWarp>
          </a:bodyPr>
          <a:lstStyle/>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Ｈ</a:t>
            </a:r>
            <a:r>
              <a:rPr kumimoji="0" lang="en-US" altLang="ja-JP" sz="923" kern="0" spc="-138" dirty="0">
                <a:solidFill>
                  <a:prstClr val="black"/>
                </a:solidFill>
                <a:latin typeface="Meiryo UI" panose="020B0604030504040204" pitchFamily="50" charset="-128"/>
                <a:ea typeface="Meiryo UI" panose="020B0604030504040204" pitchFamily="50" charset="-128"/>
              </a:rPr>
              <a:t>19</a:t>
            </a:r>
          </a:p>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 制定 ）</a:t>
            </a:r>
          </a:p>
        </p:txBody>
      </p:sp>
      <p:sp>
        <p:nvSpPr>
          <p:cNvPr id="42" name="角丸四角形 48">
            <a:extLst>
              <a:ext uri="{FF2B5EF4-FFF2-40B4-BE49-F238E27FC236}">
                <a16:creationId xmlns:a16="http://schemas.microsoft.com/office/drawing/2014/main" id="{D3C72880-E02A-440C-8C6C-D5DA4F6B59F8}"/>
              </a:ext>
            </a:extLst>
          </p:cNvPr>
          <p:cNvSpPr/>
          <p:nvPr/>
        </p:nvSpPr>
        <p:spPr bwMode="auto">
          <a:xfrm>
            <a:off x="251520" y="3608766"/>
            <a:ext cx="664689" cy="317716"/>
          </a:xfrm>
          <a:prstGeom prst="roundRect">
            <a:avLst/>
          </a:prstGeom>
          <a:solidFill>
            <a:sysClr val="window" lastClr="FFFFFF"/>
          </a:solidFill>
          <a:ln w="19050" cap="flat" cmpd="sng" algn="ctr">
            <a:solidFill>
              <a:srgbClr val="FF9900"/>
            </a:solidFill>
            <a:prstDash val="solid"/>
            <a:round/>
            <a:headEnd type="none" w="med" len="med"/>
            <a:tailEnd type="none" w="med" len="med"/>
          </a:ln>
          <a:effectLst/>
        </p:spPr>
        <p:txBody>
          <a:bodyPr vert="horz" wrap="square" lIns="81005" tIns="40502" rIns="81005" bIns="40502" numCol="1" rtlCol="0" anchor="t" anchorCtr="0" compatLnSpc="1">
            <a:prstTxWarp prst="textNoShape">
              <a:avLst/>
            </a:prstTxWarp>
          </a:bodyPr>
          <a:lstStyle/>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Ｈ</a:t>
            </a:r>
            <a:r>
              <a:rPr kumimoji="0" lang="en-US" altLang="ja-JP" sz="923" kern="0" spc="-138" dirty="0">
                <a:solidFill>
                  <a:prstClr val="black"/>
                </a:solidFill>
                <a:latin typeface="Meiryo UI" panose="020B0604030504040204" pitchFamily="50" charset="-128"/>
                <a:ea typeface="Meiryo UI" panose="020B0604030504040204" pitchFamily="50" charset="-128"/>
              </a:rPr>
              <a:t>24</a:t>
            </a:r>
          </a:p>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 改正 ）</a:t>
            </a:r>
          </a:p>
        </p:txBody>
      </p:sp>
      <p:sp>
        <p:nvSpPr>
          <p:cNvPr id="45" name="正方形/長方形 44">
            <a:extLst>
              <a:ext uri="{FF2B5EF4-FFF2-40B4-BE49-F238E27FC236}">
                <a16:creationId xmlns:a16="http://schemas.microsoft.com/office/drawing/2014/main" id="{776EB6DB-32BC-4612-845A-B325625A708B}"/>
              </a:ext>
            </a:extLst>
          </p:cNvPr>
          <p:cNvSpPr/>
          <p:nvPr/>
        </p:nvSpPr>
        <p:spPr>
          <a:xfrm>
            <a:off x="1009276" y="4394280"/>
            <a:ext cx="7759846" cy="291317"/>
          </a:xfrm>
          <a:prstGeom prst="rect">
            <a:avLst/>
          </a:prstGeom>
          <a:solidFill>
            <a:srgbClr val="FFFFE1"/>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t"/>
          <a:lstStyle/>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〇銃刀法に基づく</a:t>
            </a:r>
            <a:r>
              <a:rPr lang="ja-JP" altLang="en-US" sz="1108" u="sng" dirty="0">
                <a:solidFill>
                  <a:prstClr val="black"/>
                </a:solidFill>
                <a:latin typeface="Meiryo UI" panose="020B0604030504040204" pitchFamily="50" charset="-128"/>
                <a:ea typeface="Meiryo UI" panose="020B0604030504040204" pitchFamily="50" charset="-128"/>
              </a:rPr>
              <a:t>技能講習を一部免除する規定について</a:t>
            </a:r>
            <a:r>
              <a:rPr lang="en-US" altLang="ja-JP" sz="1108" u="sng" dirty="0">
                <a:solidFill>
                  <a:prstClr val="black"/>
                </a:solidFill>
                <a:latin typeface="Meiryo UI" panose="020B0604030504040204" pitchFamily="50" charset="-128"/>
                <a:ea typeface="Meiryo UI" panose="020B0604030504040204" pitchFamily="50" charset="-128"/>
              </a:rPr>
              <a:t>『</a:t>
            </a:r>
            <a:r>
              <a:rPr lang="ja-JP" altLang="en-US" sz="1108" u="sng" dirty="0">
                <a:solidFill>
                  <a:prstClr val="black"/>
                </a:solidFill>
                <a:latin typeface="Meiryo UI" panose="020B0604030504040204" pitchFamily="50" charset="-128"/>
                <a:ea typeface="Meiryo UI" panose="020B0604030504040204" pitchFamily="50" charset="-128"/>
              </a:rPr>
              <a:t>平成</a:t>
            </a:r>
            <a:r>
              <a:rPr lang="en-US" altLang="ja-JP" sz="1108" u="sng" dirty="0">
                <a:solidFill>
                  <a:prstClr val="black"/>
                </a:solidFill>
                <a:latin typeface="Meiryo UI" panose="020B0604030504040204" pitchFamily="50" charset="-128"/>
                <a:ea typeface="Meiryo UI" panose="020B0604030504040204" pitchFamily="50" charset="-128"/>
              </a:rPr>
              <a:t>28</a:t>
            </a:r>
            <a:r>
              <a:rPr lang="ja-JP" altLang="en-US" sz="1108" u="sng" dirty="0">
                <a:solidFill>
                  <a:prstClr val="black"/>
                </a:solidFill>
                <a:latin typeface="Meiryo UI" panose="020B0604030504040204" pitchFamily="50" charset="-128"/>
                <a:ea typeface="Meiryo UI" panose="020B0604030504040204" pitchFamily="50" charset="-128"/>
              </a:rPr>
              <a:t>年</a:t>
            </a:r>
            <a:r>
              <a:rPr lang="en-US" altLang="ja-JP" sz="1108" u="sng" dirty="0">
                <a:solidFill>
                  <a:prstClr val="black"/>
                </a:solidFill>
                <a:latin typeface="Meiryo UI" panose="020B0604030504040204" pitchFamily="50" charset="-128"/>
                <a:ea typeface="Meiryo UI" panose="020B0604030504040204" pitchFamily="50" charset="-128"/>
              </a:rPr>
              <a:t>12</a:t>
            </a:r>
            <a:r>
              <a:rPr lang="ja-JP" altLang="en-US" sz="1108" u="sng" dirty="0">
                <a:solidFill>
                  <a:prstClr val="black"/>
                </a:solidFill>
                <a:latin typeface="Meiryo UI" panose="020B0604030504040204" pitchFamily="50" charset="-128"/>
                <a:ea typeface="Meiryo UI" panose="020B0604030504040204" pitchFamily="50" charset="-128"/>
              </a:rPr>
              <a:t>月３日までの間</a:t>
            </a:r>
            <a:r>
              <a:rPr lang="en-US" altLang="ja-JP" sz="1108" u="sng" dirty="0">
                <a:solidFill>
                  <a:prstClr val="black"/>
                </a:solidFill>
                <a:latin typeface="Meiryo UI" panose="020B0604030504040204" pitchFamily="50" charset="-128"/>
                <a:ea typeface="Meiryo UI" panose="020B0604030504040204" pitchFamily="50" charset="-128"/>
              </a:rPr>
              <a:t>』</a:t>
            </a:r>
            <a:r>
              <a:rPr lang="ja-JP" altLang="en-US" sz="1108" u="sng" dirty="0">
                <a:solidFill>
                  <a:prstClr val="black"/>
                </a:solidFill>
                <a:latin typeface="Meiryo UI" panose="020B0604030504040204" pitchFamily="50" charset="-128"/>
                <a:ea typeface="Meiryo UI" panose="020B0604030504040204" pitchFamily="50" charset="-128"/>
              </a:rPr>
              <a:t>に２年間延長</a:t>
            </a:r>
            <a:r>
              <a:rPr lang="ja-JP" altLang="en-US" sz="1108" dirty="0">
                <a:solidFill>
                  <a:prstClr val="black"/>
                </a:solidFill>
                <a:latin typeface="Meiryo UI" panose="020B0604030504040204" pitchFamily="50" charset="-128"/>
                <a:ea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53" name="角丸四角形 48">
            <a:extLst>
              <a:ext uri="{FF2B5EF4-FFF2-40B4-BE49-F238E27FC236}">
                <a16:creationId xmlns:a16="http://schemas.microsoft.com/office/drawing/2014/main" id="{A6F5017D-BB64-4DC5-AF29-F05AE673ED87}"/>
              </a:ext>
            </a:extLst>
          </p:cNvPr>
          <p:cNvSpPr/>
          <p:nvPr/>
        </p:nvSpPr>
        <p:spPr bwMode="auto">
          <a:xfrm>
            <a:off x="251520" y="4394587"/>
            <a:ext cx="664689" cy="317716"/>
          </a:xfrm>
          <a:prstGeom prst="roundRect">
            <a:avLst/>
          </a:prstGeom>
          <a:solidFill>
            <a:sysClr val="window" lastClr="FFFFFF"/>
          </a:solidFill>
          <a:ln w="19050" cap="flat" cmpd="sng" algn="ctr">
            <a:solidFill>
              <a:srgbClr val="FF9900"/>
            </a:solidFill>
            <a:prstDash val="solid"/>
            <a:round/>
            <a:headEnd type="none" w="med" len="med"/>
            <a:tailEnd type="none" w="med" len="med"/>
          </a:ln>
          <a:effectLst/>
        </p:spPr>
        <p:txBody>
          <a:bodyPr vert="horz" wrap="square" lIns="81005" tIns="40502" rIns="81005" bIns="40502" numCol="1" rtlCol="0" anchor="t" anchorCtr="0" compatLnSpc="1">
            <a:prstTxWarp prst="textNoShape">
              <a:avLst/>
            </a:prstTxWarp>
          </a:bodyPr>
          <a:lstStyle/>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Ｈ</a:t>
            </a:r>
            <a:r>
              <a:rPr kumimoji="0" lang="en-US" altLang="ja-JP" sz="923" kern="0" spc="-138" dirty="0">
                <a:solidFill>
                  <a:prstClr val="black"/>
                </a:solidFill>
                <a:latin typeface="Meiryo UI" panose="020B0604030504040204" pitchFamily="50" charset="-128"/>
                <a:ea typeface="Meiryo UI" panose="020B0604030504040204" pitchFamily="50" charset="-128"/>
              </a:rPr>
              <a:t>26</a:t>
            </a:r>
          </a:p>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 改正 ）</a:t>
            </a:r>
          </a:p>
        </p:txBody>
      </p:sp>
      <p:sp>
        <p:nvSpPr>
          <p:cNvPr id="54" name="正方形/長方形 53">
            <a:extLst>
              <a:ext uri="{FF2B5EF4-FFF2-40B4-BE49-F238E27FC236}">
                <a16:creationId xmlns:a16="http://schemas.microsoft.com/office/drawing/2014/main" id="{79EFCD44-31E0-4681-A918-75E83FE17E57}"/>
              </a:ext>
            </a:extLst>
          </p:cNvPr>
          <p:cNvSpPr/>
          <p:nvPr/>
        </p:nvSpPr>
        <p:spPr>
          <a:xfrm>
            <a:off x="1009276" y="4854113"/>
            <a:ext cx="7759846" cy="585082"/>
          </a:xfrm>
          <a:prstGeom prst="rect">
            <a:avLst/>
          </a:prstGeom>
          <a:solidFill>
            <a:srgbClr val="FFFFE1"/>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t"/>
          <a:lstStyle/>
          <a:p>
            <a:pPr>
              <a:defRPr/>
            </a:pPr>
            <a:r>
              <a:rPr lang="ja-JP" altLang="en-US" sz="1108" dirty="0">
                <a:solidFill>
                  <a:schemeClr val="tx1"/>
                </a:solidFill>
                <a:latin typeface="Meiryo UI" panose="020B0604030504040204" pitchFamily="50" charset="-128"/>
                <a:ea typeface="Meiryo UI" panose="020B0604030504040204" pitchFamily="50" charset="-128"/>
              </a:rPr>
              <a:t>〇銃刀法に基づく</a:t>
            </a:r>
            <a:r>
              <a:rPr lang="ja-JP" altLang="en-US" sz="1108" u="sng" dirty="0">
                <a:solidFill>
                  <a:schemeClr val="tx1"/>
                </a:solidFill>
                <a:latin typeface="Meiryo UI" panose="020B0604030504040204" pitchFamily="50" charset="-128"/>
                <a:ea typeface="Meiryo UI" panose="020B0604030504040204" pitchFamily="50" charset="-128"/>
              </a:rPr>
              <a:t>技能講習を一部免除する規定について</a:t>
            </a:r>
            <a:r>
              <a:rPr lang="en-US" altLang="ja-JP" sz="1108" u="sng" dirty="0">
                <a:solidFill>
                  <a:schemeClr val="tx1"/>
                </a:solidFill>
                <a:latin typeface="Meiryo UI" panose="020B0604030504040204" pitchFamily="50" charset="-128"/>
                <a:ea typeface="Meiryo UI" panose="020B0604030504040204" pitchFamily="50" charset="-128"/>
              </a:rPr>
              <a:t>『</a:t>
            </a:r>
            <a:r>
              <a:rPr lang="ja-JP" altLang="en-US" sz="1108" u="sng" dirty="0">
                <a:solidFill>
                  <a:schemeClr val="tx1"/>
                </a:solidFill>
                <a:latin typeface="Meiryo UI" panose="020B0604030504040204" pitchFamily="50" charset="-128"/>
                <a:ea typeface="Meiryo UI" panose="020B0604030504040204" pitchFamily="50" charset="-128"/>
              </a:rPr>
              <a:t>平成</a:t>
            </a:r>
            <a:r>
              <a:rPr lang="en-US" altLang="ja-JP" sz="1108" u="sng" dirty="0">
                <a:solidFill>
                  <a:schemeClr val="tx1"/>
                </a:solidFill>
                <a:latin typeface="Meiryo UI" panose="020B0604030504040204" pitchFamily="50" charset="-128"/>
                <a:ea typeface="Meiryo UI" panose="020B0604030504040204" pitchFamily="50" charset="-128"/>
              </a:rPr>
              <a:t>33</a:t>
            </a:r>
            <a:r>
              <a:rPr lang="ja-JP" altLang="en-US" sz="1108" u="sng" dirty="0">
                <a:solidFill>
                  <a:schemeClr val="tx1"/>
                </a:solidFill>
                <a:latin typeface="Meiryo UI" panose="020B0604030504040204" pitchFamily="50" charset="-128"/>
                <a:ea typeface="Meiryo UI" panose="020B0604030504040204" pitchFamily="50" charset="-128"/>
              </a:rPr>
              <a:t>年</a:t>
            </a:r>
            <a:r>
              <a:rPr lang="en-US" altLang="ja-JP" sz="1108" u="sng" dirty="0">
                <a:solidFill>
                  <a:schemeClr val="tx1"/>
                </a:solidFill>
                <a:latin typeface="Meiryo UI" panose="020B0604030504040204" pitchFamily="50" charset="-128"/>
                <a:ea typeface="Meiryo UI" panose="020B0604030504040204" pitchFamily="50" charset="-128"/>
              </a:rPr>
              <a:t>12</a:t>
            </a:r>
            <a:r>
              <a:rPr lang="ja-JP" altLang="en-US" sz="1108" u="sng" dirty="0">
                <a:solidFill>
                  <a:schemeClr val="tx1"/>
                </a:solidFill>
                <a:latin typeface="Meiryo UI" panose="020B0604030504040204" pitchFamily="50" charset="-128"/>
                <a:ea typeface="Meiryo UI" panose="020B0604030504040204" pitchFamily="50" charset="-128"/>
              </a:rPr>
              <a:t>月３日までの間</a:t>
            </a:r>
            <a:r>
              <a:rPr lang="en-US" altLang="ja-JP" sz="1108" u="sng" dirty="0">
                <a:solidFill>
                  <a:schemeClr val="tx1"/>
                </a:solidFill>
                <a:latin typeface="Meiryo UI" panose="020B0604030504040204" pitchFamily="50" charset="-128"/>
                <a:ea typeface="Meiryo UI" panose="020B0604030504040204" pitchFamily="50" charset="-128"/>
              </a:rPr>
              <a:t>』</a:t>
            </a:r>
            <a:r>
              <a:rPr lang="ja-JP" altLang="en-US" sz="1108" u="sng" dirty="0">
                <a:solidFill>
                  <a:schemeClr val="tx1"/>
                </a:solidFill>
                <a:latin typeface="Meiryo UI" panose="020B0604030504040204" pitchFamily="50" charset="-128"/>
                <a:ea typeface="Meiryo UI" panose="020B0604030504040204" pitchFamily="50" charset="-128"/>
              </a:rPr>
              <a:t>に５年間延長</a:t>
            </a:r>
            <a:r>
              <a:rPr lang="ja-JP" altLang="en-US" sz="1108" dirty="0">
                <a:solidFill>
                  <a:schemeClr val="tx1"/>
                </a:solidFill>
                <a:latin typeface="Meiryo UI" panose="020B0604030504040204" pitchFamily="50" charset="-128"/>
                <a:ea typeface="Meiryo UI" panose="020B0604030504040204" pitchFamily="50" charset="-128"/>
              </a:rPr>
              <a:t>。</a:t>
            </a:r>
            <a:endParaRPr lang="en-US" altLang="ja-JP" sz="1108" dirty="0">
              <a:solidFill>
                <a:schemeClr val="tx1"/>
              </a:solidFill>
              <a:latin typeface="Meiryo UI" panose="020B0604030504040204" pitchFamily="50" charset="-128"/>
              <a:ea typeface="Meiryo UI" panose="020B0604030504040204" pitchFamily="50" charset="-128"/>
            </a:endParaRPr>
          </a:p>
          <a:p>
            <a:pPr>
              <a:defRPr/>
            </a:pPr>
            <a:r>
              <a:rPr lang="ja-JP" altLang="en-US" sz="1108" dirty="0">
                <a:solidFill>
                  <a:schemeClr val="tx1"/>
                </a:solidFill>
                <a:latin typeface="Meiryo UI" panose="020B0604030504040204" pitchFamily="50" charset="-128"/>
                <a:ea typeface="Meiryo UI" panose="020B0604030504040204" pitchFamily="50" charset="-128"/>
              </a:rPr>
              <a:t>〇</a:t>
            </a:r>
            <a:r>
              <a:rPr lang="ja-JP" altLang="en-US" sz="1108" u="sng" dirty="0">
                <a:solidFill>
                  <a:schemeClr val="tx1"/>
                </a:solidFill>
                <a:latin typeface="Meiryo UI" panose="020B0604030504040204" pitchFamily="50" charset="-128"/>
                <a:ea typeface="Meiryo UI" panose="020B0604030504040204" pitchFamily="50" charset="-128"/>
              </a:rPr>
              <a:t>鳥獣被害対策実施隊の設置促進・体制強化に係る規定を新設</a:t>
            </a:r>
            <a:r>
              <a:rPr lang="ja-JP" altLang="en-US" sz="1108" dirty="0">
                <a:solidFill>
                  <a:schemeClr val="tx1"/>
                </a:solidFill>
                <a:latin typeface="Meiryo UI" panose="020B0604030504040204" pitchFamily="50" charset="-128"/>
                <a:ea typeface="Meiryo UI" panose="020B0604030504040204" pitchFamily="50" charset="-128"/>
              </a:rPr>
              <a:t>。</a:t>
            </a:r>
            <a:endParaRPr lang="en-US" altLang="ja-JP" sz="1108" dirty="0">
              <a:solidFill>
                <a:schemeClr val="tx1"/>
              </a:solidFill>
              <a:latin typeface="Meiryo UI" panose="020B0604030504040204" pitchFamily="50" charset="-128"/>
              <a:ea typeface="Meiryo UI" panose="020B0604030504040204" pitchFamily="50" charset="-128"/>
            </a:endParaRPr>
          </a:p>
          <a:p>
            <a:pPr>
              <a:defRPr/>
            </a:pPr>
            <a:r>
              <a:rPr lang="ja-JP" altLang="en-US" sz="1108" dirty="0">
                <a:solidFill>
                  <a:schemeClr val="tx1"/>
                </a:solidFill>
                <a:latin typeface="Meiryo UI" panose="020B0604030504040204" pitchFamily="50" charset="-128"/>
                <a:ea typeface="Meiryo UI" panose="020B0604030504040204" pitchFamily="50" charset="-128"/>
              </a:rPr>
              <a:t>〇目的規定に捕獲した鳥獣の食品としての利用等を明記する等、食品としての利用等を推進するための規定を新設。</a:t>
            </a:r>
            <a:endParaRPr lang="en-US" altLang="ja-JP" sz="1108" dirty="0">
              <a:solidFill>
                <a:schemeClr val="tx1"/>
              </a:solidFill>
              <a:latin typeface="Meiryo UI" panose="020B0604030504040204" pitchFamily="50" charset="-128"/>
              <a:ea typeface="Meiryo UI" panose="020B0604030504040204" pitchFamily="50" charset="-128"/>
            </a:endParaRPr>
          </a:p>
        </p:txBody>
      </p:sp>
      <p:sp>
        <p:nvSpPr>
          <p:cNvPr id="55" name="角丸四角形 48">
            <a:extLst>
              <a:ext uri="{FF2B5EF4-FFF2-40B4-BE49-F238E27FC236}">
                <a16:creationId xmlns:a16="http://schemas.microsoft.com/office/drawing/2014/main" id="{A9355C81-4D6C-49AA-872A-8264E59BDD7B}"/>
              </a:ext>
            </a:extLst>
          </p:cNvPr>
          <p:cNvSpPr/>
          <p:nvPr/>
        </p:nvSpPr>
        <p:spPr bwMode="auto">
          <a:xfrm>
            <a:off x="251520" y="4987796"/>
            <a:ext cx="664689" cy="317716"/>
          </a:xfrm>
          <a:prstGeom prst="roundRect">
            <a:avLst/>
          </a:prstGeom>
          <a:solidFill>
            <a:sysClr val="window" lastClr="FFFFFF"/>
          </a:solidFill>
          <a:ln w="19050" cap="flat" cmpd="sng" algn="ctr">
            <a:solidFill>
              <a:srgbClr val="FF9900"/>
            </a:solidFill>
            <a:prstDash val="solid"/>
            <a:round/>
            <a:headEnd type="none" w="med" len="med"/>
            <a:tailEnd type="none" w="med" len="med"/>
          </a:ln>
          <a:effectLst/>
        </p:spPr>
        <p:txBody>
          <a:bodyPr vert="horz" wrap="square" lIns="81005" tIns="40502" rIns="81005" bIns="40502" numCol="1" rtlCol="0" anchor="t" anchorCtr="0" compatLnSpc="1">
            <a:prstTxWarp prst="textNoShape">
              <a:avLst/>
            </a:prstTxWarp>
          </a:bodyPr>
          <a:lstStyle/>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Ｈ</a:t>
            </a:r>
            <a:r>
              <a:rPr kumimoji="0" lang="en-US" altLang="ja-JP" sz="923" kern="0" spc="-138" dirty="0">
                <a:solidFill>
                  <a:prstClr val="black"/>
                </a:solidFill>
                <a:latin typeface="Meiryo UI" panose="020B0604030504040204" pitchFamily="50" charset="-128"/>
                <a:ea typeface="Meiryo UI" panose="020B0604030504040204" pitchFamily="50" charset="-128"/>
              </a:rPr>
              <a:t>28</a:t>
            </a:r>
          </a:p>
          <a:p>
            <a:pPr algn="ctr" defTabSz="809580" fontAlgn="base">
              <a:lnSpc>
                <a:spcPts val="831"/>
              </a:lnSpc>
              <a:spcBef>
                <a:spcPct val="20000"/>
              </a:spcBef>
              <a:spcAft>
                <a:spcPct val="0"/>
              </a:spcAft>
              <a:defRPr/>
            </a:pPr>
            <a:r>
              <a:rPr kumimoji="0" lang="ja-JP" altLang="en-US" sz="923" kern="0" spc="-138" dirty="0">
                <a:solidFill>
                  <a:prstClr val="black"/>
                </a:solidFill>
                <a:latin typeface="Meiryo UI" panose="020B0604030504040204" pitchFamily="50" charset="-128"/>
                <a:ea typeface="Meiryo UI" panose="020B0604030504040204" pitchFamily="50" charset="-128"/>
              </a:rPr>
              <a:t>（ 改正 ）</a:t>
            </a:r>
          </a:p>
        </p:txBody>
      </p:sp>
      <p:sp>
        <p:nvSpPr>
          <p:cNvPr id="56" name="正方形/長方形 55">
            <a:extLst>
              <a:ext uri="{FF2B5EF4-FFF2-40B4-BE49-F238E27FC236}">
                <a16:creationId xmlns:a16="http://schemas.microsoft.com/office/drawing/2014/main" id="{5E98D973-B460-4E28-9CCB-263AACF07AE4}"/>
              </a:ext>
            </a:extLst>
          </p:cNvPr>
          <p:cNvSpPr/>
          <p:nvPr/>
        </p:nvSpPr>
        <p:spPr>
          <a:xfrm>
            <a:off x="1009276" y="5607712"/>
            <a:ext cx="7759846" cy="989640"/>
          </a:xfrm>
          <a:prstGeom prst="rect">
            <a:avLst/>
          </a:prstGeom>
          <a:solidFill>
            <a:srgbClr val="FFFFE1"/>
          </a:solidFill>
          <a:ln w="19050">
            <a:solidFill>
              <a:srgbClr val="FF9900"/>
            </a:solidFill>
          </a:ln>
        </p:spPr>
        <p:style>
          <a:lnRef idx="2">
            <a:schemeClr val="accent6"/>
          </a:lnRef>
          <a:fillRef idx="1">
            <a:schemeClr val="lt1"/>
          </a:fillRef>
          <a:effectRef idx="0">
            <a:schemeClr val="accent6"/>
          </a:effectRef>
          <a:fontRef idx="minor">
            <a:schemeClr val="dk1"/>
          </a:fontRef>
        </p:style>
        <p:txBody>
          <a:bodyPr rtlCol="0" anchor="t"/>
          <a:lstStyle/>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〇銃刀法に基づく</a:t>
            </a:r>
            <a:r>
              <a:rPr lang="ja-JP" altLang="en-US" sz="1108" u="sng" dirty="0">
                <a:solidFill>
                  <a:prstClr val="black"/>
                </a:solidFill>
                <a:latin typeface="Meiryo UI" panose="020B0604030504040204" pitchFamily="50" charset="-128"/>
                <a:ea typeface="Meiryo UI" panose="020B0604030504040204" pitchFamily="50" charset="-128"/>
              </a:rPr>
              <a:t>技能講習を一部免除する規定について</a:t>
            </a:r>
            <a:r>
              <a:rPr lang="en-US" altLang="ja-JP" sz="1108" u="sng" dirty="0">
                <a:solidFill>
                  <a:srgbClr val="FF0000"/>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令和９年４月</a:t>
            </a:r>
            <a:r>
              <a:rPr lang="en-US" altLang="ja-JP" sz="1108" u="sng" dirty="0">
                <a:solidFill>
                  <a:srgbClr val="FF0000"/>
                </a:solidFill>
                <a:latin typeface="Meiryo UI" panose="020B0604030504040204" pitchFamily="50" charset="-128"/>
                <a:ea typeface="Meiryo UI" panose="020B0604030504040204" pitchFamily="50" charset="-128"/>
              </a:rPr>
              <a:t>15</a:t>
            </a:r>
            <a:r>
              <a:rPr lang="ja-JP" altLang="en-US" sz="1108" u="sng" dirty="0">
                <a:solidFill>
                  <a:srgbClr val="FF0000"/>
                </a:solidFill>
                <a:latin typeface="Meiryo UI" panose="020B0604030504040204" pitchFamily="50" charset="-128"/>
                <a:ea typeface="Meiryo UI" panose="020B0604030504040204" pitchFamily="50" charset="-128"/>
              </a:rPr>
              <a:t>日までの間</a:t>
            </a:r>
            <a:r>
              <a:rPr lang="en-US" altLang="ja-JP" sz="1108" u="sng" dirty="0">
                <a:solidFill>
                  <a:srgbClr val="FF0000"/>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に５年間延長</a:t>
            </a:r>
            <a:r>
              <a:rPr lang="ja-JP" altLang="en-US" sz="1108" dirty="0">
                <a:solidFill>
                  <a:prstClr val="black"/>
                </a:solidFill>
                <a:latin typeface="Meiryo UI" panose="020B0604030504040204" pitchFamily="50" charset="-128"/>
                <a:ea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endParaRPr>
          </a:p>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a:t>
            </a:r>
            <a:r>
              <a:rPr lang="ja-JP" altLang="en-US" sz="1108" u="sng" dirty="0">
                <a:solidFill>
                  <a:srgbClr val="FF0000"/>
                </a:solidFill>
                <a:latin typeface="Meiryo UI" panose="020B0604030504040204" pitchFamily="50" charset="-128"/>
                <a:ea typeface="Meiryo UI" panose="020B0604030504040204" pitchFamily="50" charset="-128"/>
              </a:rPr>
              <a:t>都道府県による市町村をまたいだ被害防止に関する措置</a:t>
            </a:r>
            <a:r>
              <a:rPr lang="ja-JP" altLang="en-US" sz="1108" dirty="0">
                <a:solidFill>
                  <a:srgbClr val="FF0000"/>
                </a:solidFill>
                <a:latin typeface="Meiryo UI" panose="020B0604030504040204" pitchFamily="50" charset="-128"/>
                <a:ea typeface="Meiryo UI" panose="020B0604030504040204" pitchFamily="50" charset="-128"/>
              </a:rPr>
              <a:t>及び</a:t>
            </a:r>
            <a:r>
              <a:rPr lang="ja-JP" altLang="en-US" sz="1108" u="sng" dirty="0">
                <a:solidFill>
                  <a:srgbClr val="FF0000"/>
                </a:solidFill>
                <a:latin typeface="Meiryo UI" panose="020B0604030504040204" pitchFamily="50" charset="-128"/>
                <a:ea typeface="Meiryo UI" panose="020B0604030504040204" pitchFamily="50" charset="-128"/>
              </a:rPr>
              <a:t>同措置に要する国による費用の補助</a:t>
            </a:r>
            <a:r>
              <a:rPr lang="ja-JP" altLang="en-US" sz="1108" dirty="0">
                <a:solidFill>
                  <a:srgbClr val="FF0000"/>
                </a:solidFill>
                <a:latin typeface="Meiryo UI" panose="020B0604030504040204" pitchFamily="50" charset="-128"/>
                <a:ea typeface="Meiryo UI" panose="020B0604030504040204" pitchFamily="50" charset="-128"/>
              </a:rPr>
              <a:t>に係る規定を追加</a:t>
            </a:r>
            <a:r>
              <a:rPr lang="ja-JP" altLang="en-US" sz="1108" dirty="0">
                <a:solidFill>
                  <a:prstClr val="black"/>
                </a:solidFill>
                <a:latin typeface="Meiryo UI" panose="020B0604030504040204" pitchFamily="50" charset="-128"/>
                <a:ea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endParaRPr>
          </a:p>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a:t>
            </a:r>
            <a:r>
              <a:rPr lang="ja-JP" altLang="en-US" sz="1108" dirty="0">
                <a:solidFill>
                  <a:srgbClr val="FF0000"/>
                </a:solidFill>
                <a:latin typeface="Meiryo UI" panose="020B0604030504040204" pitchFamily="50" charset="-128"/>
                <a:ea typeface="Meiryo UI" panose="020B0604030504040204" pitchFamily="50" charset="-128"/>
              </a:rPr>
              <a:t>国及び都道府県が捕獲等の技術の高度化のための技術開発の推進に加えて、</a:t>
            </a:r>
            <a:r>
              <a:rPr lang="ja-JP" altLang="en-US" sz="1108" u="sng" dirty="0">
                <a:solidFill>
                  <a:srgbClr val="FF0000"/>
                </a:solidFill>
                <a:latin typeface="Meiryo UI" panose="020B0604030504040204" pitchFamily="50" charset="-128"/>
                <a:ea typeface="Meiryo UI" panose="020B0604030504040204" pitchFamily="50" charset="-128"/>
              </a:rPr>
              <a:t>その成果の普及を行う</a:t>
            </a:r>
            <a:r>
              <a:rPr lang="ja-JP" altLang="en-US" sz="1108" dirty="0">
                <a:solidFill>
                  <a:srgbClr val="FF0000"/>
                </a:solidFill>
                <a:latin typeface="Meiryo UI" panose="020B0604030504040204" pitchFamily="50" charset="-128"/>
                <a:ea typeface="Meiryo UI" panose="020B0604030504040204" pitchFamily="50" charset="-128"/>
              </a:rPr>
              <a:t>ことについての規定を追加</a:t>
            </a:r>
            <a:r>
              <a:rPr lang="ja-JP" altLang="en-US" sz="1108" dirty="0">
                <a:solidFill>
                  <a:prstClr val="black"/>
                </a:solidFill>
                <a:latin typeface="Meiryo UI" panose="020B0604030504040204" pitchFamily="50" charset="-128"/>
                <a:ea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endParaRPr>
          </a:p>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a:t>
            </a:r>
            <a:r>
              <a:rPr lang="ja-JP" altLang="en-US" sz="1108" u="sng" dirty="0">
                <a:solidFill>
                  <a:srgbClr val="FF0000"/>
                </a:solidFill>
                <a:latin typeface="Meiryo UI" panose="020B0604030504040204" pitchFamily="50" charset="-128"/>
                <a:ea typeface="Meiryo UI" panose="020B0604030504040204" pitchFamily="50" charset="-128"/>
              </a:rPr>
              <a:t>被害防止</a:t>
            </a:r>
            <a:r>
              <a:rPr lang="ja-JP" altLang="en-US" sz="1108" dirty="0">
                <a:solidFill>
                  <a:srgbClr val="FF0000"/>
                </a:solidFill>
                <a:latin typeface="Meiryo UI" panose="020B0604030504040204" pitchFamily="50" charset="-128"/>
                <a:ea typeface="Meiryo UI" panose="020B0604030504040204" pitchFamily="50" charset="-128"/>
              </a:rPr>
              <a:t>や捕獲した鳥獣の有効利用に</a:t>
            </a:r>
            <a:r>
              <a:rPr lang="ja-JP" altLang="en-US" sz="1108" u="sng" dirty="0">
                <a:solidFill>
                  <a:srgbClr val="FF0000"/>
                </a:solidFill>
                <a:latin typeface="Meiryo UI" panose="020B0604030504040204" pitchFamily="50" charset="-128"/>
                <a:ea typeface="Meiryo UI" panose="020B0604030504040204" pitchFamily="50" charset="-128"/>
              </a:rPr>
              <a:t>係る体系的な研修の実施についての規定を追加</a:t>
            </a:r>
            <a:r>
              <a:rPr lang="ja-JP" altLang="en-US" sz="1108" dirty="0">
                <a:solidFill>
                  <a:prstClr val="black"/>
                </a:solidFill>
                <a:latin typeface="Meiryo UI" panose="020B0604030504040204" pitchFamily="50" charset="-128"/>
                <a:ea typeface="Meiryo UI" panose="020B0604030504040204" pitchFamily="50" charset="-128"/>
              </a:rPr>
              <a:t>。</a:t>
            </a:r>
            <a:endParaRPr lang="en-US" altLang="ja-JP" sz="1108" dirty="0">
              <a:solidFill>
                <a:prstClr val="black"/>
              </a:solidFill>
              <a:latin typeface="Meiryo UI" panose="020B0604030504040204" pitchFamily="50" charset="-128"/>
              <a:ea typeface="Meiryo UI" panose="020B0604030504040204" pitchFamily="50" charset="-128"/>
            </a:endParaRPr>
          </a:p>
          <a:p>
            <a:pPr marL="167058" indent="-167058" defTabSz="1291037">
              <a:defRPr/>
            </a:pPr>
            <a:r>
              <a:rPr lang="ja-JP" altLang="en-US" sz="1108" dirty="0">
                <a:solidFill>
                  <a:prstClr val="black"/>
                </a:solidFill>
                <a:latin typeface="Meiryo UI" panose="020B0604030504040204" pitchFamily="50" charset="-128"/>
                <a:ea typeface="Meiryo UI" panose="020B0604030504040204" pitchFamily="50" charset="-128"/>
              </a:rPr>
              <a:t>〇捕獲した鳥獣の用途に</a:t>
            </a:r>
            <a:r>
              <a:rPr lang="ja-JP" altLang="en-US" sz="1108" u="sng" dirty="0">
                <a:solidFill>
                  <a:prstClr val="black"/>
                </a:solidFill>
                <a:latin typeface="Meiryo UI" panose="020B0604030504040204" pitchFamily="50" charset="-128"/>
                <a:ea typeface="Meiryo UI" panose="020B0604030504040204" pitchFamily="50" charset="-128"/>
              </a:rPr>
              <a:t>ペットフード、皮革を追加</a:t>
            </a:r>
            <a:r>
              <a:rPr lang="ja-JP" altLang="en-US" sz="1108" dirty="0">
                <a:solidFill>
                  <a:prstClr val="black"/>
                </a:solidFill>
                <a:latin typeface="Meiryo UI" panose="020B0604030504040204" pitchFamily="50" charset="-128"/>
                <a:ea typeface="Meiryo UI" panose="020B0604030504040204" pitchFamily="50" charset="-128"/>
              </a:rPr>
              <a:t>、ジビエ利用に係る衛生管理の高度化に係る規定を新設。</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57" name="角丸四角形 48">
            <a:extLst>
              <a:ext uri="{FF2B5EF4-FFF2-40B4-BE49-F238E27FC236}">
                <a16:creationId xmlns:a16="http://schemas.microsoft.com/office/drawing/2014/main" id="{A4B71689-5E28-4836-86C0-D2CA57E61EBE}"/>
              </a:ext>
            </a:extLst>
          </p:cNvPr>
          <p:cNvSpPr/>
          <p:nvPr/>
        </p:nvSpPr>
        <p:spPr bwMode="auto">
          <a:xfrm>
            <a:off x="268037" y="5943674"/>
            <a:ext cx="664689" cy="317716"/>
          </a:xfrm>
          <a:prstGeom prst="roundRect">
            <a:avLst/>
          </a:prstGeom>
          <a:solidFill>
            <a:sysClr val="window" lastClr="FFFFFF"/>
          </a:solidFill>
          <a:ln w="19050" cap="flat" cmpd="sng" algn="ctr">
            <a:solidFill>
              <a:srgbClr val="FF9900"/>
            </a:solidFill>
            <a:prstDash val="solid"/>
            <a:round/>
            <a:headEnd type="none" w="med" len="med"/>
            <a:tailEnd type="none" w="med" len="med"/>
          </a:ln>
          <a:effectLst/>
        </p:spPr>
        <p:txBody>
          <a:bodyPr vert="horz" wrap="square" lIns="81005" tIns="40502" rIns="81005" bIns="40502" numCol="1" rtlCol="0" anchor="t" anchorCtr="0" compatLnSpc="1">
            <a:prstTxWarp prst="textNoShape">
              <a:avLst/>
            </a:prstTxWarp>
          </a:bodyPr>
          <a:lstStyle/>
          <a:p>
            <a:pPr algn="ctr" defTabSz="809580" fontAlgn="base">
              <a:lnSpc>
                <a:spcPts val="831"/>
              </a:lnSpc>
              <a:spcBef>
                <a:spcPct val="20000"/>
              </a:spcBef>
              <a:spcAft>
                <a:spcPct val="0"/>
              </a:spcAft>
              <a:defRPr/>
            </a:pPr>
            <a:r>
              <a:rPr kumimoji="0" lang="en-US" altLang="ja-JP" sz="923" b="1" kern="0" spc="-138" dirty="0">
                <a:solidFill>
                  <a:prstClr val="black"/>
                </a:solidFill>
                <a:latin typeface="Meiryo UI" panose="020B0604030504040204" pitchFamily="50" charset="-128"/>
                <a:ea typeface="Meiryo UI" panose="020B0604030504040204" pitchFamily="50" charset="-128"/>
              </a:rPr>
              <a:t>R</a:t>
            </a:r>
            <a:r>
              <a:rPr kumimoji="0" lang="ja-JP" altLang="en-US" sz="923" b="1" kern="0" spc="-138" dirty="0">
                <a:solidFill>
                  <a:prstClr val="black"/>
                </a:solidFill>
                <a:latin typeface="Meiryo UI" panose="020B0604030504040204" pitchFamily="50" charset="-128"/>
                <a:ea typeface="Meiryo UI" panose="020B0604030504040204" pitchFamily="50" charset="-128"/>
              </a:rPr>
              <a:t>３</a:t>
            </a:r>
            <a:endParaRPr kumimoji="0" lang="en-US" altLang="ja-JP" sz="923" b="1" kern="0" spc="-138" dirty="0">
              <a:solidFill>
                <a:prstClr val="black"/>
              </a:solidFill>
              <a:latin typeface="Meiryo UI" panose="020B0604030504040204" pitchFamily="50" charset="-128"/>
              <a:ea typeface="Meiryo UI" panose="020B0604030504040204" pitchFamily="50" charset="-128"/>
            </a:endParaRPr>
          </a:p>
          <a:p>
            <a:pPr algn="ctr" defTabSz="809580" fontAlgn="base">
              <a:lnSpc>
                <a:spcPts val="831"/>
              </a:lnSpc>
              <a:spcBef>
                <a:spcPct val="20000"/>
              </a:spcBef>
              <a:spcAft>
                <a:spcPct val="0"/>
              </a:spcAft>
              <a:defRPr/>
            </a:pPr>
            <a:r>
              <a:rPr kumimoji="0" lang="en-US" altLang="ja-JP" sz="923" b="1" kern="0" spc="-138" dirty="0">
                <a:solidFill>
                  <a:prstClr val="black"/>
                </a:solidFill>
                <a:latin typeface="Meiryo UI" panose="020B0604030504040204" pitchFamily="50" charset="-128"/>
                <a:ea typeface="Meiryo UI" panose="020B0604030504040204" pitchFamily="50" charset="-128"/>
              </a:rPr>
              <a:t>( </a:t>
            </a:r>
            <a:r>
              <a:rPr kumimoji="0" lang="ja-JP" altLang="en-US" sz="923" b="1" kern="0" spc="-138" dirty="0">
                <a:solidFill>
                  <a:prstClr val="black"/>
                </a:solidFill>
                <a:latin typeface="Meiryo UI" panose="020B0604030504040204" pitchFamily="50" charset="-128"/>
                <a:ea typeface="Meiryo UI" panose="020B0604030504040204" pitchFamily="50" charset="-128"/>
              </a:rPr>
              <a:t>改正 </a:t>
            </a:r>
            <a:r>
              <a:rPr kumimoji="0" lang="en-US" altLang="ja-JP" sz="923" b="1" kern="0" spc="-138" dirty="0">
                <a:solidFill>
                  <a:prstClr val="black"/>
                </a:solidFill>
                <a:latin typeface="Meiryo UI" panose="020B0604030504040204" pitchFamily="50" charset="-128"/>
                <a:ea typeface="Meiryo UI" panose="020B0604030504040204" pitchFamily="50" charset="-128"/>
              </a:rPr>
              <a:t>)</a:t>
            </a:r>
            <a:endParaRPr kumimoji="0" lang="ja-JP" altLang="en-US" sz="923" b="1" kern="0" spc="-138" dirty="0">
              <a:solidFill>
                <a:prstClr val="black"/>
              </a:solidFill>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CE9EDECC-E81F-4111-BC42-27B80EFB00F9}"/>
              </a:ext>
            </a:extLst>
          </p:cNvPr>
          <p:cNvCxnSpPr/>
          <p:nvPr/>
        </p:nvCxnSpPr>
        <p:spPr>
          <a:xfrm>
            <a:off x="-216426" y="578871"/>
            <a:ext cx="9576852" cy="0"/>
          </a:xfrm>
          <a:prstGeom prst="line">
            <a:avLst/>
          </a:prstGeom>
          <a:ln w="63500" cmpd="thickThi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54A451F6-85C4-E095-F136-7DB1F58ECBCB}"/>
              </a:ext>
            </a:extLst>
          </p:cNvPr>
          <p:cNvSpPr>
            <a:spLocks noGrp="1"/>
          </p:cNvSpPr>
          <p:nvPr>
            <p:ph type="sldNum" sz="quarter" idx="12"/>
          </p:nvPr>
        </p:nvSpPr>
        <p:spPr/>
        <p:txBody>
          <a:bodyPr/>
          <a:lstStyle/>
          <a:p>
            <a:fld id="{08FA7DAE-B1A8-49FD-A74C-0F3ACDC12528}" type="slidenum">
              <a:rPr kumimoji="1" lang="ja-JP" altLang="en-US" smtClean="0"/>
              <a:t>15</a:t>
            </a:fld>
            <a:endParaRPr kumimoji="1" lang="ja-JP" altLang="en-US"/>
          </a:p>
        </p:txBody>
      </p:sp>
    </p:spTree>
    <p:extLst>
      <p:ext uri="{BB962C8B-B14F-4D97-AF65-F5344CB8AC3E}">
        <p14:creationId xmlns:p14="http://schemas.microsoft.com/office/powerpoint/2010/main" val="110583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直線コネクタ 185">
            <a:extLst>
              <a:ext uri="{FF2B5EF4-FFF2-40B4-BE49-F238E27FC236}">
                <a16:creationId xmlns:a16="http://schemas.microsoft.com/office/drawing/2014/main" id="{2186DAC7-B149-452E-A9AE-A3344DF3B5A2}"/>
              </a:ext>
            </a:extLst>
          </p:cNvPr>
          <p:cNvCxnSpPr>
            <a:cxnSpLocks/>
            <a:endCxn id="23" idx="0"/>
          </p:cNvCxnSpPr>
          <p:nvPr/>
        </p:nvCxnSpPr>
        <p:spPr>
          <a:xfrm flipH="1" flipV="1">
            <a:off x="7491076" y="2463557"/>
            <a:ext cx="5559" cy="4288889"/>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4D09C0F-8BD0-4592-9641-64E8E12419CF}"/>
              </a:ext>
            </a:extLst>
          </p:cNvPr>
          <p:cNvCxnSpPr>
            <a:cxnSpLocks/>
          </p:cNvCxnSpPr>
          <p:nvPr/>
        </p:nvCxnSpPr>
        <p:spPr>
          <a:xfrm flipH="1">
            <a:off x="1236493" y="4691910"/>
            <a:ext cx="7642121" cy="10069"/>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9" name="直線コネクタ 58">
            <a:extLst>
              <a:ext uri="{FF2B5EF4-FFF2-40B4-BE49-F238E27FC236}">
                <a16:creationId xmlns:a16="http://schemas.microsoft.com/office/drawing/2014/main" id="{F0EE1D24-6CA5-487D-9D1E-5C7691BCE92D}"/>
              </a:ext>
            </a:extLst>
          </p:cNvPr>
          <p:cNvCxnSpPr>
            <a:cxnSpLocks/>
          </p:cNvCxnSpPr>
          <p:nvPr/>
        </p:nvCxnSpPr>
        <p:spPr>
          <a:xfrm flipH="1" flipV="1">
            <a:off x="982678" y="3608942"/>
            <a:ext cx="7824140" cy="19465"/>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テキスト ボックス 1">
            <a:extLst>
              <a:ext uri="{FF2B5EF4-FFF2-40B4-BE49-F238E27FC236}">
                <a16:creationId xmlns:a16="http://schemas.microsoft.com/office/drawing/2014/main" id="{116A1A34-136F-4C20-A16B-BB460B9A213E}"/>
              </a:ext>
            </a:extLst>
          </p:cNvPr>
          <p:cNvSpPr txBox="1"/>
          <p:nvPr/>
        </p:nvSpPr>
        <p:spPr>
          <a:xfrm>
            <a:off x="0" y="-2510"/>
            <a:ext cx="9144000" cy="433196"/>
          </a:xfrm>
          <a:prstGeom prst="rect">
            <a:avLst/>
          </a:prstGeom>
          <a:noFill/>
        </p:spPr>
        <p:txBody>
          <a:bodyPr wrap="square" rtlCol="0">
            <a:spAutoFit/>
          </a:bodyPr>
          <a:lstStyle/>
          <a:p>
            <a:pPr algn="ctr">
              <a:defRPr/>
            </a:pPr>
            <a:r>
              <a:rPr lang="ja-JP" altLang="en-US" sz="2215" dirty="0">
                <a:solidFill>
                  <a:prstClr val="black"/>
                </a:solidFill>
                <a:latin typeface="Meiryo UI" panose="020B0604030504040204" pitchFamily="50" charset="-128"/>
                <a:ea typeface="Meiryo UI" panose="020B0604030504040204" pitchFamily="50" charset="-128"/>
              </a:rPr>
              <a:t>複数の市町村をまたぐ広域的な捕獲の強化</a:t>
            </a:r>
          </a:p>
        </p:txBody>
      </p:sp>
      <p:cxnSp>
        <p:nvCxnSpPr>
          <p:cNvPr id="92" name="直線コネクタ 91">
            <a:extLst>
              <a:ext uri="{FF2B5EF4-FFF2-40B4-BE49-F238E27FC236}">
                <a16:creationId xmlns:a16="http://schemas.microsoft.com/office/drawing/2014/main" id="{C6FC831D-77CE-4AD8-802E-BC1E70FA7FA2}"/>
              </a:ext>
            </a:extLst>
          </p:cNvPr>
          <p:cNvCxnSpPr>
            <a:cxnSpLocks/>
          </p:cNvCxnSpPr>
          <p:nvPr/>
        </p:nvCxnSpPr>
        <p:spPr>
          <a:xfrm flipV="1">
            <a:off x="3442028" y="2330619"/>
            <a:ext cx="5559" cy="4421828"/>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
        <p:nvSpPr>
          <p:cNvPr id="3" name="テキスト ボックス 2">
            <a:extLst>
              <a:ext uri="{FF2B5EF4-FFF2-40B4-BE49-F238E27FC236}">
                <a16:creationId xmlns:a16="http://schemas.microsoft.com/office/drawing/2014/main" id="{9257E4F5-6330-4927-8457-29B6E9997D0B}"/>
              </a:ext>
            </a:extLst>
          </p:cNvPr>
          <p:cNvSpPr txBox="1"/>
          <p:nvPr/>
        </p:nvSpPr>
        <p:spPr>
          <a:xfrm>
            <a:off x="384459" y="702499"/>
            <a:ext cx="8324634" cy="1285352"/>
          </a:xfrm>
          <a:prstGeom prst="rect">
            <a:avLst/>
          </a:prstGeom>
          <a:noFill/>
          <a:ln w="19050">
            <a:noFill/>
          </a:ln>
        </p:spPr>
        <p:txBody>
          <a:bodyPr wrap="square" rtlCol="0">
            <a:spAutoFit/>
          </a:bodyPr>
          <a:lstStyle/>
          <a:p>
            <a:pPr marL="243260" indent="-243260" algn="just">
              <a:defRPr/>
            </a:pPr>
            <a:r>
              <a:rPr lang="ja-JP" altLang="en-US" sz="1292" dirty="0">
                <a:solidFill>
                  <a:prstClr val="black"/>
                </a:solidFill>
                <a:latin typeface="Meiryo UI" panose="020B0604030504040204" pitchFamily="50" charset="-128"/>
                <a:ea typeface="Meiryo UI" panose="020B0604030504040204" pitchFamily="50" charset="-128"/>
              </a:rPr>
              <a:t>〇 シカやイノシシ等は、県や市町村をまたいで移動するため、①別の県や市町村に移動して生じる</a:t>
            </a:r>
            <a:r>
              <a:rPr lang="ja-JP" altLang="en-US" sz="1292" b="1" dirty="0">
                <a:solidFill>
                  <a:prstClr val="black"/>
                </a:solidFill>
                <a:latin typeface="Meiryo UI" panose="020B0604030504040204" pitchFamily="50" charset="-128"/>
                <a:ea typeface="Meiryo UI" panose="020B0604030504040204" pitchFamily="50" charset="-128"/>
              </a:rPr>
              <a:t>新たな被害を防ぐ捕獲</a:t>
            </a:r>
            <a:r>
              <a:rPr lang="ja-JP" altLang="en-US" sz="1292" dirty="0">
                <a:solidFill>
                  <a:prstClr val="black"/>
                </a:solidFill>
                <a:latin typeface="Meiryo UI" panose="020B0604030504040204" pitchFamily="50" charset="-128"/>
                <a:ea typeface="Meiryo UI" panose="020B0604030504040204" pitchFamily="50" charset="-128"/>
              </a:rPr>
              <a:t>、</a:t>
            </a:r>
            <a:br>
              <a:rPr lang="en-US" altLang="ja-JP" sz="1292" dirty="0">
                <a:solidFill>
                  <a:prstClr val="black"/>
                </a:solidFill>
                <a:latin typeface="Meiryo UI" panose="020B0604030504040204" pitchFamily="50" charset="-128"/>
                <a:ea typeface="Meiryo UI" panose="020B0604030504040204" pitchFamily="50" charset="-128"/>
              </a:rPr>
            </a:br>
            <a:r>
              <a:rPr lang="ja-JP" altLang="en-US" sz="1292" dirty="0">
                <a:solidFill>
                  <a:prstClr val="black"/>
                </a:solidFill>
                <a:latin typeface="Meiryo UI" panose="020B0604030504040204" pitchFamily="50" charset="-128"/>
                <a:ea typeface="Meiryo UI" panose="020B0604030504040204" pitchFamily="50" charset="-128"/>
              </a:rPr>
              <a:t>②県や市町村を跨ぐ</a:t>
            </a:r>
            <a:r>
              <a:rPr lang="ja-JP" altLang="en-US" sz="1292" b="1" dirty="0">
                <a:solidFill>
                  <a:prstClr val="black"/>
                </a:solidFill>
                <a:latin typeface="Meiryo UI" panose="020B0604030504040204" pitchFamily="50" charset="-128"/>
                <a:ea typeface="Meiryo UI" panose="020B0604030504040204" pitchFamily="50" charset="-128"/>
              </a:rPr>
              <a:t>林の中での繁殖場所での捕獲</a:t>
            </a:r>
            <a:r>
              <a:rPr lang="ja-JP" altLang="en-US" sz="1292" dirty="0">
                <a:solidFill>
                  <a:prstClr val="black"/>
                </a:solidFill>
                <a:latin typeface="Meiryo UI" panose="020B0604030504040204" pitchFamily="50" charset="-128"/>
                <a:ea typeface="Meiryo UI" panose="020B0604030504040204" pitchFamily="50" charset="-128"/>
              </a:rPr>
              <a:t>等、</a:t>
            </a:r>
            <a:r>
              <a:rPr lang="ja-JP" altLang="en-US" sz="1292" b="1" dirty="0">
                <a:solidFill>
                  <a:prstClr val="black"/>
                </a:solidFill>
                <a:latin typeface="Meiryo UI" panose="020B0604030504040204" pitchFamily="50" charset="-128"/>
                <a:ea typeface="Meiryo UI" panose="020B0604030504040204" pitchFamily="50" charset="-128"/>
              </a:rPr>
              <a:t>広域的な捕獲が重要</a:t>
            </a:r>
            <a:r>
              <a:rPr lang="ja-JP" altLang="en-US" sz="1292" dirty="0">
                <a:solidFill>
                  <a:prstClr val="black"/>
                </a:solidFill>
                <a:latin typeface="Meiryo UI" panose="020B0604030504040204" pitchFamily="50" charset="-128"/>
                <a:ea typeface="Meiryo UI" panose="020B0604030504040204" pitchFamily="50" charset="-128"/>
              </a:rPr>
              <a:t>。</a:t>
            </a:r>
            <a:endParaRPr lang="en-US" altLang="ja-JP" sz="1292" dirty="0">
              <a:solidFill>
                <a:prstClr val="black"/>
              </a:solidFill>
              <a:latin typeface="Meiryo UI" panose="020B0604030504040204" pitchFamily="50" charset="-128"/>
              <a:ea typeface="Meiryo UI" panose="020B0604030504040204" pitchFamily="50" charset="-128"/>
            </a:endParaRPr>
          </a:p>
          <a:p>
            <a:pPr marL="243260" indent="-243260" algn="just">
              <a:defRPr/>
            </a:pPr>
            <a:r>
              <a:rPr lang="ja-JP" altLang="en-US" sz="1292" dirty="0">
                <a:solidFill>
                  <a:prstClr val="black"/>
                </a:solidFill>
                <a:latin typeface="Meiryo UI" panose="020B0604030504040204" pitchFamily="50" charset="-128"/>
                <a:ea typeface="Meiryo UI" panose="020B0604030504040204" pitchFamily="50" charset="-128"/>
              </a:rPr>
              <a:t>〇 このため、</a:t>
            </a:r>
            <a:r>
              <a:rPr lang="ja-JP" altLang="en-US" sz="1292" b="1" dirty="0">
                <a:solidFill>
                  <a:prstClr val="black"/>
                </a:solidFill>
                <a:latin typeface="Meiryo UI" panose="020B0604030504040204" pitchFamily="50" charset="-128"/>
                <a:ea typeface="Meiryo UI" panose="020B0604030504040204" pitchFamily="50" charset="-128"/>
              </a:rPr>
              <a:t>都道府県が</a:t>
            </a:r>
            <a:r>
              <a:rPr lang="ja-JP" altLang="en-US" sz="1292" dirty="0">
                <a:solidFill>
                  <a:prstClr val="black"/>
                </a:solidFill>
                <a:latin typeface="Meiryo UI" panose="020B0604030504040204" pitchFamily="50" charset="-128"/>
                <a:ea typeface="Meiryo UI" panose="020B0604030504040204" pitchFamily="50" charset="-128"/>
              </a:rPr>
              <a:t>、複数の市町村界をまたぐような</a:t>
            </a:r>
            <a:r>
              <a:rPr lang="ja-JP" altLang="en-US" sz="1292" b="1" dirty="0">
                <a:solidFill>
                  <a:prstClr val="black"/>
                </a:solidFill>
                <a:latin typeface="Meiryo UI" panose="020B0604030504040204" pitchFamily="50" charset="-128"/>
                <a:ea typeface="Meiryo UI" panose="020B0604030504040204" pitchFamily="50" charset="-128"/>
              </a:rPr>
              <a:t>被害防止に関する個体数調整のための捕獲を行えるよう、</a:t>
            </a:r>
            <a:br>
              <a:rPr lang="en-US" altLang="ja-JP" sz="1292" b="1" dirty="0">
                <a:solidFill>
                  <a:prstClr val="black"/>
                </a:solidFill>
                <a:latin typeface="Meiryo UI" panose="020B0604030504040204" pitchFamily="50" charset="-128"/>
                <a:ea typeface="Meiryo UI" panose="020B0604030504040204" pitchFamily="50" charset="-128"/>
              </a:rPr>
            </a:br>
            <a:r>
              <a:rPr lang="ja-JP" altLang="en-US" sz="1292" b="1" dirty="0">
                <a:solidFill>
                  <a:prstClr val="black"/>
                </a:solidFill>
                <a:latin typeface="Meiryo UI" panose="020B0604030504040204" pitchFamily="50" charset="-128"/>
                <a:ea typeface="Meiryo UI" panose="020B0604030504040204" pitchFamily="50" charset="-128"/>
              </a:rPr>
              <a:t>都道府県が講ずる措置の範囲を拡大</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市町村から県へ要請</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a:t>
            </a:r>
            <a:endParaRPr lang="en-US" altLang="ja-JP" sz="1292" dirty="0">
              <a:solidFill>
                <a:prstClr val="black"/>
              </a:solidFill>
              <a:latin typeface="Meiryo UI" panose="020B0604030504040204" pitchFamily="50" charset="-128"/>
              <a:ea typeface="Meiryo UI" panose="020B0604030504040204" pitchFamily="50" charset="-128"/>
            </a:endParaRPr>
          </a:p>
          <a:p>
            <a:pPr marL="243260" indent="-243260" algn="just">
              <a:defRPr/>
            </a:pPr>
            <a:r>
              <a:rPr lang="ja-JP" altLang="en-US" sz="1292" dirty="0">
                <a:solidFill>
                  <a:prstClr val="black"/>
                </a:solidFill>
                <a:latin typeface="Meiryo UI" panose="020B0604030504040204" pitchFamily="50" charset="-128"/>
                <a:ea typeface="Meiryo UI" panose="020B0604030504040204" pitchFamily="50" charset="-128"/>
              </a:rPr>
              <a:t>〇　また、この広域的な捕獲について、</a:t>
            </a:r>
            <a:r>
              <a:rPr lang="ja-JP" altLang="en-US" sz="1292" b="1" dirty="0">
                <a:solidFill>
                  <a:prstClr val="black"/>
                </a:solidFill>
                <a:latin typeface="Meiryo UI" panose="020B0604030504040204" pitchFamily="50" charset="-128"/>
                <a:ea typeface="Meiryo UI" panose="020B0604030504040204" pitchFamily="50" charset="-128"/>
              </a:rPr>
              <a:t>国は都道府県が行う調査及び鳥獣被害防止に関する措置に要する費用について、</a:t>
            </a:r>
            <a:br>
              <a:rPr lang="en-US" altLang="ja-JP" sz="1292" b="1" dirty="0">
                <a:solidFill>
                  <a:prstClr val="black"/>
                </a:solidFill>
                <a:latin typeface="Meiryo UI" panose="020B0604030504040204" pitchFamily="50" charset="-128"/>
                <a:ea typeface="Meiryo UI" panose="020B0604030504040204" pitchFamily="50" charset="-128"/>
              </a:rPr>
            </a:br>
            <a:r>
              <a:rPr lang="ja-JP" altLang="en-US" sz="1292" b="1" dirty="0">
                <a:solidFill>
                  <a:prstClr val="black"/>
                </a:solidFill>
                <a:latin typeface="Meiryo UI" panose="020B0604030504040204" pitchFamily="50" charset="-128"/>
                <a:ea typeface="Meiryo UI" panose="020B0604030504040204" pitchFamily="50" charset="-128"/>
              </a:rPr>
              <a:t>必要な財政上の措置を行う</a:t>
            </a:r>
            <a:r>
              <a:rPr lang="ja-JP" altLang="en-US" sz="1292" dirty="0">
                <a:solidFill>
                  <a:prstClr val="black"/>
                </a:solidFill>
                <a:latin typeface="Meiryo UI" panose="020B0604030504040204" pitchFamily="50" charset="-128"/>
                <a:ea typeface="Meiryo UI" panose="020B0604030504040204" pitchFamily="50" charset="-128"/>
              </a:rPr>
              <a:t>。</a:t>
            </a:r>
            <a:endParaRPr lang="en-US" altLang="ja-JP" sz="1292" dirty="0">
              <a:solidFill>
                <a:prstClr val="black"/>
              </a:solidFill>
              <a:latin typeface="Meiryo UI" panose="020B0604030504040204" pitchFamily="50" charset="-128"/>
              <a:ea typeface="Meiryo UI" panose="020B0604030504040204" pitchFamily="50" charset="-128"/>
            </a:endParaRPr>
          </a:p>
        </p:txBody>
      </p:sp>
      <p:pic>
        <p:nvPicPr>
          <p:cNvPr id="9" name="図 8" descr="ダイアグラム が含まれている画像&#10;&#10;自動的に生成された説明">
            <a:extLst>
              <a:ext uri="{FF2B5EF4-FFF2-40B4-BE49-F238E27FC236}">
                <a16:creationId xmlns:a16="http://schemas.microsoft.com/office/drawing/2014/main" id="{61399F30-B66B-4004-BA38-CBE850B8ECA3}"/>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flipH="1">
            <a:off x="455699" y="2540457"/>
            <a:ext cx="728880" cy="1061175"/>
          </a:xfrm>
          <a:prstGeom prst="rect">
            <a:avLst/>
          </a:prstGeom>
        </p:spPr>
      </p:pic>
      <p:grpSp>
        <p:nvGrpSpPr>
          <p:cNvPr id="22" name="グループ化 21">
            <a:extLst>
              <a:ext uri="{FF2B5EF4-FFF2-40B4-BE49-F238E27FC236}">
                <a16:creationId xmlns:a16="http://schemas.microsoft.com/office/drawing/2014/main" id="{9F469426-0071-4D42-84E9-CDC53D2ACD91}"/>
              </a:ext>
            </a:extLst>
          </p:cNvPr>
          <p:cNvGrpSpPr/>
          <p:nvPr/>
        </p:nvGrpSpPr>
        <p:grpSpPr>
          <a:xfrm>
            <a:off x="369180" y="3239700"/>
            <a:ext cx="1082604" cy="1430007"/>
            <a:chOff x="33587" y="3524312"/>
            <a:chExt cx="1413566" cy="1776066"/>
          </a:xfrm>
        </p:grpSpPr>
        <p:pic>
          <p:nvPicPr>
            <p:cNvPr id="10" name="図 9" descr="アイコン&#10;&#10;自動的に生成された説明">
              <a:extLst>
                <a:ext uri="{FF2B5EF4-FFF2-40B4-BE49-F238E27FC236}">
                  <a16:creationId xmlns:a16="http://schemas.microsoft.com/office/drawing/2014/main" id="{D2626DB0-6E16-4F3D-AE89-E2F4B9D9D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4665" y="3978229"/>
              <a:ext cx="1301714" cy="1322149"/>
            </a:xfrm>
            <a:prstGeom prst="rect">
              <a:avLst/>
            </a:prstGeom>
          </p:spPr>
        </p:pic>
        <p:sp>
          <p:nvSpPr>
            <p:cNvPr id="11" name="楕円 10">
              <a:extLst>
                <a:ext uri="{FF2B5EF4-FFF2-40B4-BE49-F238E27FC236}">
                  <a16:creationId xmlns:a16="http://schemas.microsoft.com/office/drawing/2014/main" id="{D13B4EEC-9FF3-4E35-8800-C8C5B70AB14F}"/>
                </a:ext>
              </a:extLst>
            </p:cNvPr>
            <p:cNvSpPr/>
            <p:nvPr/>
          </p:nvSpPr>
          <p:spPr>
            <a:xfrm>
              <a:off x="33587" y="3966450"/>
              <a:ext cx="1281542" cy="512499"/>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dirty="0">
                <a:solidFill>
                  <a:prstClr val="white"/>
                </a:solidFill>
                <a:latin typeface="Calibri" panose="020F0502020204030204"/>
                <a:ea typeface="游ゴシック" panose="020B0400000000000000" pitchFamily="50" charset="-128"/>
              </a:endParaRPr>
            </a:p>
          </p:txBody>
        </p:sp>
        <p:sp>
          <p:nvSpPr>
            <p:cNvPr id="12" name="楕円 39">
              <a:extLst>
                <a:ext uri="{FF2B5EF4-FFF2-40B4-BE49-F238E27FC236}">
                  <a16:creationId xmlns:a16="http://schemas.microsoft.com/office/drawing/2014/main" id="{96AA1579-4D16-40CB-B044-4A002CECEA83}"/>
                </a:ext>
              </a:extLst>
            </p:cNvPr>
            <p:cNvSpPr/>
            <p:nvPr/>
          </p:nvSpPr>
          <p:spPr>
            <a:xfrm>
              <a:off x="588526" y="4095603"/>
              <a:ext cx="566236" cy="1108874"/>
            </a:xfrm>
            <a:custGeom>
              <a:avLst/>
              <a:gdLst>
                <a:gd name="connsiteX0" fmla="*/ 0 w 939345"/>
                <a:gd name="connsiteY0" fmla="*/ 431448 h 862895"/>
                <a:gd name="connsiteX1" fmla="*/ 469673 w 939345"/>
                <a:gd name="connsiteY1" fmla="*/ 0 h 862895"/>
                <a:gd name="connsiteX2" fmla="*/ 939346 w 939345"/>
                <a:gd name="connsiteY2" fmla="*/ 431448 h 862895"/>
                <a:gd name="connsiteX3" fmla="*/ 469673 w 939345"/>
                <a:gd name="connsiteY3" fmla="*/ 862896 h 862895"/>
                <a:gd name="connsiteX4" fmla="*/ 0 w 939345"/>
                <a:gd name="connsiteY4" fmla="*/ 431448 h 862895"/>
                <a:gd name="connsiteX0" fmla="*/ 0 w 815521"/>
                <a:gd name="connsiteY0" fmla="*/ 498556 h 863954"/>
                <a:gd name="connsiteX1" fmla="*/ 345848 w 815521"/>
                <a:gd name="connsiteY1" fmla="*/ 433 h 863954"/>
                <a:gd name="connsiteX2" fmla="*/ 815521 w 815521"/>
                <a:gd name="connsiteY2" fmla="*/ 431881 h 863954"/>
                <a:gd name="connsiteX3" fmla="*/ 345848 w 815521"/>
                <a:gd name="connsiteY3" fmla="*/ 863329 h 863954"/>
                <a:gd name="connsiteX4" fmla="*/ 0 w 815521"/>
                <a:gd name="connsiteY4" fmla="*/ 498556 h 863954"/>
                <a:gd name="connsiteX0" fmla="*/ 0 w 863146"/>
                <a:gd name="connsiteY0" fmla="*/ 509290 h 879926"/>
                <a:gd name="connsiteX1" fmla="*/ 345848 w 863146"/>
                <a:gd name="connsiteY1" fmla="*/ 11167 h 879926"/>
                <a:gd name="connsiteX2" fmla="*/ 863146 w 863146"/>
                <a:gd name="connsiteY2" fmla="*/ 271165 h 879926"/>
                <a:gd name="connsiteX3" fmla="*/ 345848 w 863146"/>
                <a:gd name="connsiteY3" fmla="*/ 874063 h 879926"/>
                <a:gd name="connsiteX4" fmla="*/ 0 w 863146"/>
                <a:gd name="connsiteY4" fmla="*/ 509290 h 879926"/>
                <a:gd name="connsiteX0" fmla="*/ 1534 w 864680"/>
                <a:gd name="connsiteY0" fmla="*/ 509290 h 1048242"/>
                <a:gd name="connsiteX1" fmla="*/ 347382 w 864680"/>
                <a:gd name="connsiteY1" fmla="*/ 11167 h 1048242"/>
                <a:gd name="connsiteX2" fmla="*/ 864680 w 864680"/>
                <a:gd name="connsiteY2" fmla="*/ 271165 h 1048242"/>
                <a:gd name="connsiteX3" fmla="*/ 480732 w 864680"/>
                <a:gd name="connsiteY3" fmla="*/ 1045513 h 1048242"/>
                <a:gd name="connsiteX4" fmla="*/ 1534 w 864680"/>
                <a:gd name="connsiteY4" fmla="*/ 509290 h 1048242"/>
                <a:gd name="connsiteX0" fmla="*/ 1534 w 869537"/>
                <a:gd name="connsiteY0" fmla="*/ 504502 h 1043271"/>
                <a:gd name="connsiteX1" fmla="*/ 347382 w 869537"/>
                <a:gd name="connsiteY1" fmla="*/ 6379 h 1043271"/>
                <a:gd name="connsiteX2" fmla="*/ 864680 w 869537"/>
                <a:gd name="connsiteY2" fmla="*/ 266377 h 1043271"/>
                <a:gd name="connsiteX3" fmla="*/ 522827 w 869537"/>
                <a:gd name="connsiteY3" fmla="*/ 688470 h 1043271"/>
                <a:gd name="connsiteX4" fmla="*/ 480732 w 869537"/>
                <a:gd name="connsiteY4" fmla="*/ 1040725 h 1043271"/>
                <a:gd name="connsiteX5" fmla="*/ 1534 w 869537"/>
                <a:gd name="connsiteY5" fmla="*/ 504502 h 1043271"/>
                <a:gd name="connsiteX0" fmla="*/ 1534 w 873513"/>
                <a:gd name="connsiteY0" fmla="*/ 504502 h 1043271"/>
                <a:gd name="connsiteX1" fmla="*/ 347382 w 873513"/>
                <a:gd name="connsiteY1" fmla="*/ 6379 h 1043271"/>
                <a:gd name="connsiteX2" fmla="*/ 864680 w 873513"/>
                <a:gd name="connsiteY2" fmla="*/ 266377 h 1043271"/>
                <a:gd name="connsiteX3" fmla="*/ 522827 w 873513"/>
                <a:gd name="connsiteY3" fmla="*/ 688470 h 1043271"/>
                <a:gd name="connsiteX4" fmla="*/ 480732 w 873513"/>
                <a:gd name="connsiteY4" fmla="*/ 1040725 h 1043271"/>
                <a:gd name="connsiteX5" fmla="*/ 1534 w 873513"/>
                <a:gd name="connsiteY5" fmla="*/ 504502 h 1043271"/>
                <a:gd name="connsiteX0" fmla="*/ 1534 w 870980"/>
                <a:gd name="connsiteY0" fmla="*/ 504502 h 1043271"/>
                <a:gd name="connsiteX1" fmla="*/ 347382 w 870980"/>
                <a:gd name="connsiteY1" fmla="*/ 6379 h 1043271"/>
                <a:gd name="connsiteX2" fmla="*/ 864680 w 870980"/>
                <a:gd name="connsiteY2" fmla="*/ 266377 h 1043271"/>
                <a:gd name="connsiteX3" fmla="*/ 522827 w 870980"/>
                <a:gd name="connsiteY3" fmla="*/ 688470 h 1043271"/>
                <a:gd name="connsiteX4" fmla="*/ 480732 w 870980"/>
                <a:gd name="connsiteY4" fmla="*/ 1040725 h 1043271"/>
                <a:gd name="connsiteX5" fmla="*/ 1534 w 870980"/>
                <a:gd name="connsiteY5" fmla="*/ 504502 h 1043271"/>
                <a:gd name="connsiteX0" fmla="*/ 1534 w 871417"/>
                <a:gd name="connsiteY0" fmla="*/ 504502 h 1043271"/>
                <a:gd name="connsiteX1" fmla="*/ 347382 w 871417"/>
                <a:gd name="connsiteY1" fmla="*/ 6379 h 1043271"/>
                <a:gd name="connsiteX2" fmla="*/ 864680 w 871417"/>
                <a:gd name="connsiteY2" fmla="*/ 266377 h 1043271"/>
                <a:gd name="connsiteX3" fmla="*/ 522827 w 871417"/>
                <a:gd name="connsiteY3" fmla="*/ 688470 h 1043271"/>
                <a:gd name="connsiteX4" fmla="*/ 480732 w 871417"/>
                <a:gd name="connsiteY4" fmla="*/ 1040725 h 1043271"/>
                <a:gd name="connsiteX5" fmla="*/ 1534 w 871417"/>
                <a:gd name="connsiteY5" fmla="*/ 504502 h 1043271"/>
                <a:gd name="connsiteX0" fmla="*/ 4313 w 683696"/>
                <a:gd name="connsiteY0" fmla="*/ 544313 h 1044103"/>
                <a:gd name="connsiteX1" fmla="*/ 159661 w 683696"/>
                <a:gd name="connsiteY1" fmla="*/ 8090 h 1044103"/>
                <a:gd name="connsiteX2" fmla="*/ 676959 w 683696"/>
                <a:gd name="connsiteY2" fmla="*/ 268088 h 1044103"/>
                <a:gd name="connsiteX3" fmla="*/ 335106 w 683696"/>
                <a:gd name="connsiteY3" fmla="*/ 690181 h 1044103"/>
                <a:gd name="connsiteX4" fmla="*/ 293011 w 683696"/>
                <a:gd name="connsiteY4" fmla="*/ 1042436 h 1044103"/>
                <a:gd name="connsiteX5" fmla="*/ 4313 w 683696"/>
                <a:gd name="connsiteY5" fmla="*/ 544313 h 1044103"/>
                <a:gd name="connsiteX0" fmla="*/ 4243 w 674351"/>
                <a:gd name="connsiteY0" fmla="*/ 553784 h 1053574"/>
                <a:gd name="connsiteX1" fmla="*/ 159591 w 674351"/>
                <a:gd name="connsiteY1" fmla="*/ 17561 h 1053574"/>
                <a:gd name="connsiteX2" fmla="*/ 667364 w 674351"/>
                <a:gd name="connsiteY2" fmla="*/ 201359 h 1053574"/>
                <a:gd name="connsiteX3" fmla="*/ 335036 w 674351"/>
                <a:gd name="connsiteY3" fmla="*/ 699652 h 1053574"/>
                <a:gd name="connsiteX4" fmla="*/ 292941 w 674351"/>
                <a:gd name="connsiteY4" fmla="*/ 1051907 h 1053574"/>
                <a:gd name="connsiteX5" fmla="*/ 4243 w 674351"/>
                <a:gd name="connsiteY5" fmla="*/ 553784 h 1053574"/>
                <a:gd name="connsiteX0" fmla="*/ 3983 w 637200"/>
                <a:gd name="connsiteY0" fmla="*/ 553784 h 1053574"/>
                <a:gd name="connsiteX1" fmla="*/ 159331 w 637200"/>
                <a:gd name="connsiteY1" fmla="*/ 17561 h 1053574"/>
                <a:gd name="connsiteX2" fmla="*/ 629004 w 637200"/>
                <a:gd name="connsiteY2" fmla="*/ 201359 h 1053574"/>
                <a:gd name="connsiteX3" fmla="*/ 334776 w 637200"/>
                <a:gd name="connsiteY3" fmla="*/ 699652 h 1053574"/>
                <a:gd name="connsiteX4" fmla="*/ 292681 w 637200"/>
                <a:gd name="connsiteY4" fmla="*/ 1051907 h 1053574"/>
                <a:gd name="connsiteX5" fmla="*/ 3983 w 637200"/>
                <a:gd name="connsiteY5" fmla="*/ 553784 h 1053574"/>
                <a:gd name="connsiteX0" fmla="*/ 1835 w 768402"/>
                <a:gd name="connsiteY0" fmla="*/ 402071 h 1048721"/>
                <a:gd name="connsiteX1" fmla="*/ 290533 w 768402"/>
                <a:gd name="connsiteY1" fmla="*/ 8723 h 1048721"/>
                <a:gd name="connsiteX2" fmla="*/ 760206 w 768402"/>
                <a:gd name="connsiteY2" fmla="*/ 192521 h 1048721"/>
                <a:gd name="connsiteX3" fmla="*/ 465978 w 768402"/>
                <a:gd name="connsiteY3" fmla="*/ 690814 h 1048721"/>
                <a:gd name="connsiteX4" fmla="*/ 423883 w 768402"/>
                <a:gd name="connsiteY4" fmla="*/ 1043069 h 1048721"/>
                <a:gd name="connsiteX5" fmla="*/ 1835 w 768402"/>
                <a:gd name="connsiteY5" fmla="*/ 402071 h 1048721"/>
                <a:gd name="connsiteX0" fmla="*/ 3457 w 770024"/>
                <a:gd name="connsiteY0" fmla="*/ 402071 h 1048721"/>
                <a:gd name="connsiteX1" fmla="*/ 292155 w 770024"/>
                <a:gd name="connsiteY1" fmla="*/ 8723 h 1048721"/>
                <a:gd name="connsiteX2" fmla="*/ 761828 w 770024"/>
                <a:gd name="connsiteY2" fmla="*/ 192521 h 1048721"/>
                <a:gd name="connsiteX3" fmla="*/ 467600 w 770024"/>
                <a:gd name="connsiteY3" fmla="*/ 690814 h 1048721"/>
                <a:gd name="connsiteX4" fmla="*/ 425505 w 770024"/>
                <a:gd name="connsiteY4" fmla="*/ 1043069 h 1048721"/>
                <a:gd name="connsiteX5" fmla="*/ 3457 w 770024"/>
                <a:gd name="connsiteY5" fmla="*/ 402071 h 1048721"/>
                <a:gd name="connsiteX0" fmla="*/ 12 w 766579"/>
                <a:gd name="connsiteY0" fmla="*/ 402071 h 1002114"/>
                <a:gd name="connsiteX1" fmla="*/ 288710 w 766579"/>
                <a:gd name="connsiteY1" fmla="*/ 8723 h 1002114"/>
                <a:gd name="connsiteX2" fmla="*/ 758383 w 766579"/>
                <a:gd name="connsiteY2" fmla="*/ 192521 h 1002114"/>
                <a:gd name="connsiteX3" fmla="*/ 464155 w 766579"/>
                <a:gd name="connsiteY3" fmla="*/ 690814 h 1002114"/>
                <a:gd name="connsiteX4" fmla="*/ 298235 w 766579"/>
                <a:gd name="connsiteY4" fmla="*/ 995444 h 1002114"/>
                <a:gd name="connsiteX5" fmla="*/ 12 w 766579"/>
                <a:gd name="connsiteY5" fmla="*/ 402071 h 1002114"/>
                <a:gd name="connsiteX0" fmla="*/ 12 w 766579"/>
                <a:gd name="connsiteY0" fmla="*/ 402071 h 1099130"/>
                <a:gd name="connsiteX1" fmla="*/ 288710 w 766579"/>
                <a:gd name="connsiteY1" fmla="*/ 8723 h 1099130"/>
                <a:gd name="connsiteX2" fmla="*/ 758383 w 766579"/>
                <a:gd name="connsiteY2" fmla="*/ 192521 h 1099130"/>
                <a:gd name="connsiteX3" fmla="*/ 464155 w 766579"/>
                <a:gd name="connsiteY3" fmla="*/ 690814 h 1099130"/>
                <a:gd name="connsiteX4" fmla="*/ 298235 w 766579"/>
                <a:gd name="connsiteY4" fmla="*/ 995444 h 1099130"/>
                <a:gd name="connsiteX5" fmla="*/ 12 w 766579"/>
                <a:gd name="connsiteY5" fmla="*/ 402071 h 1099130"/>
                <a:gd name="connsiteX0" fmla="*/ 22 w 671339"/>
                <a:gd name="connsiteY0" fmla="*/ 513243 h 1004908"/>
                <a:gd name="connsiteX1" fmla="*/ 193470 w 671339"/>
                <a:gd name="connsiteY1" fmla="*/ 15120 h 1004908"/>
                <a:gd name="connsiteX2" fmla="*/ 663143 w 671339"/>
                <a:gd name="connsiteY2" fmla="*/ 198918 h 1004908"/>
                <a:gd name="connsiteX3" fmla="*/ 368915 w 671339"/>
                <a:gd name="connsiteY3" fmla="*/ 697211 h 1004908"/>
                <a:gd name="connsiteX4" fmla="*/ 202995 w 671339"/>
                <a:gd name="connsiteY4" fmla="*/ 1001841 h 1004908"/>
                <a:gd name="connsiteX5" fmla="*/ 22 w 671339"/>
                <a:gd name="connsiteY5" fmla="*/ 513243 h 1004908"/>
                <a:gd name="connsiteX0" fmla="*/ 10591 w 681908"/>
                <a:gd name="connsiteY0" fmla="*/ 513243 h 1004908"/>
                <a:gd name="connsiteX1" fmla="*/ 204039 w 681908"/>
                <a:gd name="connsiteY1" fmla="*/ 15120 h 1004908"/>
                <a:gd name="connsiteX2" fmla="*/ 673712 w 681908"/>
                <a:gd name="connsiteY2" fmla="*/ 198918 h 1004908"/>
                <a:gd name="connsiteX3" fmla="*/ 379484 w 681908"/>
                <a:gd name="connsiteY3" fmla="*/ 697211 h 1004908"/>
                <a:gd name="connsiteX4" fmla="*/ 213564 w 681908"/>
                <a:gd name="connsiteY4" fmla="*/ 1001841 h 1004908"/>
                <a:gd name="connsiteX5" fmla="*/ 10591 w 681908"/>
                <a:gd name="connsiteY5" fmla="*/ 513243 h 1004908"/>
                <a:gd name="connsiteX0" fmla="*/ 13611 w 637303"/>
                <a:gd name="connsiteY0" fmla="*/ 513243 h 1004908"/>
                <a:gd name="connsiteX1" fmla="*/ 159434 w 637303"/>
                <a:gd name="connsiteY1" fmla="*/ 15120 h 1004908"/>
                <a:gd name="connsiteX2" fmla="*/ 629107 w 637303"/>
                <a:gd name="connsiteY2" fmla="*/ 198918 h 1004908"/>
                <a:gd name="connsiteX3" fmla="*/ 334879 w 637303"/>
                <a:gd name="connsiteY3" fmla="*/ 697211 h 1004908"/>
                <a:gd name="connsiteX4" fmla="*/ 168959 w 637303"/>
                <a:gd name="connsiteY4" fmla="*/ 1001841 h 1004908"/>
                <a:gd name="connsiteX5" fmla="*/ 13611 w 637303"/>
                <a:gd name="connsiteY5" fmla="*/ 513243 h 1004908"/>
                <a:gd name="connsiteX0" fmla="*/ 96601 w 501218"/>
                <a:gd name="connsiteY0" fmla="*/ 523374 h 1005238"/>
                <a:gd name="connsiteX1" fmla="*/ 23349 w 501218"/>
                <a:gd name="connsiteY1" fmla="*/ 15726 h 1005238"/>
                <a:gd name="connsiteX2" fmla="*/ 493022 w 501218"/>
                <a:gd name="connsiteY2" fmla="*/ 199524 h 1005238"/>
                <a:gd name="connsiteX3" fmla="*/ 198794 w 501218"/>
                <a:gd name="connsiteY3" fmla="*/ 697817 h 1005238"/>
                <a:gd name="connsiteX4" fmla="*/ 32874 w 501218"/>
                <a:gd name="connsiteY4" fmla="*/ 1002447 h 1005238"/>
                <a:gd name="connsiteX5" fmla="*/ 96601 w 501218"/>
                <a:gd name="connsiteY5" fmla="*/ 523374 h 1005238"/>
                <a:gd name="connsiteX0" fmla="*/ 110268 w 514885"/>
                <a:gd name="connsiteY0" fmla="*/ 523374 h 1023352"/>
                <a:gd name="connsiteX1" fmla="*/ 37016 w 514885"/>
                <a:gd name="connsiteY1" fmla="*/ 15726 h 1023352"/>
                <a:gd name="connsiteX2" fmla="*/ 506689 w 514885"/>
                <a:gd name="connsiteY2" fmla="*/ 199524 h 1023352"/>
                <a:gd name="connsiteX3" fmla="*/ 212461 w 514885"/>
                <a:gd name="connsiteY3" fmla="*/ 697817 h 1023352"/>
                <a:gd name="connsiteX4" fmla="*/ 46541 w 514885"/>
                <a:gd name="connsiteY4" fmla="*/ 1002447 h 1023352"/>
                <a:gd name="connsiteX5" fmla="*/ 2910 w 514885"/>
                <a:gd name="connsiteY5" fmla="*/ 107270 h 1023352"/>
                <a:gd name="connsiteX6" fmla="*/ 110268 w 514885"/>
                <a:gd name="connsiteY6" fmla="*/ 523374 h 1023352"/>
                <a:gd name="connsiteX0" fmla="*/ 175051 w 579668"/>
                <a:gd name="connsiteY0" fmla="*/ 523374 h 1023352"/>
                <a:gd name="connsiteX1" fmla="*/ 101799 w 579668"/>
                <a:gd name="connsiteY1" fmla="*/ 15726 h 1023352"/>
                <a:gd name="connsiteX2" fmla="*/ 571472 w 579668"/>
                <a:gd name="connsiteY2" fmla="*/ 199524 h 1023352"/>
                <a:gd name="connsiteX3" fmla="*/ 277244 w 579668"/>
                <a:gd name="connsiteY3" fmla="*/ 697817 h 1023352"/>
                <a:gd name="connsiteX4" fmla="*/ 111324 w 579668"/>
                <a:gd name="connsiteY4" fmla="*/ 1002447 h 1023352"/>
                <a:gd name="connsiteX5" fmla="*/ 1018 w 579668"/>
                <a:gd name="connsiteY5" fmla="*/ 107270 h 1023352"/>
                <a:gd name="connsiteX6" fmla="*/ 175051 w 579668"/>
                <a:gd name="connsiteY6" fmla="*/ 523374 h 1023352"/>
                <a:gd name="connsiteX0" fmla="*/ 70276 w 579668"/>
                <a:gd name="connsiteY0" fmla="*/ 63965 h 1011618"/>
                <a:gd name="connsiteX1" fmla="*/ 101799 w 579668"/>
                <a:gd name="connsiteY1" fmla="*/ 3992 h 1011618"/>
                <a:gd name="connsiteX2" fmla="*/ 571472 w 579668"/>
                <a:gd name="connsiteY2" fmla="*/ 187790 h 1011618"/>
                <a:gd name="connsiteX3" fmla="*/ 277244 w 579668"/>
                <a:gd name="connsiteY3" fmla="*/ 686083 h 1011618"/>
                <a:gd name="connsiteX4" fmla="*/ 111324 w 579668"/>
                <a:gd name="connsiteY4" fmla="*/ 990713 h 1011618"/>
                <a:gd name="connsiteX5" fmla="*/ 1018 w 579668"/>
                <a:gd name="connsiteY5" fmla="*/ 95536 h 1011618"/>
                <a:gd name="connsiteX6" fmla="*/ 70276 w 579668"/>
                <a:gd name="connsiteY6" fmla="*/ 63965 h 1011618"/>
                <a:gd name="connsiteX0" fmla="*/ 70794 w 580186"/>
                <a:gd name="connsiteY0" fmla="*/ 63965 h 1111622"/>
                <a:gd name="connsiteX1" fmla="*/ 102317 w 580186"/>
                <a:gd name="connsiteY1" fmla="*/ 3992 h 1111622"/>
                <a:gd name="connsiteX2" fmla="*/ 571990 w 580186"/>
                <a:gd name="connsiteY2" fmla="*/ 187790 h 1111622"/>
                <a:gd name="connsiteX3" fmla="*/ 277762 w 580186"/>
                <a:gd name="connsiteY3" fmla="*/ 686083 h 1111622"/>
                <a:gd name="connsiteX4" fmla="*/ 83267 w 580186"/>
                <a:gd name="connsiteY4" fmla="*/ 1095488 h 1111622"/>
                <a:gd name="connsiteX5" fmla="*/ 1536 w 580186"/>
                <a:gd name="connsiteY5" fmla="*/ 95536 h 1111622"/>
                <a:gd name="connsiteX6" fmla="*/ 70794 w 580186"/>
                <a:gd name="connsiteY6" fmla="*/ 63965 h 1111622"/>
                <a:gd name="connsiteX0" fmla="*/ 74148 w 583540"/>
                <a:gd name="connsiteY0" fmla="*/ 63965 h 1119717"/>
                <a:gd name="connsiteX1" fmla="*/ 105671 w 583540"/>
                <a:gd name="connsiteY1" fmla="*/ 3992 h 1119717"/>
                <a:gd name="connsiteX2" fmla="*/ 575344 w 583540"/>
                <a:gd name="connsiteY2" fmla="*/ 187790 h 1119717"/>
                <a:gd name="connsiteX3" fmla="*/ 281116 w 583540"/>
                <a:gd name="connsiteY3" fmla="*/ 686083 h 1119717"/>
                <a:gd name="connsiteX4" fmla="*/ 86621 w 583540"/>
                <a:gd name="connsiteY4" fmla="*/ 1095488 h 1119717"/>
                <a:gd name="connsiteX5" fmla="*/ 4890 w 583540"/>
                <a:gd name="connsiteY5" fmla="*/ 95536 h 1119717"/>
                <a:gd name="connsiteX6" fmla="*/ 74148 w 583540"/>
                <a:gd name="connsiteY6" fmla="*/ 63965 h 1119717"/>
                <a:gd name="connsiteX0" fmla="*/ 80311 w 589703"/>
                <a:gd name="connsiteY0" fmla="*/ 63965 h 1116919"/>
                <a:gd name="connsiteX1" fmla="*/ 111834 w 589703"/>
                <a:gd name="connsiteY1" fmla="*/ 3992 h 1116919"/>
                <a:gd name="connsiteX2" fmla="*/ 581507 w 589703"/>
                <a:gd name="connsiteY2" fmla="*/ 187790 h 1116919"/>
                <a:gd name="connsiteX3" fmla="*/ 287279 w 589703"/>
                <a:gd name="connsiteY3" fmla="*/ 686083 h 1116919"/>
                <a:gd name="connsiteX4" fmla="*/ 92784 w 589703"/>
                <a:gd name="connsiteY4" fmla="*/ 1095488 h 1116919"/>
                <a:gd name="connsiteX5" fmla="*/ 11053 w 589703"/>
                <a:gd name="connsiteY5" fmla="*/ 95536 h 1116919"/>
                <a:gd name="connsiteX6" fmla="*/ 80311 w 589703"/>
                <a:gd name="connsiteY6" fmla="*/ 63965 h 11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03" h="1116919">
                  <a:moveTo>
                    <a:pt x="80311" y="63965"/>
                  </a:moveTo>
                  <a:cubicBezTo>
                    <a:pt x="97108" y="48708"/>
                    <a:pt x="28301" y="-16645"/>
                    <a:pt x="111834" y="3992"/>
                  </a:cubicBezTo>
                  <a:cubicBezTo>
                    <a:pt x="195367" y="24629"/>
                    <a:pt x="533216" y="40771"/>
                    <a:pt x="581507" y="187790"/>
                  </a:cubicBezTo>
                  <a:cubicBezTo>
                    <a:pt x="629798" y="334809"/>
                    <a:pt x="456045" y="1461900"/>
                    <a:pt x="287279" y="686083"/>
                  </a:cubicBezTo>
                  <a:cubicBezTo>
                    <a:pt x="223288" y="815141"/>
                    <a:pt x="215022" y="1212962"/>
                    <a:pt x="92784" y="1095488"/>
                  </a:cubicBezTo>
                  <a:cubicBezTo>
                    <a:pt x="-29454" y="978014"/>
                    <a:pt x="432" y="175382"/>
                    <a:pt x="11053" y="95536"/>
                  </a:cubicBezTo>
                  <a:cubicBezTo>
                    <a:pt x="21674" y="15691"/>
                    <a:pt x="63514" y="79222"/>
                    <a:pt x="80311" y="63965"/>
                  </a:cubicBezTo>
                  <a:close/>
                </a:path>
              </a:pathLst>
            </a:cu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dirty="0">
                <a:solidFill>
                  <a:prstClr val="white"/>
                </a:solidFill>
                <a:latin typeface="Calibri" panose="020F0502020204030204"/>
                <a:ea typeface="游ゴシック" panose="020B0400000000000000" pitchFamily="50" charset="-128"/>
              </a:endParaRPr>
            </a:p>
          </p:txBody>
        </p:sp>
        <p:pic>
          <p:nvPicPr>
            <p:cNvPr id="14" name="グラフィックス 13" descr="水">
              <a:extLst>
                <a:ext uri="{FF2B5EF4-FFF2-40B4-BE49-F238E27FC236}">
                  <a16:creationId xmlns:a16="http://schemas.microsoft.com/office/drawing/2014/main" id="{E4AAA59D-5304-41EF-8E64-B6444085491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82213">
              <a:off x="257961" y="4432834"/>
              <a:ext cx="185605" cy="403138"/>
            </a:xfrm>
            <a:prstGeom prst="rect">
              <a:avLst/>
            </a:prstGeom>
          </p:spPr>
        </p:pic>
        <p:pic>
          <p:nvPicPr>
            <p:cNvPr id="15" name="グラフィックス 14" descr="水">
              <a:extLst>
                <a:ext uri="{FF2B5EF4-FFF2-40B4-BE49-F238E27FC236}">
                  <a16:creationId xmlns:a16="http://schemas.microsoft.com/office/drawing/2014/main" id="{7A5A9B0F-EA19-49CD-B14F-B82E3D5F9FA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574128">
              <a:off x="1261548" y="4388012"/>
              <a:ext cx="185605" cy="403138"/>
            </a:xfrm>
            <a:prstGeom prst="rect">
              <a:avLst/>
            </a:prstGeom>
          </p:spPr>
        </p:pic>
        <p:pic>
          <p:nvPicPr>
            <p:cNvPr id="16" name="グラフィックス 15" descr="水">
              <a:extLst>
                <a:ext uri="{FF2B5EF4-FFF2-40B4-BE49-F238E27FC236}">
                  <a16:creationId xmlns:a16="http://schemas.microsoft.com/office/drawing/2014/main" id="{89ECA2B7-28AF-4926-9775-2DB14DA806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82213">
              <a:off x="344519" y="4681040"/>
              <a:ext cx="185605" cy="403138"/>
            </a:xfrm>
            <a:prstGeom prst="rect">
              <a:avLst/>
            </a:prstGeom>
          </p:spPr>
        </p:pic>
        <p:grpSp>
          <p:nvGrpSpPr>
            <p:cNvPr id="18" name="グループ化 17">
              <a:extLst>
                <a:ext uri="{FF2B5EF4-FFF2-40B4-BE49-F238E27FC236}">
                  <a16:creationId xmlns:a16="http://schemas.microsoft.com/office/drawing/2014/main" id="{F09D2CA9-A39B-4638-B9AE-809CFD3FB36B}"/>
                </a:ext>
              </a:extLst>
            </p:cNvPr>
            <p:cNvGrpSpPr/>
            <p:nvPr/>
          </p:nvGrpSpPr>
          <p:grpSpPr>
            <a:xfrm>
              <a:off x="152024" y="3524312"/>
              <a:ext cx="901818" cy="889823"/>
              <a:chOff x="152024" y="3524312"/>
              <a:chExt cx="901818" cy="889823"/>
            </a:xfrm>
          </p:grpSpPr>
          <p:pic>
            <p:nvPicPr>
              <p:cNvPr id="7" name="図 6">
                <a:extLst>
                  <a:ext uri="{FF2B5EF4-FFF2-40B4-BE49-F238E27FC236}">
                    <a16:creationId xmlns:a16="http://schemas.microsoft.com/office/drawing/2014/main" id="{BF08C56D-1155-4DA2-A3FC-DB442E14CE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02687" flipH="1">
                <a:off x="152024" y="3524312"/>
                <a:ext cx="896476" cy="809490"/>
              </a:xfrm>
              <a:prstGeom prst="rect">
                <a:avLst/>
              </a:prstGeom>
            </p:spPr>
          </p:pic>
          <p:sp>
            <p:nvSpPr>
              <p:cNvPr id="8" name="正方形/長方形 7">
                <a:extLst>
                  <a:ext uri="{FF2B5EF4-FFF2-40B4-BE49-F238E27FC236}">
                    <a16:creationId xmlns:a16="http://schemas.microsoft.com/office/drawing/2014/main" id="{B959108A-254C-4351-BC35-13A9FDECAA07}"/>
                  </a:ext>
                </a:extLst>
              </p:cNvPr>
              <p:cNvSpPr/>
              <p:nvPr/>
            </p:nvSpPr>
            <p:spPr>
              <a:xfrm>
                <a:off x="440711" y="4201762"/>
                <a:ext cx="613131" cy="21237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grpSp>
        <p:pic>
          <p:nvPicPr>
            <p:cNvPr id="19" name="グラフィックス 18" descr="水">
              <a:extLst>
                <a:ext uri="{FF2B5EF4-FFF2-40B4-BE49-F238E27FC236}">
                  <a16:creationId xmlns:a16="http://schemas.microsoft.com/office/drawing/2014/main" id="{6210A860-5596-4BA9-A929-502E226FA6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03757">
              <a:off x="1092595" y="4469417"/>
              <a:ext cx="187534" cy="407327"/>
            </a:xfrm>
            <a:prstGeom prst="rect">
              <a:avLst/>
            </a:prstGeom>
          </p:spPr>
        </p:pic>
        <p:sp>
          <p:nvSpPr>
            <p:cNvPr id="20" name="正方形/長方形 19">
              <a:extLst>
                <a:ext uri="{FF2B5EF4-FFF2-40B4-BE49-F238E27FC236}">
                  <a16:creationId xmlns:a16="http://schemas.microsoft.com/office/drawing/2014/main" id="{1702B02E-C627-44BD-83F6-35D33DAF57AE}"/>
                </a:ext>
              </a:extLst>
            </p:cNvPr>
            <p:cNvSpPr/>
            <p:nvPr/>
          </p:nvSpPr>
          <p:spPr>
            <a:xfrm rot="669701">
              <a:off x="1075477" y="4212109"/>
              <a:ext cx="196410" cy="43382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61CCE6B9-7372-4B16-B976-B15536A9373C}"/>
              </a:ext>
            </a:extLst>
          </p:cNvPr>
          <p:cNvGrpSpPr/>
          <p:nvPr/>
        </p:nvGrpSpPr>
        <p:grpSpPr>
          <a:xfrm>
            <a:off x="6300193" y="2463557"/>
            <a:ext cx="2381765" cy="1231319"/>
            <a:chOff x="2260696" y="2652449"/>
            <a:chExt cx="2580245" cy="1333929"/>
          </a:xfrm>
        </p:grpSpPr>
        <p:sp>
          <p:nvSpPr>
            <p:cNvPr id="23" name="object 9">
              <a:extLst>
                <a:ext uri="{FF2B5EF4-FFF2-40B4-BE49-F238E27FC236}">
                  <a16:creationId xmlns:a16="http://schemas.microsoft.com/office/drawing/2014/main" id="{FA3BFE37-AC66-49E4-B6FE-0FE67B5429D8}"/>
                </a:ext>
              </a:extLst>
            </p:cNvPr>
            <p:cNvSpPr/>
            <p:nvPr/>
          </p:nvSpPr>
          <p:spPr>
            <a:xfrm>
              <a:off x="2260696" y="2652449"/>
              <a:ext cx="2580245" cy="1333929"/>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sz="1662" dirty="0">
                <a:solidFill>
                  <a:prstClr val="black"/>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BC8289FD-49C5-46D2-8E8A-6E04DD4739C9}"/>
                </a:ext>
              </a:extLst>
            </p:cNvPr>
            <p:cNvGrpSpPr/>
            <p:nvPr/>
          </p:nvGrpSpPr>
          <p:grpSpPr>
            <a:xfrm>
              <a:off x="2666183" y="2903131"/>
              <a:ext cx="1778759" cy="368875"/>
              <a:chOff x="892636" y="871235"/>
              <a:chExt cx="1499324" cy="524909"/>
            </a:xfrm>
          </p:grpSpPr>
          <p:sp>
            <p:nvSpPr>
              <p:cNvPr id="26" name="四角形: 角を丸くする 25">
                <a:extLst>
                  <a:ext uri="{FF2B5EF4-FFF2-40B4-BE49-F238E27FC236}">
                    <a16:creationId xmlns:a16="http://schemas.microsoft.com/office/drawing/2014/main" id="{F0BE7DB3-A5C1-4383-B4DF-1FA632E8DADB}"/>
                  </a:ext>
                </a:extLst>
              </p:cNvPr>
              <p:cNvSpPr/>
              <p:nvPr/>
            </p:nvSpPr>
            <p:spPr>
              <a:xfrm>
                <a:off x="892636" y="871235"/>
                <a:ext cx="1434669" cy="501460"/>
              </a:xfrm>
              <a:prstGeom prst="roundRect">
                <a:avLst/>
              </a:prstGeom>
              <a:solidFill>
                <a:schemeClr val="accent4">
                  <a:lumMod val="40000"/>
                  <a:lumOff val="60000"/>
                </a:schemeClr>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108" b="1" dirty="0">
                  <a:solidFill>
                    <a:srgbClr val="ED7D31">
                      <a:lumMod val="75000"/>
                    </a:srgb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0D5169A7-B9D0-4E5E-8BE2-F7BF613B1031}"/>
                  </a:ext>
                </a:extLst>
              </p:cNvPr>
              <p:cNvSpPr txBox="1"/>
              <p:nvPr/>
            </p:nvSpPr>
            <p:spPr>
              <a:xfrm>
                <a:off x="1004103" y="990971"/>
                <a:ext cx="1387857" cy="405173"/>
              </a:xfrm>
              <a:prstGeom prst="rect">
                <a:avLst/>
              </a:prstGeom>
              <a:noFill/>
            </p:spPr>
            <p:txBody>
              <a:bodyPr wrap="square" rtlCol="0">
                <a:spAutoFit/>
              </a:bodyPr>
              <a:lstStyle/>
              <a:p>
                <a:pPr defTabSz="422041">
                  <a:defRPr/>
                </a:pPr>
                <a:r>
                  <a:rPr lang="ja-JP" altLang="en-US" sz="1108" b="1" dirty="0">
                    <a:solidFill>
                      <a:srgbClr val="FFC000">
                        <a:lumMod val="75000"/>
                      </a:srgbClr>
                    </a:solidFill>
                    <a:latin typeface="メイリオ" panose="020B0604030504040204" pitchFamily="50" charset="-128"/>
                    <a:ea typeface="メイリオ" panose="020B0604030504040204" pitchFamily="50" charset="-128"/>
                  </a:rPr>
                  <a:t>指定管理事業（県）</a:t>
                </a:r>
              </a:p>
            </p:txBody>
          </p:sp>
        </p:grpSp>
        <p:grpSp>
          <p:nvGrpSpPr>
            <p:cNvPr id="28" name="グループ化 27">
              <a:extLst>
                <a:ext uri="{FF2B5EF4-FFF2-40B4-BE49-F238E27FC236}">
                  <a16:creationId xmlns:a16="http://schemas.microsoft.com/office/drawing/2014/main" id="{A3333B33-666C-44A4-A494-705AF4856794}"/>
                </a:ext>
              </a:extLst>
            </p:cNvPr>
            <p:cNvGrpSpPr/>
            <p:nvPr/>
          </p:nvGrpSpPr>
          <p:grpSpPr>
            <a:xfrm>
              <a:off x="2535614" y="3321090"/>
              <a:ext cx="1944216" cy="344636"/>
              <a:chOff x="308484" y="1570499"/>
              <a:chExt cx="2489039" cy="570157"/>
            </a:xfrm>
          </p:grpSpPr>
          <p:sp>
            <p:nvSpPr>
              <p:cNvPr id="29" name="楕円 22">
                <a:extLst>
                  <a:ext uri="{FF2B5EF4-FFF2-40B4-BE49-F238E27FC236}">
                    <a16:creationId xmlns:a16="http://schemas.microsoft.com/office/drawing/2014/main" id="{797374A0-9A0C-40A2-8731-30B2FAD4998B}"/>
                  </a:ext>
                </a:extLst>
              </p:cNvPr>
              <p:cNvSpPr/>
              <p:nvPr/>
            </p:nvSpPr>
            <p:spPr>
              <a:xfrm>
                <a:off x="308484" y="1570499"/>
                <a:ext cx="2489039" cy="555319"/>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108" b="1" dirty="0">
                  <a:solidFill>
                    <a:prstClr val="white"/>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FB7FE6D3-CC74-4200-A5D6-C6DB6F175DA6}"/>
                  </a:ext>
                </a:extLst>
              </p:cNvPr>
              <p:cNvSpPr txBox="1"/>
              <p:nvPr/>
            </p:nvSpPr>
            <p:spPr>
              <a:xfrm>
                <a:off x="645998" y="1619492"/>
                <a:ext cx="1878966" cy="521164"/>
              </a:xfrm>
              <a:prstGeom prst="roundRect">
                <a:avLst/>
              </a:prstGeom>
              <a:noFill/>
            </p:spPr>
            <p:txBody>
              <a:bodyPr wrap="square" rtlCol="0">
                <a:spAutoFit/>
              </a:bodyPr>
              <a:lstStyle/>
              <a:p>
                <a:pPr defTabSz="422041">
                  <a:defRPr/>
                </a:pPr>
                <a:r>
                  <a:rPr lang="ja-JP" altLang="en-US" sz="1108" b="1" dirty="0">
                    <a:solidFill>
                      <a:srgbClr val="ED7D31">
                        <a:lumMod val="75000"/>
                      </a:srgbClr>
                    </a:solidFill>
                    <a:latin typeface="メイリオ" panose="020B0604030504040204" pitchFamily="50" charset="-128"/>
                    <a:ea typeface="メイリオ" panose="020B0604030504040204" pitchFamily="50" charset="-128"/>
                  </a:rPr>
                  <a:t>個体数調整（県）</a:t>
                </a:r>
              </a:p>
            </p:txBody>
          </p:sp>
        </p:grpSp>
      </p:grpSp>
      <p:grpSp>
        <p:nvGrpSpPr>
          <p:cNvPr id="32" name="グループ化 31">
            <a:extLst>
              <a:ext uri="{FF2B5EF4-FFF2-40B4-BE49-F238E27FC236}">
                <a16:creationId xmlns:a16="http://schemas.microsoft.com/office/drawing/2014/main" id="{48D8AE09-EBD5-40D4-97B0-F5DE927CB8B5}"/>
              </a:ext>
            </a:extLst>
          </p:cNvPr>
          <p:cNvGrpSpPr/>
          <p:nvPr/>
        </p:nvGrpSpPr>
        <p:grpSpPr>
          <a:xfrm>
            <a:off x="2456112" y="2463557"/>
            <a:ext cx="2381765" cy="1231319"/>
            <a:chOff x="2260696" y="2652449"/>
            <a:chExt cx="2580245" cy="1333929"/>
          </a:xfrm>
        </p:grpSpPr>
        <p:sp>
          <p:nvSpPr>
            <p:cNvPr id="33" name="object 9">
              <a:extLst>
                <a:ext uri="{FF2B5EF4-FFF2-40B4-BE49-F238E27FC236}">
                  <a16:creationId xmlns:a16="http://schemas.microsoft.com/office/drawing/2014/main" id="{57B834A0-46C6-4387-9B25-747C03605379}"/>
                </a:ext>
              </a:extLst>
            </p:cNvPr>
            <p:cNvSpPr/>
            <p:nvPr/>
          </p:nvSpPr>
          <p:spPr>
            <a:xfrm>
              <a:off x="2260696" y="2652449"/>
              <a:ext cx="2580245" cy="1333929"/>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sz="1662" dirty="0">
                <a:solidFill>
                  <a:prstClr val="black"/>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CDDC6661-3F37-4E9B-9F8A-7C9CFF53532B}"/>
                </a:ext>
              </a:extLst>
            </p:cNvPr>
            <p:cNvGrpSpPr/>
            <p:nvPr/>
          </p:nvGrpSpPr>
          <p:grpSpPr>
            <a:xfrm>
              <a:off x="2656695" y="2947091"/>
              <a:ext cx="1788246" cy="376088"/>
              <a:chOff x="884639" y="933795"/>
              <a:chExt cx="1507321" cy="535175"/>
            </a:xfrm>
          </p:grpSpPr>
          <p:sp>
            <p:nvSpPr>
              <p:cNvPr id="38" name="四角形: 角を丸くする 37">
                <a:extLst>
                  <a:ext uri="{FF2B5EF4-FFF2-40B4-BE49-F238E27FC236}">
                    <a16:creationId xmlns:a16="http://schemas.microsoft.com/office/drawing/2014/main" id="{6F44958D-FAD0-47CF-A721-376DBCCB5BA5}"/>
                  </a:ext>
                </a:extLst>
              </p:cNvPr>
              <p:cNvSpPr/>
              <p:nvPr/>
            </p:nvSpPr>
            <p:spPr>
              <a:xfrm>
                <a:off x="884639" y="933795"/>
                <a:ext cx="1434669" cy="501460"/>
              </a:xfrm>
              <a:prstGeom prst="roundRect">
                <a:avLst/>
              </a:prstGeom>
              <a:solidFill>
                <a:schemeClr val="accent4">
                  <a:lumMod val="40000"/>
                  <a:lumOff val="60000"/>
                </a:schemeClr>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108" b="1" dirty="0">
                  <a:solidFill>
                    <a:srgbClr val="ED7D31">
                      <a:lumMod val="75000"/>
                    </a:srgb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83EBF778-63DC-4D3E-B86A-7AD5F0E1FE14}"/>
                  </a:ext>
                </a:extLst>
              </p:cNvPr>
              <p:cNvSpPr txBox="1"/>
              <p:nvPr/>
            </p:nvSpPr>
            <p:spPr>
              <a:xfrm>
                <a:off x="1004024" y="1063796"/>
                <a:ext cx="1387936" cy="405174"/>
              </a:xfrm>
              <a:prstGeom prst="rect">
                <a:avLst/>
              </a:prstGeom>
              <a:noFill/>
            </p:spPr>
            <p:txBody>
              <a:bodyPr wrap="square" rtlCol="0">
                <a:spAutoFit/>
              </a:bodyPr>
              <a:lstStyle/>
              <a:p>
                <a:pPr defTabSz="422041">
                  <a:defRPr/>
                </a:pPr>
                <a:r>
                  <a:rPr lang="ja-JP" altLang="en-US" sz="1108" b="1" dirty="0">
                    <a:solidFill>
                      <a:srgbClr val="FFC000">
                        <a:lumMod val="75000"/>
                      </a:srgbClr>
                    </a:solidFill>
                    <a:latin typeface="メイリオ" panose="020B0604030504040204" pitchFamily="50" charset="-128"/>
                    <a:ea typeface="メイリオ" panose="020B0604030504040204" pitchFamily="50" charset="-128"/>
                  </a:rPr>
                  <a:t>指定管理事業（県）</a:t>
                </a:r>
              </a:p>
            </p:txBody>
          </p:sp>
        </p:grpSp>
        <p:grpSp>
          <p:nvGrpSpPr>
            <p:cNvPr id="35" name="グループ化 34">
              <a:extLst>
                <a:ext uri="{FF2B5EF4-FFF2-40B4-BE49-F238E27FC236}">
                  <a16:creationId xmlns:a16="http://schemas.microsoft.com/office/drawing/2014/main" id="{CB4F4DC9-7CE4-43D7-B89F-D55FBF49F020}"/>
                </a:ext>
              </a:extLst>
            </p:cNvPr>
            <p:cNvGrpSpPr/>
            <p:nvPr/>
          </p:nvGrpSpPr>
          <p:grpSpPr>
            <a:xfrm>
              <a:off x="2537622" y="3372529"/>
              <a:ext cx="1944216" cy="357831"/>
              <a:chOff x="311055" y="1655597"/>
              <a:chExt cx="2489039" cy="591986"/>
            </a:xfrm>
          </p:grpSpPr>
          <p:sp>
            <p:nvSpPr>
              <p:cNvPr id="36" name="楕円 22">
                <a:extLst>
                  <a:ext uri="{FF2B5EF4-FFF2-40B4-BE49-F238E27FC236}">
                    <a16:creationId xmlns:a16="http://schemas.microsoft.com/office/drawing/2014/main" id="{26D23DAB-7AE7-4299-9916-DF2C2AED355B}"/>
                  </a:ext>
                </a:extLst>
              </p:cNvPr>
              <p:cNvSpPr/>
              <p:nvPr/>
            </p:nvSpPr>
            <p:spPr>
              <a:xfrm>
                <a:off x="311055" y="1655597"/>
                <a:ext cx="2489039" cy="555319"/>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108" b="1" dirty="0">
                  <a:solidFill>
                    <a:prstClr val="white"/>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E8B7F93-3ED7-4111-8A80-756C9E1AF953}"/>
                  </a:ext>
                </a:extLst>
              </p:cNvPr>
              <p:cNvSpPr txBox="1"/>
              <p:nvPr/>
            </p:nvSpPr>
            <p:spPr>
              <a:xfrm>
                <a:off x="628238" y="1726419"/>
                <a:ext cx="1878966" cy="521164"/>
              </a:xfrm>
              <a:prstGeom prst="roundRect">
                <a:avLst/>
              </a:prstGeom>
              <a:noFill/>
            </p:spPr>
            <p:txBody>
              <a:bodyPr wrap="square" rtlCol="0">
                <a:spAutoFit/>
              </a:bodyPr>
              <a:lstStyle/>
              <a:p>
                <a:pPr algn="ctr" defTabSz="422041">
                  <a:defRPr/>
                </a:pPr>
                <a:r>
                  <a:rPr lang="ja-JP" altLang="en-US" sz="1108" b="1" dirty="0">
                    <a:solidFill>
                      <a:srgbClr val="ED7D31">
                        <a:lumMod val="75000"/>
                      </a:srgbClr>
                    </a:solidFill>
                    <a:latin typeface="メイリオ" panose="020B0604030504040204" pitchFamily="50" charset="-128"/>
                    <a:ea typeface="メイリオ" panose="020B0604030504040204" pitchFamily="50" charset="-128"/>
                  </a:rPr>
                  <a:t>個体数調整（県）</a:t>
                </a:r>
              </a:p>
            </p:txBody>
          </p:sp>
        </p:grpSp>
      </p:grpSp>
      <p:sp>
        <p:nvSpPr>
          <p:cNvPr id="40" name="楕円 39">
            <a:extLst>
              <a:ext uri="{FF2B5EF4-FFF2-40B4-BE49-F238E27FC236}">
                <a16:creationId xmlns:a16="http://schemas.microsoft.com/office/drawing/2014/main" id="{1A274AE4-7154-4D1C-8183-A43C4A856ACE}"/>
              </a:ext>
            </a:extLst>
          </p:cNvPr>
          <p:cNvSpPr/>
          <p:nvPr/>
        </p:nvSpPr>
        <p:spPr>
          <a:xfrm>
            <a:off x="2444996" y="4084987"/>
            <a:ext cx="2381765" cy="498090"/>
          </a:xfrm>
          <a:prstGeom prst="ellipse">
            <a:avLst/>
          </a:prstGeom>
          <a:noFill/>
          <a:ln w="28575">
            <a:solidFill>
              <a:schemeClr val="accent5">
                <a:lumMod val="75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sp>
        <p:nvSpPr>
          <p:cNvPr id="41" name="四角形: 角を丸くする 40">
            <a:extLst>
              <a:ext uri="{FF2B5EF4-FFF2-40B4-BE49-F238E27FC236}">
                <a16:creationId xmlns:a16="http://schemas.microsoft.com/office/drawing/2014/main" id="{3F251C85-9EAB-4A8C-8B62-AD33442F4296}"/>
              </a:ext>
            </a:extLst>
          </p:cNvPr>
          <p:cNvSpPr/>
          <p:nvPr/>
        </p:nvSpPr>
        <p:spPr>
          <a:xfrm>
            <a:off x="2378527" y="5092426"/>
            <a:ext cx="905741" cy="1313802"/>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pic>
        <p:nvPicPr>
          <p:cNvPr id="64" name="図 63">
            <a:extLst>
              <a:ext uri="{FF2B5EF4-FFF2-40B4-BE49-F238E27FC236}">
                <a16:creationId xmlns:a16="http://schemas.microsoft.com/office/drawing/2014/main" id="{6FD2B7BD-8896-4198-9479-F3FFA3F513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68071" y="5231969"/>
            <a:ext cx="272966" cy="272966"/>
          </a:xfrm>
          <a:prstGeom prst="rect">
            <a:avLst/>
          </a:prstGeom>
        </p:spPr>
      </p:pic>
      <p:pic>
        <p:nvPicPr>
          <p:cNvPr id="65" name="図 64">
            <a:extLst>
              <a:ext uri="{FF2B5EF4-FFF2-40B4-BE49-F238E27FC236}">
                <a16:creationId xmlns:a16="http://schemas.microsoft.com/office/drawing/2014/main" id="{C380EEE5-D36B-4DF0-95D6-107F7000BC9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5529" y="5625780"/>
            <a:ext cx="272966" cy="272966"/>
          </a:xfrm>
          <a:prstGeom prst="rect">
            <a:avLst/>
          </a:prstGeom>
        </p:spPr>
      </p:pic>
      <p:grpSp>
        <p:nvGrpSpPr>
          <p:cNvPr id="66" name="グループ化 65">
            <a:extLst>
              <a:ext uri="{FF2B5EF4-FFF2-40B4-BE49-F238E27FC236}">
                <a16:creationId xmlns:a16="http://schemas.microsoft.com/office/drawing/2014/main" id="{DCA8CBE3-1197-4011-A4EB-40B078619856}"/>
              </a:ext>
            </a:extLst>
          </p:cNvPr>
          <p:cNvGrpSpPr/>
          <p:nvPr/>
        </p:nvGrpSpPr>
        <p:grpSpPr>
          <a:xfrm>
            <a:off x="2521494" y="5961455"/>
            <a:ext cx="544455" cy="337992"/>
            <a:chOff x="1948419" y="4018563"/>
            <a:chExt cx="674430" cy="532870"/>
          </a:xfrm>
        </p:grpSpPr>
        <p:sp>
          <p:nvSpPr>
            <p:cNvPr id="67" name="フローチャート: データ 66">
              <a:extLst>
                <a:ext uri="{FF2B5EF4-FFF2-40B4-BE49-F238E27FC236}">
                  <a16:creationId xmlns:a16="http://schemas.microsoft.com/office/drawing/2014/main" id="{A0857C6A-BD6B-4B19-95D5-8157A19B1EAA}"/>
                </a:ext>
              </a:extLst>
            </p:cNvPr>
            <p:cNvSpPr/>
            <p:nvPr/>
          </p:nvSpPr>
          <p:spPr>
            <a:xfrm>
              <a:off x="1948419" y="4018563"/>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D018139-8BD5-49CC-B6BA-61F774F00805}"/>
                </a:ext>
              </a:extLst>
            </p:cNvPr>
            <p:cNvSpPr txBox="1"/>
            <p:nvPr/>
          </p:nvSpPr>
          <p:spPr>
            <a:xfrm>
              <a:off x="2022024" y="4075602"/>
              <a:ext cx="600825"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pic>
        <p:nvPicPr>
          <p:cNvPr id="81" name="図 80">
            <a:extLst>
              <a:ext uri="{FF2B5EF4-FFF2-40B4-BE49-F238E27FC236}">
                <a16:creationId xmlns:a16="http://schemas.microsoft.com/office/drawing/2014/main" id="{DE34A5CC-F1DC-4B55-A1EF-BE0DBA13BD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17416" y="3606708"/>
            <a:ext cx="474563" cy="586686"/>
          </a:xfrm>
          <a:prstGeom prst="rect">
            <a:avLst/>
          </a:prstGeom>
        </p:spPr>
      </p:pic>
      <p:pic>
        <p:nvPicPr>
          <p:cNvPr id="82" name="図 81">
            <a:extLst>
              <a:ext uri="{FF2B5EF4-FFF2-40B4-BE49-F238E27FC236}">
                <a16:creationId xmlns:a16="http://schemas.microsoft.com/office/drawing/2014/main" id="{B8DF1894-0466-49D0-BFED-1C57C83FCA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9312" y="4087861"/>
            <a:ext cx="345649" cy="360051"/>
          </a:xfrm>
          <a:prstGeom prst="rect">
            <a:avLst/>
          </a:prstGeom>
        </p:spPr>
      </p:pic>
      <p:pic>
        <p:nvPicPr>
          <p:cNvPr id="84" name="図 83" descr="探す, 暗い, 立つ, 衣類 が含まれている画像&#10;&#10;自動的に生成された説明">
            <a:extLst>
              <a:ext uri="{FF2B5EF4-FFF2-40B4-BE49-F238E27FC236}">
                <a16:creationId xmlns:a16="http://schemas.microsoft.com/office/drawing/2014/main" id="{11F1328F-89A9-4FD1-9E45-023248F6ED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74254" y="4222589"/>
            <a:ext cx="269094" cy="239895"/>
          </a:xfrm>
          <a:prstGeom prst="rect">
            <a:avLst/>
          </a:prstGeom>
        </p:spPr>
      </p:pic>
      <p:pic>
        <p:nvPicPr>
          <p:cNvPr id="85" name="図 84">
            <a:extLst>
              <a:ext uri="{FF2B5EF4-FFF2-40B4-BE49-F238E27FC236}">
                <a16:creationId xmlns:a16="http://schemas.microsoft.com/office/drawing/2014/main" id="{D978184B-4BD2-4B08-9324-A4494D9296C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34199" y="5933009"/>
            <a:ext cx="330824" cy="394883"/>
          </a:xfrm>
          <a:prstGeom prst="rect">
            <a:avLst/>
          </a:prstGeom>
        </p:spPr>
      </p:pic>
      <p:pic>
        <p:nvPicPr>
          <p:cNvPr id="91" name="図 90">
            <a:extLst>
              <a:ext uri="{FF2B5EF4-FFF2-40B4-BE49-F238E27FC236}">
                <a16:creationId xmlns:a16="http://schemas.microsoft.com/office/drawing/2014/main" id="{4CBFE647-2A32-4076-AC3F-C47FFE3AEB9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8527" y="5577149"/>
            <a:ext cx="330824" cy="394883"/>
          </a:xfrm>
          <a:prstGeom prst="rect">
            <a:avLst/>
          </a:prstGeom>
        </p:spPr>
      </p:pic>
      <p:pic>
        <p:nvPicPr>
          <p:cNvPr id="95" name="図 94" descr="探す, 暗い, 立つ, 衣類 が含まれている画像&#10;&#10;自動的に生成された説明">
            <a:extLst>
              <a:ext uri="{FF2B5EF4-FFF2-40B4-BE49-F238E27FC236}">
                <a16:creationId xmlns:a16="http://schemas.microsoft.com/office/drawing/2014/main" id="{11E11995-D15B-468F-87C9-6D7B87E35AA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28261" y="4311791"/>
            <a:ext cx="269094" cy="239895"/>
          </a:xfrm>
          <a:prstGeom prst="rect">
            <a:avLst/>
          </a:prstGeom>
        </p:spPr>
      </p:pic>
      <p:pic>
        <p:nvPicPr>
          <p:cNvPr id="96" name="図 95" descr="探す, 暗い, 立つ, 衣類 が含まれている画像&#10;&#10;自動的に生成された説明">
            <a:extLst>
              <a:ext uri="{FF2B5EF4-FFF2-40B4-BE49-F238E27FC236}">
                <a16:creationId xmlns:a16="http://schemas.microsoft.com/office/drawing/2014/main" id="{AFB40801-E24C-40C3-BCA8-72775F2FFFA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75928" y="4046537"/>
            <a:ext cx="269094" cy="239895"/>
          </a:xfrm>
          <a:prstGeom prst="rect">
            <a:avLst/>
          </a:prstGeom>
        </p:spPr>
      </p:pic>
      <p:pic>
        <p:nvPicPr>
          <p:cNvPr id="98" name="図 97" descr="挿絵 が含まれている画像&#10;&#10;自動的に生成された説明">
            <a:extLst>
              <a:ext uri="{FF2B5EF4-FFF2-40B4-BE49-F238E27FC236}">
                <a16:creationId xmlns:a16="http://schemas.microsoft.com/office/drawing/2014/main" id="{143931D1-E037-4014-BE47-7E9A48F8536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19064" y="4205829"/>
            <a:ext cx="294585" cy="294585"/>
          </a:xfrm>
          <a:prstGeom prst="rect">
            <a:avLst/>
          </a:prstGeom>
        </p:spPr>
      </p:pic>
      <p:pic>
        <p:nvPicPr>
          <p:cNvPr id="99" name="図 98" descr="挿絵 が含まれている画像&#10;&#10;自動的に生成された説明">
            <a:extLst>
              <a:ext uri="{FF2B5EF4-FFF2-40B4-BE49-F238E27FC236}">
                <a16:creationId xmlns:a16="http://schemas.microsoft.com/office/drawing/2014/main" id="{C1D94B9A-40F9-49E2-89A6-36C0BE4FFA7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11887" y="4092515"/>
            <a:ext cx="294585" cy="294585"/>
          </a:xfrm>
          <a:prstGeom prst="rect">
            <a:avLst/>
          </a:prstGeom>
        </p:spPr>
      </p:pic>
      <p:pic>
        <p:nvPicPr>
          <p:cNvPr id="101" name="図 100" descr="挿絵 が含まれている画像&#10;&#10;自動的に生成された説明">
            <a:extLst>
              <a:ext uri="{FF2B5EF4-FFF2-40B4-BE49-F238E27FC236}">
                <a16:creationId xmlns:a16="http://schemas.microsoft.com/office/drawing/2014/main" id="{2C02E6A2-266E-4638-8BCA-35B9642A419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19530" y="4222332"/>
            <a:ext cx="294585" cy="294585"/>
          </a:xfrm>
          <a:prstGeom prst="rect">
            <a:avLst/>
          </a:prstGeom>
        </p:spPr>
      </p:pic>
      <p:pic>
        <p:nvPicPr>
          <p:cNvPr id="102" name="図 101" descr="探す, 暗い, 立つ, 衣類 が含まれている画像&#10;&#10;自動的に生成された説明">
            <a:extLst>
              <a:ext uri="{FF2B5EF4-FFF2-40B4-BE49-F238E27FC236}">
                <a16:creationId xmlns:a16="http://schemas.microsoft.com/office/drawing/2014/main" id="{23D2BB19-EAFC-447F-8746-3D7C9B89EB1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77167" y="4119860"/>
            <a:ext cx="269094" cy="239895"/>
          </a:xfrm>
          <a:prstGeom prst="rect">
            <a:avLst/>
          </a:prstGeom>
        </p:spPr>
      </p:pic>
      <p:pic>
        <p:nvPicPr>
          <p:cNvPr id="103" name="図 102">
            <a:extLst>
              <a:ext uri="{FF2B5EF4-FFF2-40B4-BE49-F238E27FC236}">
                <a16:creationId xmlns:a16="http://schemas.microsoft.com/office/drawing/2014/main" id="{2A34889C-6A1D-40AB-91EB-F4938273D66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55097" y="3694875"/>
            <a:ext cx="474563" cy="586686"/>
          </a:xfrm>
          <a:prstGeom prst="rect">
            <a:avLst/>
          </a:prstGeom>
        </p:spPr>
      </p:pic>
      <p:pic>
        <p:nvPicPr>
          <p:cNvPr id="104" name="図 103">
            <a:extLst>
              <a:ext uri="{FF2B5EF4-FFF2-40B4-BE49-F238E27FC236}">
                <a16:creationId xmlns:a16="http://schemas.microsoft.com/office/drawing/2014/main" id="{510A31EB-3EE4-413E-A523-DD2101CB63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28737" y="3696797"/>
            <a:ext cx="474563" cy="586686"/>
          </a:xfrm>
          <a:prstGeom prst="rect">
            <a:avLst/>
          </a:prstGeom>
        </p:spPr>
      </p:pic>
      <p:pic>
        <p:nvPicPr>
          <p:cNvPr id="106" name="図 105">
            <a:extLst>
              <a:ext uri="{FF2B5EF4-FFF2-40B4-BE49-F238E27FC236}">
                <a16:creationId xmlns:a16="http://schemas.microsoft.com/office/drawing/2014/main" id="{9C32F8B1-8CFC-4F83-98E2-2B390169CA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77722" y="3807518"/>
            <a:ext cx="345649" cy="360051"/>
          </a:xfrm>
          <a:prstGeom prst="rect">
            <a:avLst/>
          </a:prstGeom>
        </p:spPr>
      </p:pic>
      <p:pic>
        <p:nvPicPr>
          <p:cNvPr id="105" name="図 104">
            <a:extLst>
              <a:ext uri="{FF2B5EF4-FFF2-40B4-BE49-F238E27FC236}">
                <a16:creationId xmlns:a16="http://schemas.microsoft.com/office/drawing/2014/main" id="{66BF87AE-158C-474C-B8B2-AE5A91B6153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82256" y="3787748"/>
            <a:ext cx="345649" cy="360051"/>
          </a:xfrm>
          <a:prstGeom prst="rect">
            <a:avLst/>
          </a:prstGeom>
        </p:spPr>
      </p:pic>
      <p:pic>
        <p:nvPicPr>
          <p:cNvPr id="108" name="図 107" descr="挿絵 が含まれている画像&#10;&#10;自動的に生成された説明">
            <a:extLst>
              <a:ext uri="{FF2B5EF4-FFF2-40B4-BE49-F238E27FC236}">
                <a16:creationId xmlns:a16="http://schemas.microsoft.com/office/drawing/2014/main" id="{E30900B4-EC26-417F-B81A-35CB0328DE6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80892" y="4023422"/>
            <a:ext cx="294585" cy="294585"/>
          </a:xfrm>
          <a:prstGeom prst="rect">
            <a:avLst/>
          </a:prstGeom>
        </p:spPr>
      </p:pic>
      <p:pic>
        <p:nvPicPr>
          <p:cNvPr id="109" name="図 108">
            <a:extLst>
              <a:ext uri="{FF2B5EF4-FFF2-40B4-BE49-F238E27FC236}">
                <a16:creationId xmlns:a16="http://schemas.microsoft.com/office/drawing/2014/main" id="{D375194A-1BD7-4B15-A48B-D964643AD81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87105" y="4263983"/>
            <a:ext cx="345649" cy="360051"/>
          </a:xfrm>
          <a:prstGeom prst="rect">
            <a:avLst/>
          </a:prstGeom>
        </p:spPr>
      </p:pic>
      <p:sp>
        <p:nvSpPr>
          <p:cNvPr id="111" name="楕円 110">
            <a:extLst>
              <a:ext uri="{FF2B5EF4-FFF2-40B4-BE49-F238E27FC236}">
                <a16:creationId xmlns:a16="http://schemas.microsoft.com/office/drawing/2014/main" id="{8B112291-AC0D-479E-A040-3E2653084141}"/>
              </a:ext>
            </a:extLst>
          </p:cNvPr>
          <p:cNvSpPr/>
          <p:nvPr/>
        </p:nvSpPr>
        <p:spPr>
          <a:xfrm>
            <a:off x="6327328" y="4091669"/>
            <a:ext cx="2381765" cy="498090"/>
          </a:xfrm>
          <a:prstGeom prst="ellipse">
            <a:avLst/>
          </a:prstGeom>
          <a:solidFill>
            <a:schemeClr val="accent5">
              <a:lumMod val="40000"/>
              <a:lumOff val="60000"/>
            </a:schemeClr>
          </a:solidFill>
          <a:ln w="28575">
            <a:solidFill>
              <a:schemeClr val="accent5">
                <a:lumMod val="75000"/>
              </a:schemeClr>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pic>
        <p:nvPicPr>
          <p:cNvPr id="112" name="図 111">
            <a:extLst>
              <a:ext uri="{FF2B5EF4-FFF2-40B4-BE49-F238E27FC236}">
                <a16:creationId xmlns:a16="http://schemas.microsoft.com/office/drawing/2014/main" id="{AF75D81E-873E-4710-BD48-D6C0CD8EE1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66814" y="3746058"/>
            <a:ext cx="474563" cy="586686"/>
          </a:xfrm>
          <a:prstGeom prst="rect">
            <a:avLst/>
          </a:prstGeom>
        </p:spPr>
      </p:pic>
      <p:pic>
        <p:nvPicPr>
          <p:cNvPr id="113" name="図 112">
            <a:extLst>
              <a:ext uri="{FF2B5EF4-FFF2-40B4-BE49-F238E27FC236}">
                <a16:creationId xmlns:a16="http://schemas.microsoft.com/office/drawing/2014/main" id="{B46DDF4D-003E-4A29-AED1-5EFE17B021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32683" y="4314056"/>
            <a:ext cx="345649" cy="360051"/>
          </a:xfrm>
          <a:prstGeom prst="rect">
            <a:avLst/>
          </a:prstGeom>
        </p:spPr>
      </p:pic>
      <p:pic>
        <p:nvPicPr>
          <p:cNvPr id="121" name="図 120">
            <a:extLst>
              <a:ext uri="{FF2B5EF4-FFF2-40B4-BE49-F238E27FC236}">
                <a16:creationId xmlns:a16="http://schemas.microsoft.com/office/drawing/2014/main" id="{32F1BCB1-EBC4-4090-82CF-54852D4F514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37429" y="3701558"/>
            <a:ext cx="474563" cy="586686"/>
          </a:xfrm>
          <a:prstGeom prst="rect">
            <a:avLst/>
          </a:prstGeom>
        </p:spPr>
      </p:pic>
      <p:pic>
        <p:nvPicPr>
          <p:cNvPr id="122" name="図 121">
            <a:extLst>
              <a:ext uri="{FF2B5EF4-FFF2-40B4-BE49-F238E27FC236}">
                <a16:creationId xmlns:a16="http://schemas.microsoft.com/office/drawing/2014/main" id="{E4A3F74D-053F-4ADB-9D1A-255642E0F1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11070" y="3703479"/>
            <a:ext cx="474563" cy="586686"/>
          </a:xfrm>
          <a:prstGeom prst="rect">
            <a:avLst/>
          </a:prstGeom>
        </p:spPr>
      </p:pic>
      <p:pic>
        <p:nvPicPr>
          <p:cNvPr id="123" name="図 122">
            <a:extLst>
              <a:ext uri="{FF2B5EF4-FFF2-40B4-BE49-F238E27FC236}">
                <a16:creationId xmlns:a16="http://schemas.microsoft.com/office/drawing/2014/main" id="{D274BC40-BEF2-4710-86E0-48D081A40CF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60054" y="3814200"/>
            <a:ext cx="345649" cy="360051"/>
          </a:xfrm>
          <a:prstGeom prst="rect">
            <a:avLst/>
          </a:prstGeom>
        </p:spPr>
      </p:pic>
      <p:pic>
        <p:nvPicPr>
          <p:cNvPr id="124" name="図 123">
            <a:extLst>
              <a:ext uri="{FF2B5EF4-FFF2-40B4-BE49-F238E27FC236}">
                <a16:creationId xmlns:a16="http://schemas.microsoft.com/office/drawing/2014/main" id="{E5CB52E1-F869-4D3D-96EE-4D97E26A8D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64588" y="3794430"/>
            <a:ext cx="345649" cy="360051"/>
          </a:xfrm>
          <a:prstGeom prst="rect">
            <a:avLst/>
          </a:prstGeom>
        </p:spPr>
      </p:pic>
      <p:pic>
        <p:nvPicPr>
          <p:cNvPr id="126" name="図 125">
            <a:extLst>
              <a:ext uri="{FF2B5EF4-FFF2-40B4-BE49-F238E27FC236}">
                <a16:creationId xmlns:a16="http://schemas.microsoft.com/office/drawing/2014/main" id="{24870015-9DD5-4CD2-940F-7DF1CEB7A9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69437" y="4270666"/>
            <a:ext cx="345649" cy="360051"/>
          </a:xfrm>
          <a:prstGeom prst="rect">
            <a:avLst/>
          </a:prstGeom>
        </p:spPr>
      </p:pic>
      <p:pic>
        <p:nvPicPr>
          <p:cNvPr id="127" name="図 126">
            <a:extLst>
              <a:ext uri="{FF2B5EF4-FFF2-40B4-BE49-F238E27FC236}">
                <a16:creationId xmlns:a16="http://schemas.microsoft.com/office/drawing/2014/main" id="{384EBB71-6DA1-43F6-983C-9C6BE5E505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49987" y="4270219"/>
            <a:ext cx="272966" cy="272966"/>
          </a:xfrm>
          <a:prstGeom prst="rect">
            <a:avLst/>
          </a:prstGeom>
        </p:spPr>
      </p:pic>
      <p:pic>
        <p:nvPicPr>
          <p:cNvPr id="128" name="図 127">
            <a:extLst>
              <a:ext uri="{FF2B5EF4-FFF2-40B4-BE49-F238E27FC236}">
                <a16:creationId xmlns:a16="http://schemas.microsoft.com/office/drawing/2014/main" id="{FEB9EB35-6726-4C57-8608-2315420CCC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0064" y="4191526"/>
            <a:ext cx="272966" cy="272966"/>
          </a:xfrm>
          <a:prstGeom prst="rect">
            <a:avLst/>
          </a:prstGeom>
        </p:spPr>
      </p:pic>
      <p:pic>
        <p:nvPicPr>
          <p:cNvPr id="129" name="図 128">
            <a:extLst>
              <a:ext uri="{FF2B5EF4-FFF2-40B4-BE49-F238E27FC236}">
                <a16:creationId xmlns:a16="http://schemas.microsoft.com/office/drawing/2014/main" id="{262002D7-77E8-4269-A594-A7B047B979B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56567" y="3939147"/>
            <a:ext cx="330824" cy="394883"/>
          </a:xfrm>
          <a:prstGeom prst="rect">
            <a:avLst/>
          </a:prstGeom>
        </p:spPr>
      </p:pic>
      <p:pic>
        <p:nvPicPr>
          <p:cNvPr id="130" name="図 129">
            <a:extLst>
              <a:ext uri="{FF2B5EF4-FFF2-40B4-BE49-F238E27FC236}">
                <a16:creationId xmlns:a16="http://schemas.microsoft.com/office/drawing/2014/main" id="{972D8575-AD12-4DA9-AF10-01BF76B795B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87386" y="4123126"/>
            <a:ext cx="330824" cy="394883"/>
          </a:xfrm>
          <a:prstGeom prst="rect">
            <a:avLst/>
          </a:prstGeom>
        </p:spPr>
      </p:pic>
      <p:sp>
        <p:nvSpPr>
          <p:cNvPr id="159" name="四角形: 角を丸くする 158">
            <a:extLst>
              <a:ext uri="{FF2B5EF4-FFF2-40B4-BE49-F238E27FC236}">
                <a16:creationId xmlns:a16="http://schemas.microsoft.com/office/drawing/2014/main" id="{3A143119-AF6E-49CF-BD50-34F5D650F58C}"/>
              </a:ext>
            </a:extLst>
          </p:cNvPr>
          <p:cNvSpPr/>
          <p:nvPr/>
        </p:nvSpPr>
        <p:spPr>
          <a:xfrm>
            <a:off x="6497392" y="5118087"/>
            <a:ext cx="905741" cy="1313802"/>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sp>
        <p:nvSpPr>
          <p:cNvPr id="161" name="四角形: 角を丸くする 160">
            <a:extLst>
              <a:ext uri="{FF2B5EF4-FFF2-40B4-BE49-F238E27FC236}">
                <a16:creationId xmlns:a16="http://schemas.microsoft.com/office/drawing/2014/main" id="{FA3E6BDF-B254-4018-86E4-B5224DDC2293}"/>
              </a:ext>
            </a:extLst>
          </p:cNvPr>
          <p:cNvSpPr/>
          <p:nvPr/>
        </p:nvSpPr>
        <p:spPr>
          <a:xfrm>
            <a:off x="7711476" y="5821351"/>
            <a:ext cx="955315" cy="863627"/>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pic>
        <p:nvPicPr>
          <p:cNvPr id="162" name="図 161">
            <a:extLst>
              <a:ext uri="{FF2B5EF4-FFF2-40B4-BE49-F238E27FC236}">
                <a16:creationId xmlns:a16="http://schemas.microsoft.com/office/drawing/2014/main" id="{E9E2A334-1279-4596-88F5-9BA939FA49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86936" y="5257631"/>
            <a:ext cx="272966" cy="272966"/>
          </a:xfrm>
          <a:prstGeom prst="rect">
            <a:avLst/>
          </a:prstGeom>
        </p:spPr>
      </p:pic>
      <p:pic>
        <p:nvPicPr>
          <p:cNvPr id="163" name="図 162">
            <a:extLst>
              <a:ext uri="{FF2B5EF4-FFF2-40B4-BE49-F238E27FC236}">
                <a16:creationId xmlns:a16="http://schemas.microsoft.com/office/drawing/2014/main" id="{C5C3C9E7-A99A-4B7D-AFFE-DD9AD979A4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9943" y="5589805"/>
            <a:ext cx="272966" cy="272966"/>
          </a:xfrm>
          <a:prstGeom prst="rect">
            <a:avLst/>
          </a:prstGeom>
        </p:spPr>
      </p:pic>
      <p:grpSp>
        <p:nvGrpSpPr>
          <p:cNvPr id="164" name="グループ化 163">
            <a:extLst>
              <a:ext uri="{FF2B5EF4-FFF2-40B4-BE49-F238E27FC236}">
                <a16:creationId xmlns:a16="http://schemas.microsoft.com/office/drawing/2014/main" id="{D615A511-0E04-430D-A428-CDCCFEEF45E8}"/>
              </a:ext>
            </a:extLst>
          </p:cNvPr>
          <p:cNvGrpSpPr/>
          <p:nvPr/>
        </p:nvGrpSpPr>
        <p:grpSpPr>
          <a:xfrm>
            <a:off x="6640360" y="5987116"/>
            <a:ext cx="544455" cy="337992"/>
            <a:chOff x="1948419" y="4018563"/>
            <a:chExt cx="674430" cy="532870"/>
          </a:xfrm>
        </p:grpSpPr>
        <p:sp>
          <p:nvSpPr>
            <p:cNvPr id="165" name="フローチャート: データ 164">
              <a:extLst>
                <a:ext uri="{FF2B5EF4-FFF2-40B4-BE49-F238E27FC236}">
                  <a16:creationId xmlns:a16="http://schemas.microsoft.com/office/drawing/2014/main" id="{58099E5C-1D44-4EA2-BFF0-2275D526AA61}"/>
                </a:ext>
              </a:extLst>
            </p:cNvPr>
            <p:cNvSpPr/>
            <p:nvPr/>
          </p:nvSpPr>
          <p:spPr>
            <a:xfrm>
              <a:off x="1948419" y="4018563"/>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166" name="テキスト ボックス 165">
              <a:extLst>
                <a:ext uri="{FF2B5EF4-FFF2-40B4-BE49-F238E27FC236}">
                  <a16:creationId xmlns:a16="http://schemas.microsoft.com/office/drawing/2014/main" id="{6E988AA9-F0FC-4CB1-96BD-89FC8095CF1B}"/>
                </a:ext>
              </a:extLst>
            </p:cNvPr>
            <p:cNvSpPr txBox="1"/>
            <p:nvPr/>
          </p:nvSpPr>
          <p:spPr>
            <a:xfrm>
              <a:off x="2022024" y="4075602"/>
              <a:ext cx="600825"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grpSp>
        <p:nvGrpSpPr>
          <p:cNvPr id="170" name="グループ化 169">
            <a:extLst>
              <a:ext uri="{FF2B5EF4-FFF2-40B4-BE49-F238E27FC236}">
                <a16:creationId xmlns:a16="http://schemas.microsoft.com/office/drawing/2014/main" id="{BB7A83E0-705A-45EF-B23B-436167194F91}"/>
              </a:ext>
            </a:extLst>
          </p:cNvPr>
          <p:cNvGrpSpPr/>
          <p:nvPr/>
        </p:nvGrpSpPr>
        <p:grpSpPr>
          <a:xfrm>
            <a:off x="8152798" y="6286283"/>
            <a:ext cx="544455" cy="337992"/>
            <a:chOff x="1948419" y="4018563"/>
            <a:chExt cx="674430" cy="532870"/>
          </a:xfrm>
        </p:grpSpPr>
        <p:sp>
          <p:nvSpPr>
            <p:cNvPr id="171" name="フローチャート: データ 170">
              <a:extLst>
                <a:ext uri="{FF2B5EF4-FFF2-40B4-BE49-F238E27FC236}">
                  <a16:creationId xmlns:a16="http://schemas.microsoft.com/office/drawing/2014/main" id="{A22B069D-195F-4B3C-97A4-0EFC6440655E}"/>
                </a:ext>
              </a:extLst>
            </p:cNvPr>
            <p:cNvSpPr/>
            <p:nvPr/>
          </p:nvSpPr>
          <p:spPr>
            <a:xfrm>
              <a:off x="1948419" y="4018563"/>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172" name="テキスト ボックス 171">
              <a:extLst>
                <a:ext uri="{FF2B5EF4-FFF2-40B4-BE49-F238E27FC236}">
                  <a16:creationId xmlns:a16="http://schemas.microsoft.com/office/drawing/2014/main" id="{DB220140-5BF0-4D47-83FC-6B5E06C4F7EE}"/>
                </a:ext>
              </a:extLst>
            </p:cNvPr>
            <p:cNvSpPr txBox="1"/>
            <p:nvPr/>
          </p:nvSpPr>
          <p:spPr>
            <a:xfrm>
              <a:off x="2022024" y="4075602"/>
              <a:ext cx="600825"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pic>
        <p:nvPicPr>
          <p:cNvPr id="173" name="図 172">
            <a:extLst>
              <a:ext uri="{FF2B5EF4-FFF2-40B4-BE49-F238E27FC236}">
                <a16:creationId xmlns:a16="http://schemas.microsoft.com/office/drawing/2014/main" id="{E37E96B9-1312-46BE-8AD6-32D55EEFF3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20417" y="5135712"/>
            <a:ext cx="330824" cy="394883"/>
          </a:xfrm>
          <a:prstGeom prst="rect">
            <a:avLst/>
          </a:prstGeom>
        </p:spPr>
      </p:pic>
      <p:pic>
        <p:nvPicPr>
          <p:cNvPr id="174" name="図 173">
            <a:extLst>
              <a:ext uri="{FF2B5EF4-FFF2-40B4-BE49-F238E27FC236}">
                <a16:creationId xmlns:a16="http://schemas.microsoft.com/office/drawing/2014/main" id="{8C929549-EF68-40BD-BEA0-8647E929E4E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97392" y="5602810"/>
            <a:ext cx="330824" cy="394883"/>
          </a:xfrm>
          <a:prstGeom prst="rect">
            <a:avLst/>
          </a:prstGeom>
        </p:spPr>
      </p:pic>
      <p:pic>
        <p:nvPicPr>
          <p:cNvPr id="175" name="図 174" descr="探す, 暗い, 立つ, 衣類 が含まれている画像&#10;&#10;自動的に生成された説明">
            <a:extLst>
              <a:ext uri="{FF2B5EF4-FFF2-40B4-BE49-F238E27FC236}">
                <a16:creationId xmlns:a16="http://schemas.microsoft.com/office/drawing/2014/main" id="{61983D4C-7FF0-44F6-8214-B6E7D88A5D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53198" y="6047432"/>
            <a:ext cx="269094" cy="239895"/>
          </a:xfrm>
          <a:prstGeom prst="rect">
            <a:avLst/>
          </a:prstGeom>
        </p:spPr>
      </p:pic>
      <p:pic>
        <p:nvPicPr>
          <p:cNvPr id="177" name="図 176" descr="挿絵 が含まれている画像&#10;&#10;自動的に生成された説明">
            <a:extLst>
              <a:ext uri="{FF2B5EF4-FFF2-40B4-BE49-F238E27FC236}">
                <a16:creationId xmlns:a16="http://schemas.microsoft.com/office/drawing/2014/main" id="{1C776DC6-A808-456C-A514-A0F1D818FDA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40631" y="6159174"/>
            <a:ext cx="294585" cy="294585"/>
          </a:xfrm>
          <a:prstGeom prst="rect">
            <a:avLst/>
          </a:prstGeom>
        </p:spPr>
      </p:pic>
      <p:pic>
        <p:nvPicPr>
          <p:cNvPr id="187" name="グラフィックス 186" descr="閉じる">
            <a:extLst>
              <a:ext uri="{FF2B5EF4-FFF2-40B4-BE49-F238E27FC236}">
                <a16:creationId xmlns:a16="http://schemas.microsoft.com/office/drawing/2014/main" id="{F01DF80B-D85C-4944-8D84-F47C0748405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20469758">
            <a:off x="8347600" y="5762251"/>
            <a:ext cx="195851" cy="195851"/>
          </a:xfrm>
          <a:prstGeom prst="rect">
            <a:avLst/>
          </a:prstGeom>
        </p:spPr>
      </p:pic>
      <p:pic>
        <p:nvPicPr>
          <p:cNvPr id="188" name="グラフィックス 187" descr="閉じる">
            <a:extLst>
              <a:ext uri="{FF2B5EF4-FFF2-40B4-BE49-F238E27FC236}">
                <a16:creationId xmlns:a16="http://schemas.microsoft.com/office/drawing/2014/main" id="{F7BD5427-9A9B-4550-B727-CDD17D6B8AD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833743">
            <a:off x="7840063" y="5878320"/>
            <a:ext cx="195851" cy="195851"/>
          </a:xfrm>
          <a:prstGeom prst="rect">
            <a:avLst/>
          </a:prstGeom>
        </p:spPr>
      </p:pic>
      <p:pic>
        <p:nvPicPr>
          <p:cNvPr id="191" name="図 190">
            <a:extLst>
              <a:ext uri="{FF2B5EF4-FFF2-40B4-BE49-F238E27FC236}">
                <a16:creationId xmlns:a16="http://schemas.microsoft.com/office/drawing/2014/main" id="{42102487-98C1-435D-ADE3-6BEB6F55305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97191" y="5876807"/>
            <a:ext cx="330824" cy="394883"/>
          </a:xfrm>
          <a:prstGeom prst="rect">
            <a:avLst/>
          </a:prstGeom>
        </p:spPr>
      </p:pic>
      <p:pic>
        <p:nvPicPr>
          <p:cNvPr id="193" name="図 192">
            <a:extLst>
              <a:ext uri="{FF2B5EF4-FFF2-40B4-BE49-F238E27FC236}">
                <a16:creationId xmlns:a16="http://schemas.microsoft.com/office/drawing/2014/main" id="{79D40344-726F-4225-8CE7-F675C972FB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1869" y="5241016"/>
            <a:ext cx="272966" cy="272966"/>
          </a:xfrm>
          <a:prstGeom prst="rect">
            <a:avLst/>
          </a:prstGeom>
        </p:spPr>
      </p:pic>
      <p:cxnSp>
        <p:nvCxnSpPr>
          <p:cNvPr id="194" name="直線矢印コネクタ 193">
            <a:extLst>
              <a:ext uri="{FF2B5EF4-FFF2-40B4-BE49-F238E27FC236}">
                <a16:creationId xmlns:a16="http://schemas.microsoft.com/office/drawing/2014/main" id="{7CCD3791-37DC-4EF1-BD32-6CD2D3E29104}"/>
              </a:ext>
            </a:extLst>
          </p:cNvPr>
          <p:cNvCxnSpPr>
            <a:cxnSpLocks/>
          </p:cNvCxnSpPr>
          <p:nvPr/>
        </p:nvCxnSpPr>
        <p:spPr>
          <a:xfrm flipH="1">
            <a:off x="2785042" y="4447912"/>
            <a:ext cx="340039" cy="75283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99" name="四角形: 角を丸くする 198">
            <a:extLst>
              <a:ext uri="{FF2B5EF4-FFF2-40B4-BE49-F238E27FC236}">
                <a16:creationId xmlns:a16="http://schemas.microsoft.com/office/drawing/2014/main" id="{4CA990F0-18B9-46BA-B24A-3BBBAB8B7099}"/>
              </a:ext>
            </a:extLst>
          </p:cNvPr>
          <p:cNvSpPr/>
          <p:nvPr/>
        </p:nvSpPr>
        <p:spPr>
          <a:xfrm>
            <a:off x="7728131" y="4799783"/>
            <a:ext cx="960590" cy="853476"/>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grpSp>
        <p:nvGrpSpPr>
          <p:cNvPr id="200" name="グループ化 199">
            <a:extLst>
              <a:ext uri="{FF2B5EF4-FFF2-40B4-BE49-F238E27FC236}">
                <a16:creationId xmlns:a16="http://schemas.microsoft.com/office/drawing/2014/main" id="{D7D36801-730D-46AE-9CF1-0A590C8988EF}"/>
              </a:ext>
            </a:extLst>
          </p:cNvPr>
          <p:cNvGrpSpPr/>
          <p:nvPr/>
        </p:nvGrpSpPr>
        <p:grpSpPr>
          <a:xfrm>
            <a:off x="8044146" y="4989211"/>
            <a:ext cx="555887" cy="337992"/>
            <a:chOff x="1934258" y="3987719"/>
            <a:chExt cx="688591" cy="532870"/>
          </a:xfrm>
        </p:grpSpPr>
        <p:sp>
          <p:nvSpPr>
            <p:cNvPr id="201" name="フローチャート: データ 200">
              <a:extLst>
                <a:ext uri="{FF2B5EF4-FFF2-40B4-BE49-F238E27FC236}">
                  <a16:creationId xmlns:a16="http://schemas.microsoft.com/office/drawing/2014/main" id="{8FEF8CA0-11A3-4562-9246-4BA0B93CC6B9}"/>
                </a:ext>
              </a:extLst>
            </p:cNvPr>
            <p:cNvSpPr/>
            <p:nvPr/>
          </p:nvSpPr>
          <p:spPr>
            <a:xfrm>
              <a:off x="1934258" y="3987719"/>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914C474A-F448-4547-B055-99BAC57E95B7}"/>
                </a:ext>
              </a:extLst>
            </p:cNvPr>
            <p:cNvSpPr txBox="1"/>
            <p:nvPr/>
          </p:nvSpPr>
          <p:spPr>
            <a:xfrm>
              <a:off x="2022025" y="4075602"/>
              <a:ext cx="600824"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pic>
        <p:nvPicPr>
          <p:cNvPr id="203" name="図 202" descr="探す, 暗い, 立つ, 衣類 が含まれている画像&#10;&#10;自動的に生成された説明">
            <a:extLst>
              <a:ext uri="{FF2B5EF4-FFF2-40B4-BE49-F238E27FC236}">
                <a16:creationId xmlns:a16="http://schemas.microsoft.com/office/drawing/2014/main" id="{C949A779-587C-4C8D-A487-C4B70DFD1F4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46631" y="5316872"/>
            <a:ext cx="269094" cy="239895"/>
          </a:xfrm>
          <a:prstGeom prst="rect">
            <a:avLst/>
          </a:prstGeom>
        </p:spPr>
      </p:pic>
      <p:pic>
        <p:nvPicPr>
          <p:cNvPr id="204" name="図 203" descr="挿絵 が含まれている画像&#10;&#10;自動的に生成された説明">
            <a:extLst>
              <a:ext uri="{FF2B5EF4-FFF2-40B4-BE49-F238E27FC236}">
                <a16:creationId xmlns:a16="http://schemas.microsoft.com/office/drawing/2014/main" id="{922DD7D1-F7CF-4E40-A3F9-B771B249C02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5247" y="5271732"/>
            <a:ext cx="294585" cy="294585"/>
          </a:xfrm>
          <a:prstGeom prst="rect">
            <a:avLst/>
          </a:prstGeom>
        </p:spPr>
      </p:pic>
      <p:pic>
        <p:nvPicPr>
          <p:cNvPr id="205" name="図 204">
            <a:extLst>
              <a:ext uri="{FF2B5EF4-FFF2-40B4-BE49-F238E27FC236}">
                <a16:creationId xmlns:a16="http://schemas.microsoft.com/office/drawing/2014/main" id="{EFEA7D99-6C8C-4C93-823B-2988340B009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48490" y="4797152"/>
            <a:ext cx="330824" cy="394883"/>
          </a:xfrm>
          <a:prstGeom prst="rect">
            <a:avLst/>
          </a:prstGeom>
        </p:spPr>
      </p:pic>
      <p:cxnSp>
        <p:nvCxnSpPr>
          <p:cNvPr id="182" name="直線矢印コネクタ 181">
            <a:extLst>
              <a:ext uri="{FF2B5EF4-FFF2-40B4-BE49-F238E27FC236}">
                <a16:creationId xmlns:a16="http://schemas.microsoft.com/office/drawing/2014/main" id="{9BD3B820-FECE-4F73-BB90-0D166718FF3B}"/>
              </a:ext>
            </a:extLst>
          </p:cNvPr>
          <p:cNvCxnSpPr>
            <a:cxnSpLocks/>
            <a:endCxn id="175" idx="0"/>
          </p:cNvCxnSpPr>
          <p:nvPr/>
        </p:nvCxnSpPr>
        <p:spPr>
          <a:xfrm>
            <a:off x="8436634" y="5572664"/>
            <a:ext cx="51111" cy="474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6" name="図 205">
            <a:extLst>
              <a:ext uri="{FF2B5EF4-FFF2-40B4-BE49-F238E27FC236}">
                <a16:creationId xmlns:a16="http://schemas.microsoft.com/office/drawing/2014/main" id="{C444A327-2E6B-46BF-820F-336A6616E2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92865" y="4860385"/>
            <a:ext cx="272966" cy="272966"/>
          </a:xfrm>
          <a:prstGeom prst="rect">
            <a:avLst/>
          </a:prstGeom>
        </p:spPr>
      </p:pic>
      <p:cxnSp>
        <p:nvCxnSpPr>
          <p:cNvPr id="181" name="直線矢印コネクタ 180">
            <a:extLst>
              <a:ext uri="{FF2B5EF4-FFF2-40B4-BE49-F238E27FC236}">
                <a16:creationId xmlns:a16="http://schemas.microsoft.com/office/drawing/2014/main" id="{B2FFF780-81FA-4FB8-A166-3B59D181F25D}"/>
              </a:ext>
            </a:extLst>
          </p:cNvPr>
          <p:cNvCxnSpPr>
            <a:cxnSpLocks/>
            <a:stCxn id="204" idx="2"/>
          </p:cNvCxnSpPr>
          <p:nvPr/>
        </p:nvCxnSpPr>
        <p:spPr>
          <a:xfrm flipH="1">
            <a:off x="7874086" y="5566316"/>
            <a:ext cx="128454" cy="61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直線矢印コネクタ 209">
            <a:extLst>
              <a:ext uri="{FF2B5EF4-FFF2-40B4-BE49-F238E27FC236}">
                <a16:creationId xmlns:a16="http://schemas.microsoft.com/office/drawing/2014/main" id="{D900BDBF-52E5-44AC-8FB3-45F9668E0607}"/>
              </a:ext>
            </a:extLst>
          </p:cNvPr>
          <p:cNvCxnSpPr>
            <a:cxnSpLocks/>
          </p:cNvCxnSpPr>
          <p:nvPr/>
        </p:nvCxnSpPr>
        <p:spPr>
          <a:xfrm>
            <a:off x="7970084" y="4336127"/>
            <a:ext cx="249494" cy="606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直線矢印コネクタ 211">
            <a:extLst>
              <a:ext uri="{FF2B5EF4-FFF2-40B4-BE49-F238E27FC236}">
                <a16:creationId xmlns:a16="http://schemas.microsoft.com/office/drawing/2014/main" id="{3F2D4256-664F-4F28-844A-DA757A1FD8DE}"/>
              </a:ext>
            </a:extLst>
          </p:cNvPr>
          <p:cNvCxnSpPr>
            <a:cxnSpLocks/>
          </p:cNvCxnSpPr>
          <p:nvPr/>
        </p:nvCxnSpPr>
        <p:spPr>
          <a:xfrm flipH="1">
            <a:off x="6776668" y="4477431"/>
            <a:ext cx="268764" cy="75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4" name="グラフィックス 213" descr="閉じる">
            <a:extLst>
              <a:ext uri="{FF2B5EF4-FFF2-40B4-BE49-F238E27FC236}">
                <a16:creationId xmlns:a16="http://schemas.microsoft.com/office/drawing/2014/main" id="{3ADD47A8-9ACE-4092-9368-0EE7E8D7986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434474">
            <a:off x="6822491" y="4742336"/>
            <a:ext cx="195851" cy="195851"/>
          </a:xfrm>
          <a:prstGeom prst="rect">
            <a:avLst/>
          </a:prstGeom>
        </p:spPr>
      </p:pic>
      <p:pic>
        <p:nvPicPr>
          <p:cNvPr id="216" name="グラフィックス 215" descr="閉じる">
            <a:extLst>
              <a:ext uri="{FF2B5EF4-FFF2-40B4-BE49-F238E27FC236}">
                <a16:creationId xmlns:a16="http://schemas.microsoft.com/office/drawing/2014/main" id="{98153B6E-F858-46C7-80D8-43225580563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20156339">
            <a:off x="8011393" y="4569979"/>
            <a:ext cx="195851" cy="195851"/>
          </a:xfrm>
          <a:prstGeom prst="rect">
            <a:avLst/>
          </a:prstGeom>
        </p:spPr>
      </p:pic>
      <p:sp>
        <p:nvSpPr>
          <p:cNvPr id="218" name="四角形: 角を丸くする 217">
            <a:extLst>
              <a:ext uri="{FF2B5EF4-FFF2-40B4-BE49-F238E27FC236}">
                <a16:creationId xmlns:a16="http://schemas.microsoft.com/office/drawing/2014/main" id="{3C42CA64-087C-4907-B1C1-2416C2FF0795}"/>
              </a:ext>
            </a:extLst>
          </p:cNvPr>
          <p:cNvSpPr/>
          <p:nvPr/>
        </p:nvSpPr>
        <p:spPr>
          <a:xfrm>
            <a:off x="397796" y="620688"/>
            <a:ext cx="8356987" cy="1382590"/>
          </a:xfrm>
          <a:prstGeom prst="roundRect">
            <a:avLst>
              <a:gd name="adj" fmla="val 8342"/>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Meiryo UI" panose="020B0604030504040204" pitchFamily="50" charset="-128"/>
              <a:ea typeface="Meiryo UI" panose="020B0604030504040204" pitchFamily="50" charset="-128"/>
            </a:endParaRPr>
          </a:p>
        </p:txBody>
      </p:sp>
      <p:sp>
        <p:nvSpPr>
          <p:cNvPr id="220" name="四角形: 角を丸くする 219">
            <a:extLst>
              <a:ext uri="{FF2B5EF4-FFF2-40B4-BE49-F238E27FC236}">
                <a16:creationId xmlns:a16="http://schemas.microsoft.com/office/drawing/2014/main" id="{2DA0842A-6888-44F2-A283-5491E25DA990}"/>
              </a:ext>
            </a:extLst>
          </p:cNvPr>
          <p:cNvSpPr/>
          <p:nvPr/>
        </p:nvSpPr>
        <p:spPr>
          <a:xfrm>
            <a:off x="1483348" y="2330618"/>
            <a:ext cx="3752298" cy="4421828"/>
          </a:xfrm>
          <a:prstGeom prst="roundRect">
            <a:avLst>
              <a:gd name="adj" fmla="val 5543"/>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D22029A3-C321-42A7-B80A-CBCB576BD24A}"/>
              </a:ext>
            </a:extLst>
          </p:cNvPr>
          <p:cNvSpPr txBox="1"/>
          <p:nvPr/>
        </p:nvSpPr>
        <p:spPr>
          <a:xfrm>
            <a:off x="2734122" y="2144330"/>
            <a:ext cx="1334901" cy="291170"/>
          </a:xfrm>
          <a:prstGeom prst="rect">
            <a:avLst/>
          </a:prstGeom>
          <a:solidFill>
            <a:schemeClr val="accent6">
              <a:lumMod val="20000"/>
              <a:lumOff val="80000"/>
            </a:schemeClr>
          </a:solidFill>
          <a:ln>
            <a:solidFill>
              <a:schemeClr val="tx1"/>
            </a:solidFill>
          </a:ln>
        </p:spPr>
        <p:txBody>
          <a:bodyPr wrap="square" rtlCol="0" anchor="ctr">
            <a:spAutoFit/>
          </a:bodyPr>
          <a:lstStyle/>
          <a:p>
            <a:pPr algn="ctr">
              <a:defRPr/>
            </a:pPr>
            <a:r>
              <a:rPr lang="ja-JP" altLang="en-US" sz="1292" b="1" dirty="0">
                <a:solidFill>
                  <a:prstClr val="black"/>
                </a:solidFill>
                <a:latin typeface="メイリオ" panose="020B0604030504040204" pitchFamily="50" charset="-128"/>
                <a:ea typeface="メイリオ" panose="020B0604030504040204" pitchFamily="50" charset="-128"/>
              </a:rPr>
              <a:t>改正前</a:t>
            </a:r>
          </a:p>
        </p:txBody>
      </p:sp>
      <p:sp>
        <p:nvSpPr>
          <p:cNvPr id="222" name="四角形: 角を丸くする 221">
            <a:extLst>
              <a:ext uri="{FF2B5EF4-FFF2-40B4-BE49-F238E27FC236}">
                <a16:creationId xmlns:a16="http://schemas.microsoft.com/office/drawing/2014/main" id="{C42625AA-C860-4690-9E1E-EDA943B8E5D2}"/>
              </a:ext>
            </a:extLst>
          </p:cNvPr>
          <p:cNvSpPr/>
          <p:nvPr/>
        </p:nvSpPr>
        <p:spPr>
          <a:xfrm>
            <a:off x="5281124" y="2350082"/>
            <a:ext cx="3478418" cy="4402364"/>
          </a:xfrm>
          <a:prstGeom prst="roundRect">
            <a:avLst>
              <a:gd name="adj" fmla="val 5543"/>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521B225E-39DC-4B4D-BC10-2D7D71ABD9C8}"/>
              </a:ext>
            </a:extLst>
          </p:cNvPr>
          <p:cNvSpPr txBox="1"/>
          <p:nvPr/>
        </p:nvSpPr>
        <p:spPr>
          <a:xfrm>
            <a:off x="6378914" y="2162556"/>
            <a:ext cx="1334901" cy="291170"/>
          </a:xfrm>
          <a:prstGeom prst="rect">
            <a:avLst/>
          </a:prstGeom>
          <a:solidFill>
            <a:schemeClr val="accent6">
              <a:lumMod val="20000"/>
              <a:lumOff val="80000"/>
            </a:schemeClr>
          </a:solidFill>
          <a:ln>
            <a:solidFill>
              <a:schemeClr val="tx1"/>
            </a:solidFill>
          </a:ln>
        </p:spPr>
        <p:txBody>
          <a:bodyPr wrap="square" rtlCol="0" anchor="ctr">
            <a:spAutoFit/>
          </a:bodyPr>
          <a:lstStyle/>
          <a:p>
            <a:pPr algn="ctr">
              <a:defRPr/>
            </a:pPr>
            <a:r>
              <a:rPr lang="ja-JP" altLang="en-US" sz="1292" b="1" dirty="0">
                <a:solidFill>
                  <a:srgbClr val="FF0000"/>
                </a:solidFill>
                <a:latin typeface="メイリオ" panose="020B0604030504040204" pitchFamily="50" charset="-128"/>
                <a:ea typeface="メイリオ" panose="020B0604030504040204" pitchFamily="50" charset="-128"/>
              </a:rPr>
              <a:t>改正後</a:t>
            </a:r>
          </a:p>
        </p:txBody>
      </p:sp>
      <p:sp>
        <p:nvSpPr>
          <p:cNvPr id="235" name="テキスト ボックス 234">
            <a:extLst>
              <a:ext uri="{FF2B5EF4-FFF2-40B4-BE49-F238E27FC236}">
                <a16:creationId xmlns:a16="http://schemas.microsoft.com/office/drawing/2014/main" id="{37126B1A-6125-4E44-B6A7-2CDC0CE8FB08}"/>
              </a:ext>
            </a:extLst>
          </p:cNvPr>
          <p:cNvSpPr txBox="1"/>
          <p:nvPr/>
        </p:nvSpPr>
        <p:spPr>
          <a:xfrm>
            <a:off x="3291242" y="5513276"/>
            <a:ext cx="255799" cy="348044"/>
          </a:xfrm>
          <a:prstGeom prst="rect">
            <a:avLst/>
          </a:prstGeom>
          <a:solidFill>
            <a:schemeClr val="bg1"/>
          </a:solidFill>
          <a:ln>
            <a:noFill/>
          </a:ln>
        </p:spPr>
        <p:txBody>
          <a:bodyPr wrap="square" rtlCol="0">
            <a:spAutoFit/>
          </a:bodyPr>
          <a:lstStyle/>
          <a:p>
            <a:pPr algn="ctr" defTabSz="422041">
              <a:defRPr/>
            </a:pPr>
            <a:r>
              <a:rPr lang="ja-JP" altLang="en-US" sz="831" dirty="0">
                <a:solidFill>
                  <a:prstClr val="black"/>
                </a:solidFill>
                <a:latin typeface="メイリオ" panose="020B0604030504040204" pitchFamily="50" charset="-128"/>
                <a:ea typeface="メイリオ" panose="020B0604030504040204" pitchFamily="50" charset="-128"/>
              </a:rPr>
              <a:t>市境</a:t>
            </a:r>
          </a:p>
        </p:txBody>
      </p:sp>
      <p:cxnSp>
        <p:nvCxnSpPr>
          <p:cNvPr id="227" name="直線コネクタ 226">
            <a:extLst>
              <a:ext uri="{FF2B5EF4-FFF2-40B4-BE49-F238E27FC236}">
                <a16:creationId xmlns:a16="http://schemas.microsoft.com/office/drawing/2014/main" id="{704BA929-9F75-49B9-A26C-8C9283E0E4B5}"/>
              </a:ext>
            </a:extLst>
          </p:cNvPr>
          <p:cNvCxnSpPr>
            <a:cxnSpLocks/>
          </p:cNvCxnSpPr>
          <p:nvPr/>
        </p:nvCxnSpPr>
        <p:spPr>
          <a:xfrm flipV="1">
            <a:off x="7668568" y="5729586"/>
            <a:ext cx="1316514" cy="367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36" name="テキスト ボックス 235">
            <a:extLst>
              <a:ext uri="{FF2B5EF4-FFF2-40B4-BE49-F238E27FC236}">
                <a16:creationId xmlns:a16="http://schemas.microsoft.com/office/drawing/2014/main" id="{E6B6B686-21A4-428D-A16F-663B3C2B0DFA}"/>
              </a:ext>
            </a:extLst>
          </p:cNvPr>
          <p:cNvSpPr txBox="1"/>
          <p:nvPr/>
        </p:nvSpPr>
        <p:spPr>
          <a:xfrm>
            <a:off x="7421971" y="5627875"/>
            <a:ext cx="255799" cy="348044"/>
          </a:xfrm>
          <a:prstGeom prst="rect">
            <a:avLst/>
          </a:prstGeom>
          <a:solidFill>
            <a:schemeClr val="bg1"/>
          </a:solidFill>
          <a:ln>
            <a:noFill/>
          </a:ln>
        </p:spPr>
        <p:txBody>
          <a:bodyPr wrap="square" rtlCol="0">
            <a:spAutoFit/>
          </a:bodyPr>
          <a:lstStyle/>
          <a:p>
            <a:pPr algn="ctr" defTabSz="422041">
              <a:defRPr/>
            </a:pPr>
            <a:r>
              <a:rPr lang="ja-JP" altLang="en-US" sz="831" dirty="0">
                <a:solidFill>
                  <a:prstClr val="black"/>
                </a:solidFill>
                <a:latin typeface="メイリオ" panose="020B0604030504040204" pitchFamily="50" charset="-128"/>
                <a:ea typeface="メイリオ" panose="020B0604030504040204" pitchFamily="50" charset="-128"/>
              </a:rPr>
              <a:t>市境</a:t>
            </a:r>
          </a:p>
        </p:txBody>
      </p:sp>
      <p:sp>
        <p:nvSpPr>
          <p:cNvPr id="237" name="テキスト ボックス 236">
            <a:extLst>
              <a:ext uri="{FF2B5EF4-FFF2-40B4-BE49-F238E27FC236}">
                <a16:creationId xmlns:a16="http://schemas.microsoft.com/office/drawing/2014/main" id="{4C44E662-7B14-4608-B291-F1D98FCA2BEA}"/>
              </a:ext>
            </a:extLst>
          </p:cNvPr>
          <p:cNvSpPr txBox="1"/>
          <p:nvPr/>
        </p:nvSpPr>
        <p:spPr>
          <a:xfrm>
            <a:off x="2621319" y="6420830"/>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A</a:t>
            </a:r>
            <a:r>
              <a:rPr lang="ja-JP" altLang="en-US" sz="1015" dirty="0">
                <a:solidFill>
                  <a:prstClr val="black"/>
                </a:solidFill>
                <a:latin typeface="メイリオ" panose="020B0604030504040204" pitchFamily="50" charset="-128"/>
                <a:ea typeface="メイリオ" panose="020B0604030504040204" pitchFamily="50" charset="-128"/>
              </a:rPr>
              <a:t>市</a:t>
            </a:r>
          </a:p>
        </p:txBody>
      </p:sp>
      <p:sp>
        <p:nvSpPr>
          <p:cNvPr id="240" name="テキスト ボックス 239">
            <a:extLst>
              <a:ext uri="{FF2B5EF4-FFF2-40B4-BE49-F238E27FC236}">
                <a16:creationId xmlns:a16="http://schemas.microsoft.com/office/drawing/2014/main" id="{D088F7BF-AB2F-4718-B378-E28F18310E79}"/>
              </a:ext>
            </a:extLst>
          </p:cNvPr>
          <p:cNvSpPr txBox="1"/>
          <p:nvPr/>
        </p:nvSpPr>
        <p:spPr>
          <a:xfrm>
            <a:off x="7721195" y="6492838"/>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C</a:t>
            </a:r>
            <a:r>
              <a:rPr lang="ja-JP" altLang="en-US" sz="1015" dirty="0">
                <a:solidFill>
                  <a:prstClr val="black"/>
                </a:solidFill>
                <a:latin typeface="メイリオ" panose="020B0604030504040204" pitchFamily="50" charset="-128"/>
                <a:ea typeface="メイリオ" panose="020B0604030504040204" pitchFamily="50" charset="-128"/>
              </a:rPr>
              <a:t>市</a:t>
            </a:r>
          </a:p>
        </p:txBody>
      </p:sp>
      <p:sp>
        <p:nvSpPr>
          <p:cNvPr id="241" name="テキスト ボックス 240">
            <a:extLst>
              <a:ext uri="{FF2B5EF4-FFF2-40B4-BE49-F238E27FC236}">
                <a16:creationId xmlns:a16="http://schemas.microsoft.com/office/drawing/2014/main" id="{FCE8F3A8-1285-4A39-AD8D-EB69D0E7F75B}"/>
              </a:ext>
            </a:extLst>
          </p:cNvPr>
          <p:cNvSpPr txBox="1"/>
          <p:nvPr/>
        </p:nvSpPr>
        <p:spPr>
          <a:xfrm>
            <a:off x="8055311" y="5477329"/>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B</a:t>
            </a:r>
            <a:r>
              <a:rPr lang="ja-JP" altLang="en-US" sz="1015" dirty="0">
                <a:solidFill>
                  <a:prstClr val="black"/>
                </a:solidFill>
                <a:latin typeface="メイリオ" panose="020B0604030504040204" pitchFamily="50" charset="-128"/>
                <a:ea typeface="メイリオ" panose="020B0604030504040204" pitchFamily="50" charset="-128"/>
              </a:rPr>
              <a:t>市</a:t>
            </a:r>
          </a:p>
        </p:txBody>
      </p:sp>
      <p:sp>
        <p:nvSpPr>
          <p:cNvPr id="242" name="テキスト ボックス 241">
            <a:extLst>
              <a:ext uri="{FF2B5EF4-FFF2-40B4-BE49-F238E27FC236}">
                <a16:creationId xmlns:a16="http://schemas.microsoft.com/office/drawing/2014/main" id="{63FCC902-088D-458B-85C5-DC902D566676}"/>
              </a:ext>
            </a:extLst>
          </p:cNvPr>
          <p:cNvSpPr txBox="1"/>
          <p:nvPr/>
        </p:nvSpPr>
        <p:spPr>
          <a:xfrm>
            <a:off x="6736882" y="6437444"/>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A</a:t>
            </a:r>
            <a:r>
              <a:rPr lang="ja-JP" altLang="en-US" sz="1015" dirty="0">
                <a:solidFill>
                  <a:prstClr val="black"/>
                </a:solidFill>
                <a:latin typeface="メイリオ" panose="020B0604030504040204" pitchFamily="50" charset="-128"/>
                <a:ea typeface="メイリオ" panose="020B0604030504040204" pitchFamily="50" charset="-128"/>
              </a:rPr>
              <a:t>市</a:t>
            </a:r>
          </a:p>
        </p:txBody>
      </p:sp>
      <p:grpSp>
        <p:nvGrpSpPr>
          <p:cNvPr id="5" name="グループ化 4">
            <a:extLst>
              <a:ext uri="{FF2B5EF4-FFF2-40B4-BE49-F238E27FC236}">
                <a16:creationId xmlns:a16="http://schemas.microsoft.com/office/drawing/2014/main" id="{82E8F2B0-7C2B-4EE1-B387-157F4E998BCB}"/>
              </a:ext>
            </a:extLst>
          </p:cNvPr>
          <p:cNvGrpSpPr/>
          <p:nvPr/>
        </p:nvGrpSpPr>
        <p:grpSpPr>
          <a:xfrm>
            <a:off x="1588530" y="2631373"/>
            <a:ext cx="1225704" cy="492025"/>
            <a:chOff x="1315902" y="2451857"/>
            <a:chExt cx="1327846" cy="533027"/>
          </a:xfrm>
        </p:grpSpPr>
        <p:sp>
          <p:nvSpPr>
            <p:cNvPr id="176" name="テキスト ボックス 175">
              <a:extLst>
                <a:ext uri="{FF2B5EF4-FFF2-40B4-BE49-F238E27FC236}">
                  <a16:creationId xmlns:a16="http://schemas.microsoft.com/office/drawing/2014/main" id="{8BE74E5A-FFF0-4BE2-926F-9864A3E6D8EA}"/>
                </a:ext>
              </a:extLst>
            </p:cNvPr>
            <p:cNvSpPr txBox="1"/>
            <p:nvPr/>
          </p:nvSpPr>
          <p:spPr>
            <a:xfrm>
              <a:off x="1315902" y="2451857"/>
              <a:ext cx="1018738" cy="533027"/>
            </a:xfrm>
            <a:prstGeom prst="borderCallout2">
              <a:avLst>
                <a:gd name="adj1" fmla="val 101230"/>
                <a:gd name="adj2" fmla="val 44961"/>
                <a:gd name="adj3" fmla="val 131608"/>
                <a:gd name="adj4" fmla="val 45041"/>
                <a:gd name="adj5" fmla="val 131145"/>
                <a:gd name="adj6" fmla="val 119758"/>
              </a:avLst>
            </a:prstGeom>
            <a:solidFill>
              <a:schemeClr val="accent2">
                <a:lumMod val="20000"/>
                <a:lumOff val="80000"/>
              </a:schemeClr>
            </a:solidFill>
            <a:ln w="28575">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ja-JP"/>
              </a:defPPr>
              <a:lvl1pPr marR="0" lvl="0" indent="0" algn="ctr" defTabSz="457200" fontAlgn="auto">
                <a:lnSpc>
                  <a:spcPct val="100000"/>
                </a:lnSpc>
                <a:spcBef>
                  <a:spcPts val="0"/>
                </a:spcBef>
                <a:spcAft>
                  <a:spcPts val="0"/>
                </a:spcAft>
                <a:buClrTx/>
                <a:buSzTx/>
                <a:buFontTx/>
                <a:buNone/>
                <a:tabLst/>
                <a:defRPr b="0" i="0" u="none" strike="noStrike" cap="none" spc="0" normalizeH="0" baseline="0">
                  <a:ln>
                    <a:noFill/>
                  </a:ln>
                  <a:solidFill>
                    <a:prstClr val="white"/>
                  </a:solidFill>
                  <a:effectLst/>
                  <a:uLnTx/>
                  <a:uFillTx/>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ja-JP" altLang="en-US" sz="969" b="1" dirty="0">
                  <a:solidFill>
                    <a:srgbClr val="ED7D31">
                      <a:lumMod val="75000"/>
                    </a:srgbClr>
                  </a:solidFill>
                </a:rPr>
                <a:t>都道府県</a:t>
              </a:r>
              <a:endParaRPr lang="en-US" altLang="ja-JP" sz="969" b="1" dirty="0">
                <a:solidFill>
                  <a:srgbClr val="ED7D31">
                    <a:lumMod val="75000"/>
                  </a:srgbClr>
                </a:solidFill>
              </a:endParaRPr>
            </a:p>
            <a:p>
              <a:pPr>
                <a:defRPr/>
              </a:pPr>
              <a:r>
                <a:rPr lang="ja-JP" altLang="en-US" sz="969" b="1" dirty="0">
                  <a:solidFill>
                    <a:srgbClr val="ED7D31">
                      <a:lumMod val="75000"/>
                    </a:srgbClr>
                  </a:solidFill>
                </a:rPr>
                <a:t>による捕獲</a:t>
              </a:r>
            </a:p>
          </p:txBody>
        </p:sp>
        <p:cxnSp>
          <p:nvCxnSpPr>
            <p:cNvPr id="6" name="直線コネクタ 5">
              <a:extLst>
                <a:ext uri="{FF2B5EF4-FFF2-40B4-BE49-F238E27FC236}">
                  <a16:creationId xmlns:a16="http://schemas.microsoft.com/office/drawing/2014/main" id="{D0137263-0D51-4324-8252-19EC8736DB00}"/>
                </a:ext>
              </a:extLst>
            </p:cNvPr>
            <p:cNvCxnSpPr>
              <a:cxnSpLocks/>
            </p:cNvCxnSpPr>
            <p:nvPr/>
          </p:nvCxnSpPr>
          <p:spPr>
            <a:xfrm>
              <a:off x="2344371" y="2852936"/>
              <a:ext cx="29937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F7B8E175-92BB-43A3-AF77-7B6C3F061F6D}"/>
              </a:ext>
            </a:extLst>
          </p:cNvPr>
          <p:cNvGrpSpPr/>
          <p:nvPr/>
        </p:nvGrpSpPr>
        <p:grpSpPr>
          <a:xfrm rot="21349563">
            <a:off x="335451" y="4155746"/>
            <a:ext cx="1759643" cy="1581381"/>
            <a:chOff x="24894" y="4625081"/>
            <a:chExt cx="1867280" cy="1454192"/>
          </a:xfrm>
        </p:grpSpPr>
        <p:pic>
          <p:nvPicPr>
            <p:cNvPr id="44" name="グラフィックス 43" descr="水">
              <a:extLst>
                <a:ext uri="{FF2B5EF4-FFF2-40B4-BE49-F238E27FC236}">
                  <a16:creationId xmlns:a16="http://schemas.microsoft.com/office/drawing/2014/main" id="{13AE5159-9D72-4969-ABD7-CA50E885D5A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5941" y="4625081"/>
              <a:ext cx="566236" cy="1454192"/>
            </a:xfrm>
            <a:prstGeom prst="rect">
              <a:avLst/>
            </a:prstGeom>
          </p:spPr>
        </p:pic>
        <p:sp>
          <p:nvSpPr>
            <p:cNvPr id="45" name="楕円 44">
              <a:extLst>
                <a:ext uri="{FF2B5EF4-FFF2-40B4-BE49-F238E27FC236}">
                  <a16:creationId xmlns:a16="http://schemas.microsoft.com/office/drawing/2014/main" id="{B11B0279-EFD4-4304-AFB3-42A0838688BA}"/>
                </a:ext>
              </a:extLst>
            </p:cNvPr>
            <p:cNvSpPr/>
            <p:nvPr/>
          </p:nvSpPr>
          <p:spPr>
            <a:xfrm rot="312048">
              <a:off x="24894" y="5376402"/>
              <a:ext cx="1867280" cy="634049"/>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dirty="0">
                <a:solidFill>
                  <a:prstClr val="white"/>
                </a:solidFill>
                <a:latin typeface="Calibri" panose="020F0502020204030204"/>
                <a:ea typeface="游ゴシック" panose="020B0400000000000000" pitchFamily="50" charset="-128"/>
              </a:endParaRPr>
            </a:p>
          </p:txBody>
        </p:sp>
        <p:sp>
          <p:nvSpPr>
            <p:cNvPr id="48" name="楕円 47">
              <a:extLst>
                <a:ext uri="{FF2B5EF4-FFF2-40B4-BE49-F238E27FC236}">
                  <a16:creationId xmlns:a16="http://schemas.microsoft.com/office/drawing/2014/main" id="{28A6CD52-9DD4-4BA0-A428-0A3E68A7C177}"/>
                </a:ext>
              </a:extLst>
            </p:cNvPr>
            <p:cNvSpPr/>
            <p:nvPr/>
          </p:nvSpPr>
          <p:spPr>
            <a:xfrm rot="1050296">
              <a:off x="662730" y="5360669"/>
              <a:ext cx="1039122" cy="165025"/>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49" name="楕円 48">
              <a:extLst>
                <a:ext uri="{FF2B5EF4-FFF2-40B4-BE49-F238E27FC236}">
                  <a16:creationId xmlns:a16="http://schemas.microsoft.com/office/drawing/2014/main" id="{29159EFD-C3A5-401E-8F81-40DD727A13BB}"/>
                </a:ext>
              </a:extLst>
            </p:cNvPr>
            <p:cNvSpPr/>
            <p:nvPr/>
          </p:nvSpPr>
          <p:spPr>
            <a:xfrm rot="8910884">
              <a:off x="50995" y="5317711"/>
              <a:ext cx="724976" cy="193671"/>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grpSp>
      <p:sp>
        <p:nvSpPr>
          <p:cNvPr id="180" name="テキスト ボックス 179">
            <a:extLst>
              <a:ext uri="{FF2B5EF4-FFF2-40B4-BE49-F238E27FC236}">
                <a16:creationId xmlns:a16="http://schemas.microsoft.com/office/drawing/2014/main" id="{FA631113-0019-4431-AEE1-8ACD96A568A4}"/>
              </a:ext>
            </a:extLst>
          </p:cNvPr>
          <p:cNvSpPr txBox="1"/>
          <p:nvPr/>
        </p:nvSpPr>
        <p:spPr>
          <a:xfrm>
            <a:off x="1577056" y="5013176"/>
            <a:ext cx="692415" cy="492025"/>
          </a:xfrm>
          <a:prstGeom prst="borderCallout2">
            <a:avLst>
              <a:gd name="adj1" fmla="val 104515"/>
              <a:gd name="adj2" fmla="val 47796"/>
              <a:gd name="adj3" fmla="val 133495"/>
              <a:gd name="adj4" fmla="val 47177"/>
              <a:gd name="adj5" fmla="val 133420"/>
              <a:gd name="adj6" fmla="val 112354"/>
            </a:avLst>
          </a:prstGeom>
          <a:solidFill>
            <a:schemeClr val="accent6">
              <a:lumMod val="20000"/>
              <a:lumOff val="80000"/>
            </a:schemeClr>
          </a:solidFill>
          <a:ln w="28575"/>
        </p:spPr>
        <p:style>
          <a:lnRef idx="2">
            <a:schemeClr val="accent6">
              <a:shade val="50000"/>
            </a:schemeClr>
          </a:lnRef>
          <a:fillRef idx="1">
            <a:schemeClr val="accent6"/>
          </a:fillRef>
          <a:effectRef idx="0">
            <a:schemeClr val="accent6"/>
          </a:effectRef>
          <a:fontRef idx="minor">
            <a:schemeClr val="lt1"/>
          </a:fontRef>
        </p:style>
        <p:txBody>
          <a:bodyPr rtlCol="0" anchor="t"/>
          <a:lstStyle>
            <a:defPPr>
              <a:defRPr lang="ja-JP"/>
            </a:defPPr>
            <a:lvl1pPr marR="0" lvl="0" indent="0" algn="ctr" defTabSz="457200" fontAlgn="auto">
              <a:lnSpc>
                <a:spcPct val="100000"/>
              </a:lnSpc>
              <a:spcBef>
                <a:spcPts val="0"/>
              </a:spcBef>
              <a:spcAft>
                <a:spcPts val="0"/>
              </a:spcAft>
              <a:buClrTx/>
              <a:buSzTx/>
              <a:buFontTx/>
              <a:buNone/>
              <a:tabLst/>
              <a:defRPr b="0" i="0" u="none" strike="noStrike" cap="none" spc="0" normalizeH="0" baseline="0">
                <a:ln>
                  <a:noFill/>
                </a:ln>
                <a:solidFill>
                  <a:prstClr val="white"/>
                </a:solidFill>
                <a:effectLst/>
                <a:uLnTx/>
                <a:uFillTx/>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ja-JP" altLang="en-US" sz="969" b="1" dirty="0">
                <a:solidFill>
                  <a:srgbClr val="70AD47">
                    <a:lumMod val="75000"/>
                  </a:srgbClr>
                </a:solidFill>
              </a:rPr>
              <a:t>市町村による</a:t>
            </a:r>
            <a:endParaRPr lang="en-US" altLang="ja-JP" sz="969" b="1" dirty="0">
              <a:solidFill>
                <a:srgbClr val="70AD47">
                  <a:lumMod val="75000"/>
                </a:srgbClr>
              </a:solidFill>
            </a:endParaRPr>
          </a:p>
          <a:p>
            <a:pPr>
              <a:defRPr/>
            </a:pPr>
            <a:r>
              <a:rPr lang="ja-JP" altLang="en-US" sz="969" b="1" dirty="0">
                <a:solidFill>
                  <a:srgbClr val="70AD47">
                    <a:lumMod val="75000"/>
                  </a:srgbClr>
                </a:solidFill>
              </a:rPr>
              <a:t>有害捕獲</a:t>
            </a:r>
          </a:p>
        </p:txBody>
      </p:sp>
      <p:sp>
        <p:nvSpPr>
          <p:cNvPr id="183" name="テキスト ボックス 182">
            <a:extLst>
              <a:ext uri="{FF2B5EF4-FFF2-40B4-BE49-F238E27FC236}">
                <a16:creationId xmlns:a16="http://schemas.microsoft.com/office/drawing/2014/main" id="{5B60AC3F-0669-4817-AC8B-EE4E3CA55862}"/>
              </a:ext>
            </a:extLst>
          </p:cNvPr>
          <p:cNvSpPr txBox="1"/>
          <p:nvPr/>
        </p:nvSpPr>
        <p:spPr>
          <a:xfrm>
            <a:off x="424538" y="5690932"/>
            <a:ext cx="1011532" cy="597185"/>
          </a:xfrm>
          <a:prstGeom prst="roundRect">
            <a:avLst/>
          </a:prstGeom>
          <a:solidFill>
            <a:srgbClr val="FF0000"/>
          </a:solidFill>
        </p:spPr>
        <p:txBody>
          <a:bodyPr wrap="square" rtlCol="0">
            <a:spAutoFit/>
          </a:bodyPr>
          <a:lstStyle/>
          <a:p>
            <a:pPr>
              <a:defRPr/>
            </a:pPr>
            <a:r>
              <a:rPr lang="ja-JP" altLang="en-US" sz="969" b="1" dirty="0">
                <a:solidFill>
                  <a:prstClr val="white"/>
                </a:solidFill>
                <a:latin typeface="メイリオ" panose="020B0604030504040204" pitchFamily="50" charset="-128"/>
                <a:ea typeface="メイリオ" panose="020B0604030504040204" pitchFamily="50" charset="-128"/>
              </a:rPr>
              <a:t>溢れる水</a:t>
            </a:r>
            <a:r>
              <a:rPr lang="en-US" altLang="ja-JP" sz="969" b="1" dirty="0">
                <a:solidFill>
                  <a:prstClr val="white"/>
                </a:solidFill>
                <a:latin typeface="メイリオ" panose="020B0604030504040204" pitchFamily="50" charset="-128"/>
                <a:ea typeface="メイリオ" panose="020B0604030504040204" pitchFamily="50" charset="-128"/>
              </a:rPr>
              <a:t>=</a:t>
            </a:r>
          </a:p>
          <a:p>
            <a:pPr>
              <a:defRPr/>
            </a:pPr>
            <a:r>
              <a:rPr lang="ja-JP" altLang="en-US" sz="969" b="1" dirty="0">
                <a:solidFill>
                  <a:prstClr val="white"/>
                </a:solidFill>
                <a:latin typeface="メイリオ" panose="020B0604030504040204" pitchFamily="50" charset="-128"/>
                <a:ea typeface="メイリオ" panose="020B0604030504040204" pitchFamily="50" charset="-128"/>
              </a:rPr>
              <a:t>個体が農地を浸した状況</a:t>
            </a:r>
          </a:p>
        </p:txBody>
      </p:sp>
      <p:grpSp>
        <p:nvGrpSpPr>
          <p:cNvPr id="178" name="グループ化 177">
            <a:extLst>
              <a:ext uri="{FF2B5EF4-FFF2-40B4-BE49-F238E27FC236}">
                <a16:creationId xmlns:a16="http://schemas.microsoft.com/office/drawing/2014/main" id="{B67DA2EC-C5A0-444C-94D8-0F5BC2536353}"/>
              </a:ext>
            </a:extLst>
          </p:cNvPr>
          <p:cNvGrpSpPr/>
          <p:nvPr/>
        </p:nvGrpSpPr>
        <p:grpSpPr>
          <a:xfrm>
            <a:off x="1546610" y="5796338"/>
            <a:ext cx="764516" cy="732555"/>
            <a:chOff x="179172" y="5965332"/>
            <a:chExt cx="975737" cy="594101"/>
          </a:xfrm>
        </p:grpSpPr>
        <p:sp>
          <p:nvSpPr>
            <p:cNvPr id="179" name="テキスト ボックス 178">
              <a:extLst>
                <a:ext uri="{FF2B5EF4-FFF2-40B4-BE49-F238E27FC236}">
                  <a16:creationId xmlns:a16="http://schemas.microsoft.com/office/drawing/2014/main" id="{B7BDE39B-C9D7-4265-AE96-E1C2FCF76A42}"/>
                </a:ext>
              </a:extLst>
            </p:cNvPr>
            <p:cNvSpPr txBox="1"/>
            <p:nvPr/>
          </p:nvSpPr>
          <p:spPr>
            <a:xfrm>
              <a:off x="246914" y="6139001"/>
              <a:ext cx="907995" cy="420432"/>
            </a:xfrm>
            <a:prstGeom prst="rect">
              <a:avLst/>
            </a:prstGeom>
            <a:noFill/>
          </p:spPr>
          <p:txBody>
            <a:bodyPr wrap="square" rtlCol="0">
              <a:spAutoFit/>
            </a:bodyPr>
            <a:lstStyle/>
            <a:p>
              <a:pPr algn="ctr">
                <a:defRPr/>
              </a:pPr>
              <a:r>
                <a:rPr lang="ja-JP" altLang="en-US" sz="923" b="1" dirty="0">
                  <a:solidFill>
                    <a:prstClr val="black"/>
                  </a:solidFill>
                  <a:latin typeface="メイリオ" panose="020B0604030504040204" pitchFamily="50" charset="-128"/>
                  <a:ea typeface="メイリオ" panose="020B0604030504040204" pitchFamily="50" charset="-128"/>
                </a:rPr>
                <a:t>捕獲場所が農地周辺に限定</a:t>
              </a:r>
            </a:p>
          </p:txBody>
        </p:sp>
        <p:sp>
          <p:nvSpPr>
            <p:cNvPr id="185" name="正方形/長方形 184">
              <a:extLst>
                <a:ext uri="{FF2B5EF4-FFF2-40B4-BE49-F238E27FC236}">
                  <a16:creationId xmlns:a16="http://schemas.microsoft.com/office/drawing/2014/main" id="{F81E15EA-DA70-457F-8735-DF11621EC454}"/>
                </a:ext>
              </a:extLst>
            </p:cNvPr>
            <p:cNvSpPr/>
            <p:nvPr/>
          </p:nvSpPr>
          <p:spPr>
            <a:xfrm>
              <a:off x="292910" y="6056297"/>
              <a:ext cx="820790" cy="472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grpSp>
          <p:nvGrpSpPr>
            <p:cNvPr id="189" name="グループ化 188">
              <a:extLst>
                <a:ext uri="{FF2B5EF4-FFF2-40B4-BE49-F238E27FC236}">
                  <a16:creationId xmlns:a16="http://schemas.microsoft.com/office/drawing/2014/main" id="{C2826902-01A7-45DF-B808-D2092CBDA65D}"/>
                </a:ext>
              </a:extLst>
            </p:cNvPr>
            <p:cNvGrpSpPr/>
            <p:nvPr/>
          </p:nvGrpSpPr>
          <p:grpSpPr>
            <a:xfrm>
              <a:off x="179172" y="5965332"/>
              <a:ext cx="658174" cy="194660"/>
              <a:chOff x="179172" y="5965332"/>
              <a:chExt cx="658174" cy="194660"/>
            </a:xfrm>
          </p:grpSpPr>
          <p:sp>
            <p:nvSpPr>
              <p:cNvPr id="190" name="正方形/長方形 189">
                <a:extLst>
                  <a:ext uri="{FF2B5EF4-FFF2-40B4-BE49-F238E27FC236}">
                    <a16:creationId xmlns:a16="http://schemas.microsoft.com/office/drawing/2014/main" id="{4081F785-8970-4DE0-A8A9-6BAD041E2191}"/>
                  </a:ext>
                </a:extLst>
              </p:cNvPr>
              <p:cNvSpPr/>
              <p:nvPr/>
            </p:nvSpPr>
            <p:spPr>
              <a:xfrm rot="20980649">
                <a:off x="198638" y="5965332"/>
                <a:ext cx="593858" cy="1819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192" name="テキスト ボックス 191">
                <a:extLst>
                  <a:ext uri="{FF2B5EF4-FFF2-40B4-BE49-F238E27FC236}">
                    <a16:creationId xmlns:a16="http://schemas.microsoft.com/office/drawing/2014/main" id="{EC614071-EB3C-4052-AC3E-253FF61AA821}"/>
                  </a:ext>
                </a:extLst>
              </p:cNvPr>
              <p:cNvSpPr txBox="1"/>
              <p:nvPr/>
            </p:nvSpPr>
            <p:spPr>
              <a:xfrm rot="20884182">
                <a:off x="179172" y="5969927"/>
                <a:ext cx="658174" cy="190065"/>
              </a:xfrm>
              <a:prstGeom prst="rect">
                <a:avLst/>
              </a:prstGeom>
              <a:noFill/>
              <a:ln>
                <a:noFill/>
              </a:ln>
            </p:spPr>
            <p:txBody>
              <a:bodyPr wrap="square" rtlCol="0">
                <a:spAutoFit/>
              </a:bodyPr>
              <a:lstStyle/>
              <a:p>
                <a:pPr algn="ctr">
                  <a:defRPr/>
                </a:pPr>
                <a:r>
                  <a:rPr lang="ja-JP" altLang="en-US" sz="923" b="1" dirty="0">
                    <a:solidFill>
                      <a:prstClr val="white"/>
                    </a:solidFill>
                    <a:latin typeface="メイリオ" panose="020B0604030504040204" pitchFamily="50" charset="-128"/>
                    <a:ea typeface="メイリオ" panose="020B0604030504040204" pitchFamily="50" charset="-128"/>
                  </a:rPr>
                  <a:t>問題</a:t>
                </a:r>
              </a:p>
            </p:txBody>
          </p:sp>
        </p:grpSp>
      </p:grpSp>
      <p:grpSp>
        <p:nvGrpSpPr>
          <p:cNvPr id="196" name="グループ化 195">
            <a:extLst>
              <a:ext uri="{FF2B5EF4-FFF2-40B4-BE49-F238E27FC236}">
                <a16:creationId xmlns:a16="http://schemas.microsoft.com/office/drawing/2014/main" id="{5779C4BF-802C-46C1-8C44-F5FBCFD7374D}"/>
              </a:ext>
            </a:extLst>
          </p:cNvPr>
          <p:cNvGrpSpPr/>
          <p:nvPr/>
        </p:nvGrpSpPr>
        <p:grpSpPr>
          <a:xfrm>
            <a:off x="4529090" y="5076202"/>
            <a:ext cx="771980" cy="1163847"/>
            <a:chOff x="3681193" y="4867963"/>
            <a:chExt cx="971203" cy="1260834"/>
          </a:xfrm>
        </p:grpSpPr>
        <p:sp>
          <p:nvSpPr>
            <p:cNvPr id="197" name="正方形/長方形 196">
              <a:extLst>
                <a:ext uri="{FF2B5EF4-FFF2-40B4-BE49-F238E27FC236}">
                  <a16:creationId xmlns:a16="http://schemas.microsoft.com/office/drawing/2014/main" id="{C3A8ED20-7B50-4EA4-86A5-8C6504EE111F}"/>
                </a:ext>
              </a:extLst>
            </p:cNvPr>
            <p:cNvSpPr/>
            <p:nvPr/>
          </p:nvSpPr>
          <p:spPr>
            <a:xfrm>
              <a:off x="3785087" y="4984954"/>
              <a:ext cx="750220" cy="11215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198" name="テキスト ボックス 197">
              <a:extLst>
                <a:ext uri="{FF2B5EF4-FFF2-40B4-BE49-F238E27FC236}">
                  <a16:creationId xmlns:a16="http://schemas.microsoft.com/office/drawing/2014/main" id="{55ED09D7-CC5C-455D-987D-B5E6DB5ED5C9}"/>
                </a:ext>
              </a:extLst>
            </p:cNvPr>
            <p:cNvSpPr txBox="1"/>
            <p:nvPr/>
          </p:nvSpPr>
          <p:spPr>
            <a:xfrm>
              <a:off x="3775837" y="5105601"/>
              <a:ext cx="876559" cy="1023196"/>
            </a:xfrm>
            <a:prstGeom prst="rect">
              <a:avLst/>
            </a:prstGeom>
            <a:noFill/>
          </p:spPr>
          <p:txBody>
            <a:bodyPr wrap="square" rtlCol="0">
              <a:spAutoFit/>
            </a:bodyPr>
            <a:lstStyle/>
            <a:p>
              <a:pPr>
                <a:defRPr/>
              </a:pPr>
              <a:r>
                <a:rPr lang="ja-JP" altLang="en-US" sz="923" b="1" dirty="0">
                  <a:solidFill>
                    <a:prstClr val="black"/>
                  </a:solidFill>
                  <a:latin typeface="メイリオ" panose="020B0604030504040204" pitchFamily="50" charset="-128"/>
                  <a:ea typeface="メイリオ" panose="020B0604030504040204" pitchFamily="50" charset="-128"/>
                </a:rPr>
                <a:t>個体が隣接市町村に拡大し被害が拡大する可能性</a:t>
              </a:r>
            </a:p>
          </p:txBody>
        </p:sp>
        <p:grpSp>
          <p:nvGrpSpPr>
            <p:cNvPr id="207" name="グループ化 206">
              <a:extLst>
                <a:ext uri="{FF2B5EF4-FFF2-40B4-BE49-F238E27FC236}">
                  <a16:creationId xmlns:a16="http://schemas.microsoft.com/office/drawing/2014/main" id="{B6F3CFD4-E7EB-4771-AD88-B0B8EC77956B}"/>
                </a:ext>
              </a:extLst>
            </p:cNvPr>
            <p:cNvGrpSpPr/>
            <p:nvPr/>
          </p:nvGrpSpPr>
          <p:grpSpPr>
            <a:xfrm>
              <a:off x="3681193" y="4867963"/>
              <a:ext cx="694216" cy="253890"/>
              <a:chOff x="86645" y="5943727"/>
              <a:chExt cx="694216" cy="253890"/>
            </a:xfrm>
          </p:grpSpPr>
          <p:sp>
            <p:nvSpPr>
              <p:cNvPr id="208" name="正方形/長方形 207">
                <a:extLst>
                  <a:ext uri="{FF2B5EF4-FFF2-40B4-BE49-F238E27FC236}">
                    <a16:creationId xmlns:a16="http://schemas.microsoft.com/office/drawing/2014/main" id="{6423BE2F-6A5A-46ED-9FF2-CDE137A0F376}"/>
                  </a:ext>
                </a:extLst>
              </p:cNvPr>
              <p:cNvSpPr/>
              <p:nvPr/>
            </p:nvSpPr>
            <p:spPr>
              <a:xfrm rot="20980649">
                <a:off x="126261" y="5954204"/>
                <a:ext cx="576503" cy="2197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209" name="テキスト ボックス 208">
                <a:extLst>
                  <a:ext uri="{FF2B5EF4-FFF2-40B4-BE49-F238E27FC236}">
                    <a16:creationId xmlns:a16="http://schemas.microsoft.com/office/drawing/2014/main" id="{F296CEAB-8051-4202-B5D7-5785CE7A5322}"/>
                  </a:ext>
                </a:extLst>
              </p:cNvPr>
              <p:cNvSpPr txBox="1"/>
              <p:nvPr/>
            </p:nvSpPr>
            <p:spPr>
              <a:xfrm rot="20884182">
                <a:off x="86645" y="5943727"/>
                <a:ext cx="694216" cy="253890"/>
              </a:xfrm>
              <a:prstGeom prst="rect">
                <a:avLst/>
              </a:prstGeom>
              <a:noFill/>
              <a:ln>
                <a:noFill/>
              </a:ln>
            </p:spPr>
            <p:txBody>
              <a:bodyPr wrap="square" rtlCol="0">
                <a:spAutoFit/>
              </a:bodyPr>
              <a:lstStyle/>
              <a:p>
                <a:pPr algn="ctr">
                  <a:defRPr/>
                </a:pPr>
                <a:r>
                  <a:rPr lang="ja-JP" altLang="en-US" sz="923" b="1" dirty="0">
                    <a:solidFill>
                      <a:prstClr val="white"/>
                    </a:solidFill>
                    <a:latin typeface="メイリオ" panose="020B0604030504040204" pitchFamily="50" charset="-128"/>
                    <a:ea typeface="メイリオ" panose="020B0604030504040204" pitchFamily="50" charset="-128"/>
                  </a:rPr>
                  <a:t>問題</a:t>
                </a:r>
              </a:p>
            </p:txBody>
          </p:sp>
        </p:grpSp>
      </p:grpSp>
      <p:grpSp>
        <p:nvGrpSpPr>
          <p:cNvPr id="211" name="グループ化 210">
            <a:extLst>
              <a:ext uri="{FF2B5EF4-FFF2-40B4-BE49-F238E27FC236}">
                <a16:creationId xmlns:a16="http://schemas.microsoft.com/office/drawing/2014/main" id="{D72FF68B-BF62-4B4D-923A-A8F1F438D593}"/>
              </a:ext>
            </a:extLst>
          </p:cNvPr>
          <p:cNvGrpSpPr/>
          <p:nvPr/>
        </p:nvGrpSpPr>
        <p:grpSpPr>
          <a:xfrm>
            <a:off x="1500555" y="3697253"/>
            <a:ext cx="945006" cy="874167"/>
            <a:chOff x="35911" y="3808648"/>
            <a:chExt cx="1023757" cy="947014"/>
          </a:xfrm>
        </p:grpSpPr>
        <p:sp>
          <p:nvSpPr>
            <p:cNvPr id="213" name="テキスト ボックス 212">
              <a:extLst>
                <a:ext uri="{FF2B5EF4-FFF2-40B4-BE49-F238E27FC236}">
                  <a16:creationId xmlns:a16="http://schemas.microsoft.com/office/drawing/2014/main" id="{3DD3924C-9BF4-4598-B3CA-B0ED14F4978E}"/>
                </a:ext>
              </a:extLst>
            </p:cNvPr>
            <p:cNvSpPr txBox="1"/>
            <p:nvPr/>
          </p:nvSpPr>
          <p:spPr>
            <a:xfrm>
              <a:off x="35911" y="4040189"/>
              <a:ext cx="1023757" cy="715473"/>
            </a:xfrm>
            <a:prstGeom prst="rect">
              <a:avLst/>
            </a:prstGeom>
            <a:noFill/>
          </p:spPr>
          <p:txBody>
            <a:bodyPr wrap="square" rtlCol="0">
              <a:spAutoFit/>
            </a:bodyPr>
            <a:lstStyle/>
            <a:p>
              <a:pPr>
                <a:defRPr/>
              </a:pPr>
              <a:r>
                <a:rPr lang="ja-JP" altLang="en-US" sz="923" b="1" dirty="0">
                  <a:solidFill>
                    <a:prstClr val="black"/>
                  </a:solidFill>
                  <a:latin typeface="メイリオ" panose="020B0604030504040204" pitchFamily="50" charset="-128"/>
                  <a:ea typeface="メイリオ" panose="020B0604030504040204" pitchFamily="50" charset="-128"/>
                </a:rPr>
                <a:t>複数市町村域に跨がる繁殖場所から個体が移動</a:t>
              </a:r>
            </a:p>
          </p:txBody>
        </p:sp>
        <p:sp>
          <p:nvSpPr>
            <p:cNvPr id="215" name="正方形/長方形 214">
              <a:extLst>
                <a:ext uri="{FF2B5EF4-FFF2-40B4-BE49-F238E27FC236}">
                  <a16:creationId xmlns:a16="http://schemas.microsoft.com/office/drawing/2014/main" id="{D3376324-CA45-4BD6-8FFA-2474F1EEA296}"/>
                </a:ext>
              </a:extLst>
            </p:cNvPr>
            <p:cNvSpPr/>
            <p:nvPr/>
          </p:nvSpPr>
          <p:spPr>
            <a:xfrm>
              <a:off x="103711" y="3951703"/>
              <a:ext cx="850232" cy="7963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292">
                <a:solidFill>
                  <a:prstClr val="white"/>
                </a:solidFill>
                <a:latin typeface="Calibri" panose="020F0502020204030204"/>
                <a:ea typeface="游ゴシック" panose="020B0400000000000000" pitchFamily="50" charset="-128"/>
              </a:endParaRPr>
            </a:p>
          </p:txBody>
        </p:sp>
        <p:grpSp>
          <p:nvGrpSpPr>
            <p:cNvPr id="217" name="グループ化 216">
              <a:extLst>
                <a:ext uri="{FF2B5EF4-FFF2-40B4-BE49-F238E27FC236}">
                  <a16:creationId xmlns:a16="http://schemas.microsoft.com/office/drawing/2014/main" id="{2DD4868D-E2E2-4DAD-9107-82E74703F2A6}"/>
                </a:ext>
              </a:extLst>
            </p:cNvPr>
            <p:cNvGrpSpPr/>
            <p:nvPr/>
          </p:nvGrpSpPr>
          <p:grpSpPr>
            <a:xfrm>
              <a:off x="51283" y="3808648"/>
              <a:ext cx="570637" cy="253890"/>
              <a:chOff x="40121" y="6066381"/>
              <a:chExt cx="570637" cy="253890"/>
            </a:xfrm>
          </p:grpSpPr>
          <p:sp>
            <p:nvSpPr>
              <p:cNvPr id="219" name="正方形/長方形 218">
                <a:extLst>
                  <a:ext uri="{FF2B5EF4-FFF2-40B4-BE49-F238E27FC236}">
                    <a16:creationId xmlns:a16="http://schemas.microsoft.com/office/drawing/2014/main" id="{1685A3C5-E46D-4B1C-A0BA-F8394715DC0A}"/>
                  </a:ext>
                </a:extLst>
              </p:cNvPr>
              <p:cNvSpPr/>
              <p:nvPr/>
            </p:nvSpPr>
            <p:spPr>
              <a:xfrm rot="20980649">
                <a:off x="52115" y="6082817"/>
                <a:ext cx="517621" cy="203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292">
                  <a:solidFill>
                    <a:prstClr val="white"/>
                  </a:solidFill>
                  <a:latin typeface="Calibri" panose="020F0502020204030204"/>
                  <a:ea typeface="游ゴシック" panose="020B0400000000000000" pitchFamily="50" charset="-128"/>
                </a:endParaRPr>
              </a:p>
            </p:txBody>
          </p:sp>
          <p:sp>
            <p:nvSpPr>
              <p:cNvPr id="221" name="テキスト ボックス 220">
                <a:extLst>
                  <a:ext uri="{FF2B5EF4-FFF2-40B4-BE49-F238E27FC236}">
                    <a16:creationId xmlns:a16="http://schemas.microsoft.com/office/drawing/2014/main" id="{BE1B1E9B-CEA4-49B2-96C3-CC6165B18043}"/>
                  </a:ext>
                </a:extLst>
              </p:cNvPr>
              <p:cNvSpPr txBox="1"/>
              <p:nvPr/>
            </p:nvSpPr>
            <p:spPr>
              <a:xfrm rot="20884182">
                <a:off x="40121" y="6066381"/>
                <a:ext cx="570637" cy="253890"/>
              </a:xfrm>
              <a:prstGeom prst="rect">
                <a:avLst/>
              </a:prstGeom>
              <a:noFill/>
              <a:ln>
                <a:noFill/>
              </a:ln>
            </p:spPr>
            <p:txBody>
              <a:bodyPr wrap="square" rtlCol="0">
                <a:spAutoFit/>
              </a:bodyPr>
              <a:lstStyle/>
              <a:p>
                <a:pPr algn="ctr">
                  <a:defRPr/>
                </a:pPr>
                <a:r>
                  <a:rPr lang="ja-JP" altLang="en-US" sz="923" b="1" dirty="0">
                    <a:solidFill>
                      <a:prstClr val="white"/>
                    </a:solidFill>
                    <a:latin typeface="メイリオ" panose="020B0604030504040204" pitchFamily="50" charset="-128"/>
                    <a:ea typeface="メイリオ" panose="020B0604030504040204" pitchFamily="50" charset="-128"/>
                  </a:rPr>
                  <a:t>問題</a:t>
                </a:r>
              </a:p>
            </p:txBody>
          </p:sp>
        </p:grpSp>
      </p:grpSp>
      <p:sp>
        <p:nvSpPr>
          <p:cNvPr id="232" name="四角形: 角を丸くする 231">
            <a:extLst>
              <a:ext uri="{FF2B5EF4-FFF2-40B4-BE49-F238E27FC236}">
                <a16:creationId xmlns:a16="http://schemas.microsoft.com/office/drawing/2014/main" id="{38A067F8-65BB-4136-8EBE-F5A07FBBB137}"/>
              </a:ext>
            </a:extLst>
          </p:cNvPr>
          <p:cNvSpPr/>
          <p:nvPr/>
        </p:nvSpPr>
        <p:spPr>
          <a:xfrm>
            <a:off x="3574968" y="5791810"/>
            <a:ext cx="955315" cy="863627"/>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sp>
        <p:nvSpPr>
          <p:cNvPr id="233" name="四角形: 角を丸くする 232">
            <a:extLst>
              <a:ext uri="{FF2B5EF4-FFF2-40B4-BE49-F238E27FC236}">
                <a16:creationId xmlns:a16="http://schemas.microsoft.com/office/drawing/2014/main" id="{F2E1FD80-CCB0-4962-B421-68850D7AA897}"/>
              </a:ext>
            </a:extLst>
          </p:cNvPr>
          <p:cNvSpPr/>
          <p:nvPr/>
        </p:nvSpPr>
        <p:spPr>
          <a:xfrm>
            <a:off x="3575485" y="4769529"/>
            <a:ext cx="960590" cy="853476"/>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1662" dirty="0">
              <a:solidFill>
                <a:prstClr val="white"/>
              </a:solidFill>
              <a:latin typeface="メイリオ" panose="020B0604030504040204" pitchFamily="50" charset="-128"/>
              <a:ea typeface="メイリオ" panose="020B0604030504040204" pitchFamily="50" charset="-128"/>
            </a:endParaRPr>
          </a:p>
        </p:txBody>
      </p:sp>
      <p:grpSp>
        <p:nvGrpSpPr>
          <p:cNvPr id="234" name="グループ化 233">
            <a:extLst>
              <a:ext uri="{FF2B5EF4-FFF2-40B4-BE49-F238E27FC236}">
                <a16:creationId xmlns:a16="http://schemas.microsoft.com/office/drawing/2014/main" id="{65E5652B-8447-43FC-B4CF-B50AF96F7D45}"/>
              </a:ext>
            </a:extLst>
          </p:cNvPr>
          <p:cNvGrpSpPr/>
          <p:nvPr/>
        </p:nvGrpSpPr>
        <p:grpSpPr>
          <a:xfrm>
            <a:off x="3891500" y="4958957"/>
            <a:ext cx="555887" cy="337992"/>
            <a:chOff x="1934258" y="3987719"/>
            <a:chExt cx="688591" cy="532870"/>
          </a:xfrm>
        </p:grpSpPr>
        <p:sp>
          <p:nvSpPr>
            <p:cNvPr id="246" name="フローチャート: データ 245">
              <a:extLst>
                <a:ext uri="{FF2B5EF4-FFF2-40B4-BE49-F238E27FC236}">
                  <a16:creationId xmlns:a16="http://schemas.microsoft.com/office/drawing/2014/main" id="{D5E43E7D-2F2F-43CC-91C8-4967F58C94B6}"/>
                </a:ext>
              </a:extLst>
            </p:cNvPr>
            <p:cNvSpPr/>
            <p:nvPr/>
          </p:nvSpPr>
          <p:spPr>
            <a:xfrm>
              <a:off x="1934258" y="3987719"/>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247" name="テキスト ボックス 246">
              <a:extLst>
                <a:ext uri="{FF2B5EF4-FFF2-40B4-BE49-F238E27FC236}">
                  <a16:creationId xmlns:a16="http://schemas.microsoft.com/office/drawing/2014/main" id="{79241F17-18B1-4C6B-A9F6-F95E8D703D81}"/>
                </a:ext>
              </a:extLst>
            </p:cNvPr>
            <p:cNvSpPr txBox="1"/>
            <p:nvPr/>
          </p:nvSpPr>
          <p:spPr>
            <a:xfrm>
              <a:off x="2022025" y="4075602"/>
              <a:ext cx="600824"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grpSp>
        <p:nvGrpSpPr>
          <p:cNvPr id="248" name="グループ化 247">
            <a:extLst>
              <a:ext uri="{FF2B5EF4-FFF2-40B4-BE49-F238E27FC236}">
                <a16:creationId xmlns:a16="http://schemas.microsoft.com/office/drawing/2014/main" id="{AC33FC2F-833C-4F94-82DC-782002703426}"/>
              </a:ext>
            </a:extLst>
          </p:cNvPr>
          <p:cNvGrpSpPr/>
          <p:nvPr/>
        </p:nvGrpSpPr>
        <p:grpSpPr>
          <a:xfrm>
            <a:off x="3598361" y="6245119"/>
            <a:ext cx="544455" cy="337992"/>
            <a:chOff x="1948419" y="4018563"/>
            <a:chExt cx="674430" cy="532870"/>
          </a:xfrm>
        </p:grpSpPr>
        <p:sp>
          <p:nvSpPr>
            <p:cNvPr id="249" name="フローチャート: データ 248">
              <a:extLst>
                <a:ext uri="{FF2B5EF4-FFF2-40B4-BE49-F238E27FC236}">
                  <a16:creationId xmlns:a16="http://schemas.microsoft.com/office/drawing/2014/main" id="{706CAC81-7C37-4361-B0DC-9157FF1F7BB4}"/>
                </a:ext>
              </a:extLst>
            </p:cNvPr>
            <p:cNvSpPr/>
            <p:nvPr/>
          </p:nvSpPr>
          <p:spPr>
            <a:xfrm>
              <a:off x="1948419" y="4018563"/>
              <a:ext cx="658936" cy="53287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22041">
                <a:defRPr/>
              </a:pPr>
              <a:endParaRPr lang="ja-JP" altLang="en-US" sz="969">
                <a:solidFill>
                  <a:prstClr val="white"/>
                </a:solidFill>
                <a:latin typeface="メイリオ" panose="020B0604030504040204" pitchFamily="50" charset="-128"/>
                <a:ea typeface="メイリオ" panose="020B0604030504040204" pitchFamily="50" charset="-128"/>
              </a:endParaRPr>
            </a:p>
          </p:txBody>
        </p:sp>
        <p:sp>
          <p:nvSpPr>
            <p:cNvPr id="250" name="テキスト ボックス 249">
              <a:extLst>
                <a:ext uri="{FF2B5EF4-FFF2-40B4-BE49-F238E27FC236}">
                  <a16:creationId xmlns:a16="http://schemas.microsoft.com/office/drawing/2014/main" id="{DA9D4C70-1D2C-4F2D-80F4-948BF9A17552}"/>
                </a:ext>
              </a:extLst>
            </p:cNvPr>
            <p:cNvSpPr txBox="1"/>
            <p:nvPr/>
          </p:nvSpPr>
          <p:spPr>
            <a:xfrm>
              <a:off x="2022024" y="4075602"/>
              <a:ext cx="600825" cy="380705"/>
            </a:xfrm>
            <a:prstGeom prst="rect">
              <a:avLst/>
            </a:prstGeom>
            <a:noFill/>
          </p:spPr>
          <p:txBody>
            <a:bodyPr wrap="square" rtlCol="0">
              <a:spAutoFit/>
            </a:bodyPr>
            <a:lstStyle/>
            <a:p>
              <a:pPr defTabSz="422041">
                <a:defRPr/>
              </a:pPr>
              <a:r>
                <a:rPr lang="ja-JP" altLang="en-US" sz="969" dirty="0">
                  <a:solidFill>
                    <a:prstClr val="black"/>
                  </a:solidFill>
                  <a:latin typeface="メイリオ" panose="020B0604030504040204" pitchFamily="50" charset="-128"/>
                  <a:ea typeface="メイリオ" panose="020B0604030504040204" pitchFamily="50" charset="-128"/>
                </a:rPr>
                <a:t>農地</a:t>
              </a:r>
            </a:p>
          </p:txBody>
        </p:sp>
      </p:grpSp>
      <p:pic>
        <p:nvPicPr>
          <p:cNvPr id="251" name="図 250" descr="探す, 暗い, 立つ, 衣類 が含まれている画像&#10;&#10;自動的に生成された説明">
            <a:extLst>
              <a:ext uri="{FF2B5EF4-FFF2-40B4-BE49-F238E27FC236}">
                <a16:creationId xmlns:a16="http://schemas.microsoft.com/office/drawing/2014/main" id="{467B4159-68F5-4D79-BE53-6FD79BD01DF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226418" y="6203838"/>
            <a:ext cx="269094" cy="239895"/>
          </a:xfrm>
          <a:prstGeom prst="rect">
            <a:avLst/>
          </a:prstGeom>
        </p:spPr>
      </p:pic>
      <p:pic>
        <p:nvPicPr>
          <p:cNvPr id="252" name="図 251" descr="探す, 暗い, 立つ, 衣類 が含まれている画像&#10;&#10;自動的に生成された説明">
            <a:extLst>
              <a:ext uri="{FF2B5EF4-FFF2-40B4-BE49-F238E27FC236}">
                <a16:creationId xmlns:a16="http://schemas.microsoft.com/office/drawing/2014/main" id="{D2D71F58-2F03-477C-9495-535BDD1AD2E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93985" y="5286617"/>
            <a:ext cx="269094" cy="239895"/>
          </a:xfrm>
          <a:prstGeom prst="rect">
            <a:avLst/>
          </a:prstGeom>
        </p:spPr>
      </p:pic>
      <p:pic>
        <p:nvPicPr>
          <p:cNvPr id="253" name="図 252" descr="挿絵 が含まれている画像&#10;&#10;自動的に生成された説明">
            <a:extLst>
              <a:ext uri="{FF2B5EF4-FFF2-40B4-BE49-F238E27FC236}">
                <a16:creationId xmlns:a16="http://schemas.microsoft.com/office/drawing/2014/main" id="{9AD3137E-D2C7-4713-B1F4-7F025F55B98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29451" y="5861507"/>
            <a:ext cx="294585" cy="294585"/>
          </a:xfrm>
          <a:prstGeom prst="rect">
            <a:avLst/>
          </a:prstGeom>
        </p:spPr>
      </p:pic>
      <p:pic>
        <p:nvPicPr>
          <p:cNvPr id="254" name="図 253" descr="挿絵 が含まれている画像&#10;&#10;自動的に生成された説明">
            <a:extLst>
              <a:ext uri="{FF2B5EF4-FFF2-40B4-BE49-F238E27FC236}">
                <a16:creationId xmlns:a16="http://schemas.microsoft.com/office/drawing/2014/main" id="{3A8CDCD0-8CC8-4629-B806-7844F17940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02601" y="5241477"/>
            <a:ext cx="294585" cy="294585"/>
          </a:xfrm>
          <a:prstGeom prst="rect">
            <a:avLst/>
          </a:prstGeom>
        </p:spPr>
      </p:pic>
      <p:pic>
        <p:nvPicPr>
          <p:cNvPr id="255" name="図 254">
            <a:extLst>
              <a:ext uri="{FF2B5EF4-FFF2-40B4-BE49-F238E27FC236}">
                <a16:creationId xmlns:a16="http://schemas.microsoft.com/office/drawing/2014/main" id="{B5FC54E5-3ECD-4025-92E5-8AFB2136A35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95844" y="4766898"/>
            <a:ext cx="330824" cy="394883"/>
          </a:xfrm>
          <a:prstGeom prst="rect">
            <a:avLst/>
          </a:prstGeom>
        </p:spPr>
      </p:pic>
      <p:pic>
        <p:nvPicPr>
          <p:cNvPr id="256" name="図 255">
            <a:extLst>
              <a:ext uri="{FF2B5EF4-FFF2-40B4-BE49-F238E27FC236}">
                <a16:creationId xmlns:a16="http://schemas.microsoft.com/office/drawing/2014/main" id="{1B4B7D5B-C7F6-4CE3-9A23-7B02DE427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40219" y="4830131"/>
            <a:ext cx="272966" cy="272966"/>
          </a:xfrm>
          <a:prstGeom prst="rect">
            <a:avLst/>
          </a:prstGeom>
        </p:spPr>
      </p:pic>
      <p:cxnSp>
        <p:nvCxnSpPr>
          <p:cNvPr id="257" name="直線矢印コネクタ 256">
            <a:extLst>
              <a:ext uri="{FF2B5EF4-FFF2-40B4-BE49-F238E27FC236}">
                <a16:creationId xmlns:a16="http://schemas.microsoft.com/office/drawing/2014/main" id="{47E92DA4-3453-4C63-ACCF-B1280C61D0DA}"/>
              </a:ext>
            </a:extLst>
          </p:cNvPr>
          <p:cNvCxnSpPr>
            <a:cxnSpLocks/>
          </p:cNvCxnSpPr>
          <p:nvPr/>
        </p:nvCxnSpPr>
        <p:spPr>
          <a:xfrm flipH="1">
            <a:off x="3856233" y="5535559"/>
            <a:ext cx="17010" cy="30827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8" name="直線矢印コネクタ 257">
            <a:extLst>
              <a:ext uri="{FF2B5EF4-FFF2-40B4-BE49-F238E27FC236}">
                <a16:creationId xmlns:a16="http://schemas.microsoft.com/office/drawing/2014/main" id="{3361826B-DA97-46C6-B6D0-0DA66DBC8A2B}"/>
              </a:ext>
            </a:extLst>
          </p:cNvPr>
          <p:cNvCxnSpPr>
            <a:cxnSpLocks/>
            <a:stCxn id="252" idx="2"/>
            <a:endCxn id="251" idx="0"/>
          </p:cNvCxnSpPr>
          <p:nvPr/>
        </p:nvCxnSpPr>
        <p:spPr>
          <a:xfrm>
            <a:off x="4328532" y="5526512"/>
            <a:ext cx="32433" cy="67732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59" name="テキスト ボックス 258">
            <a:extLst>
              <a:ext uri="{FF2B5EF4-FFF2-40B4-BE49-F238E27FC236}">
                <a16:creationId xmlns:a16="http://schemas.microsoft.com/office/drawing/2014/main" id="{62D8F810-3679-42ED-B3D3-F35C5A01C062}"/>
              </a:ext>
            </a:extLst>
          </p:cNvPr>
          <p:cNvSpPr txBox="1"/>
          <p:nvPr/>
        </p:nvSpPr>
        <p:spPr>
          <a:xfrm>
            <a:off x="3897441" y="5434501"/>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B</a:t>
            </a:r>
            <a:r>
              <a:rPr lang="ja-JP" altLang="en-US" sz="1015" dirty="0">
                <a:solidFill>
                  <a:prstClr val="black"/>
                </a:solidFill>
                <a:latin typeface="メイリオ" panose="020B0604030504040204" pitchFamily="50" charset="-128"/>
                <a:ea typeface="メイリオ" panose="020B0604030504040204" pitchFamily="50" charset="-128"/>
              </a:rPr>
              <a:t>市</a:t>
            </a:r>
          </a:p>
        </p:txBody>
      </p:sp>
      <p:sp>
        <p:nvSpPr>
          <p:cNvPr id="260" name="テキスト ボックス 259">
            <a:extLst>
              <a:ext uri="{FF2B5EF4-FFF2-40B4-BE49-F238E27FC236}">
                <a16:creationId xmlns:a16="http://schemas.microsoft.com/office/drawing/2014/main" id="{E6C1E0F9-1FF0-4755-A8EC-A6329E7C31CA}"/>
              </a:ext>
            </a:extLst>
          </p:cNvPr>
          <p:cNvSpPr txBox="1"/>
          <p:nvPr/>
        </p:nvSpPr>
        <p:spPr>
          <a:xfrm>
            <a:off x="4138853" y="6420830"/>
            <a:ext cx="432435" cy="248530"/>
          </a:xfrm>
          <a:prstGeom prst="rect">
            <a:avLst/>
          </a:prstGeom>
          <a:noFill/>
        </p:spPr>
        <p:txBody>
          <a:bodyPr wrap="square" rtlCol="0">
            <a:spAutoFit/>
          </a:bodyPr>
          <a:lstStyle/>
          <a:p>
            <a:pPr defTabSz="422041">
              <a:defRPr/>
            </a:pPr>
            <a:r>
              <a:rPr lang="en-US" altLang="ja-JP" sz="1015" dirty="0">
                <a:solidFill>
                  <a:prstClr val="black"/>
                </a:solidFill>
                <a:latin typeface="メイリオ" panose="020B0604030504040204" pitchFamily="50" charset="-128"/>
                <a:ea typeface="メイリオ" panose="020B0604030504040204" pitchFamily="50" charset="-128"/>
              </a:rPr>
              <a:t>C</a:t>
            </a:r>
            <a:r>
              <a:rPr lang="ja-JP" altLang="en-US" sz="1015" dirty="0">
                <a:solidFill>
                  <a:prstClr val="black"/>
                </a:solidFill>
                <a:latin typeface="メイリオ" panose="020B0604030504040204" pitchFamily="50" charset="-128"/>
                <a:ea typeface="メイリオ" panose="020B0604030504040204" pitchFamily="50" charset="-128"/>
              </a:rPr>
              <a:t>市</a:t>
            </a:r>
          </a:p>
        </p:txBody>
      </p:sp>
      <p:grpSp>
        <p:nvGrpSpPr>
          <p:cNvPr id="149" name="グループ化 148">
            <a:extLst>
              <a:ext uri="{FF2B5EF4-FFF2-40B4-BE49-F238E27FC236}">
                <a16:creationId xmlns:a16="http://schemas.microsoft.com/office/drawing/2014/main" id="{FCE9E896-AD7B-4E8B-A814-0FD61BBA8378}"/>
              </a:ext>
            </a:extLst>
          </p:cNvPr>
          <p:cNvGrpSpPr/>
          <p:nvPr/>
        </p:nvGrpSpPr>
        <p:grpSpPr>
          <a:xfrm>
            <a:off x="3904647" y="5649858"/>
            <a:ext cx="774808" cy="275514"/>
            <a:chOff x="3567060" y="5312273"/>
            <a:chExt cx="950181" cy="388674"/>
          </a:xfrm>
        </p:grpSpPr>
        <p:sp>
          <p:nvSpPr>
            <p:cNvPr id="150" name="星: 6 pt 149">
              <a:extLst>
                <a:ext uri="{FF2B5EF4-FFF2-40B4-BE49-F238E27FC236}">
                  <a16:creationId xmlns:a16="http://schemas.microsoft.com/office/drawing/2014/main" id="{49821F20-9EB4-40F0-A2EC-E3817220857A}"/>
                </a:ext>
              </a:extLst>
            </p:cNvPr>
            <p:cNvSpPr/>
            <p:nvPr/>
          </p:nvSpPr>
          <p:spPr>
            <a:xfrm>
              <a:off x="3567060" y="5312273"/>
              <a:ext cx="950181" cy="388674"/>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151" name="テキスト ボックス 150">
              <a:extLst>
                <a:ext uri="{FF2B5EF4-FFF2-40B4-BE49-F238E27FC236}">
                  <a16:creationId xmlns:a16="http://schemas.microsoft.com/office/drawing/2014/main" id="{532D2B37-0393-4FA2-957C-21884AC73773}"/>
                </a:ext>
              </a:extLst>
            </p:cNvPr>
            <p:cNvSpPr txBox="1"/>
            <p:nvPr/>
          </p:nvSpPr>
          <p:spPr>
            <a:xfrm>
              <a:off x="3671711" y="5405808"/>
              <a:ext cx="697676" cy="290454"/>
            </a:xfrm>
            <a:prstGeom prst="rect">
              <a:avLst/>
            </a:prstGeom>
            <a:noFill/>
          </p:spPr>
          <p:txBody>
            <a:bodyPr wrap="square" rtlCol="0">
              <a:spAutoFit/>
            </a:bodyPr>
            <a:lstStyle/>
            <a:p>
              <a:pPr algn="ctr">
                <a:defRPr/>
              </a:pPr>
              <a:r>
                <a:rPr lang="ja-JP" altLang="en-US" sz="738" b="1" dirty="0">
                  <a:solidFill>
                    <a:srgbClr val="FF0000"/>
                  </a:solidFill>
                  <a:latin typeface="メイリオ" panose="020B0604030504040204" pitchFamily="50" charset="-128"/>
                  <a:ea typeface="メイリオ" panose="020B0604030504040204" pitchFamily="50" charset="-128"/>
                </a:rPr>
                <a:t>被害拡大</a:t>
              </a:r>
            </a:p>
          </p:txBody>
        </p:sp>
      </p:grpSp>
      <p:cxnSp>
        <p:nvCxnSpPr>
          <p:cNvPr id="195" name="直線矢印コネクタ 194">
            <a:extLst>
              <a:ext uri="{FF2B5EF4-FFF2-40B4-BE49-F238E27FC236}">
                <a16:creationId xmlns:a16="http://schemas.microsoft.com/office/drawing/2014/main" id="{703C74CF-0C58-4604-BBC1-CD20A71B991F}"/>
              </a:ext>
            </a:extLst>
          </p:cNvPr>
          <p:cNvCxnSpPr>
            <a:cxnSpLocks/>
          </p:cNvCxnSpPr>
          <p:nvPr/>
        </p:nvCxnSpPr>
        <p:spPr>
          <a:xfrm>
            <a:off x="3970915" y="4414631"/>
            <a:ext cx="375261" cy="87198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116" name="図 115" descr="探す, 暗い, 立つ, 衣類 が含まれている画像&#10;&#10;自動的に生成された説明">
            <a:extLst>
              <a:ext uri="{FF2B5EF4-FFF2-40B4-BE49-F238E27FC236}">
                <a16:creationId xmlns:a16="http://schemas.microsoft.com/office/drawing/2014/main" id="{6D76DFAB-C2D0-450D-89A1-760A57C263C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35775" y="4497405"/>
            <a:ext cx="269094" cy="239895"/>
          </a:xfrm>
          <a:prstGeom prst="rect">
            <a:avLst/>
          </a:prstGeom>
        </p:spPr>
      </p:pic>
      <p:cxnSp>
        <p:nvCxnSpPr>
          <p:cNvPr id="271" name="直線コネクタ 270">
            <a:extLst>
              <a:ext uri="{FF2B5EF4-FFF2-40B4-BE49-F238E27FC236}">
                <a16:creationId xmlns:a16="http://schemas.microsoft.com/office/drawing/2014/main" id="{AD974018-FF0C-4A01-8A24-68C4FCA6ED9A}"/>
              </a:ext>
            </a:extLst>
          </p:cNvPr>
          <p:cNvCxnSpPr>
            <a:cxnSpLocks/>
          </p:cNvCxnSpPr>
          <p:nvPr/>
        </p:nvCxnSpPr>
        <p:spPr>
          <a:xfrm>
            <a:off x="2346301" y="4469166"/>
            <a:ext cx="619287" cy="3280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コネクタ: カギ線 274">
            <a:extLst>
              <a:ext uri="{FF2B5EF4-FFF2-40B4-BE49-F238E27FC236}">
                <a16:creationId xmlns:a16="http://schemas.microsoft.com/office/drawing/2014/main" id="{0EEDCC78-9CEB-45D6-8695-C10FD4FD319D}"/>
              </a:ext>
            </a:extLst>
          </p:cNvPr>
          <p:cNvCxnSpPr/>
          <p:nvPr/>
        </p:nvCxnSpPr>
        <p:spPr>
          <a:xfrm rot="10800000">
            <a:off x="4327869" y="4589757"/>
            <a:ext cx="801366" cy="587057"/>
          </a:xfrm>
          <a:prstGeom prst="bentConnector3">
            <a:avLst>
              <a:gd name="adj1" fmla="val 356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a:extLst>
              <a:ext uri="{FF2B5EF4-FFF2-40B4-BE49-F238E27FC236}">
                <a16:creationId xmlns:a16="http://schemas.microsoft.com/office/drawing/2014/main" id="{C6A95019-5070-40F1-BE3E-7A0D5D272210}"/>
              </a:ext>
            </a:extLst>
          </p:cNvPr>
          <p:cNvCxnSpPr>
            <a:cxnSpLocks/>
            <a:stCxn id="185" idx="3"/>
          </p:cNvCxnSpPr>
          <p:nvPr/>
        </p:nvCxnSpPr>
        <p:spPr>
          <a:xfrm flipV="1">
            <a:off x="2278839" y="5914685"/>
            <a:ext cx="166476" cy="2851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a:extLst>
              <a:ext uri="{FF2B5EF4-FFF2-40B4-BE49-F238E27FC236}">
                <a16:creationId xmlns:a16="http://schemas.microsoft.com/office/drawing/2014/main" id="{928CDD8B-7AA5-4F07-AE68-FBD6A842BD3B}"/>
              </a:ext>
            </a:extLst>
          </p:cNvPr>
          <p:cNvCxnSpPr>
            <a:cxnSpLocks/>
            <a:stCxn id="185" idx="3"/>
          </p:cNvCxnSpPr>
          <p:nvPr/>
        </p:nvCxnSpPr>
        <p:spPr>
          <a:xfrm>
            <a:off x="2278839" y="6199866"/>
            <a:ext cx="698883" cy="41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a:extLst>
              <a:ext uri="{FF2B5EF4-FFF2-40B4-BE49-F238E27FC236}">
                <a16:creationId xmlns:a16="http://schemas.microsoft.com/office/drawing/2014/main" id="{A8A4AABC-5838-4359-9B70-51C67D2315E3}"/>
              </a:ext>
            </a:extLst>
          </p:cNvPr>
          <p:cNvCxnSpPr>
            <a:cxnSpLocks/>
          </p:cNvCxnSpPr>
          <p:nvPr/>
        </p:nvCxnSpPr>
        <p:spPr>
          <a:xfrm>
            <a:off x="4400501" y="6098844"/>
            <a:ext cx="205712" cy="136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8" name="テキスト ボックス 287">
            <a:extLst>
              <a:ext uri="{FF2B5EF4-FFF2-40B4-BE49-F238E27FC236}">
                <a16:creationId xmlns:a16="http://schemas.microsoft.com/office/drawing/2014/main" id="{C07E9514-CEED-4755-A2F7-FC42EC940B29}"/>
              </a:ext>
            </a:extLst>
          </p:cNvPr>
          <p:cNvSpPr txBox="1"/>
          <p:nvPr/>
        </p:nvSpPr>
        <p:spPr>
          <a:xfrm>
            <a:off x="1487082" y="4778816"/>
            <a:ext cx="1024458" cy="234360"/>
          </a:xfrm>
          <a:prstGeom prst="rect">
            <a:avLst/>
          </a:prstGeom>
          <a:noFill/>
        </p:spPr>
        <p:txBody>
          <a:bodyPr wrap="square" rtlCol="0">
            <a:spAutoFit/>
          </a:bodyPr>
          <a:lstStyle/>
          <a:p>
            <a:pPr>
              <a:defRPr/>
            </a:pPr>
            <a:r>
              <a:rPr lang="ja-JP" altLang="en-US" sz="923" b="1" dirty="0">
                <a:solidFill>
                  <a:prstClr val="black"/>
                </a:solidFill>
                <a:latin typeface="メイリオ" panose="020B0604030504040204" pitchFamily="50" charset="-128"/>
                <a:ea typeface="メイリオ" panose="020B0604030504040204" pitchFamily="50" charset="-128"/>
              </a:rPr>
              <a:t>＜農地周辺＞</a:t>
            </a:r>
          </a:p>
        </p:txBody>
      </p:sp>
      <p:sp>
        <p:nvSpPr>
          <p:cNvPr id="289" name="テキスト ボックス 288">
            <a:extLst>
              <a:ext uri="{FF2B5EF4-FFF2-40B4-BE49-F238E27FC236}">
                <a16:creationId xmlns:a16="http://schemas.microsoft.com/office/drawing/2014/main" id="{6EED62FE-8881-4AAA-8422-B830B02D6E97}"/>
              </a:ext>
            </a:extLst>
          </p:cNvPr>
          <p:cNvSpPr txBox="1"/>
          <p:nvPr/>
        </p:nvSpPr>
        <p:spPr>
          <a:xfrm>
            <a:off x="1455371" y="3510943"/>
            <a:ext cx="1162374" cy="234360"/>
          </a:xfrm>
          <a:prstGeom prst="rect">
            <a:avLst/>
          </a:prstGeom>
          <a:noFill/>
        </p:spPr>
        <p:txBody>
          <a:bodyPr wrap="square" rtlCol="0">
            <a:spAutoFit/>
          </a:bodyPr>
          <a:lstStyle/>
          <a:p>
            <a:pPr>
              <a:defRPr/>
            </a:pPr>
            <a:r>
              <a:rPr lang="ja-JP" altLang="en-US" sz="923" b="1" dirty="0">
                <a:solidFill>
                  <a:prstClr val="black"/>
                </a:solidFill>
                <a:latin typeface="メイリオ" panose="020B0604030504040204" pitchFamily="50" charset="-128"/>
                <a:ea typeface="メイリオ" panose="020B0604030504040204" pitchFamily="50" charset="-128"/>
              </a:rPr>
              <a:t>＜林地奥＞</a:t>
            </a:r>
          </a:p>
        </p:txBody>
      </p:sp>
      <p:sp>
        <p:nvSpPr>
          <p:cNvPr id="291" name="テキスト ボックス 290">
            <a:extLst>
              <a:ext uri="{FF2B5EF4-FFF2-40B4-BE49-F238E27FC236}">
                <a16:creationId xmlns:a16="http://schemas.microsoft.com/office/drawing/2014/main" id="{EB251CE8-51A4-4EBD-8FD2-37134B1AF174}"/>
              </a:ext>
            </a:extLst>
          </p:cNvPr>
          <p:cNvSpPr txBox="1"/>
          <p:nvPr/>
        </p:nvSpPr>
        <p:spPr>
          <a:xfrm>
            <a:off x="5429287" y="5405896"/>
            <a:ext cx="890703" cy="802464"/>
          </a:xfrm>
          <a:prstGeom prst="rect">
            <a:avLst/>
          </a:prstGeom>
          <a:noFill/>
        </p:spPr>
        <p:txBody>
          <a:bodyPr wrap="square" rtlCol="0">
            <a:spAutoFit/>
          </a:bodyPr>
          <a:lstStyle/>
          <a:p>
            <a:pPr>
              <a:defRPr/>
            </a:pPr>
            <a:r>
              <a:rPr lang="ja-JP" altLang="en-US" sz="923" b="1" dirty="0">
                <a:solidFill>
                  <a:prstClr val="black"/>
                </a:solidFill>
                <a:latin typeface="メイリオ" panose="020B0604030504040204" pitchFamily="50" charset="-128"/>
                <a:ea typeface="メイリオ" panose="020B0604030504040204" pitchFamily="50" charset="-128"/>
              </a:rPr>
              <a:t>都道府県による広域捕獲のための措置を行うことで被害を防ぐ</a:t>
            </a:r>
          </a:p>
        </p:txBody>
      </p:sp>
      <p:sp>
        <p:nvSpPr>
          <p:cNvPr id="292" name="正方形/長方形 291">
            <a:extLst>
              <a:ext uri="{FF2B5EF4-FFF2-40B4-BE49-F238E27FC236}">
                <a16:creationId xmlns:a16="http://schemas.microsoft.com/office/drawing/2014/main" id="{C99D8779-600A-4DD8-9478-46949126E3D0}"/>
              </a:ext>
            </a:extLst>
          </p:cNvPr>
          <p:cNvSpPr/>
          <p:nvPr/>
        </p:nvSpPr>
        <p:spPr>
          <a:xfrm>
            <a:off x="5465941" y="5249691"/>
            <a:ext cx="805159" cy="976879"/>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294" name="正方形/長方形 293">
            <a:extLst>
              <a:ext uri="{FF2B5EF4-FFF2-40B4-BE49-F238E27FC236}">
                <a16:creationId xmlns:a16="http://schemas.microsoft.com/office/drawing/2014/main" id="{3B2EA7E1-CA59-4E25-A329-7A081BB10F90}"/>
              </a:ext>
            </a:extLst>
          </p:cNvPr>
          <p:cNvSpPr/>
          <p:nvPr/>
        </p:nvSpPr>
        <p:spPr>
          <a:xfrm rot="20980649">
            <a:off x="5373466" y="5145374"/>
            <a:ext cx="582549" cy="20868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panose="020F0502020204030204"/>
              <a:ea typeface="游ゴシック" panose="020B0400000000000000" pitchFamily="50" charset="-128"/>
            </a:endParaRPr>
          </a:p>
        </p:txBody>
      </p:sp>
      <p:sp>
        <p:nvSpPr>
          <p:cNvPr id="295" name="テキスト ボックス 294">
            <a:extLst>
              <a:ext uri="{FF2B5EF4-FFF2-40B4-BE49-F238E27FC236}">
                <a16:creationId xmlns:a16="http://schemas.microsoft.com/office/drawing/2014/main" id="{5FB01C0F-0710-4FF3-96D2-588B5CF9934D}"/>
              </a:ext>
            </a:extLst>
          </p:cNvPr>
          <p:cNvSpPr txBox="1"/>
          <p:nvPr/>
        </p:nvSpPr>
        <p:spPr>
          <a:xfrm rot="20884182">
            <a:off x="5404546" y="5123322"/>
            <a:ext cx="494370" cy="234360"/>
          </a:xfrm>
          <a:prstGeom prst="rect">
            <a:avLst/>
          </a:prstGeom>
          <a:noFill/>
          <a:ln>
            <a:noFill/>
          </a:ln>
        </p:spPr>
        <p:txBody>
          <a:bodyPr wrap="square" rtlCol="0">
            <a:spAutoFit/>
          </a:bodyPr>
          <a:lstStyle/>
          <a:p>
            <a:pPr algn="ctr">
              <a:defRPr/>
            </a:pPr>
            <a:r>
              <a:rPr lang="ja-JP" altLang="en-US" sz="923" b="1" dirty="0">
                <a:solidFill>
                  <a:prstClr val="white"/>
                </a:solidFill>
                <a:latin typeface="メイリオ" panose="020B0604030504040204" pitchFamily="50" charset="-128"/>
                <a:ea typeface="メイリオ" panose="020B0604030504040204" pitchFamily="50" charset="-128"/>
              </a:rPr>
              <a:t>解決</a:t>
            </a:r>
          </a:p>
        </p:txBody>
      </p:sp>
      <p:sp>
        <p:nvSpPr>
          <p:cNvPr id="86" name="矢印: 下 85">
            <a:extLst>
              <a:ext uri="{FF2B5EF4-FFF2-40B4-BE49-F238E27FC236}">
                <a16:creationId xmlns:a16="http://schemas.microsoft.com/office/drawing/2014/main" id="{4AB59335-73FE-41A2-BE94-230D0D0EAEE0}"/>
              </a:ext>
            </a:extLst>
          </p:cNvPr>
          <p:cNvSpPr/>
          <p:nvPr/>
        </p:nvSpPr>
        <p:spPr>
          <a:xfrm>
            <a:off x="5707474" y="4687080"/>
            <a:ext cx="188248" cy="219444"/>
          </a:xfrm>
          <a:prstGeom prst="down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223" name="テキスト ボックス 222">
            <a:extLst>
              <a:ext uri="{FF2B5EF4-FFF2-40B4-BE49-F238E27FC236}">
                <a16:creationId xmlns:a16="http://schemas.microsoft.com/office/drawing/2014/main" id="{04B52BE2-EA70-4782-8C3F-837627D27CBE}"/>
              </a:ext>
            </a:extLst>
          </p:cNvPr>
          <p:cNvSpPr txBox="1"/>
          <p:nvPr/>
        </p:nvSpPr>
        <p:spPr>
          <a:xfrm>
            <a:off x="5708853" y="3842957"/>
            <a:ext cx="407515" cy="220188"/>
          </a:xfrm>
          <a:prstGeom prst="rect">
            <a:avLst/>
          </a:prstGeom>
          <a:noFill/>
        </p:spPr>
        <p:txBody>
          <a:bodyPr wrap="square" rtlCol="0">
            <a:spAutoFit/>
          </a:bodyPr>
          <a:lstStyle/>
          <a:p>
            <a:pPr algn="ctr" defTabSz="422041">
              <a:defRPr/>
            </a:pPr>
            <a:r>
              <a:rPr lang="ja-JP" altLang="en-US" sz="831" dirty="0">
                <a:solidFill>
                  <a:prstClr val="black"/>
                </a:solidFill>
                <a:latin typeface="メイリオ" panose="020B0604030504040204" pitchFamily="50" charset="-128"/>
                <a:ea typeface="メイリオ" panose="020B0604030504040204" pitchFamily="50" charset="-128"/>
              </a:rPr>
              <a:t>又は</a:t>
            </a:r>
            <a:endParaRPr lang="en-US" altLang="ja-JP" sz="831" dirty="0">
              <a:solidFill>
                <a:prstClr val="black"/>
              </a:solidFill>
              <a:latin typeface="メイリオ" panose="020B0604030504040204" pitchFamily="50" charset="-128"/>
              <a:ea typeface="メイリオ" panose="020B0604030504040204" pitchFamily="50" charset="-128"/>
            </a:endParaRPr>
          </a:p>
        </p:txBody>
      </p:sp>
      <p:sp>
        <p:nvSpPr>
          <p:cNvPr id="228" name="テキスト ボックス 227">
            <a:extLst>
              <a:ext uri="{FF2B5EF4-FFF2-40B4-BE49-F238E27FC236}">
                <a16:creationId xmlns:a16="http://schemas.microsoft.com/office/drawing/2014/main" id="{67B68FA5-C9CA-4A08-A599-0F7E5F4CFCE5}"/>
              </a:ext>
            </a:extLst>
          </p:cNvPr>
          <p:cNvSpPr txBox="1"/>
          <p:nvPr/>
        </p:nvSpPr>
        <p:spPr>
          <a:xfrm>
            <a:off x="5346250" y="3155202"/>
            <a:ext cx="916709" cy="530399"/>
          </a:xfrm>
          <a:prstGeom prst="rect">
            <a:avLst/>
          </a:prstGeom>
          <a:solidFill>
            <a:schemeClr val="accent5">
              <a:lumMod val="20000"/>
              <a:lumOff val="80000"/>
            </a:schemeClr>
          </a:solidFill>
          <a:ln w="28575">
            <a:solidFill>
              <a:srgbClr val="0070C0"/>
            </a:solidFill>
          </a:ln>
        </p:spPr>
        <p:txBody>
          <a:bodyPr wrap="square" lIns="33231" tIns="99692" rIns="33231" rtlCol="0">
            <a:spAutoFit/>
          </a:bodyPr>
          <a:lstStyle>
            <a:defPPr>
              <a:defRPr lang="ja-JP"/>
            </a:defPPr>
            <a:lvl1pPr marR="0" lvl="0" indent="0" algn="ctr" defTabSz="457200" fontAlgn="auto">
              <a:lnSpc>
                <a:spcPct val="100000"/>
              </a:lnSpc>
              <a:spcBef>
                <a:spcPts val="0"/>
              </a:spcBef>
              <a:spcAft>
                <a:spcPts val="0"/>
              </a:spcAft>
              <a:buClrTx/>
              <a:buSzTx/>
              <a:buFontTx/>
              <a:buNone/>
              <a:tabLst/>
              <a:defRPr sz="1050" b="1">
                <a:solidFill>
                  <a:srgbClr val="0070C0"/>
                </a:solidFill>
                <a:latin typeface="メイリオ" panose="020B0604030504040204" pitchFamily="50" charset="-128"/>
                <a:ea typeface="メイリオ" panose="020B0604030504040204" pitchFamily="50" charset="-128"/>
              </a:defRPr>
            </a:lvl1pPr>
          </a:lstStyle>
          <a:p>
            <a:pPr>
              <a:defRPr/>
            </a:pPr>
            <a:r>
              <a:rPr lang="ja-JP" altLang="en-US" sz="831" dirty="0"/>
              <a:t>都道府県が個体の供給源に対して、</a:t>
            </a:r>
            <a:endParaRPr lang="en-US" altLang="ja-JP" sz="831" dirty="0"/>
          </a:p>
          <a:p>
            <a:pPr>
              <a:defRPr/>
            </a:pPr>
            <a:r>
              <a:rPr lang="ja-JP" altLang="en-US" sz="831" u="sng" dirty="0">
                <a:solidFill>
                  <a:srgbClr val="FF0000"/>
                </a:solidFill>
              </a:rPr>
              <a:t>広域捕獲</a:t>
            </a:r>
          </a:p>
        </p:txBody>
      </p:sp>
      <p:sp>
        <p:nvSpPr>
          <p:cNvPr id="230" name="テキスト ボックス 229">
            <a:extLst>
              <a:ext uri="{FF2B5EF4-FFF2-40B4-BE49-F238E27FC236}">
                <a16:creationId xmlns:a16="http://schemas.microsoft.com/office/drawing/2014/main" id="{9FB97776-2D91-43A8-A728-7172B352E3D1}"/>
              </a:ext>
            </a:extLst>
          </p:cNvPr>
          <p:cNvSpPr txBox="1"/>
          <p:nvPr/>
        </p:nvSpPr>
        <p:spPr>
          <a:xfrm>
            <a:off x="5320242" y="4076094"/>
            <a:ext cx="916360" cy="530399"/>
          </a:xfrm>
          <a:prstGeom prst="rect">
            <a:avLst/>
          </a:prstGeom>
          <a:solidFill>
            <a:schemeClr val="accent5">
              <a:lumMod val="20000"/>
              <a:lumOff val="80000"/>
            </a:schemeClr>
          </a:solidFill>
          <a:ln w="28575">
            <a:solidFill>
              <a:srgbClr val="0070C0"/>
            </a:solidFill>
          </a:ln>
        </p:spPr>
        <p:txBody>
          <a:bodyPr wrap="square" lIns="33231" tIns="99692" rIns="33231" rtlCol="0">
            <a:spAutoFit/>
          </a:bodyPr>
          <a:lstStyle>
            <a:defPPr>
              <a:defRPr lang="ja-JP"/>
            </a:defPPr>
            <a:lvl1pPr marR="0" lvl="0" indent="0" algn="ctr" defTabSz="457200" fontAlgn="auto">
              <a:lnSpc>
                <a:spcPct val="100000"/>
              </a:lnSpc>
              <a:spcBef>
                <a:spcPts val="0"/>
              </a:spcBef>
              <a:spcAft>
                <a:spcPts val="0"/>
              </a:spcAft>
              <a:buClrTx/>
              <a:buSzTx/>
              <a:buFontTx/>
              <a:buNone/>
              <a:tabLst/>
              <a:defRPr sz="900" b="1">
                <a:solidFill>
                  <a:srgbClr val="0070C0"/>
                </a:solidFill>
                <a:latin typeface="メイリオ" panose="020B0604030504040204" pitchFamily="50" charset="-128"/>
                <a:ea typeface="メイリオ" panose="020B0604030504040204" pitchFamily="50" charset="-128"/>
              </a:defRPr>
            </a:lvl1pPr>
          </a:lstStyle>
          <a:p>
            <a:pPr>
              <a:defRPr/>
            </a:pPr>
            <a:r>
              <a:rPr lang="ja-JP" altLang="en-US" sz="831" dirty="0"/>
              <a:t>都道府県が市町村をコーディネートして</a:t>
            </a:r>
            <a:r>
              <a:rPr lang="ja-JP" altLang="en-US" sz="831" u="sng" dirty="0">
                <a:solidFill>
                  <a:srgbClr val="FF0000"/>
                </a:solidFill>
              </a:rPr>
              <a:t>広域捕獲</a:t>
            </a:r>
          </a:p>
        </p:txBody>
      </p:sp>
      <p:cxnSp>
        <p:nvCxnSpPr>
          <p:cNvPr id="231" name="直線コネクタ 230">
            <a:extLst>
              <a:ext uri="{FF2B5EF4-FFF2-40B4-BE49-F238E27FC236}">
                <a16:creationId xmlns:a16="http://schemas.microsoft.com/office/drawing/2014/main" id="{252A1FFB-3FFD-404B-94CE-F820DCA4A0B0}"/>
              </a:ext>
            </a:extLst>
          </p:cNvPr>
          <p:cNvCxnSpPr>
            <a:cxnSpLocks/>
            <a:stCxn id="228" idx="3"/>
            <a:endCxn id="111" idx="2"/>
          </p:cNvCxnSpPr>
          <p:nvPr/>
        </p:nvCxnSpPr>
        <p:spPr>
          <a:xfrm>
            <a:off x="6262959" y="3420402"/>
            <a:ext cx="64369" cy="920312"/>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238" name="直線コネクタ 237">
            <a:extLst>
              <a:ext uri="{FF2B5EF4-FFF2-40B4-BE49-F238E27FC236}">
                <a16:creationId xmlns:a16="http://schemas.microsoft.com/office/drawing/2014/main" id="{969F114E-AB14-4031-9283-70226945D01B}"/>
              </a:ext>
            </a:extLst>
          </p:cNvPr>
          <p:cNvCxnSpPr>
            <a:cxnSpLocks/>
            <a:stCxn id="230" idx="3"/>
            <a:endCxn id="111" idx="2"/>
          </p:cNvCxnSpPr>
          <p:nvPr/>
        </p:nvCxnSpPr>
        <p:spPr>
          <a:xfrm flipV="1">
            <a:off x="6236602" y="4340714"/>
            <a:ext cx="90726" cy="58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nvGrpSpPr>
          <p:cNvPr id="224" name="グループ化 223">
            <a:extLst>
              <a:ext uri="{FF2B5EF4-FFF2-40B4-BE49-F238E27FC236}">
                <a16:creationId xmlns:a16="http://schemas.microsoft.com/office/drawing/2014/main" id="{68C4E380-F48A-4EDD-8E93-DA1FA7731590}"/>
              </a:ext>
            </a:extLst>
          </p:cNvPr>
          <p:cNvGrpSpPr/>
          <p:nvPr/>
        </p:nvGrpSpPr>
        <p:grpSpPr>
          <a:xfrm rot="20955700">
            <a:off x="5319740" y="2970729"/>
            <a:ext cx="528991" cy="234360"/>
            <a:chOff x="4999090" y="3598796"/>
            <a:chExt cx="296849" cy="263192"/>
          </a:xfrm>
        </p:grpSpPr>
        <p:sp>
          <p:nvSpPr>
            <p:cNvPr id="225" name="楕円 224">
              <a:extLst>
                <a:ext uri="{FF2B5EF4-FFF2-40B4-BE49-F238E27FC236}">
                  <a16:creationId xmlns:a16="http://schemas.microsoft.com/office/drawing/2014/main" id="{9C3702F4-7FB6-4D62-AC47-EEA68F17CB4A}"/>
                </a:ext>
              </a:extLst>
            </p:cNvPr>
            <p:cNvSpPr/>
            <p:nvPr/>
          </p:nvSpPr>
          <p:spPr>
            <a:xfrm>
              <a:off x="4999090" y="3609580"/>
              <a:ext cx="271291" cy="2481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226" name="テキスト ボックス 225">
              <a:extLst>
                <a:ext uri="{FF2B5EF4-FFF2-40B4-BE49-F238E27FC236}">
                  <a16:creationId xmlns:a16="http://schemas.microsoft.com/office/drawing/2014/main" id="{2F602E8F-DAE3-4E1B-977B-9264A160C62A}"/>
                </a:ext>
              </a:extLst>
            </p:cNvPr>
            <p:cNvSpPr txBox="1"/>
            <p:nvPr/>
          </p:nvSpPr>
          <p:spPr>
            <a:xfrm>
              <a:off x="5014474" y="3598796"/>
              <a:ext cx="281465" cy="263192"/>
            </a:xfrm>
            <a:prstGeom prst="rect">
              <a:avLst/>
            </a:prstGeom>
            <a:noFill/>
          </p:spPr>
          <p:txBody>
            <a:bodyPr wrap="square" rtlCol="0">
              <a:spAutoFit/>
            </a:bodyPr>
            <a:lstStyle/>
            <a:p>
              <a:pPr>
                <a:defRPr/>
              </a:pPr>
              <a:r>
                <a:rPr lang="ja-JP" altLang="en-US" sz="923" b="1" dirty="0">
                  <a:solidFill>
                    <a:prstClr val="white"/>
                  </a:solidFill>
                  <a:latin typeface="メイリオ" panose="020B0604030504040204" pitchFamily="50" charset="-128"/>
                  <a:ea typeface="メイリオ" panose="020B0604030504040204" pitchFamily="50" charset="-128"/>
                </a:rPr>
                <a:t>拡大</a:t>
              </a:r>
            </a:p>
          </p:txBody>
        </p:sp>
      </p:grpSp>
      <p:grpSp>
        <p:nvGrpSpPr>
          <p:cNvPr id="245" name="グループ化 244">
            <a:extLst>
              <a:ext uri="{FF2B5EF4-FFF2-40B4-BE49-F238E27FC236}">
                <a16:creationId xmlns:a16="http://schemas.microsoft.com/office/drawing/2014/main" id="{F8E977E8-42D8-4389-AA7C-F6EF5FE52F4A}"/>
              </a:ext>
            </a:extLst>
          </p:cNvPr>
          <p:cNvGrpSpPr/>
          <p:nvPr/>
        </p:nvGrpSpPr>
        <p:grpSpPr>
          <a:xfrm rot="20955700">
            <a:off x="5306430" y="3897266"/>
            <a:ext cx="528991" cy="234360"/>
            <a:chOff x="4999090" y="3598796"/>
            <a:chExt cx="296849" cy="263192"/>
          </a:xfrm>
        </p:grpSpPr>
        <p:sp>
          <p:nvSpPr>
            <p:cNvPr id="263" name="楕円 262">
              <a:extLst>
                <a:ext uri="{FF2B5EF4-FFF2-40B4-BE49-F238E27FC236}">
                  <a16:creationId xmlns:a16="http://schemas.microsoft.com/office/drawing/2014/main" id="{F9861394-DCDF-4A30-B842-81CBA905E10E}"/>
                </a:ext>
              </a:extLst>
            </p:cNvPr>
            <p:cNvSpPr/>
            <p:nvPr/>
          </p:nvSpPr>
          <p:spPr>
            <a:xfrm>
              <a:off x="4999090" y="3609580"/>
              <a:ext cx="271291" cy="2481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264" name="テキスト ボックス 263">
              <a:extLst>
                <a:ext uri="{FF2B5EF4-FFF2-40B4-BE49-F238E27FC236}">
                  <a16:creationId xmlns:a16="http://schemas.microsoft.com/office/drawing/2014/main" id="{3883B7BF-AE25-4B5B-B260-6BBCEDE4741C}"/>
                </a:ext>
              </a:extLst>
            </p:cNvPr>
            <p:cNvSpPr txBox="1"/>
            <p:nvPr/>
          </p:nvSpPr>
          <p:spPr>
            <a:xfrm>
              <a:off x="5014474" y="3598796"/>
              <a:ext cx="281465" cy="263192"/>
            </a:xfrm>
            <a:prstGeom prst="rect">
              <a:avLst/>
            </a:prstGeom>
            <a:noFill/>
          </p:spPr>
          <p:txBody>
            <a:bodyPr wrap="square" rtlCol="0">
              <a:spAutoFit/>
            </a:bodyPr>
            <a:lstStyle/>
            <a:p>
              <a:pPr>
                <a:defRPr/>
              </a:pPr>
              <a:r>
                <a:rPr lang="ja-JP" altLang="en-US" sz="923" b="1" dirty="0">
                  <a:solidFill>
                    <a:prstClr val="white"/>
                  </a:solidFill>
                  <a:latin typeface="メイリオ" panose="020B0604030504040204" pitchFamily="50" charset="-128"/>
                  <a:ea typeface="メイリオ" panose="020B0604030504040204" pitchFamily="50" charset="-128"/>
                </a:rPr>
                <a:t>拡大</a:t>
              </a:r>
            </a:p>
          </p:txBody>
        </p:sp>
      </p:grpSp>
      <p:cxnSp>
        <p:nvCxnSpPr>
          <p:cNvPr id="239" name="直線コネクタ 238">
            <a:extLst>
              <a:ext uri="{FF2B5EF4-FFF2-40B4-BE49-F238E27FC236}">
                <a16:creationId xmlns:a16="http://schemas.microsoft.com/office/drawing/2014/main" id="{9C69B7B2-C1E6-411D-8F95-C8F88BEDFF66}"/>
              </a:ext>
            </a:extLst>
          </p:cNvPr>
          <p:cNvCxnSpPr>
            <a:cxnSpLocks/>
          </p:cNvCxnSpPr>
          <p:nvPr/>
        </p:nvCxnSpPr>
        <p:spPr>
          <a:xfrm>
            <a:off x="3498335" y="5654807"/>
            <a:ext cx="1057806"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3" name="矢印: 右 12">
            <a:extLst>
              <a:ext uri="{FF2B5EF4-FFF2-40B4-BE49-F238E27FC236}">
                <a16:creationId xmlns:a16="http://schemas.microsoft.com/office/drawing/2014/main" id="{EF3D73E7-41A5-4D34-AFF7-8C0F8036ABEB}"/>
              </a:ext>
            </a:extLst>
          </p:cNvPr>
          <p:cNvSpPr/>
          <p:nvPr/>
        </p:nvSpPr>
        <p:spPr>
          <a:xfrm>
            <a:off x="4803630" y="2629004"/>
            <a:ext cx="880714" cy="268245"/>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游ゴシック" panose="020B0400000000000000" pitchFamily="50" charset="-128"/>
            </a:endParaRPr>
          </a:p>
        </p:txBody>
      </p:sp>
      <p:sp>
        <p:nvSpPr>
          <p:cNvPr id="244" name="テキスト ボックス 243">
            <a:extLst>
              <a:ext uri="{FF2B5EF4-FFF2-40B4-BE49-F238E27FC236}">
                <a16:creationId xmlns:a16="http://schemas.microsoft.com/office/drawing/2014/main" id="{F7C86DA3-98AD-4B84-9171-3EE0429BAB78}"/>
              </a:ext>
            </a:extLst>
          </p:cNvPr>
          <p:cNvSpPr txBox="1"/>
          <p:nvPr/>
        </p:nvSpPr>
        <p:spPr>
          <a:xfrm>
            <a:off x="450928" y="3868758"/>
            <a:ext cx="625762" cy="432175"/>
          </a:xfrm>
          <a:prstGeom prst="roundRect">
            <a:avLst/>
          </a:prstGeom>
          <a:solidFill>
            <a:srgbClr val="FF0000"/>
          </a:solidFill>
        </p:spPr>
        <p:txBody>
          <a:bodyPr wrap="square" rtlCol="0">
            <a:spAutoFit/>
          </a:bodyPr>
          <a:lstStyle/>
          <a:p>
            <a:pPr>
              <a:defRPr/>
            </a:pPr>
            <a:r>
              <a:rPr lang="ja-JP" altLang="en-US" sz="969" b="1" dirty="0">
                <a:solidFill>
                  <a:prstClr val="white"/>
                </a:solidFill>
                <a:latin typeface="メイリオ" panose="020B0604030504040204" pitchFamily="50" charset="-128"/>
                <a:ea typeface="メイリオ" panose="020B0604030504040204" pitchFamily="50" charset="-128"/>
              </a:rPr>
              <a:t>源泉</a:t>
            </a:r>
            <a:r>
              <a:rPr lang="en-US" altLang="ja-JP" sz="969" b="1" dirty="0">
                <a:solidFill>
                  <a:prstClr val="white"/>
                </a:solidFill>
                <a:latin typeface="メイリオ" panose="020B0604030504040204" pitchFamily="50" charset="-128"/>
                <a:ea typeface="メイリオ" panose="020B0604030504040204" pitchFamily="50" charset="-128"/>
              </a:rPr>
              <a:t>=</a:t>
            </a:r>
          </a:p>
          <a:p>
            <a:pPr>
              <a:defRPr/>
            </a:pPr>
            <a:r>
              <a:rPr lang="ja-JP" altLang="en-US" sz="969" b="1" dirty="0">
                <a:solidFill>
                  <a:prstClr val="white"/>
                </a:solidFill>
                <a:latin typeface="メイリオ" panose="020B0604030504040204" pitchFamily="50" charset="-128"/>
                <a:ea typeface="メイリオ" panose="020B0604030504040204" pitchFamily="50" charset="-128"/>
              </a:rPr>
              <a:t>繁殖地</a:t>
            </a:r>
          </a:p>
        </p:txBody>
      </p:sp>
      <p:sp>
        <p:nvSpPr>
          <p:cNvPr id="17" name="テキスト ボックス 16">
            <a:extLst>
              <a:ext uri="{FF2B5EF4-FFF2-40B4-BE49-F238E27FC236}">
                <a16:creationId xmlns:a16="http://schemas.microsoft.com/office/drawing/2014/main" id="{5B143763-7AF2-4788-9BD7-C71EBF7A0FAB}"/>
              </a:ext>
            </a:extLst>
          </p:cNvPr>
          <p:cNvSpPr txBox="1"/>
          <p:nvPr/>
        </p:nvSpPr>
        <p:spPr>
          <a:xfrm>
            <a:off x="92808" y="2141659"/>
            <a:ext cx="1299290" cy="348109"/>
          </a:xfrm>
          <a:prstGeom prst="rect">
            <a:avLst/>
          </a:prstGeom>
          <a:noFill/>
        </p:spPr>
        <p:txBody>
          <a:bodyPr wrap="square" rtlCol="0">
            <a:spAutoFit/>
          </a:bodyPr>
          <a:lstStyle/>
          <a:p>
            <a:r>
              <a:rPr lang="en-US" altLang="ja-JP" sz="1662" dirty="0">
                <a:latin typeface="Meiryo UI" panose="020B0604030504040204" pitchFamily="50" charset="-128"/>
                <a:ea typeface="Meiryo UI" panose="020B0604030504040204" pitchFamily="50" charset="-128"/>
              </a:rPr>
              <a:t>【</a:t>
            </a:r>
            <a:r>
              <a:rPr lang="ja-JP" altLang="en-US" sz="1662" dirty="0">
                <a:latin typeface="Meiryo UI" panose="020B0604030504040204" pitchFamily="50" charset="-128"/>
                <a:ea typeface="Meiryo UI" panose="020B0604030504040204" pitchFamily="50" charset="-128"/>
              </a:rPr>
              <a:t>イメージ図</a:t>
            </a:r>
            <a:r>
              <a:rPr lang="en-US" altLang="ja-JP" sz="1662" dirty="0">
                <a:latin typeface="Meiryo UI" panose="020B0604030504040204" pitchFamily="50" charset="-128"/>
                <a:ea typeface="Meiryo UI" panose="020B0604030504040204" pitchFamily="50" charset="-128"/>
              </a:rPr>
              <a:t>】</a:t>
            </a:r>
            <a:endParaRPr lang="ja-JP" altLang="en-US" sz="1662" dirty="0">
              <a:latin typeface="Meiryo UI" panose="020B0604030504040204" pitchFamily="50" charset="-128"/>
              <a:ea typeface="Meiryo UI" panose="020B0604030504040204" pitchFamily="50" charset="-128"/>
            </a:endParaRPr>
          </a:p>
        </p:txBody>
      </p:sp>
      <p:cxnSp>
        <p:nvCxnSpPr>
          <p:cNvPr id="229" name="直線コネクタ 228">
            <a:extLst>
              <a:ext uri="{FF2B5EF4-FFF2-40B4-BE49-F238E27FC236}">
                <a16:creationId xmlns:a16="http://schemas.microsoft.com/office/drawing/2014/main" id="{965141B5-7243-482A-93F5-7E073D1F8DE9}"/>
              </a:ext>
            </a:extLst>
          </p:cNvPr>
          <p:cNvCxnSpPr/>
          <p:nvPr/>
        </p:nvCxnSpPr>
        <p:spPr>
          <a:xfrm>
            <a:off x="-216426" y="476672"/>
            <a:ext cx="9576852" cy="0"/>
          </a:xfrm>
          <a:prstGeom prst="line">
            <a:avLst/>
          </a:prstGeom>
          <a:noFill/>
          <a:ln w="63500" cap="flat" cmpd="thickThin" algn="ctr">
            <a:solidFill>
              <a:srgbClr val="70AD47"/>
            </a:solidFill>
            <a:prstDash val="solid"/>
            <a:miter lim="800000"/>
          </a:ln>
          <a:effectLst/>
        </p:spPr>
      </p:cxnSp>
      <p:sp>
        <p:nvSpPr>
          <p:cNvPr id="21" name="スライド番号プレースホルダー 20">
            <a:extLst>
              <a:ext uri="{FF2B5EF4-FFF2-40B4-BE49-F238E27FC236}">
                <a16:creationId xmlns:a16="http://schemas.microsoft.com/office/drawing/2014/main" id="{73A8E0D1-3F5D-C79C-D0E8-B13465A5E18D}"/>
              </a:ext>
            </a:extLst>
          </p:cNvPr>
          <p:cNvSpPr>
            <a:spLocks noGrp="1"/>
          </p:cNvSpPr>
          <p:nvPr>
            <p:ph type="sldNum" sz="quarter" idx="12"/>
          </p:nvPr>
        </p:nvSpPr>
        <p:spPr/>
        <p:txBody>
          <a:bodyPr/>
          <a:lstStyle/>
          <a:p>
            <a:fld id="{F3B54D9B-250D-4F76-B854-608460556B8E}" type="slidenum">
              <a:rPr kumimoji="1" lang="ja-JP" altLang="en-US" smtClean="0"/>
              <a:t>16</a:t>
            </a:fld>
            <a:endParaRPr kumimoji="1" lang="ja-JP" altLang="en-US" dirty="0"/>
          </a:p>
        </p:txBody>
      </p:sp>
    </p:spTree>
    <p:extLst>
      <p:ext uri="{BB962C8B-B14F-4D97-AF65-F5344CB8AC3E}">
        <p14:creationId xmlns:p14="http://schemas.microsoft.com/office/powerpoint/2010/main" val="77194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3C6C2D0A-CDF9-4CAF-B1DF-8FEC9B29CDFC}"/>
              </a:ext>
            </a:extLst>
          </p:cNvPr>
          <p:cNvPicPr>
            <a:picLocks noChangeAspect="1"/>
          </p:cNvPicPr>
          <p:nvPr/>
        </p:nvPicPr>
        <p:blipFill>
          <a:blip r:embed="rId2"/>
          <a:stretch>
            <a:fillRect/>
          </a:stretch>
        </p:blipFill>
        <p:spPr>
          <a:xfrm>
            <a:off x="4697962" y="2629581"/>
            <a:ext cx="4315423" cy="4008267"/>
          </a:xfrm>
          <a:prstGeom prst="rect">
            <a:avLst/>
          </a:prstGeom>
        </p:spPr>
      </p:pic>
      <p:sp>
        <p:nvSpPr>
          <p:cNvPr id="8" name="テキスト ボックス 7">
            <a:extLst>
              <a:ext uri="{FF2B5EF4-FFF2-40B4-BE49-F238E27FC236}">
                <a16:creationId xmlns:a16="http://schemas.microsoft.com/office/drawing/2014/main" id="{4ACB00FC-3F74-4714-93D5-D145EBBCD146}"/>
              </a:ext>
            </a:extLst>
          </p:cNvPr>
          <p:cNvSpPr txBox="1"/>
          <p:nvPr/>
        </p:nvSpPr>
        <p:spPr>
          <a:xfrm>
            <a:off x="-1" y="85725"/>
            <a:ext cx="914399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令和４年度の広域捕獲事業全体の進捗</a:t>
            </a:r>
          </a:p>
        </p:txBody>
      </p:sp>
      <p:cxnSp>
        <p:nvCxnSpPr>
          <p:cNvPr id="9" name="直線コネクタ 8">
            <a:extLst>
              <a:ext uri="{FF2B5EF4-FFF2-40B4-BE49-F238E27FC236}">
                <a16:creationId xmlns:a16="http://schemas.microsoft.com/office/drawing/2014/main" id="{8587E179-8A22-4FC6-8A78-C15A8477B108}"/>
              </a:ext>
            </a:extLst>
          </p:cNvPr>
          <p:cNvCxnSpPr/>
          <p:nvPr/>
        </p:nvCxnSpPr>
        <p:spPr>
          <a:xfrm flipV="1">
            <a:off x="-412546" y="501982"/>
            <a:ext cx="9800948" cy="0"/>
          </a:xfrm>
          <a:prstGeom prst="line">
            <a:avLst/>
          </a:prstGeom>
          <a:ln w="44450" cmpd="thickThin">
            <a:solidFill>
              <a:srgbClr val="0099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DC1DDFE-2F9A-44FB-BAC2-19D2DB78FA63}"/>
              </a:ext>
            </a:extLst>
          </p:cNvPr>
          <p:cNvSpPr txBox="1"/>
          <p:nvPr/>
        </p:nvSpPr>
        <p:spPr>
          <a:xfrm>
            <a:off x="127921" y="629050"/>
            <a:ext cx="9250109" cy="1239122"/>
          </a:xfrm>
          <a:prstGeom prst="rect">
            <a:avLst/>
          </a:prstGeom>
          <a:noFill/>
        </p:spPr>
        <p:txBody>
          <a:bodyPr wrap="square">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シカ、イノシシの個体数を減少させるため、都道府県による広域捕獲事業を本年度から開始。</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道県中７道県が捕獲活動まで進捗。</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残りの７県は今年度、地域の実施体制を整備し、効率的に捕獲するためのシカ等の生息状況調査を</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四角形: 角を丸くする 9">
            <a:extLst>
              <a:ext uri="{FF2B5EF4-FFF2-40B4-BE49-F238E27FC236}">
                <a16:creationId xmlns:a16="http://schemas.microsoft.com/office/drawing/2014/main" id="{5879605E-C901-45F1-9C21-B26620F6A748}"/>
              </a:ext>
            </a:extLst>
          </p:cNvPr>
          <p:cNvSpPr/>
          <p:nvPr/>
        </p:nvSpPr>
        <p:spPr>
          <a:xfrm>
            <a:off x="139613" y="625491"/>
            <a:ext cx="8864775" cy="1254891"/>
          </a:xfrm>
          <a:prstGeom prst="round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313396FC-71C8-4D0D-A141-F1474CE73B07}"/>
              </a:ext>
            </a:extLst>
          </p:cNvPr>
          <p:cNvSpPr txBox="1"/>
          <p:nvPr/>
        </p:nvSpPr>
        <p:spPr>
          <a:xfrm>
            <a:off x="4938161" y="3429000"/>
            <a:ext cx="2393863"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令和４年度事業費：</a:t>
            </a:r>
            <a:r>
              <a:rPr kumimoji="0"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2,700</a:t>
            </a:r>
            <a:r>
              <a:rPr kumimoji="0" lang="ja-JP" altLang="en-US"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（１県当たり上限）</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①実施体制の整備、生息状況調査、</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広域捕獲活動：</a:t>
            </a:r>
            <a:r>
              <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2,400</a:t>
            </a: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②広域捕獲のための人材育成活動費</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を加える場合：</a:t>
            </a:r>
            <a:r>
              <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300</a:t>
            </a: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大かっこ 22">
            <a:extLst>
              <a:ext uri="{FF2B5EF4-FFF2-40B4-BE49-F238E27FC236}">
                <a16:creationId xmlns:a16="http://schemas.microsoft.com/office/drawing/2014/main" id="{294F8EA1-9151-4CE0-958D-BF96418F0901}"/>
              </a:ext>
            </a:extLst>
          </p:cNvPr>
          <p:cNvSpPr/>
          <p:nvPr/>
        </p:nvSpPr>
        <p:spPr>
          <a:xfrm>
            <a:off x="4938161" y="3429000"/>
            <a:ext cx="2169172" cy="1042228"/>
          </a:xfrm>
          <a:prstGeom prst="bracketPair">
            <a:avLst>
              <a:gd name="adj" fmla="val 11105"/>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278B05D3-2926-41DA-A53D-4903D9B74D8A}"/>
              </a:ext>
            </a:extLst>
          </p:cNvPr>
          <p:cNvSpPr txBox="1"/>
          <p:nvPr/>
        </p:nvSpPr>
        <p:spPr>
          <a:xfrm>
            <a:off x="4697962" y="2113703"/>
            <a:ext cx="383384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令和４年度実施道県マップ</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 name="矢印: 五方向 2">
            <a:extLst>
              <a:ext uri="{FF2B5EF4-FFF2-40B4-BE49-F238E27FC236}">
                <a16:creationId xmlns:a16="http://schemas.microsoft.com/office/drawing/2014/main" id="{5A800849-DEF3-490F-802B-3698FC7F3B89}"/>
              </a:ext>
            </a:extLst>
          </p:cNvPr>
          <p:cNvSpPr/>
          <p:nvPr/>
        </p:nvSpPr>
        <p:spPr>
          <a:xfrm>
            <a:off x="469634" y="2636053"/>
            <a:ext cx="1351105" cy="483647"/>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矢印: 山形 3">
            <a:extLst>
              <a:ext uri="{FF2B5EF4-FFF2-40B4-BE49-F238E27FC236}">
                <a16:creationId xmlns:a16="http://schemas.microsoft.com/office/drawing/2014/main" id="{A0D80022-55F4-44F6-87E2-B8178BB1AC52}"/>
              </a:ext>
            </a:extLst>
          </p:cNvPr>
          <p:cNvSpPr/>
          <p:nvPr/>
        </p:nvSpPr>
        <p:spPr>
          <a:xfrm>
            <a:off x="1699387" y="2650683"/>
            <a:ext cx="1357413" cy="469048"/>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矢印: 山形 16">
            <a:extLst>
              <a:ext uri="{FF2B5EF4-FFF2-40B4-BE49-F238E27FC236}">
                <a16:creationId xmlns:a16="http://schemas.microsoft.com/office/drawing/2014/main" id="{8D9DEDEE-5FF9-4605-82D2-559FD79DE36F}"/>
              </a:ext>
            </a:extLst>
          </p:cNvPr>
          <p:cNvSpPr/>
          <p:nvPr/>
        </p:nvSpPr>
        <p:spPr>
          <a:xfrm>
            <a:off x="2929243" y="2650683"/>
            <a:ext cx="1357413" cy="469048"/>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67867E1D-3011-4224-9810-C891C5DF94FF}"/>
              </a:ext>
            </a:extLst>
          </p:cNvPr>
          <p:cNvSpPr txBox="1"/>
          <p:nvPr/>
        </p:nvSpPr>
        <p:spPr>
          <a:xfrm>
            <a:off x="244378" y="2090302"/>
            <a:ext cx="383384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本事業の流れ</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0" name="テキスト ボックス 19">
            <a:extLst>
              <a:ext uri="{FF2B5EF4-FFF2-40B4-BE49-F238E27FC236}">
                <a16:creationId xmlns:a16="http://schemas.microsoft.com/office/drawing/2014/main" id="{EF1CAB61-EFFD-44B5-ADA3-19F1A7EBF819}"/>
              </a:ext>
            </a:extLst>
          </p:cNvPr>
          <p:cNvSpPr txBox="1"/>
          <p:nvPr/>
        </p:nvSpPr>
        <p:spPr>
          <a:xfrm>
            <a:off x="130615" y="2680460"/>
            <a:ext cx="1874982" cy="43088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地域合意形成・</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実施体制の整備　</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E4E3085F-BCC9-4C42-A27D-98C626A5D187}"/>
              </a:ext>
            </a:extLst>
          </p:cNvPr>
          <p:cNvSpPr txBox="1"/>
          <p:nvPr/>
        </p:nvSpPr>
        <p:spPr>
          <a:xfrm>
            <a:off x="1892795" y="2746707"/>
            <a:ext cx="1153863"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生息状況調査</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9C354675-CEBA-42D2-91F1-EF704D2A2E53}"/>
              </a:ext>
            </a:extLst>
          </p:cNvPr>
          <p:cNvSpPr txBox="1"/>
          <p:nvPr/>
        </p:nvSpPr>
        <p:spPr>
          <a:xfrm flipH="1">
            <a:off x="3147124" y="2765098"/>
            <a:ext cx="951345"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捕獲活動　</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4B04C9A1-A2F5-4346-AE08-E98E626EDD3A}"/>
              </a:ext>
            </a:extLst>
          </p:cNvPr>
          <p:cNvSpPr txBox="1"/>
          <p:nvPr/>
        </p:nvSpPr>
        <p:spPr>
          <a:xfrm>
            <a:off x="210480" y="3603978"/>
            <a:ext cx="1455009"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実施状況</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 name="テキスト ボックス 11">
            <a:extLst>
              <a:ext uri="{FF2B5EF4-FFF2-40B4-BE49-F238E27FC236}">
                <a16:creationId xmlns:a16="http://schemas.microsoft.com/office/drawing/2014/main" id="{4655A803-48DC-40EB-BC5A-9E86B910B093}"/>
              </a:ext>
            </a:extLst>
          </p:cNvPr>
          <p:cNvSpPr txBox="1"/>
          <p:nvPr/>
        </p:nvSpPr>
        <p:spPr>
          <a:xfrm>
            <a:off x="689582" y="3185157"/>
            <a:ext cx="330731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50" charset="-128"/>
                <a:cs typeface="+mn-cs"/>
              </a:rPr>
              <a:t>本年度は、</a:t>
            </a:r>
            <a:r>
              <a:rPr kumimoji="1" lang="en-US" altLang="ja-JP" sz="16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50" charset="-128"/>
                <a:cs typeface="+mn-cs"/>
              </a:rPr>
              <a:t>14</a:t>
            </a:r>
            <a:r>
              <a:rPr kumimoji="1" lang="ja-JP" altLang="en-US" sz="16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50" charset="-128"/>
                <a:cs typeface="+mn-cs"/>
              </a:rPr>
              <a:t>道県が本事業に参加</a:t>
            </a:r>
          </a:p>
        </p:txBody>
      </p:sp>
      <p:sp>
        <p:nvSpPr>
          <p:cNvPr id="16" name="テキスト ボックス 15">
            <a:extLst>
              <a:ext uri="{FF2B5EF4-FFF2-40B4-BE49-F238E27FC236}">
                <a16:creationId xmlns:a16="http://schemas.microsoft.com/office/drawing/2014/main" id="{74D8CD8A-FF72-4F71-BEFF-2AE81EA32423}"/>
              </a:ext>
            </a:extLst>
          </p:cNvPr>
          <p:cNvSpPr txBox="1"/>
          <p:nvPr/>
        </p:nvSpPr>
        <p:spPr>
          <a:xfrm>
            <a:off x="359475" y="3920874"/>
            <a:ext cx="25490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〇捕獲まで実施した道県（７県）</a:t>
            </a:r>
          </a:p>
        </p:txBody>
      </p:sp>
      <p:sp>
        <p:nvSpPr>
          <p:cNvPr id="30" name="テキスト ボックス 29">
            <a:extLst>
              <a:ext uri="{FF2B5EF4-FFF2-40B4-BE49-F238E27FC236}">
                <a16:creationId xmlns:a16="http://schemas.microsoft.com/office/drawing/2014/main" id="{14098B84-B0E5-4EB7-8848-006C4580D0A5}"/>
              </a:ext>
            </a:extLst>
          </p:cNvPr>
          <p:cNvSpPr txBox="1"/>
          <p:nvPr/>
        </p:nvSpPr>
        <p:spPr>
          <a:xfrm>
            <a:off x="336048" y="4916785"/>
            <a:ext cx="324960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〇生息状況調査まで行っている県（７県）</a:t>
            </a:r>
          </a:p>
        </p:txBody>
      </p:sp>
      <p:sp>
        <p:nvSpPr>
          <p:cNvPr id="19" name="テキスト ボックス 18">
            <a:extLst>
              <a:ext uri="{FF2B5EF4-FFF2-40B4-BE49-F238E27FC236}">
                <a16:creationId xmlns:a16="http://schemas.microsoft.com/office/drawing/2014/main" id="{AAD58E93-F5FB-4A8B-971E-D2974DBE6608}"/>
              </a:ext>
            </a:extLst>
          </p:cNvPr>
          <p:cNvSpPr txBox="1"/>
          <p:nvPr/>
        </p:nvSpPr>
        <p:spPr>
          <a:xfrm>
            <a:off x="452337" y="5871809"/>
            <a:ext cx="43142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５年度は、本年度に実施した生息状況調査</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結果に基づく捕獲を実施。　</a:t>
            </a:r>
          </a:p>
        </p:txBody>
      </p:sp>
      <p:sp>
        <p:nvSpPr>
          <p:cNvPr id="27" name="テキスト ボックス 26">
            <a:extLst>
              <a:ext uri="{FF2B5EF4-FFF2-40B4-BE49-F238E27FC236}">
                <a16:creationId xmlns:a16="http://schemas.microsoft.com/office/drawing/2014/main" id="{B6F1BF2B-A353-48B5-823F-9E4BF9122D55}"/>
              </a:ext>
            </a:extLst>
          </p:cNvPr>
          <p:cNvSpPr txBox="1"/>
          <p:nvPr/>
        </p:nvSpPr>
        <p:spPr>
          <a:xfrm>
            <a:off x="505690" y="4206521"/>
            <a:ext cx="3744805"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北海道、新潟県、福井県、岐阜県、兵庫県、</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広島県、福岡県</a:t>
            </a:r>
          </a:p>
        </p:txBody>
      </p:sp>
      <p:sp>
        <p:nvSpPr>
          <p:cNvPr id="34" name="正方形/長方形 33">
            <a:extLst>
              <a:ext uri="{FF2B5EF4-FFF2-40B4-BE49-F238E27FC236}">
                <a16:creationId xmlns:a16="http://schemas.microsoft.com/office/drawing/2014/main" id="{8F335AD2-BADD-4415-BD57-86D45F20150E}"/>
              </a:ext>
            </a:extLst>
          </p:cNvPr>
          <p:cNvSpPr/>
          <p:nvPr/>
        </p:nvSpPr>
        <p:spPr>
          <a:xfrm>
            <a:off x="96717" y="2034885"/>
            <a:ext cx="4406703" cy="46962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588B9A9-ABD1-44F4-9BEA-A41515DDBB21}"/>
              </a:ext>
            </a:extLst>
          </p:cNvPr>
          <p:cNvSpPr/>
          <p:nvPr/>
        </p:nvSpPr>
        <p:spPr>
          <a:xfrm>
            <a:off x="4651898" y="2025649"/>
            <a:ext cx="4406703" cy="4696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テキスト ボックス 31">
            <a:extLst>
              <a:ext uri="{FF2B5EF4-FFF2-40B4-BE49-F238E27FC236}">
                <a16:creationId xmlns:a16="http://schemas.microsoft.com/office/drawing/2014/main" id="{65621BF7-6CCE-4C1A-B415-2B1E1C9AD601}"/>
              </a:ext>
            </a:extLst>
          </p:cNvPr>
          <p:cNvSpPr txBox="1"/>
          <p:nvPr/>
        </p:nvSpPr>
        <p:spPr>
          <a:xfrm>
            <a:off x="400173" y="5252010"/>
            <a:ext cx="3955838"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岩手県、福島県、群馬県・長野県（</a:t>
            </a:r>
            <a:r>
              <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）、徳島県、</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佐賀県・長崎県（</a:t>
            </a:r>
            <a:r>
              <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県境をまたいだ取組）</a:t>
            </a:r>
          </a:p>
        </p:txBody>
      </p:sp>
      <p:sp>
        <p:nvSpPr>
          <p:cNvPr id="2" name="スライド番号プレースホルダー 20">
            <a:extLst>
              <a:ext uri="{FF2B5EF4-FFF2-40B4-BE49-F238E27FC236}">
                <a16:creationId xmlns:a16="http://schemas.microsoft.com/office/drawing/2014/main" id="{4C2CF3B7-83BA-076F-E5FC-906BBECFEBFF}"/>
              </a:ext>
            </a:extLst>
          </p:cNvPr>
          <p:cNvSpPr>
            <a:spLocks noGrp="1"/>
          </p:cNvSpPr>
          <p:nvPr>
            <p:ph type="sldNum" sz="quarter" idx="12"/>
          </p:nvPr>
        </p:nvSpPr>
        <p:spPr>
          <a:xfrm>
            <a:off x="8604000" y="6498000"/>
            <a:ext cx="540000" cy="360000"/>
          </a:xfrm>
        </p:spPr>
        <p:txBody>
          <a:bodyPr/>
          <a:lstStyle/>
          <a:p>
            <a:fld id="{F3B54D9B-250D-4F76-B854-608460556B8E}" type="slidenum">
              <a:rPr kumimoji="1" lang="ja-JP" altLang="en-US" smtClean="0"/>
              <a:t>17</a:t>
            </a:fld>
            <a:endParaRPr kumimoji="1" lang="ja-JP" altLang="en-US" dirty="0"/>
          </a:p>
        </p:txBody>
      </p:sp>
    </p:spTree>
    <p:extLst>
      <p:ext uri="{BB962C8B-B14F-4D97-AF65-F5344CB8AC3E}">
        <p14:creationId xmlns:p14="http://schemas.microsoft.com/office/powerpoint/2010/main" val="60891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A975D9-97DA-4D58-A81B-6A02E128B1E4}"/>
              </a:ext>
            </a:extLst>
          </p:cNvPr>
          <p:cNvSpPr txBox="1"/>
          <p:nvPr/>
        </p:nvSpPr>
        <p:spPr>
          <a:xfrm>
            <a:off x="-1" y="85725"/>
            <a:ext cx="914399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事例</a:t>
            </a:r>
            <a:r>
              <a:rPr kumimoji="1" lang="en-US" altLang="ja-JP"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広島県</a:t>
            </a:r>
            <a:r>
              <a:rPr kumimoji="1" lang="ja-JP" altLang="en-US" sz="2200">
                <a:solidFill>
                  <a:prstClr val="black"/>
                </a:solidFill>
                <a:latin typeface="Meiryo UI" panose="020B0604030504040204" pitchFamily="50" charset="-128"/>
                <a:ea typeface="Meiryo UI" panose="020B0604030504040204" pitchFamily="50" charset="-128"/>
              </a:rPr>
              <a:t>によるシカの</a:t>
            </a:r>
            <a:r>
              <a:rPr kumimoji="1" lang="ja-JP" altLang="en-US"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広域捕獲事業の実施状況</a:t>
            </a:r>
          </a:p>
        </p:txBody>
      </p:sp>
      <p:cxnSp>
        <p:nvCxnSpPr>
          <p:cNvPr id="3" name="直線コネクタ 2">
            <a:extLst>
              <a:ext uri="{FF2B5EF4-FFF2-40B4-BE49-F238E27FC236}">
                <a16:creationId xmlns:a16="http://schemas.microsoft.com/office/drawing/2014/main" id="{3122435C-4F96-4A45-A19A-FF3E3B8911BF}"/>
              </a:ext>
            </a:extLst>
          </p:cNvPr>
          <p:cNvCxnSpPr/>
          <p:nvPr/>
        </p:nvCxnSpPr>
        <p:spPr>
          <a:xfrm flipV="1">
            <a:off x="-412546" y="510745"/>
            <a:ext cx="9800948" cy="0"/>
          </a:xfrm>
          <a:prstGeom prst="line">
            <a:avLst/>
          </a:prstGeom>
          <a:ln w="44450" cmpd="thickThin">
            <a:solidFill>
              <a:srgbClr val="009900"/>
            </a:solidFill>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839E1DE4-9EEA-4E86-9643-F065F85A6A14}"/>
              </a:ext>
            </a:extLst>
          </p:cNvPr>
          <p:cNvSpPr/>
          <p:nvPr/>
        </p:nvSpPr>
        <p:spPr>
          <a:xfrm>
            <a:off x="152399" y="636540"/>
            <a:ext cx="8848725" cy="1023838"/>
          </a:xfrm>
          <a:prstGeom prst="round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marR="0" lvl="0" indent="-252000" algn="l" defTabSz="4572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広島県では、県主導による地域合意形成・実施体制の整備が最大の課題と認識。</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52000" marR="0" lvl="0" indent="-252000" algn="l" defTabSz="4572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捕獲だけでなく、地域や組織間の調整に知見を有するコンサルタントと契約、指導の下、捕獲まで実施。</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52000" marR="0" lvl="0" indent="-252000" algn="l" defTabSz="4572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市町、捕獲者からは「捕獲効率が改善した」、「広域捕獲の主旨がわかった」、「今後の事業実施の指針</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52000" marR="0" lvl="0" indent="-252000" algn="l" defTabSz="457200" rtl="0" eaLnBrk="1" fontAlgn="auto" latinLnBrk="0" hangingPunct="1">
              <a:lnSpc>
                <a:spcPts val="2000"/>
              </a:lnSpc>
              <a:spcBef>
                <a:spcPts val="0"/>
              </a:spcBef>
              <a:spcAft>
                <a:spcPts val="0"/>
              </a:spcAft>
              <a:buClrTx/>
              <a:buSzTx/>
              <a:buFontTx/>
              <a:buNone/>
              <a:tabLst/>
              <a:defRPr/>
            </a:pPr>
            <a:r>
              <a:rPr lang="ja-JP" altLang="en-US" sz="160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となる」等の声。</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7BDFFFB9-4147-4534-9384-973B649C4EEB}"/>
              </a:ext>
            </a:extLst>
          </p:cNvPr>
          <p:cNvSpPr txBox="1"/>
          <p:nvPr/>
        </p:nvSpPr>
        <p:spPr>
          <a:xfrm>
            <a:off x="530264" y="4131661"/>
            <a:ext cx="3911708" cy="600164"/>
          </a:xfrm>
          <a:prstGeom prst="rect">
            <a:avLst/>
          </a:prstGeom>
          <a:noFill/>
        </p:spPr>
        <p:txBody>
          <a:bodyPr wrap="square">
            <a:spAutoFit/>
          </a:bodyPr>
          <a:lstStyle/>
          <a:p>
            <a:pPr marL="176213" lvl="0" indent="-176213">
              <a:defRPr/>
            </a:pPr>
            <a:r>
              <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県及び</a:t>
            </a:r>
            <a:r>
              <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社が、市町、県猟友会、支部等に対し、</a:t>
            </a:r>
            <a:r>
              <a:rPr lang="ja-JP" altLang="en-US" sz="1100">
                <a:solidFill>
                  <a:prstClr val="black"/>
                </a:solidFill>
                <a:latin typeface="Meiryo UI" panose="020B0604030504040204" pitchFamily="50" charset="-128"/>
                <a:ea typeface="Meiryo UI" panose="020B0604030504040204" pitchFamily="50" charset="-128"/>
              </a:rPr>
              <a:t>目的や</a:t>
            </a:r>
            <a:endParaRPr lang="en-US" altLang="ja-JP" sz="1100">
              <a:solidFill>
                <a:prstClr val="black"/>
              </a:solidFill>
              <a:latin typeface="Meiryo UI" panose="020B0604030504040204" pitchFamily="50" charset="-128"/>
              <a:ea typeface="Meiryo UI" panose="020B0604030504040204" pitchFamily="50" charset="-128"/>
            </a:endParaRPr>
          </a:p>
          <a:p>
            <a:pPr marL="176213" lvl="0" indent="-176213">
              <a:defRPr/>
            </a:pP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10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有害捕獲との違い等を徹底して説明</a:t>
            </a:r>
            <a:r>
              <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回以上</a:t>
            </a:r>
            <a:r>
              <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100">
                <a:solidFill>
                  <a:prstClr val="black"/>
                </a:solidFill>
                <a:latin typeface="Meiryo UI" panose="020B0604030504040204" pitchFamily="50" charset="-128"/>
                <a:ea typeface="Meiryo UI" panose="020B0604030504040204" pitchFamily="50" charset="-128"/>
              </a:rPr>
              <a:t>。</a:t>
            </a:r>
            <a:endPar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lvl="0" indent="-176213">
              <a:defRPr/>
            </a:pPr>
            <a:r>
              <a:rPr lang="ja-JP" altLang="en-US" sz="1100">
                <a:solidFill>
                  <a:prstClr val="black"/>
                </a:solidFill>
                <a:latin typeface="Meiryo UI" panose="020B0604030504040204" pitchFamily="50" charset="-128"/>
                <a:ea typeface="Meiryo UI" panose="020B0604030504040204" pitchFamily="50" charset="-128"/>
              </a:rPr>
              <a:t>　</a:t>
            </a:r>
            <a:endPar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4C6C718-3BE1-462D-98D2-3338B5221263}"/>
              </a:ext>
            </a:extLst>
          </p:cNvPr>
          <p:cNvSpPr txBox="1"/>
          <p:nvPr/>
        </p:nvSpPr>
        <p:spPr>
          <a:xfrm>
            <a:off x="131042" y="2053460"/>
            <a:ext cx="3938668" cy="815608"/>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600"/>
              </a:spcAft>
              <a:buClrTx/>
              <a:buSzTx/>
              <a:buFontTx/>
              <a:buNone/>
              <a:tabLst/>
              <a:defRPr/>
            </a:pPr>
            <a:r>
              <a:rPr lang="ja-JP" altLang="en-US" sz="1400">
                <a:solidFill>
                  <a:prstClr val="black"/>
                </a:solidFill>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近年、</a:t>
            </a:r>
            <a:r>
              <a:rPr lang="ja-JP" altLang="en-US" sz="1400">
                <a:solidFill>
                  <a:prstClr val="black"/>
                </a:solidFill>
                <a:latin typeface="Meiryo UI" panose="020B0604030504040204" pitchFamily="50" charset="-128"/>
                <a:ea typeface="Meiryo UI" panose="020B0604030504040204" pitchFamily="50" charset="-128"/>
              </a:rPr>
              <a:t>県内では</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シカの農作物被害額が上昇。</a:t>
            </a:r>
            <a:r>
              <a:rPr kumimoji="0"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H28:3,500</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万円→ </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R3:4,800</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Meiryo UI" panose="020B0604030504040204" pitchFamily="50" charset="-128"/>
                <a:ea typeface="Meiryo UI" panose="020B0604030504040204" pitchFamily="50" charset="-128"/>
              </a:rPr>
              <a:t>○ 実施３市町で県被害額の４割。</a:t>
            </a:r>
            <a:endParaRPr kumimoji="0" lang="en-US" altLang="ja-JP" sz="13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2207E4A-B093-4548-A2C9-588FC1EE65C5}"/>
              </a:ext>
            </a:extLst>
          </p:cNvPr>
          <p:cNvSpPr txBox="1"/>
          <p:nvPr/>
        </p:nvSpPr>
        <p:spPr>
          <a:xfrm>
            <a:off x="111420" y="1724317"/>
            <a:ext cx="383384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広島県の</a:t>
            </a:r>
            <a:r>
              <a:rPr lang="ja-JP" altLang="en-US" sz="1600">
                <a:latin typeface="Meiryo UI" panose="020B0604030504040204" pitchFamily="50" charset="-128"/>
                <a:ea typeface="Meiryo UI" panose="020B0604030504040204" pitchFamily="50" charset="-128"/>
              </a:rPr>
              <a:t>状況</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6" name="テキスト ボックス 35">
            <a:extLst>
              <a:ext uri="{FF2B5EF4-FFF2-40B4-BE49-F238E27FC236}">
                <a16:creationId xmlns:a16="http://schemas.microsoft.com/office/drawing/2014/main" id="{0BD4CE28-AF77-4DC6-B025-7690495C30B7}"/>
              </a:ext>
            </a:extLst>
          </p:cNvPr>
          <p:cNvSpPr txBox="1"/>
          <p:nvPr/>
        </p:nvSpPr>
        <p:spPr>
          <a:xfrm>
            <a:off x="75557" y="2892645"/>
            <a:ext cx="383384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実施状況</a:t>
            </a:r>
            <a:r>
              <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7" name="グループ化 6">
            <a:extLst>
              <a:ext uri="{FF2B5EF4-FFF2-40B4-BE49-F238E27FC236}">
                <a16:creationId xmlns:a16="http://schemas.microsoft.com/office/drawing/2014/main" id="{0371DF3C-3E46-4D89-B00E-FDFCF24E5503}"/>
              </a:ext>
            </a:extLst>
          </p:cNvPr>
          <p:cNvGrpSpPr/>
          <p:nvPr/>
        </p:nvGrpSpPr>
        <p:grpSpPr>
          <a:xfrm>
            <a:off x="168898" y="3291060"/>
            <a:ext cx="1294940" cy="488044"/>
            <a:chOff x="272610" y="4370038"/>
            <a:chExt cx="1294940" cy="488044"/>
          </a:xfrm>
        </p:grpSpPr>
        <p:sp>
          <p:nvSpPr>
            <p:cNvPr id="40" name="矢印: 五方向 39">
              <a:extLst>
                <a:ext uri="{FF2B5EF4-FFF2-40B4-BE49-F238E27FC236}">
                  <a16:creationId xmlns:a16="http://schemas.microsoft.com/office/drawing/2014/main" id="{FE4FC4E4-E6BE-40E4-B102-36F29BA66FA0}"/>
                </a:ext>
              </a:extLst>
            </p:cNvPr>
            <p:cNvSpPr/>
            <p:nvPr/>
          </p:nvSpPr>
          <p:spPr>
            <a:xfrm>
              <a:off x="339019" y="4370038"/>
              <a:ext cx="1162122" cy="483647"/>
            </a:xfrm>
            <a:prstGeom prst="homePlate">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1F771E7-2313-4EDC-9261-EE1AB44510D6}"/>
                </a:ext>
              </a:extLst>
            </p:cNvPr>
            <p:cNvSpPr txBox="1"/>
            <p:nvPr/>
          </p:nvSpPr>
          <p:spPr>
            <a:xfrm>
              <a:off x="272610" y="4396417"/>
              <a:ext cx="1294940" cy="461665"/>
            </a:xfrm>
            <a:prstGeom prst="rect">
              <a:avLst/>
            </a:prstGeom>
            <a:noFill/>
          </p:spPr>
          <p:txBody>
            <a:bodyPr wrap="square">
              <a:spAutoFit/>
            </a:bodyPr>
            <a:lstStyle/>
            <a:p>
              <a:pPr algn="ctr"/>
              <a:r>
                <a:rPr kumimoji="1" lang="ja-JP" altLang="en-US" sz="1200">
                  <a:latin typeface="Meiryo UI" panose="020B0604030504040204" pitchFamily="50" charset="-128"/>
                  <a:ea typeface="Meiryo UI" panose="020B0604030504040204" pitchFamily="50" charset="-128"/>
                </a:rPr>
                <a:t>地域合意形成・</a:t>
              </a:r>
              <a:endParaRPr kumimoji="1" lang="en-US" altLang="ja-JP" sz="1200">
                <a:latin typeface="Meiryo UI" panose="020B0604030504040204" pitchFamily="50" charset="-128"/>
                <a:ea typeface="Meiryo UI" panose="020B0604030504040204" pitchFamily="50" charset="-128"/>
              </a:endParaRPr>
            </a:p>
            <a:p>
              <a:pPr algn="ctr"/>
              <a:r>
                <a:rPr kumimoji="1" lang="ja-JP" altLang="en-US" sz="1200">
                  <a:latin typeface="Meiryo UI" panose="020B0604030504040204" pitchFamily="50" charset="-128"/>
                  <a:ea typeface="Meiryo UI" panose="020B0604030504040204" pitchFamily="50" charset="-128"/>
                </a:rPr>
                <a:t>実施体制の整備　</a:t>
              </a:r>
              <a:endParaRPr kumimoji="1" lang="en-US" altLang="ja-JP" sz="1200">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8F41E9A3-5274-4A4E-B177-03DB96AAAB91}"/>
              </a:ext>
            </a:extLst>
          </p:cNvPr>
          <p:cNvGrpSpPr/>
          <p:nvPr/>
        </p:nvGrpSpPr>
        <p:grpSpPr>
          <a:xfrm>
            <a:off x="226048" y="5128280"/>
            <a:ext cx="1170382" cy="338030"/>
            <a:chOff x="4433621" y="1806871"/>
            <a:chExt cx="1170382" cy="469048"/>
          </a:xfrm>
        </p:grpSpPr>
        <p:sp>
          <p:nvSpPr>
            <p:cNvPr id="43" name="矢印: 山形 42">
              <a:extLst>
                <a:ext uri="{FF2B5EF4-FFF2-40B4-BE49-F238E27FC236}">
                  <a16:creationId xmlns:a16="http://schemas.microsoft.com/office/drawing/2014/main" id="{B2921551-B5A6-42BD-AFE8-2D7AD4B7ABF6}"/>
                </a:ext>
              </a:extLst>
            </p:cNvPr>
            <p:cNvSpPr/>
            <p:nvPr/>
          </p:nvSpPr>
          <p:spPr>
            <a:xfrm>
              <a:off x="4441881" y="1806871"/>
              <a:ext cx="1153862" cy="469048"/>
            </a:xfrm>
            <a:prstGeom prst="chevron">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a:extLst>
                <a:ext uri="{FF2B5EF4-FFF2-40B4-BE49-F238E27FC236}">
                  <a16:creationId xmlns:a16="http://schemas.microsoft.com/office/drawing/2014/main" id="{D15E03DF-0CCD-4A87-8B75-97057B133051}"/>
                </a:ext>
              </a:extLst>
            </p:cNvPr>
            <p:cNvSpPr txBox="1"/>
            <p:nvPr/>
          </p:nvSpPr>
          <p:spPr>
            <a:xfrm>
              <a:off x="4433621" y="1852818"/>
              <a:ext cx="1170382" cy="384362"/>
            </a:xfrm>
            <a:prstGeom prst="rect">
              <a:avLst/>
            </a:prstGeom>
            <a:noFill/>
          </p:spPr>
          <p:txBody>
            <a:bodyPr wrap="square">
              <a:spAutoFit/>
            </a:bodyPr>
            <a:lstStyle/>
            <a:p>
              <a:pPr algn="l"/>
              <a:r>
                <a:rPr kumimoji="1" lang="zh-TW" altLang="en-US" sz="1200">
                  <a:latin typeface="Meiryo UI" panose="020B0604030504040204" pitchFamily="50" charset="-128"/>
                  <a:ea typeface="Meiryo UI" panose="020B0604030504040204" pitchFamily="50" charset="-128"/>
                </a:rPr>
                <a:t>生息状況調査</a:t>
              </a:r>
              <a:endParaRPr kumimoji="1" lang="en-US" altLang="ja-JP" sz="1200">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CB2F8288-3443-450D-B3FB-F599C6B3391E}"/>
              </a:ext>
            </a:extLst>
          </p:cNvPr>
          <p:cNvGrpSpPr/>
          <p:nvPr/>
        </p:nvGrpSpPr>
        <p:grpSpPr>
          <a:xfrm>
            <a:off x="4567116" y="1825557"/>
            <a:ext cx="1162122" cy="338030"/>
            <a:chOff x="4382539" y="3305904"/>
            <a:chExt cx="1162122" cy="338030"/>
          </a:xfrm>
        </p:grpSpPr>
        <p:sp>
          <p:nvSpPr>
            <p:cNvPr id="45" name="矢印: 山形 44">
              <a:extLst>
                <a:ext uri="{FF2B5EF4-FFF2-40B4-BE49-F238E27FC236}">
                  <a16:creationId xmlns:a16="http://schemas.microsoft.com/office/drawing/2014/main" id="{D2A6F78F-329F-4B2C-A0B2-8DB1C1358A28}"/>
                </a:ext>
              </a:extLst>
            </p:cNvPr>
            <p:cNvSpPr/>
            <p:nvPr/>
          </p:nvSpPr>
          <p:spPr>
            <a:xfrm>
              <a:off x="4382539" y="3305904"/>
              <a:ext cx="1162122" cy="338030"/>
            </a:xfrm>
            <a:prstGeom prst="chevron">
              <a:avLst>
                <a:gd name="adj" fmla="val 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テキスト ボックス 47">
              <a:extLst>
                <a:ext uri="{FF2B5EF4-FFF2-40B4-BE49-F238E27FC236}">
                  <a16:creationId xmlns:a16="http://schemas.microsoft.com/office/drawing/2014/main" id="{1E8EE6FF-C84E-4BFC-AB2C-289C7157DF33}"/>
                </a:ext>
              </a:extLst>
            </p:cNvPr>
            <p:cNvSpPr txBox="1"/>
            <p:nvPr/>
          </p:nvSpPr>
          <p:spPr>
            <a:xfrm flipH="1">
              <a:off x="4487928" y="3336420"/>
              <a:ext cx="951345" cy="276999"/>
            </a:xfrm>
            <a:prstGeom prst="rect">
              <a:avLst/>
            </a:prstGeom>
            <a:noFill/>
          </p:spPr>
          <p:txBody>
            <a:bodyPr wrap="square">
              <a:spAutoFit/>
            </a:bodyPr>
            <a:lstStyle/>
            <a:p>
              <a:pPr algn="ctr"/>
              <a:r>
                <a:rPr kumimoji="1" lang="zh-TW" altLang="en-US" sz="1200">
                  <a:latin typeface="Meiryo UI" panose="020B0604030504040204" pitchFamily="50" charset="-128"/>
                  <a:ea typeface="Meiryo UI" panose="020B0604030504040204" pitchFamily="50" charset="-128"/>
                </a:rPr>
                <a:t>捕獲活動　</a:t>
              </a:r>
              <a:endParaRPr kumimoji="1" lang="en-US" altLang="ja-JP" sz="120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00006895-6DA6-4721-A933-82ED231A148E}"/>
              </a:ext>
            </a:extLst>
          </p:cNvPr>
          <p:cNvSpPr txBox="1"/>
          <p:nvPr/>
        </p:nvSpPr>
        <p:spPr>
          <a:xfrm>
            <a:off x="1456638" y="3232751"/>
            <a:ext cx="2731614" cy="954107"/>
          </a:xfrm>
          <a:prstGeom prst="rect">
            <a:avLst/>
          </a:prstGeom>
          <a:noFill/>
        </p:spPr>
        <p:txBody>
          <a:bodyPr wrap="square" rtlCol="0">
            <a:spAutoFit/>
          </a:bodyPr>
          <a:lstStyle/>
          <a:p>
            <a:pPr marL="176213" indent="-176213"/>
            <a:r>
              <a:rPr kumimoji="1" lang="ja-JP" altLang="en-US" sz="1400">
                <a:latin typeface="メイリオ" panose="020B0604030504040204" pitchFamily="50" charset="-128"/>
                <a:ea typeface="メイリオ" panose="020B0604030504040204" pitchFamily="50" charset="-128"/>
              </a:rPr>
              <a:t>・県のみでは市町や捕獲者の協力を得るのが困難。このため、調整・説得を行えるコンサルタント（</a:t>
            </a:r>
            <a:r>
              <a:rPr kumimoji="1" lang="en-US" altLang="ja-JP" sz="1400">
                <a:latin typeface="メイリオ" panose="020B0604030504040204" pitchFamily="50" charset="-128"/>
                <a:ea typeface="メイリオ" panose="020B0604030504040204" pitchFamily="50" charset="-128"/>
              </a:rPr>
              <a:t>A</a:t>
            </a:r>
            <a:r>
              <a:rPr kumimoji="1" lang="ja-JP" altLang="en-US" sz="1400">
                <a:latin typeface="メイリオ" panose="020B0604030504040204" pitchFamily="50" charset="-128"/>
                <a:ea typeface="メイリオ" panose="020B0604030504040204" pitchFamily="50" charset="-128"/>
              </a:rPr>
              <a:t>社）と契約を締結。</a:t>
            </a:r>
          </a:p>
        </p:txBody>
      </p:sp>
      <p:sp>
        <p:nvSpPr>
          <p:cNvPr id="53" name="テキスト ボックス 52">
            <a:extLst>
              <a:ext uri="{FF2B5EF4-FFF2-40B4-BE49-F238E27FC236}">
                <a16:creationId xmlns:a16="http://schemas.microsoft.com/office/drawing/2014/main" id="{F33FCE64-1713-4D55-9FDC-5CF7FA4A1640}"/>
              </a:ext>
            </a:extLst>
          </p:cNvPr>
          <p:cNvSpPr txBox="1"/>
          <p:nvPr/>
        </p:nvSpPr>
        <p:spPr>
          <a:xfrm>
            <a:off x="1571918" y="6279777"/>
            <a:ext cx="3833842" cy="292388"/>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3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群れの行動範囲が明らかになった。</a:t>
            </a:r>
          </a:p>
        </p:txBody>
      </p:sp>
      <p:sp>
        <p:nvSpPr>
          <p:cNvPr id="54" name="テキスト ボックス 53">
            <a:extLst>
              <a:ext uri="{FF2B5EF4-FFF2-40B4-BE49-F238E27FC236}">
                <a16:creationId xmlns:a16="http://schemas.microsoft.com/office/drawing/2014/main" id="{E0AE6DC7-E5E9-4152-8A3A-D9046266E82C}"/>
              </a:ext>
            </a:extLst>
          </p:cNvPr>
          <p:cNvSpPr txBox="1"/>
          <p:nvPr/>
        </p:nvSpPr>
        <p:spPr>
          <a:xfrm>
            <a:off x="342305" y="4568525"/>
            <a:ext cx="3911708" cy="492443"/>
          </a:xfrm>
          <a:prstGeom prst="rect">
            <a:avLst/>
          </a:prstGeom>
          <a:noFill/>
        </p:spPr>
        <p:txBody>
          <a:bodyPr wrap="square">
            <a:spAutoFit/>
          </a:bodyPr>
          <a:lstStyle/>
          <a:p>
            <a:pPr marL="176213" lvl="0" indent="-176213">
              <a:defRPr/>
            </a:pPr>
            <a:r>
              <a:rPr lang="ja-JP" altLang="en-US" sz="1300">
                <a:latin typeface="Meiryo UI" panose="020B0604030504040204" pitchFamily="50" charset="-128"/>
                <a:ea typeface="Meiryo UI" panose="020B0604030504040204" pitchFamily="50" charset="-128"/>
              </a:rPr>
              <a:t>・</a:t>
            </a:r>
            <a:r>
              <a:rPr kumimoji="0" lang="ja-JP" altLang="en-US" sz="13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r>
              <a:rPr kumimoji="0" lang="ja-JP" altLang="en-US" sz="13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まず、県猟友会との関係を構築したことで、市町の</a:t>
            </a:r>
            <a:endParaRPr kumimoji="0" lang="en-US" altLang="ja-JP" sz="13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6213" lvl="0" indent="-176213">
              <a:defRPr/>
            </a:pPr>
            <a:r>
              <a:rPr lang="ja-JP" altLang="en-US" sz="1300" b="1">
                <a:latin typeface="Meiryo UI" panose="020B0604030504040204" pitchFamily="50" charset="-128"/>
                <a:ea typeface="Meiryo UI" panose="020B0604030504040204" pitchFamily="50" charset="-128"/>
              </a:rPr>
              <a:t>　</a:t>
            </a:r>
            <a:r>
              <a:rPr kumimoji="0" lang="ja-JP" altLang="en-US" sz="13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協力も得られるように。</a:t>
            </a:r>
            <a:endParaRPr kumimoji="0" lang="en-US" altLang="ja-JP" sz="13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033201B5-1327-4C11-929C-39EDAF021202}"/>
              </a:ext>
            </a:extLst>
          </p:cNvPr>
          <p:cNvSpPr txBox="1"/>
          <p:nvPr/>
        </p:nvSpPr>
        <p:spPr>
          <a:xfrm>
            <a:off x="4608129" y="4028960"/>
            <a:ext cx="3833842"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実施の中で</a:t>
            </a:r>
            <a:r>
              <a:rPr lang="ja-JP" altLang="en-US" sz="1600">
                <a:latin typeface="Meiryo UI" panose="020B0604030504040204" pitchFamily="50" charset="-128"/>
                <a:ea typeface="Meiryo UI" panose="020B0604030504040204" pitchFamily="50" charset="-128"/>
              </a:rPr>
              <a:t>判明したこと、取組の</a:t>
            </a:r>
            <a:r>
              <a:rPr kumimoji="0" lang="ja-JP" altLang="en-US"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今後</a:t>
            </a:r>
            <a:r>
              <a:rPr kumimoji="0" lang="en-US" altLang="ja-JP" sz="16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p>
        </p:txBody>
      </p:sp>
      <p:sp>
        <p:nvSpPr>
          <p:cNvPr id="56" name="テキスト ボックス 55">
            <a:extLst>
              <a:ext uri="{FF2B5EF4-FFF2-40B4-BE49-F238E27FC236}">
                <a16:creationId xmlns:a16="http://schemas.microsoft.com/office/drawing/2014/main" id="{035DBD64-D237-4640-95DF-71506FB898D7}"/>
              </a:ext>
            </a:extLst>
          </p:cNvPr>
          <p:cNvSpPr txBox="1"/>
          <p:nvPr/>
        </p:nvSpPr>
        <p:spPr>
          <a:xfrm>
            <a:off x="4540409" y="5251075"/>
            <a:ext cx="4230277" cy="1169551"/>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 県は</a:t>
            </a:r>
            <a:r>
              <a:rPr kumimoji="1" lang="en-US" altLang="ja-JP" sz="1400" b="1">
                <a:latin typeface="Meiryo UI" panose="020B0604030504040204" pitchFamily="50" charset="-128"/>
                <a:ea typeface="Meiryo UI" panose="020B0604030504040204" pitchFamily="50" charset="-128"/>
              </a:rPr>
              <a:t>R5</a:t>
            </a:r>
            <a:r>
              <a:rPr kumimoji="1" lang="ja-JP" altLang="en-US" sz="1400" b="1">
                <a:latin typeface="Meiryo UI" panose="020B0604030504040204" pitchFamily="50" charset="-128"/>
                <a:ea typeface="Meiryo UI" panose="020B0604030504040204" pitchFamily="50" charset="-128"/>
              </a:rPr>
              <a:t>も広域捕獲事業を</a:t>
            </a:r>
            <a:endParaRPr kumimoji="1" lang="en-US" altLang="ja-JP" sz="1400" b="1">
              <a:latin typeface="Meiryo UI" panose="020B0604030504040204" pitchFamily="50" charset="-128"/>
              <a:ea typeface="Meiryo UI" panose="020B0604030504040204" pitchFamily="50" charset="-128"/>
            </a:endParaRPr>
          </a:p>
          <a:p>
            <a:r>
              <a:rPr kumimoji="1" lang="ja-JP" altLang="en-US" sz="1400" b="1">
                <a:latin typeface="Meiryo UI" panose="020B0604030504040204" pitchFamily="50" charset="-128"/>
                <a:ea typeface="Meiryo UI" panose="020B0604030504040204" pitchFamily="50" charset="-128"/>
              </a:rPr>
              <a:t>　継続。</a:t>
            </a:r>
            <a:r>
              <a:rPr kumimoji="1" lang="ja-JP" altLang="en-US" sz="1400">
                <a:latin typeface="Meiryo UI" panose="020B0604030504040204" pitchFamily="50" charset="-128"/>
                <a:ea typeface="Meiryo UI" panose="020B0604030504040204" pitchFamily="50" charset="-128"/>
              </a:rPr>
              <a:t>捕獲効率の向上を図</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　るため、</a:t>
            </a:r>
            <a:r>
              <a:rPr kumimoji="1" lang="ja-JP" altLang="en-US" sz="1400" b="1">
                <a:latin typeface="Meiryo UI" panose="020B0604030504040204" pitchFamily="50" charset="-128"/>
                <a:ea typeface="Meiryo UI" panose="020B0604030504040204" pitchFamily="50" charset="-128"/>
              </a:rPr>
              <a:t>隣接する４市町</a:t>
            </a:r>
            <a:endParaRPr kumimoji="1" lang="en-US" altLang="ja-JP" sz="1400" b="1">
              <a:latin typeface="Meiryo UI" panose="020B0604030504040204" pitchFamily="50" charset="-128"/>
              <a:ea typeface="Meiryo UI" panose="020B0604030504040204" pitchFamily="50" charset="-128"/>
            </a:endParaRPr>
          </a:p>
          <a:p>
            <a:r>
              <a:rPr kumimoji="1" lang="en-US" altLang="ja-JP" sz="1400" b="1">
                <a:latin typeface="Meiryo UI" panose="020B0604030504040204" pitchFamily="50" charset="-128"/>
                <a:ea typeface="Meiryo UI" panose="020B0604030504040204" pitchFamily="50" charset="-128"/>
              </a:rPr>
              <a:t>  </a:t>
            </a:r>
            <a:r>
              <a:rPr kumimoji="1" lang="ja-JP" altLang="en-US" sz="1400" b="1">
                <a:latin typeface="Meiryo UI" panose="020B0604030504040204" pitchFamily="50" charset="-128"/>
                <a:ea typeface="Meiryo UI" panose="020B0604030504040204" pitchFamily="50" charset="-128"/>
              </a:rPr>
              <a:t>での実施</a:t>
            </a:r>
            <a:r>
              <a:rPr kumimoji="1" lang="ja-JP" altLang="en-US" sz="1400">
                <a:latin typeface="Meiryo UI" panose="020B0604030504040204" pitchFamily="50" charset="-128"/>
                <a:ea typeface="Meiryo UI" panose="020B0604030504040204" pitchFamily="50" charset="-128"/>
              </a:rPr>
              <a:t>を予定。　　</a:t>
            </a:r>
            <a:endParaRPr kumimoji="1" lang="en-US" altLang="ja-JP" sz="1400">
              <a:latin typeface="Meiryo UI" panose="020B0604030504040204" pitchFamily="50" charset="-128"/>
              <a:ea typeface="Meiryo UI" panose="020B0604030504040204" pitchFamily="50" charset="-128"/>
            </a:endParaRPr>
          </a:p>
          <a:p>
            <a:r>
              <a:rPr kumimoji="1" lang="en-US" altLang="ja-JP" sz="1400">
                <a:latin typeface="Meiryo UI" panose="020B0604030504040204" pitchFamily="50" charset="-128"/>
                <a:ea typeface="Meiryo UI" panose="020B0604030504040204" pitchFamily="50" charset="-128"/>
              </a:rPr>
              <a:t>  </a:t>
            </a:r>
            <a:r>
              <a:rPr kumimoji="1" lang="en-US" altLang="ja-JP" sz="1100">
                <a:latin typeface="Meiryo UI" panose="020B0604030504040204" pitchFamily="50" charset="-128"/>
                <a:ea typeface="Meiryo UI" panose="020B0604030504040204" pitchFamily="50" charset="-128"/>
              </a:rPr>
              <a:t>※R3</a:t>
            </a:r>
            <a:r>
              <a:rPr kumimoji="1" lang="ja-JP" altLang="en-US" sz="1100">
                <a:latin typeface="Meiryo UI" panose="020B0604030504040204" pitchFamily="50" charset="-128"/>
                <a:ea typeface="Meiryo UI" panose="020B0604030504040204" pitchFamily="50" charset="-128"/>
              </a:rPr>
              <a:t>は２市町隣接　</a:t>
            </a:r>
          </a:p>
        </p:txBody>
      </p:sp>
      <p:sp>
        <p:nvSpPr>
          <p:cNvPr id="57" name="テキスト ボックス 56">
            <a:extLst>
              <a:ext uri="{FF2B5EF4-FFF2-40B4-BE49-F238E27FC236}">
                <a16:creationId xmlns:a16="http://schemas.microsoft.com/office/drawing/2014/main" id="{BD8DA942-AE7F-49D6-BF5F-8E6054DDF9D5}"/>
              </a:ext>
            </a:extLst>
          </p:cNvPr>
          <p:cNvSpPr txBox="1"/>
          <p:nvPr/>
        </p:nvSpPr>
        <p:spPr>
          <a:xfrm>
            <a:off x="4508512" y="2530846"/>
            <a:ext cx="4551178" cy="307777"/>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lang="ja-JP" altLang="en-US" sz="1400">
                <a:latin typeface="Meiryo UI" panose="020B0604030504040204" pitchFamily="50" charset="-128"/>
                <a:ea typeface="Meiryo UI" panose="020B0604030504040204" pitchFamily="50" charset="-128"/>
              </a:rPr>
              <a:t>今回：調査結果に基づき、わな猟</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を中心に実施</a:t>
            </a:r>
            <a:r>
              <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(10</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F1814ABF-64D6-43B0-A435-3EA08A249CE9}"/>
              </a:ext>
            </a:extLst>
          </p:cNvPr>
          <p:cNvSpPr txBox="1"/>
          <p:nvPr/>
        </p:nvSpPr>
        <p:spPr>
          <a:xfrm>
            <a:off x="1577266" y="6526209"/>
            <a:ext cx="4260812" cy="292388"/>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3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捕獲</a:t>
            </a:r>
            <a:r>
              <a:rPr lang="ja-JP" altLang="en-US" sz="1300" b="1">
                <a:solidFill>
                  <a:prstClr val="black"/>
                </a:solidFill>
                <a:latin typeface="Meiryo UI" panose="020B0604030504040204" pitchFamily="50" charset="-128"/>
                <a:ea typeface="Meiryo UI" panose="020B0604030504040204" pitchFamily="50" charset="-128"/>
              </a:rPr>
              <a:t>地点を</a:t>
            </a:r>
            <a:r>
              <a:rPr kumimoji="0" lang="ja-JP" altLang="en-US" sz="13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絞り込み易くなった。</a:t>
            </a:r>
          </a:p>
        </p:txBody>
      </p:sp>
      <p:sp>
        <p:nvSpPr>
          <p:cNvPr id="59" name="テキスト ボックス 58">
            <a:extLst>
              <a:ext uri="{FF2B5EF4-FFF2-40B4-BE49-F238E27FC236}">
                <a16:creationId xmlns:a16="http://schemas.microsoft.com/office/drawing/2014/main" id="{FC18F6CA-A98A-4DED-8D46-D1ECA27EB71D}"/>
              </a:ext>
            </a:extLst>
          </p:cNvPr>
          <p:cNvSpPr txBox="1"/>
          <p:nvPr/>
        </p:nvSpPr>
        <p:spPr>
          <a:xfrm>
            <a:off x="4518769" y="4408179"/>
            <a:ext cx="4362399" cy="738664"/>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県が専門家と連携し、市町や捕獲者と</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事前に十分に</a:t>
            </a:r>
            <a:endPar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6213" marR="0" lvl="0" indent="-176213" algn="l" defTabSz="457200" rtl="0" eaLnBrk="1" fontAlgn="auto" latinLnBrk="0" hangingPunct="1">
              <a:lnSpc>
                <a:spcPct val="100000"/>
              </a:lnSpc>
              <a:spcBef>
                <a:spcPts val="0"/>
              </a:spcBef>
              <a:spcAft>
                <a:spcPts val="0"/>
              </a:spcAft>
              <a:buClrTx/>
              <a:buSzTx/>
              <a:buFontTx/>
              <a:buNone/>
              <a:tabLst/>
              <a:defRPr/>
            </a:pPr>
            <a:r>
              <a:rPr lang="ja-JP" altLang="en-US" sz="1400">
                <a:latin typeface="Meiryo UI" panose="020B0604030504040204" pitchFamily="50" charset="-128"/>
                <a:ea typeface="Meiryo UI" panose="020B0604030504040204" pitchFamily="50" charset="-128"/>
              </a:rPr>
              <a:t>　 事業の</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目的や活動方針を共有した上で</a:t>
            </a:r>
            <a:r>
              <a:rPr kumimoji="0"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協力体制を</a:t>
            </a:r>
            <a:endParaRPr kumimoji="0"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6213" marR="0" lvl="0" indent="-176213" algn="l" defTabSz="457200" rtl="0" eaLnBrk="1" fontAlgn="auto" latinLnBrk="0" hangingPunct="1">
              <a:lnSpc>
                <a:spcPct val="100000"/>
              </a:lnSpc>
              <a:spcBef>
                <a:spcPts val="0"/>
              </a:spcBef>
              <a:spcAft>
                <a:spcPts val="0"/>
              </a:spcAft>
              <a:buClrTx/>
              <a:buSzTx/>
              <a:buFontTx/>
              <a:buNone/>
              <a:tabLst/>
              <a:defRPr/>
            </a:pPr>
            <a:r>
              <a:rPr lang="en-US" altLang="ja-JP" sz="1400" b="1">
                <a:latin typeface="Meiryo UI" panose="020B0604030504040204" pitchFamily="50" charset="-128"/>
                <a:ea typeface="Meiryo UI" panose="020B0604030504040204" pitchFamily="50" charset="-128"/>
              </a:rPr>
              <a:t>   </a:t>
            </a:r>
            <a:r>
              <a:rPr kumimoji="0"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構築することが取組の成否につながる</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p>
        </p:txBody>
      </p:sp>
      <p:sp>
        <p:nvSpPr>
          <p:cNvPr id="60" name="テキスト ボックス 59">
            <a:extLst>
              <a:ext uri="{FF2B5EF4-FFF2-40B4-BE49-F238E27FC236}">
                <a16:creationId xmlns:a16="http://schemas.microsoft.com/office/drawing/2014/main" id="{EC095C2F-59FC-4A10-9120-4104784E0FA2}"/>
              </a:ext>
            </a:extLst>
          </p:cNvPr>
          <p:cNvSpPr txBox="1"/>
          <p:nvPr/>
        </p:nvSpPr>
        <p:spPr>
          <a:xfrm>
            <a:off x="1477184" y="5682718"/>
            <a:ext cx="4409177" cy="523220"/>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r>
              <a:rPr lang="ja-JP" altLang="en-US" sz="1400">
                <a:latin typeface="Meiryo UI" panose="020B0604030504040204" pitchFamily="50" charset="-128"/>
                <a:ea typeface="Meiryo UI" panose="020B0604030504040204" pitchFamily="50" charset="-128"/>
              </a:rPr>
              <a:t>　今回：</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センサーカメラを</a:t>
            </a:r>
            <a:r>
              <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60</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台設置</a:t>
            </a:r>
            <a:endPar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6213" marR="0" lvl="0" indent="-176213" algn="l" defTabSz="457200" rtl="0" eaLnBrk="1" fontAlgn="auto" latinLnBrk="0" hangingPunct="1">
              <a:lnSpc>
                <a:spcPct val="100000"/>
              </a:lnSpc>
              <a:spcBef>
                <a:spcPts val="0"/>
              </a:spcBef>
              <a:spcAft>
                <a:spcPts val="0"/>
              </a:spcAft>
              <a:buClrTx/>
              <a:buSzTx/>
              <a:buFontTx/>
              <a:buNone/>
              <a:tabLst/>
              <a:defRPr/>
            </a:pPr>
            <a:r>
              <a:rPr lang="ja-JP" altLang="en-US" sz="1400">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し生息調査を実施</a:t>
            </a:r>
            <a:r>
              <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(9</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p>
        </p:txBody>
      </p:sp>
      <p:sp>
        <p:nvSpPr>
          <p:cNvPr id="61" name="テキスト ボックス 60">
            <a:extLst>
              <a:ext uri="{FF2B5EF4-FFF2-40B4-BE49-F238E27FC236}">
                <a16:creationId xmlns:a16="http://schemas.microsoft.com/office/drawing/2014/main" id="{816CC1F6-6DDA-4D01-95B1-F7EF9BEA8510}"/>
              </a:ext>
            </a:extLst>
          </p:cNvPr>
          <p:cNvSpPr txBox="1"/>
          <p:nvPr/>
        </p:nvSpPr>
        <p:spPr>
          <a:xfrm>
            <a:off x="1545773" y="5428260"/>
            <a:ext cx="3833842" cy="307777"/>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従来：個人の経験や勘が頼り。</a:t>
            </a:r>
          </a:p>
        </p:txBody>
      </p:sp>
      <p:sp>
        <p:nvSpPr>
          <p:cNvPr id="63" name="テキスト ボックス 62">
            <a:extLst>
              <a:ext uri="{FF2B5EF4-FFF2-40B4-BE49-F238E27FC236}">
                <a16:creationId xmlns:a16="http://schemas.microsoft.com/office/drawing/2014/main" id="{08B3F4E7-78A6-45E4-B481-C31778061DED}"/>
              </a:ext>
            </a:extLst>
          </p:cNvPr>
          <p:cNvSpPr txBox="1"/>
          <p:nvPr/>
        </p:nvSpPr>
        <p:spPr>
          <a:xfrm>
            <a:off x="4519696" y="2262216"/>
            <a:ext cx="4343820" cy="307777"/>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従来：</a:t>
            </a:r>
            <a:r>
              <a:rPr lang="ja-JP" altLang="en-US" sz="1400">
                <a:latin typeface="Meiryo UI" panose="020B0604030504040204" pitchFamily="50" charset="-128"/>
                <a:ea typeface="Meiryo UI" panose="020B0604030504040204" pitchFamily="50" charset="-128"/>
              </a:rPr>
              <a:t>人や犬が</a:t>
            </a:r>
            <a:r>
              <a:rPr kumimoji="0" lang="ja-JP" altLang="en-US" sz="14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「追い込む」巻狩り猟等を実施。</a:t>
            </a:r>
          </a:p>
        </p:txBody>
      </p:sp>
      <p:pic>
        <p:nvPicPr>
          <p:cNvPr id="21" name="図 20">
            <a:extLst>
              <a:ext uri="{FF2B5EF4-FFF2-40B4-BE49-F238E27FC236}">
                <a16:creationId xmlns:a16="http://schemas.microsoft.com/office/drawing/2014/main" id="{C2C50CE7-FD9F-4AD0-A138-F29B77289B2F}"/>
              </a:ext>
            </a:extLst>
          </p:cNvPr>
          <p:cNvPicPr>
            <a:picLocks noChangeAspect="1"/>
          </p:cNvPicPr>
          <p:nvPr/>
        </p:nvPicPr>
        <p:blipFill>
          <a:blip r:embed="rId3"/>
          <a:stretch>
            <a:fillRect/>
          </a:stretch>
        </p:blipFill>
        <p:spPr>
          <a:xfrm>
            <a:off x="246168" y="5586204"/>
            <a:ext cx="1360302" cy="950315"/>
          </a:xfrm>
          <a:prstGeom prst="rect">
            <a:avLst/>
          </a:prstGeom>
        </p:spPr>
      </p:pic>
      <p:sp>
        <p:nvSpPr>
          <p:cNvPr id="62" name="テキスト ボックス 61">
            <a:extLst>
              <a:ext uri="{FF2B5EF4-FFF2-40B4-BE49-F238E27FC236}">
                <a16:creationId xmlns:a16="http://schemas.microsoft.com/office/drawing/2014/main" id="{D1FE54A9-C140-44BE-AABA-50158F266495}"/>
              </a:ext>
            </a:extLst>
          </p:cNvPr>
          <p:cNvSpPr txBox="1"/>
          <p:nvPr/>
        </p:nvSpPr>
        <p:spPr>
          <a:xfrm>
            <a:off x="-6865" y="6578432"/>
            <a:ext cx="1677772" cy="246221"/>
          </a:xfrm>
          <a:prstGeom prst="rect">
            <a:avLst/>
          </a:prstGeom>
          <a:noFill/>
        </p:spPr>
        <p:txBody>
          <a:bodyPr wrap="square">
            <a:spAutoFit/>
          </a:bodyPr>
          <a:lstStyle/>
          <a:p>
            <a:pPr marL="176213" marR="0" lvl="0" indent="-176213" algn="l" defTabSz="457200" rtl="0" eaLnBrk="1" fontAlgn="auto" latinLnBrk="0" hangingPunct="1">
              <a:lnSpc>
                <a:spcPct val="100000"/>
              </a:lnSpc>
              <a:spcBef>
                <a:spcPts val="0"/>
              </a:spcBef>
              <a:spcAft>
                <a:spcPts val="0"/>
              </a:spcAft>
              <a:buClrTx/>
              <a:buSzTx/>
              <a:buFontTx/>
              <a:buNone/>
              <a:tabLst/>
              <a:defRPr/>
            </a:pPr>
            <a:r>
              <a:rPr lang="ja-JP" altLang="en-US" sz="1000">
                <a:solidFill>
                  <a:prstClr val="black"/>
                </a:solidFill>
                <a:latin typeface="Meiryo UI" panose="020B0604030504040204" pitchFamily="50" charset="-128"/>
                <a:ea typeface="Meiryo UI" panose="020B0604030504040204" pitchFamily="50" charset="-128"/>
              </a:rPr>
              <a:t>　　センサーカメラ設置イメージ</a:t>
            </a:r>
            <a:endParaRPr kumimoji="0"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48D9AF7A-0ABE-4834-86BD-4A74FFE58FCA}"/>
              </a:ext>
            </a:extLst>
          </p:cNvPr>
          <p:cNvSpPr txBox="1"/>
          <p:nvPr/>
        </p:nvSpPr>
        <p:spPr>
          <a:xfrm>
            <a:off x="4449024" y="2853753"/>
            <a:ext cx="4807129" cy="292388"/>
          </a:xfrm>
          <a:prstGeom prst="rect">
            <a:avLst/>
          </a:prstGeom>
          <a:noFill/>
        </p:spPr>
        <p:txBody>
          <a:bodyPr wrap="square">
            <a:spAutoFit/>
          </a:bodyPr>
          <a:lstStyle/>
          <a:p>
            <a:pPr marL="176213" lvl="0" indent="-176213">
              <a:defRPr/>
            </a:pPr>
            <a:r>
              <a:rPr lang="ja-JP" altLang="en-US" sz="1300" b="1">
                <a:latin typeface="Meiryo UI" panose="020B0604030504040204" pitchFamily="50" charset="-128"/>
                <a:ea typeface="Meiryo UI" panose="020B0604030504040204" pitchFamily="50" charset="-128"/>
              </a:rPr>
              <a:t>・捕獲の方法を比較・検証し、より効率的と考えられる方法を選択。</a:t>
            </a:r>
            <a:endParaRPr lang="en-US" altLang="ja-JP" sz="1300" b="1">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85EC55A2-F8CE-4599-880C-C298846CE615}"/>
              </a:ext>
            </a:extLst>
          </p:cNvPr>
          <p:cNvSpPr/>
          <p:nvPr/>
        </p:nvSpPr>
        <p:spPr>
          <a:xfrm>
            <a:off x="4548669" y="3941102"/>
            <a:ext cx="4418173" cy="27769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CF09039-CC36-4EA4-8A75-9707B802D48A}"/>
              </a:ext>
            </a:extLst>
          </p:cNvPr>
          <p:cNvPicPr>
            <a:picLocks noChangeAspect="1"/>
          </p:cNvPicPr>
          <p:nvPr/>
        </p:nvPicPr>
        <p:blipFill>
          <a:blip r:embed="rId4"/>
          <a:stretch>
            <a:fillRect/>
          </a:stretch>
        </p:blipFill>
        <p:spPr>
          <a:xfrm>
            <a:off x="7014107" y="5010506"/>
            <a:ext cx="1823471" cy="1661897"/>
          </a:xfrm>
          <a:prstGeom prst="rect">
            <a:avLst/>
          </a:prstGeom>
        </p:spPr>
      </p:pic>
      <p:sp>
        <p:nvSpPr>
          <p:cNvPr id="73" name="矢印: 下 72">
            <a:extLst>
              <a:ext uri="{FF2B5EF4-FFF2-40B4-BE49-F238E27FC236}">
                <a16:creationId xmlns:a16="http://schemas.microsoft.com/office/drawing/2014/main" id="{DE5D8F56-B2A4-4350-BB17-9F9C8BDF58EF}"/>
              </a:ext>
            </a:extLst>
          </p:cNvPr>
          <p:cNvSpPr/>
          <p:nvPr/>
        </p:nvSpPr>
        <p:spPr>
          <a:xfrm>
            <a:off x="6167276" y="3403054"/>
            <a:ext cx="1065383" cy="459986"/>
          </a:xfrm>
          <a:prstGeom prst="downArrow">
            <a:avLst>
              <a:gd name="adj1" fmla="val 40892"/>
              <a:gd name="adj2" fmla="val 55103"/>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正方形/長方形 73">
            <a:extLst>
              <a:ext uri="{FF2B5EF4-FFF2-40B4-BE49-F238E27FC236}">
                <a16:creationId xmlns:a16="http://schemas.microsoft.com/office/drawing/2014/main" id="{2EFDDAEF-B66E-4261-97E4-315B03D85AC8}"/>
              </a:ext>
            </a:extLst>
          </p:cNvPr>
          <p:cNvSpPr/>
          <p:nvPr/>
        </p:nvSpPr>
        <p:spPr>
          <a:xfrm>
            <a:off x="133350" y="1718050"/>
            <a:ext cx="4081900" cy="111883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9DFE4480-F9FA-4458-9D68-D676586E62F9}"/>
              </a:ext>
            </a:extLst>
          </p:cNvPr>
          <p:cNvSpPr/>
          <p:nvPr/>
        </p:nvSpPr>
        <p:spPr>
          <a:xfrm>
            <a:off x="137405" y="2914650"/>
            <a:ext cx="4077845" cy="390394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D8A4E538-BF89-461F-A3BB-909B543A65F3}"/>
              </a:ext>
            </a:extLst>
          </p:cNvPr>
          <p:cNvSpPr/>
          <p:nvPr/>
        </p:nvSpPr>
        <p:spPr>
          <a:xfrm>
            <a:off x="4395249" y="1728681"/>
            <a:ext cx="4652034" cy="15867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79BC5DC-5D04-25DF-E879-F443E84182DC}"/>
              </a:ext>
            </a:extLst>
          </p:cNvPr>
          <p:cNvSpPr>
            <a:spLocks noGrp="1"/>
          </p:cNvSpPr>
          <p:nvPr>
            <p:ph type="sldNum" sz="quarter" idx="12"/>
          </p:nvPr>
        </p:nvSpPr>
        <p:spPr>
          <a:xfrm>
            <a:off x="8665544" y="6498000"/>
            <a:ext cx="540000" cy="360000"/>
          </a:xfrm>
        </p:spPr>
        <p:txBody>
          <a:bodyPr/>
          <a:lstStyle/>
          <a:p>
            <a:fld id="{F3B54D9B-250D-4F76-B854-608460556B8E}" type="slidenum">
              <a:rPr kumimoji="1" lang="ja-JP" altLang="en-US" smtClean="0"/>
              <a:t>18</a:t>
            </a:fld>
            <a:endParaRPr kumimoji="1" lang="ja-JP" altLang="en-US" dirty="0"/>
          </a:p>
        </p:txBody>
      </p:sp>
    </p:spTree>
    <p:extLst>
      <p:ext uri="{BB962C8B-B14F-4D97-AF65-F5344CB8AC3E}">
        <p14:creationId xmlns:p14="http://schemas.microsoft.com/office/powerpoint/2010/main" val="170176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348880"/>
            <a:ext cx="9143999" cy="1356946"/>
          </a:xfrm>
        </p:spPr>
        <p:txBody>
          <a:bodyPr>
            <a:normAutofit/>
          </a:bodyPr>
          <a:lstStyle/>
          <a:p>
            <a:r>
              <a:rPr lang="en-US" altLang="ja-JP" sz="3600" dirty="0">
                <a:latin typeface="Meiryo UI" panose="020B0604030504040204" pitchFamily="50" charset="-128"/>
                <a:ea typeface="Meiryo UI" panose="020B0604030504040204" pitchFamily="50" charset="-128"/>
              </a:rPr>
              <a:t>1. </a:t>
            </a:r>
            <a:r>
              <a:rPr lang="ja-JP" altLang="en-US" sz="3600" dirty="0">
                <a:latin typeface="Meiryo UI" panose="020B0604030504040204" pitchFamily="50" charset="-128"/>
                <a:ea typeface="Meiryo UI" panose="020B0604030504040204" pitchFamily="50" charset="-128"/>
              </a:rPr>
              <a:t>鳥獣被害防止対策の推進</a:t>
            </a:r>
          </a:p>
        </p:txBody>
      </p:sp>
      <p:cxnSp>
        <p:nvCxnSpPr>
          <p:cNvPr id="11" name="直線コネクタ 10">
            <a:extLst>
              <a:ext uri="{FF2B5EF4-FFF2-40B4-BE49-F238E27FC236}">
                <a16:creationId xmlns:a16="http://schemas.microsoft.com/office/drawing/2014/main" id="{6C73B7C8-3815-4CB0-ACDB-B5212B530D63}"/>
              </a:ext>
            </a:extLst>
          </p:cNvPr>
          <p:cNvCxnSpPr/>
          <p:nvPr/>
        </p:nvCxnSpPr>
        <p:spPr>
          <a:xfrm>
            <a:off x="-216426" y="3429000"/>
            <a:ext cx="9576852" cy="0"/>
          </a:xfrm>
          <a:prstGeom prst="line">
            <a:avLst/>
          </a:prstGeom>
          <a:noFill/>
          <a:ln w="63500" cap="flat" cmpd="thickThin" algn="ctr">
            <a:solidFill>
              <a:srgbClr val="70AD47"/>
            </a:solidFill>
            <a:prstDash val="solid"/>
            <a:miter lim="800000"/>
          </a:ln>
          <a:effectLst/>
        </p:spPr>
      </p:cxnSp>
      <p:sp>
        <p:nvSpPr>
          <p:cNvPr id="3" name="スライド番号プレースホルダー 2">
            <a:extLst>
              <a:ext uri="{FF2B5EF4-FFF2-40B4-BE49-F238E27FC236}">
                <a16:creationId xmlns:a16="http://schemas.microsoft.com/office/drawing/2014/main" id="{30B2F35F-1A0B-EB74-BBDA-4E0F3CDED14E}"/>
              </a:ext>
            </a:extLst>
          </p:cNvPr>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22016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二等辺三角形 1296">
            <a:extLst>
              <a:ext uri="{FF2B5EF4-FFF2-40B4-BE49-F238E27FC236}">
                <a16:creationId xmlns:a16="http://schemas.microsoft.com/office/drawing/2014/main" id="{D8B952BF-79F3-4184-9182-322417BDEF8B}"/>
              </a:ext>
            </a:extLst>
          </p:cNvPr>
          <p:cNvSpPr/>
          <p:nvPr/>
        </p:nvSpPr>
        <p:spPr>
          <a:xfrm rot="5400000">
            <a:off x="3150319" y="2332781"/>
            <a:ext cx="1943365" cy="223278"/>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1292" name="角丸四角形 69">
            <a:extLst>
              <a:ext uri="{FF2B5EF4-FFF2-40B4-BE49-F238E27FC236}">
                <a16:creationId xmlns:a16="http://schemas.microsoft.com/office/drawing/2014/main" id="{AA071F15-3315-48BB-A164-5F982E5A5A4E}"/>
              </a:ext>
            </a:extLst>
          </p:cNvPr>
          <p:cNvSpPr/>
          <p:nvPr/>
        </p:nvSpPr>
        <p:spPr>
          <a:xfrm>
            <a:off x="4248808" y="834405"/>
            <a:ext cx="4836929" cy="5692000"/>
          </a:xfrm>
          <a:prstGeom prst="roundRect">
            <a:avLst>
              <a:gd name="adj" fmla="val 2658"/>
            </a:avLst>
          </a:prstGeom>
          <a:solidFill>
            <a:schemeClr val="bg1"/>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defTabSz="844083">
              <a:defRPr/>
            </a:pPr>
            <a:r>
              <a:rPr lang="ja-JP" altLang="en-US" sz="1108" dirty="0">
                <a:solidFill>
                  <a:prstClr val="black"/>
                </a:solidFill>
                <a:latin typeface="Meiryo UI" panose="020B0604030504040204" pitchFamily="50" charset="-128"/>
                <a:ea typeface="Meiryo UI" panose="020B0604030504040204" pitchFamily="50" charset="-128"/>
              </a:rPr>
              <a:t>　</a:t>
            </a:r>
          </a:p>
        </p:txBody>
      </p:sp>
      <p:sp>
        <p:nvSpPr>
          <p:cNvPr id="1293" name="角丸四角形 69">
            <a:extLst>
              <a:ext uri="{FF2B5EF4-FFF2-40B4-BE49-F238E27FC236}">
                <a16:creationId xmlns:a16="http://schemas.microsoft.com/office/drawing/2014/main" id="{996799D5-4180-4DF2-8BDA-9FB89E86C36E}"/>
              </a:ext>
            </a:extLst>
          </p:cNvPr>
          <p:cNvSpPr/>
          <p:nvPr/>
        </p:nvSpPr>
        <p:spPr>
          <a:xfrm>
            <a:off x="167558" y="4138876"/>
            <a:ext cx="8918179" cy="2559233"/>
          </a:xfrm>
          <a:prstGeom prst="roundRect">
            <a:avLst>
              <a:gd name="adj" fmla="val 4514"/>
            </a:avLst>
          </a:prstGeom>
          <a:solidFill>
            <a:schemeClr val="bg1"/>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defTabSz="844083">
              <a:defRPr/>
            </a:pPr>
            <a:r>
              <a:rPr lang="ja-JP" altLang="en-US" sz="1108" dirty="0">
                <a:solidFill>
                  <a:prstClr val="black"/>
                </a:solidFill>
                <a:latin typeface="Meiryo UI" panose="020B0604030504040204" pitchFamily="50" charset="-128"/>
                <a:ea typeface="Meiryo UI" panose="020B0604030504040204" pitchFamily="50" charset="-128"/>
              </a:rPr>
              <a:t>　</a:t>
            </a:r>
          </a:p>
        </p:txBody>
      </p:sp>
      <p:sp>
        <p:nvSpPr>
          <p:cNvPr id="119" name="角丸四角形 69">
            <a:extLst>
              <a:ext uri="{FF2B5EF4-FFF2-40B4-BE49-F238E27FC236}">
                <a16:creationId xmlns:a16="http://schemas.microsoft.com/office/drawing/2014/main" id="{2AB709F9-DB7D-4AA3-81F0-543F74D88A63}"/>
              </a:ext>
            </a:extLst>
          </p:cNvPr>
          <p:cNvSpPr/>
          <p:nvPr/>
        </p:nvSpPr>
        <p:spPr>
          <a:xfrm>
            <a:off x="169136" y="927651"/>
            <a:ext cx="3772472" cy="3135613"/>
          </a:xfrm>
          <a:prstGeom prst="roundRect">
            <a:avLst>
              <a:gd name="adj" fmla="val 2658"/>
            </a:avLst>
          </a:prstGeom>
          <a:no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defTabSz="844083">
              <a:defRPr/>
            </a:pPr>
            <a:r>
              <a:rPr lang="ja-JP" altLang="en-US" sz="1108" dirty="0">
                <a:solidFill>
                  <a:prstClr val="black"/>
                </a:solidFill>
                <a:latin typeface="Meiryo UI" panose="020B0604030504040204" pitchFamily="50" charset="-128"/>
                <a:ea typeface="Meiryo UI" panose="020B0604030504040204" pitchFamily="50" charset="-128"/>
              </a:rPr>
              <a:t>　</a:t>
            </a:r>
          </a:p>
        </p:txBody>
      </p:sp>
      <p:sp>
        <p:nvSpPr>
          <p:cNvPr id="1268" name="二等辺三角形 1267">
            <a:extLst>
              <a:ext uri="{FF2B5EF4-FFF2-40B4-BE49-F238E27FC236}">
                <a16:creationId xmlns:a16="http://schemas.microsoft.com/office/drawing/2014/main" id="{E480E44E-C5BD-4024-982D-C035C59C4FA0}"/>
              </a:ext>
            </a:extLst>
          </p:cNvPr>
          <p:cNvSpPr/>
          <p:nvPr/>
        </p:nvSpPr>
        <p:spPr>
          <a:xfrm rot="5400000">
            <a:off x="5153617" y="2235392"/>
            <a:ext cx="862940" cy="192771"/>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1269" name="二等辺三角形 1268">
            <a:extLst>
              <a:ext uri="{FF2B5EF4-FFF2-40B4-BE49-F238E27FC236}">
                <a16:creationId xmlns:a16="http://schemas.microsoft.com/office/drawing/2014/main" id="{85FAABF5-A912-4E97-B7C8-779A58886A99}"/>
              </a:ext>
            </a:extLst>
          </p:cNvPr>
          <p:cNvSpPr/>
          <p:nvPr/>
        </p:nvSpPr>
        <p:spPr>
          <a:xfrm rot="5400000">
            <a:off x="6998516" y="2233414"/>
            <a:ext cx="862940" cy="183378"/>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727" name="二等辺三角形 726">
            <a:extLst>
              <a:ext uri="{FF2B5EF4-FFF2-40B4-BE49-F238E27FC236}">
                <a16:creationId xmlns:a16="http://schemas.microsoft.com/office/drawing/2014/main" id="{0BF61183-B7C2-41D3-926D-BDFE6E4E4327}"/>
              </a:ext>
            </a:extLst>
          </p:cNvPr>
          <p:cNvSpPr/>
          <p:nvPr/>
        </p:nvSpPr>
        <p:spPr>
          <a:xfrm rot="10800000">
            <a:off x="5166012" y="3028717"/>
            <a:ext cx="3528670" cy="325387"/>
          </a:xfrm>
          <a:prstGeom prst="triangle">
            <a:avLst>
              <a:gd name="adj" fmla="val 50249"/>
            </a:avLst>
          </a:prstGeom>
          <a:solidFill>
            <a:srgbClr val="D2ECB6"/>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D2DF68AA-DB85-446C-B5A8-CD3FEB5E1A29}"/>
              </a:ext>
            </a:extLst>
          </p:cNvPr>
          <p:cNvSpPr txBox="1"/>
          <p:nvPr/>
        </p:nvSpPr>
        <p:spPr>
          <a:xfrm>
            <a:off x="17078" y="25389"/>
            <a:ext cx="9143999" cy="373722"/>
          </a:xfrm>
          <a:prstGeom prst="rect">
            <a:avLst/>
          </a:prstGeom>
          <a:noFill/>
        </p:spPr>
        <p:txBody>
          <a:bodyPr wrap="square" lIns="65306" tIns="32654" rIns="65306" bIns="32654" rtlCol="0">
            <a:spAutoFit/>
          </a:bodyPr>
          <a:lstStyle/>
          <a:p>
            <a:pPr algn="ctr" defTabSz="326576">
              <a:defRPr/>
            </a:pPr>
            <a:r>
              <a:rPr lang="ja-JP" altLang="en-US" sz="2000" dirty="0">
                <a:solidFill>
                  <a:prstClr val="black"/>
                </a:solidFill>
                <a:latin typeface="Meiryo UI" panose="020B0604030504040204" pitchFamily="50" charset="-128"/>
                <a:ea typeface="Meiryo UI" panose="020B0604030504040204" pitchFamily="50" charset="-128"/>
              </a:rPr>
              <a:t>鳥獣対策における</a:t>
            </a:r>
            <a:r>
              <a:rPr lang="en-US" altLang="ja-JP" sz="2000" dirty="0">
                <a:solidFill>
                  <a:prstClr val="black"/>
                </a:solidFill>
                <a:latin typeface="Meiryo UI" panose="020B0604030504040204" pitchFamily="50" charset="-128"/>
                <a:ea typeface="Meiryo UI" panose="020B0604030504040204" pitchFamily="50" charset="-128"/>
              </a:rPr>
              <a:t>ICT</a:t>
            </a:r>
            <a:r>
              <a:rPr lang="ja-JP" altLang="en-US" sz="2000" dirty="0">
                <a:solidFill>
                  <a:prstClr val="black"/>
                </a:solidFill>
                <a:latin typeface="Meiryo UI" panose="020B0604030504040204" pitchFamily="50" charset="-128"/>
                <a:ea typeface="Meiryo UI" panose="020B0604030504040204" pitchFamily="50" charset="-128"/>
              </a:rPr>
              <a:t>の普及・フル活用に向けた取組</a:t>
            </a:r>
          </a:p>
        </p:txBody>
      </p:sp>
      <p:sp>
        <p:nvSpPr>
          <p:cNvPr id="41" name="正方形/長方形 40">
            <a:extLst>
              <a:ext uri="{FF2B5EF4-FFF2-40B4-BE49-F238E27FC236}">
                <a16:creationId xmlns:a16="http://schemas.microsoft.com/office/drawing/2014/main" id="{07E9F8F7-4ADF-4984-881C-950CC4BDDAAB}"/>
              </a:ext>
            </a:extLst>
          </p:cNvPr>
          <p:cNvSpPr/>
          <p:nvPr/>
        </p:nvSpPr>
        <p:spPr>
          <a:xfrm>
            <a:off x="1080013" y="2742319"/>
            <a:ext cx="115141" cy="94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666" name="テキスト ボックス 665">
            <a:extLst>
              <a:ext uri="{FF2B5EF4-FFF2-40B4-BE49-F238E27FC236}">
                <a16:creationId xmlns:a16="http://schemas.microsoft.com/office/drawing/2014/main" id="{05DFC586-1E00-4033-A843-5346F66D6617}"/>
              </a:ext>
            </a:extLst>
          </p:cNvPr>
          <p:cNvSpPr txBox="1"/>
          <p:nvPr/>
        </p:nvSpPr>
        <p:spPr>
          <a:xfrm>
            <a:off x="4238075" y="692405"/>
            <a:ext cx="4858811" cy="348109"/>
          </a:xfrm>
          <a:prstGeom prst="rect">
            <a:avLst/>
          </a:prstGeom>
          <a:solidFill>
            <a:srgbClr val="92D050"/>
          </a:solidFill>
        </p:spPr>
        <p:txBody>
          <a:bodyPr wrap="square" rtlCol="0">
            <a:spAutoFit/>
          </a:bodyPr>
          <a:lstStyle/>
          <a:p>
            <a:pPr algn="ctr" defTabSz="844083">
              <a:defRPr/>
            </a:pPr>
            <a:r>
              <a:rPr lang="en-US" altLang="ja-JP" sz="1662" dirty="0">
                <a:solidFill>
                  <a:prstClr val="black"/>
                </a:solidFill>
                <a:latin typeface="Meiryo UI" panose="020B0604030504040204" pitchFamily="50" charset="-128"/>
                <a:ea typeface="Meiryo UI" panose="020B0604030504040204" pitchFamily="50" charset="-128"/>
              </a:rPr>
              <a:t>ICT</a:t>
            </a:r>
            <a:r>
              <a:rPr lang="ja-JP" altLang="en-US" sz="1662" dirty="0">
                <a:solidFill>
                  <a:prstClr val="black"/>
                </a:solidFill>
                <a:latin typeface="Meiryo UI" panose="020B0604030504040204" pitchFamily="50" charset="-128"/>
                <a:ea typeface="Meiryo UI" panose="020B0604030504040204" pitchFamily="50" charset="-128"/>
              </a:rPr>
              <a:t>の導入・フル活用による対策の強化・効率化</a:t>
            </a:r>
          </a:p>
        </p:txBody>
      </p:sp>
      <p:sp>
        <p:nvSpPr>
          <p:cNvPr id="667" name="テキスト ボックス 666">
            <a:extLst>
              <a:ext uri="{FF2B5EF4-FFF2-40B4-BE49-F238E27FC236}">
                <a16:creationId xmlns:a16="http://schemas.microsoft.com/office/drawing/2014/main" id="{ED8CB7F0-1F8B-4709-86B3-BE553923F07F}"/>
              </a:ext>
            </a:extLst>
          </p:cNvPr>
          <p:cNvSpPr txBox="1"/>
          <p:nvPr/>
        </p:nvSpPr>
        <p:spPr>
          <a:xfrm>
            <a:off x="158262" y="697555"/>
            <a:ext cx="3795077" cy="348109"/>
          </a:xfrm>
          <a:prstGeom prst="rect">
            <a:avLst/>
          </a:prstGeom>
          <a:solidFill>
            <a:schemeClr val="tx2">
              <a:lumMod val="20000"/>
              <a:lumOff val="80000"/>
            </a:schemeClr>
          </a:solidFill>
        </p:spPr>
        <p:txBody>
          <a:bodyPr wrap="square" rtlCol="0">
            <a:spAutoFit/>
          </a:bodyPr>
          <a:lstStyle/>
          <a:p>
            <a:pPr algn="ctr" defTabSz="844083">
              <a:defRPr/>
            </a:pPr>
            <a:r>
              <a:rPr lang="ja-JP" altLang="en-US" sz="1662" dirty="0">
                <a:solidFill>
                  <a:prstClr val="black"/>
                </a:solidFill>
                <a:latin typeface="Meiryo UI" panose="020B0604030504040204" pitchFamily="50" charset="-128"/>
                <a:ea typeface="Meiryo UI" panose="020B0604030504040204" pitchFamily="50" charset="-128"/>
              </a:rPr>
              <a:t>鳥獣被害対策現場の現状</a:t>
            </a:r>
          </a:p>
        </p:txBody>
      </p:sp>
      <p:sp>
        <p:nvSpPr>
          <p:cNvPr id="12" name="テキスト ボックス 11">
            <a:extLst>
              <a:ext uri="{FF2B5EF4-FFF2-40B4-BE49-F238E27FC236}">
                <a16:creationId xmlns:a16="http://schemas.microsoft.com/office/drawing/2014/main" id="{781AD28B-7E05-44F2-AAD0-995F1D3CBC80}"/>
              </a:ext>
            </a:extLst>
          </p:cNvPr>
          <p:cNvSpPr txBox="1"/>
          <p:nvPr/>
        </p:nvSpPr>
        <p:spPr>
          <a:xfrm>
            <a:off x="121292" y="1096809"/>
            <a:ext cx="3968562" cy="262829"/>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rPr>
              <a:t>○アナログの場合、被害状況の把握等には大きな労力が必要</a:t>
            </a:r>
          </a:p>
        </p:txBody>
      </p:sp>
      <p:sp>
        <p:nvSpPr>
          <p:cNvPr id="670" name="テキスト ボックス 669">
            <a:extLst>
              <a:ext uri="{FF2B5EF4-FFF2-40B4-BE49-F238E27FC236}">
                <a16:creationId xmlns:a16="http://schemas.microsoft.com/office/drawing/2014/main" id="{4BFC4603-A8A5-434A-8CAF-B1DA3D29C03C}"/>
              </a:ext>
            </a:extLst>
          </p:cNvPr>
          <p:cNvSpPr txBox="1"/>
          <p:nvPr/>
        </p:nvSpPr>
        <p:spPr>
          <a:xfrm>
            <a:off x="5937932" y="3001635"/>
            <a:ext cx="1957515" cy="262829"/>
          </a:xfrm>
          <a:prstGeom prst="rect">
            <a:avLst/>
          </a:prstGeom>
          <a:noFill/>
        </p:spPr>
        <p:txBody>
          <a:bodyPr wrap="square" rtlCol="0">
            <a:spAutoFit/>
          </a:bodyPr>
          <a:lstStyle/>
          <a:p>
            <a:pPr algn="ctr" defTabSz="301464"/>
            <a:r>
              <a:rPr lang="ja-JP" altLang="en-US" sz="1108" dirty="0">
                <a:solidFill>
                  <a:prstClr val="black"/>
                </a:solidFill>
                <a:latin typeface="Meiryo UI" panose="020B0604030504040204" pitchFamily="50" charset="-128"/>
                <a:ea typeface="Meiryo UI" panose="020B0604030504040204" pitchFamily="50" charset="-128"/>
              </a:rPr>
              <a:t>捕獲情報等を集約・捕獲報告</a:t>
            </a:r>
          </a:p>
        </p:txBody>
      </p:sp>
      <p:grpSp>
        <p:nvGrpSpPr>
          <p:cNvPr id="671" name="グループ化 670">
            <a:extLst>
              <a:ext uri="{FF2B5EF4-FFF2-40B4-BE49-F238E27FC236}">
                <a16:creationId xmlns:a16="http://schemas.microsoft.com/office/drawing/2014/main" id="{6F6B8FBE-BA68-48FC-88E3-0814F1D9BF84}"/>
              </a:ext>
            </a:extLst>
          </p:cNvPr>
          <p:cNvGrpSpPr/>
          <p:nvPr/>
        </p:nvGrpSpPr>
        <p:grpSpPr>
          <a:xfrm>
            <a:off x="5636939" y="3372321"/>
            <a:ext cx="3320766" cy="669996"/>
            <a:chOff x="3983535" y="3991376"/>
            <a:chExt cx="5720154" cy="1094926"/>
          </a:xfrm>
        </p:grpSpPr>
        <p:sp>
          <p:nvSpPr>
            <p:cNvPr id="672" name="楕円 671">
              <a:extLst>
                <a:ext uri="{FF2B5EF4-FFF2-40B4-BE49-F238E27FC236}">
                  <a16:creationId xmlns:a16="http://schemas.microsoft.com/office/drawing/2014/main" id="{324B6E33-ADF7-4B39-ACEF-11A5B3893907}"/>
                </a:ext>
              </a:extLst>
            </p:cNvPr>
            <p:cNvSpPr/>
            <p:nvPr/>
          </p:nvSpPr>
          <p:spPr>
            <a:xfrm>
              <a:off x="3983535" y="4084754"/>
              <a:ext cx="5497522" cy="9295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1464"/>
              <a:endParaRPr lang="ja-JP" altLang="en-US" sz="1187">
                <a:solidFill>
                  <a:prstClr val="white"/>
                </a:solidFill>
                <a:latin typeface="Meiryo UI" panose="020B0604030504040204" pitchFamily="50" charset="-128"/>
                <a:ea typeface="Meiryo UI" panose="020B0604030504040204" pitchFamily="50" charset="-128"/>
              </a:endParaRPr>
            </a:p>
          </p:txBody>
        </p:sp>
        <p:pic>
          <p:nvPicPr>
            <p:cNvPr id="677" name="図 676">
              <a:extLst>
                <a:ext uri="{FF2B5EF4-FFF2-40B4-BE49-F238E27FC236}">
                  <a16:creationId xmlns:a16="http://schemas.microsoft.com/office/drawing/2014/main" id="{CC36F343-A961-479D-8B35-5E2B7F822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5865" y="3991376"/>
              <a:ext cx="1396538" cy="1082779"/>
            </a:xfrm>
            <a:prstGeom prst="rect">
              <a:avLst/>
            </a:prstGeom>
          </p:spPr>
        </p:pic>
        <p:pic>
          <p:nvPicPr>
            <p:cNvPr id="674" name="図 673">
              <a:extLst>
                <a:ext uri="{FF2B5EF4-FFF2-40B4-BE49-F238E27FC236}">
                  <a16:creationId xmlns:a16="http://schemas.microsoft.com/office/drawing/2014/main" id="{A4BB5F2C-7A54-4C63-BE67-C7D2BB7F6A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0640" y="4231065"/>
              <a:ext cx="505058" cy="335199"/>
            </a:xfrm>
            <a:prstGeom prst="rect">
              <a:avLst/>
            </a:prstGeom>
          </p:spPr>
        </p:pic>
        <p:sp>
          <p:nvSpPr>
            <p:cNvPr id="675" name="テキスト ボックス 674">
              <a:extLst>
                <a:ext uri="{FF2B5EF4-FFF2-40B4-BE49-F238E27FC236}">
                  <a16:creationId xmlns:a16="http://schemas.microsoft.com/office/drawing/2014/main" id="{EC0B1AB7-24D9-4B07-94F4-2E0B2F0CF305}"/>
                </a:ext>
              </a:extLst>
            </p:cNvPr>
            <p:cNvSpPr txBox="1"/>
            <p:nvPr/>
          </p:nvSpPr>
          <p:spPr>
            <a:xfrm>
              <a:off x="6457637" y="4471203"/>
              <a:ext cx="3246052" cy="615099"/>
            </a:xfrm>
            <a:prstGeom prst="rect">
              <a:avLst/>
            </a:prstGeom>
            <a:noFill/>
          </p:spPr>
          <p:txBody>
            <a:bodyPr wrap="square" rtlCol="0">
              <a:spAutoFit/>
            </a:bodyPr>
            <a:lstStyle/>
            <a:p>
              <a:pPr defTabSz="301464"/>
              <a:r>
                <a:rPr lang="en-US" altLang="ja-JP" sz="923" b="1" dirty="0">
                  <a:solidFill>
                    <a:prstClr val="black"/>
                  </a:solidFill>
                  <a:latin typeface="Meiryo UI" panose="020B0604030504040204" pitchFamily="50" charset="-128"/>
                  <a:ea typeface="Meiryo UI" panose="020B0604030504040204" pitchFamily="50" charset="-128"/>
                </a:rPr>
                <a:t>PC</a:t>
              </a:r>
              <a:r>
                <a:rPr lang="ja-JP" altLang="en-US" sz="923" b="1" dirty="0">
                  <a:solidFill>
                    <a:prstClr val="black"/>
                  </a:solidFill>
                  <a:latin typeface="Meiryo UI" panose="020B0604030504040204" pitchFamily="50" charset="-128"/>
                  <a:ea typeface="Meiryo UI" panose="020B0604030504040204" pitchFamily="50" charset="-128"/>
                </a:rPr>
                <a:t>上でリアルタイムに捕獲情報等を確認　→　情報の集積・分析へ</a:t>
              </a:r>
            </a:p>
          </p:txBody>
        </p:sp>
        <p:sp>
          <p:nvSpPr>
            <p:cNvPr id="676" name="テキスト ボックス 675">
              <a:extLst>
                <a:ext uri="{FF2B5EF4-FFF2-40B4-BE49-F238E27FC236}">
                  <a16:creationId xmlns:a16="http://schemas.microsoft.com/office/drawing/2014/main" id="{25A5DC77-C558-43C0-9B58-0408A7DA6449}"/>
                </a:ext>
              </a:extLst>
            </p:cNvPr>
            <p:cNvSpPr txBox="1"/>
            <p:nvPr/>
          </p:nvSpPr>
          <p:spPr>
            <a:xfrm>
              <a:off x="6528186" y="4041957"/>
              <a:ext cx="2644365" cy="382998"/>
            </a:xfrm>
            <a:prstGeom prst="rect">
              <a:avLst/>
            </a:prstGeom>
            <a:solidFill>
              <a:schemeClr val="bg1"/>
            </a:solidFill>
            <a:ln>
              <a:solidFill>
                <a:schemeClr val="tx1"/>
              </a:solidFill>
            </a:ln>
          </p:spPr>
          <p:txBody>
            <a:bodyPr wrap="square" rtlCol="0">
              <a:spAutoFit/>
            </a:bodyPr>
            <a:lstStyle/>
            <a:p>
              <a:pPr algn="ctr" defTabSz="301464"/>
              <a:r>
                <a:rPr lang="ja-JP" altLang="en-US" sz="923" dirty="0">
                  <a:solidFill>
                    <a:prstClr val="black"/>
                  </a:solidFill>
                  <a:latin typeface="Meiryo UI" panose="020B0604030504040204" pitchFamily="50" charset="-128"/>
                  <a:ea typeface="Meiryo UI" panose="020B0604030504040204" pitchFamily="50" charset="-128"/>
                </a:rPr>
                <a:t>自治体職員（＋専門家）</a:t>
              </a:r>
            </a:p>
          </p:txBody>
        </p:sp>
      </p:grpSp>
      <p:pic>
        <p:nvPicPr>
          <p:cNvPr id="707" name="図 706">
            <a:extLst>
              <a:ext uri="{FF2B5EF4-FFF2-40B4-BE49-F238E27FC236}">
                <a16:creationId xmlns:a16="http://schemas.microsoft.com/office/drawing/2014/main" id="{BC854999-95FF-4B93-9EAB-F4DAA69D81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00748" y="2115802"/>
            <a:ext cx="856445" cy="517250"/>
          </a:xfrm>
          <a:prstGeom prst="rect">
            <a:avLst/>
          </a:prstGeom>
        </p:spPr>
      </p:pic>
      <p:cxnSp>
        <p:nvCxnSpPr>
          <p:cNvPr id="736" name="直線コネクタ 735">
            <a:extLst>
              <a:ext uri="{FF2B5EF4-FFF2-40B4-BE49-F238E27FC236}">
                <a16:creationId xmlns:a16="http://schemas.microsoft.com/office/drawing/2014/main" id="{20949D00-2730-4403-B64D-B1313FD6A797}"/>
              </a:ext>
            </a:extLst>
          </p:cNvPr>
          <p:cNvCxnSpPr/>
          <p:nvPr/>
        </p:nvCxnSpPr>
        <p:spPr>
          <a:xfrm>
            <a:off x="-210576" y="451491"/>
            <a:ext cx="9576852" cy="0"/>
          </a:xfrm>
          <a:prstGeom prst="line">
            <a:avLst/>
          </a:prstGeom>
          <a:noFill/>
          <a:ln w="63500" cap="flat" cmpd="thickThin" algn="ctr">
            <a:solidFill>
              <a:srgbClr val="70AD47"/>
            </a:solidFill>
            <a:prstDash val="solid"/>
            <a:miter lim="800000"/>
          </a:ln>
          <a:effectLst/>
        </p:spPr>
      </p:cxnSp>
      <p:pic>
        <p:nvPicPr>
          <p:cNvPr id="121" name="図 120">
            <a:extLst>
              <a:ext uri="{FF2B5EF4-FFF2-40B4-BE49-F238E27FC236}">
                <a16:creationId xmlns:a16="http://schemas.microsoft.com/office/drawing/2014/main" id="{0D734B19-DA3C-4041-BBC9-C4EFEAC588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48770" y="3212672"/>
            <a:ext cx="752699" cy="673665"/>
          </a:xfrm>
          <a:prstGeom prst="rect">
            <a:avLst/>
          </a:prstGeom>
        </p:spPr>
      </p:pic>
      <p:grpSp>
        <p:nvGrpSpPr>
          <p:cNvPr id="122" name="グループ化 121">
            <a:extLst>
              <a:ext uri="{FF2B5EF4-FFF2-40B4-BE49-F238E27FC236}">
                <a16:creationId xmlns:a16="http://schemas.microsoft.com/office/drawing/2014/main" id="{80257CA5-6071-46E8-9207-0803DD78D136}"/>
              </a:ext>
            </a:extLst>
          </p:cNvPr>
          <p:cNvGrpSpPr/>
          <p:nvPr/>
        </p:nvGrpSpPr>
        <p:grpSpPr>
          <a:xfrm>
            <a:off x="2953434" y="2735842"/>
            <a:ext cx="891815" cy="509618"/>
            <a:chOff x="4148954" y="7643014"/>
            <a:chExt cx="1369770" cy="520003"/>
          </a:xfrm>
        </p:grpSpPr>
        <p:sp>
          <p:nvSpPr>
            <p:cNvPr id="123" name="思考の吹き出し: 雲形 122">
              <a:extLst>
                <a:ext uri="{FF2B5EF4-FFF2-40B4-BE49-F238E27FC236}">
                  <a16:creationId xmlns:a16="http://schemas.microsoft.com/office/drawing/2014/main" id="{69CBFCD6-85E4-427B-8D76-AAB9583323A5}"/>
                </a:ext>
              </a:extLst>
            </p:cNvPr>
            <p:cNvSpPr/>
            <p:nvPr/>
          </p:nvSpPr>
          <p:spPr>
            <a:xfrm>
              <a:off x="4148954" y="7643014"/>
              <a:ext cx="1369770" cy="520003"/>
            </a:xfrm>
            <a:prstGeom prst="cloudCallout">
              <a:avLst>
                <a:gd name="adj1" fmla="val 12313"/>
                <a:gd name="adj2" fmla="val 6984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defRPr/>
              </a:pPr>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24" name="正方形/長方形 123">
              <a:extLst>
                <a:ext uri="{FF2B5EF4-FFF2-40B4-BE49-F238E27FC236}">
                  <a16:creationId xmlns:a16="http://schemas.microsoft.com/office/drawing/2014/main" id="{5C7D1F20-9CC2-4590-9130-25358301C495}"/>
                </a:ext>
              </a:extLst>
            </p:cNvPr>
            <p:cNvSpPr/>
            <p:nvPr/>
          </p:nvSpPr>
          <p:spPr>
            <a:xfrm>
              <a:off x="5170726" y="7849101"/>
              <a:ext cx="155196" cy="13883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grpSp>
      <p:grpSp>
        <p:nvGrpSpPr>
          <p:cNvPr id="125" name="グループ化 124">
            <a:extLst>
              <a:ext uri="{FF2B5EF4-FFF2-40B4-BE49-F238E27FC236}">
                <a16:creationId xmlns:a16="http://schemas.microsoft.com/office/drawing/2014/main" id="{D93D5326-C9F4-4558-9116-95F9A82B61E5}"/>
              </a:ext>
            </a:extLst>
          </p:cNvPr>
          <p:cNvGrpSpPr/>
          <p:nvPr/>
        </p:nvGrpSpPr>
        <p:grpSpPr>
          <a:xfrm>
            <a:off x="206582" y="3069764"/>
            <a:ext cx="1000754" cy="879777"/>
            <a:chOff x="12475896" y="3619081"/>
            <a:chExt cx="1550873" cy="1252108"/>
          </a:xfrm>
        </p:grpSpPr>
        <p:pic>
          <p:nvPicPr>
            <p:cNvPr id="126" name="図 125">
              <a:extLst>
                <a:ext uri="{FF2B5EF4-FFF2-40B4-BE49-F238E27FC236}">
                  <a16:creationId xmlns:a16="http://schemas.microsoft.com/office/drawing/2014/main" id="{9D337992-4B36-42F8-A5FC-EC9C2323D2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475896" y="3619081"/>
              <a:ext cx="1418774" cy="1252108"/>
            </a:xfrm>
            <a:prstGeom prst="rect">
              <a:avLst/>
            </a:prstGeom>
          </p:spPr>
        </p:pic>
        <p:pic>
          <p:nvPicPr>
            <p:cNvPr id="127" name="図 126">
              <a:extLst>
                <a:ext uri="{FF2B5EF4-FFF2-40B4-BE49-F238E27FC236}">
                  <a16:creationId xmlns:a16="http://schemas.microsoft.com/office/drawing/2014/main" id="{FC48A83D-DF81-4DC9-80E5-A7270D6C5C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481943" y="4304163"/>
              <a:ext cx="737590" cy="567026"/>
            </a:xfrm>
            <a:prstGeom prst="rect">
              <a:avLst/>
            </a:prstGeom>
          </p:spPr>
        </p:pic>
        <p:pic>
          <p:nvPicPr>
            <p:cNvPr id="128" name="図 127">
              <a:extLst>
                <a:ext uri="{FF2B5EF4-FFF2-40B4-BE49-F238E27FC236}">
                  <a16:creationId xmlns:a16="http://schemas.microsoft.com/office/drawing/2014/main" id="{B1B3C845-0CCD-47E9-9018-E1AD9614AB2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9811"/>
            <a:stretch/>
          </p:blipFill>
          <p:spPr>
            <a:xfrm>
              <a:off x="13136923" y="4296024"/>
              <a:ext cx="889846" cy="567026"/>
            </a:xfrm>
            <a:prstGeom prst="rect">
              <a:avLst/>
            </a:prstGeom>
          </p:spPr>
        </p:pic>
      </p:grpSp>
      <p:grpSp>
        <p:nvGrpSpPr>
          <p:cNvPr id="129" name="グループ化 128">
            <a:extLst>
              <a:ext uri="{FF2B5EF4-FFF2-40B4-BE49-F238E27FC236}">
                <a16:creationId xmlns:a16="http://schemas.microsoft.com/office/drawing/2014/main" id="{E7763D44-C4F1-4101-BC7A-9C752DB8C349}"/>
              </a:ext>
            </a:extLst>
          </p:cNvPr>
          <p:cNvGrpSpPr/>
          <p:nvPr/>
        </p:nvGrpSpPr>
        <p:grpSpPr>
          <a:xfrm>
            <a:off x="488847" y="3067728"/>
            <a:ext cx="1342780" cy="319445"/>
            <a:chOff x="784247" y="7863824"/>
            <a:chExt cx="871765" cy="240443"/>
          </a:xfrm>
        </p:grpSpPr>
        <p:sp>
          <p:nvSpPr>
            <p:cNvPr id="130" name="吹き出し: 角を丸めた四角形 129">
              <a:extLst>
                <a:ext uri="{FF2B5EF4-FFF2-40B4-BE49-F238E27FC236}">
                  <a16:creationId xmlns:a16="http://schemas.microsoft.com/office/drawing/2014/main" id="{6DF2C1AC-5C25-46DE-A4AE-C5D3AF881505}"/>
                </a:ext>
              </a:extLst>
            </p:cNvPr>
            <p:cNvSpPr/>
            <p:nvPr/>
          </p:nvSpPr>
          <p:spPr>
            <a:xfrm>
              <a:off x="808012" y="7886110"/>
              <a:ext cx="496609" cy="215444"/>
            </a:xfrm>
            <a:prstGeom prst="wedgeRoundRectCallout">
              <a:avLst>
                <a:gd name="adj1" fmla="val -40505"/>
                <a:gd name="adj2" fmla="val 86968"/>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D6481323-8AD5-4167-A95C-FBEFD1BF3E5B}"/>
                </a:ext>
              </a:extLst>
            </p:cNvPr>
            <p:cNvSpPr txBox="1"/>
            <p:nvPr/>
          </p:nvSpPr>
          <p:spPr>
            <a:xfrm>
              <a:off x="784247" y="7863824"/>
              <a:ext cx="871765" cy="240443"/>
            </a:xfrm>
            <a:prstGeom prst="rect">
              <a:avLst/>
            </a:prstGeom>
            <a:noFill/>
            <a:ln w="9525">
              <a:noFill/>
            </a:ln>
          </p:spPr>
          <p:txBody>
            <a:bodyPr wrap="square" rtlCol="0">
              <a:spAutoFit/>
            </a:bodyPr>
            <a:lstStyle/>
            <a:p>
              <a:pPr defTabSz="326576">
                <a:defRPr/>
              </a:pPr>
              <a:r>
                <a:rPr lang="ja-JP" altLang="en-US" sz="738" dirty="0">
                  <a:solidFill>
                    <a:prstClr val="black"/>
                  </a:solidFill>
                  <a:latin typeface="Meiryo UI" panose="020B0604030504040204" pitchFamily="50" charset="-128"/>
                  <a:ea typeface="Meiryo UI" panose="020B0604030504040204" pitchFamily="50" charset="-128"/>
                </a:rPr>
                <a:t>今までの捕獲の</a:t>
              </a:r>
              <a:endParaRPr lang="en-US" altLang="ja-JP" sz="738" dirty="0">
                <a:solidFill>
                  <a:prstClr val="black"/>
                </a:solidFill>
                <a:latin typeface="Meiryo UI" panose="020B0604030504040204" pitchFamily="50" charset="-128"/>
                <a:ea typeface="Meiryo UI" panose="020B0604030504040204" pitchFamily="50" charset="-128"/>
              </a:endParaRPr>
            </a:p>
            <a:p>
              <a:pPr defTabSz="326576">
                <a:defRPr/>
              </a:pPr>
              <a:r>
                <a:rPr lang="ja-JP" altLang="en-US" sz="738" dirty="0">
                  <a:solidFill>
                    <a:prstClr val="black"/>
                  </a:solidFill>
                  <a:latin typeface="Meiryo UI" panose="020B0604030504040204" pitchFamily="50" charset="-128"/>
                  <a:ea typeface="Meiryo UI" panose="020B0604030504040204" pitchFamily="50" charset="-128"/>
                </a:rPr>
                <a:t>やり方で大丈夫！</a:t>
              </a:r>
            </a:p>
          </p:txBody>
        </p:sp>
      </p:grpSp>
      <p:pic>
        <p:nvPicPr>
          <p:cNvPr id="132" name="Picture 4" descr="檻に捕まったイノシシのイラスト">
            <a:extLst>
              <a:ext uri="{FF2B5EF4-FFF2-40B4-BE49-F238E27FC236}">
                <a16:creationId xmlns:a16="http://schemas.microsoft.com/office/drawing/2014/main" id="{3C01EF10-9DCC-492D-AF1A-8B99E5655A9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553274" y="3463057"/>
            <a:ext cx="432128" cy="454474"/>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グループ化 132">
            <a:extLst>
              <a:ext uri="{FF2B5EF4-FFF2-40B4-BE49-F238E27FC236}">
                <a16:creationId xmlns:a16="http://schemas.microsoft.com/office/drawing/2014/main" id="{F988884C-7D97-43C8-AC84-BC11112416FE}"/>
              </a:ext>
            </a:extLst>
          </p:cNvPr>
          <p:cNvGrpSpPr/>
          <p:nvPr/>
        </p:nvGrpSpPr>
        <p:grpSpPr>
          <a:xfrm>
            <a:off x="167556" y="3130864"/>
            <a:ext cx="520881" cy="609083"/>
            <a:chOff x="-3443404" y="2390256"/>
            <a:chExt cx="2412378" cy="2599031"/>
          </a:xfrm>
        </p:grpSpPr>
        <p:grpSp>
          <p:nvGrpSpPr>
            <p:cNvPr id="134" name="グループ化 133">
              <a:extLst>
                <a:ext uri="{FF2B5EF4-FFF2-40B4-BE49-F238E27FC236}">
                  <a16:creationId xmlns:a16="http://schemas.microsoft.com/office/drawing/2014/main" id="{3CB09495-075F-42C5-9ADA-8D5F607B04DD}"/>
                </a:ext>
              </a:extLst>
            </p:cNvPr>
            <p:cNvGrpSpPr/>
            <p:nvPr/>
          </p:nvGrpSpPr>
          <p:grpSpPr>
            <a:xfrm>
              <a:off x="-3443404" y="2535688"/>
              <a:ext cx="2412378" cy="2453599"/>
              <a:chOff x="11541791" y="3236352"/>
              <a:chExt cx="546747" cy="602055"/>
            </a:xfrm>
          </p:grpSpPr>
          <p:pic>
            <p:nvPicPr>
              <p:cNvPr id="136" name="図 135">
                <a:extLst>
                  <a:ext uri="{FF2B5EF4-FFF2-40B4-BE49-F238E27FC236}">
                    <a16:creationId xmlns:a16="http://schemas.microsoft.com/office/drawing/2014/main" id="{B83C175F-5B70-4128-BCFC-E123CF5F98B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541791" y="3388857"/>
                <a:ext cx="546747" cy="449550"/>
              </a:xfrm>
              <a:prstGeom prst="rect">
                <a:avLst/>
              </a:prstGeom>
            </p:spPr>
          </p:pic>
          <p:pic>
            <p:nvPicPr>
              <p:cNvPr id="137" name="図 136">
                <a:extLst>
                  <a:ext uri="{FF2B5EF4-FFF2-40B4-BE49-F238E27FC236}">
                    <a16:creationId xmlns:a16="http://schemas.microsoft.com/office/drawing/2014/main" id="{7A9909C6-29A5-4F5D-9F5F-81CB49DE224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1689545" y="3236352"/>
                <a:ext cx="196744" cy="172384"/>
              </a:xfrm>
              <a:prstGeom prst="rect">
                <a:avLst/>
              </a:prstGeom>
            </p:spPr>
          </p:pic>
        </p:grpSp>
        <p:pic>
          <p:nvPicPr>
            <p:cNvPr id="135" name="図 134">
              <a:extLst>
                <a:ext uri="{FF2B5EF4-FFF2-40B4-BE49-F238E27FC236}">
                  <a16:creationId xmlns:a16="http://schemas.microsoft.com/office/drawing/2014/main" id="{11E98C93-D872-4B3A-904E-D678473B79A3}"/>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0000" b="90000" l="9091" r="88636"/>
                      </a14:imgEffect>
                    </a14:imgLayer>
                  </a14:imgProps>
                </a:ext>
                <a:ext uri="{28A0092B-C50C-407E-A947-70E740481C1C}">
                  <a14:useLocalDpi xmlns:a14="http://schemas.microsoft.com/office/drawing/2010/main"/>
                </a:ext>
              </a:extLst>
            </a:blip>
            <a:srcRect/>
            <a:stretch/>
          </p:blipFill>
          <p:spPr>
            <a:xfrm>
              <a:off x="-2695808" y="2390256"/>
              <a:ext cx="724017" cy="499367"/>
            </a:xfrm>
            <a:prstGeom prst="rect">
              <a:avLst/>
            </a:prstGeom>
          </p:spPr>
        </p:pic>
      </p:grpSp>
      <p:pic>
        <p:nvPicPr>
          <p:cNvPr id="138" name="図 137">
            <a:extLst>
              <a:ext uri="{FF2B5EF4-FFF2-40B4-BE49-F238E27FC236}">
                <a16:creationId xmlns:a16="http://schemas.microsoft.com/office/drawing/2014/main" id="{0CACF646-15B6-4E2F-924B-4C3546D7CCB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375933" y="2959528"/>
            <a:ext cx="423224" cy="634836"/>
          </a:xfrm>
          <a:prstGeom prst="rect">
            <a:avLst/>
          </a:prstGeom>
          <a:solidFill>
            <a:schemeClr val="bg1"/>
          </a:solidFill>
          <a:ln>
            <a:solidFill>
              <a:schemeClr val="tx1"/>
            </a:solidFill>
          </a:ln>
        </p:spPr>
      </p:pic>
      <p:sp>
        <p:nvSpPr>
          <p:cNvPr id="139" name="テキスト ボックス 138">
            <a:extLst>
              <a:ext uri="{FF2B5EF4-FFF2-40B4-BE49-F238E27FC236}">
                <a16:creationId xmlns:a16="http://schemas.microsoft.com/office/drawing/2014/main" id="{45B15174-1C86-41B5-85B1-804C4C6CA665}"/>
              </a:ext>
            </a:extLst>
          </p:cNvPr>
          <p:cNvSpPr txBox="1"/>
          <p:nvPr/>
        </p:nvSpPr>
        <p:spPr>
          <a:xfrm>
            <a:off x="1785595" y="2916999"/>
            <a:ext cx="1196321" cy="411844"/>
          </a:xfrm>
          <a:prstGeom prst="rect">
            <a:avLst/>
          </a:prstGeom>
          <a:noFill/>
        </p:spPr>
        <p:txBody>
          <a:bodyPr wrap="square" rtlCol="0">
            <a:spAutoFit/>
          </a:bodyPr>
          <a:lstStyle/>
          <a:p>
            <a:pPr algn="ctr" defTabSz="326576"/>
            <a:r>
              <a:rPr lang="ja-JP" altLang="en-US" sz="692" dirty="0">
                <a:solidFill>
                  <a:prstClr val="black"/>
                </a:solidFill>
                <a:latin typeface="Meiryo UI" panose="020B0604030504040204" pitchFamily="50" charset="-128"/>
                <a:ea typeface="Meiryo UI" panose="020B0604030504040204" pitchFamily="50" charset="-128"/>
              </a:rPr>
              <a:t>捕獲場所の情報</a:t>
            </a:r>
            <a:endParaRPr lang="en-US" altLang="ja-JP" sz="692" dirty="0">
              <a:solidFill>
                <a:prstClr val="black"/>
              </a:solidFill>
              <a:latin typeface="Meiryo UI" panose="020B0604030504040204" pitchFamily="50" charset="-128"/>
              <a:ea typeface="Meiryo UI" panose="020B0604030504040204" pitchFamily="50" charset="-128"/>
            </a:endParaRPr>
          </a:p>
          <a:p>
            <a:pPr algn="ctr" defTabSz="326576"/>
            <a:r>
              <a:rPr lang="ja-JP" altLang="en-US" sz="692" dirty="0">
                <a:solidFill>
                  <a:prstClr val="black"/>
                </a:solidFill>
                <a:latin typeface="Meiryo UI" panose="020B0604030504040204" pitchFamily="50" charset="-128"/>
                <a:ea typeface="Meiryo UI" panose="020B0604030504040204" pitchFamily="50" charset="-128"/>
              </a:rPr>
              <a:t>等を記載した書類等</a:t>
            </a:r>
            <a:endParaRPr lang="en-US" altLang="ja-JP" sz="692" dirty="0">
              <a:solidFill>
                <a:prstClr val="black"/>
              </a:solidFill>
              <a:latin typeface="Meiryo UI" panose="020B0604030504040204" pitchFamily="50" charset="-128"/>
              <a:ea typeface="Meiryo UI" panose="020B0604030504040204" pitchFamily="50" charset="-128"/>
            </a:endParaRPr>
          </a:p>
          <a:p>
            <a:pPr algn="ctr" defTabSz="326576"/>
            <a:r>
              <a:rPr lang="ja-JP" altLang="en-US" sz="692" dirty="0">
                <a:solidFill>
                  <a:prstClr val="black"/>
                </a:solidFill>
                <a:latin typeface="Meiryo UI" panose="020B0604030504040204" pitchFamily="50" charset="-128"/>
                <a:ea typeface="Meiryo UI" panose="020B0604030504040204" pitchFamily="50" charset="-128"/>
              </a:rPr>
              <a:t>の提出</a:t>
            </a:r>
          </a:p>
        </p:txBody>
      </p:sp>
      <p:sp>
        <p:nvSpPr>
          <p:cNvPr id="140" name="テキスト ボックス 139">
            <a:extLst>
              <a:ext uri="{FF2B5EF4-FFF2-40B4-BE49-F238E27FC236}">
                <a16:creationId xmlns:a16="http://schemas.microsoft.com/office/drawing/2014/main" id="{2D392B19-0FC9-47C1-96CB-9B70D761331B}"/>
              </a:ext>
            </a:extLst>
          </p:cNvPr>
          <p:cNvSpPr txBox="1"/>
          <p:nvPr/>
        </p:nvSpPr>
        <p:spPr>
          <a:xfrm>
            <a:off x="241138" y="2835639"/>
            <a:ext cx="811441" cy="224229"/>
          </a:xfrm>
          <a:prstGeom prst="rect">
            <a:avLst/>
          </a:prstGeom>
          <a:solidFill>
            <a:schemeClr val="bg1"/>
          </a:solidFill>
          <a:ln w="12700">
            <a:solidFill>
              <a:schemeClr val="accent5"/>
            </a:solidFill>
          </a:ln>
        </p:spPr>
        <p:txBody>
          <a:bodyPr wrap="none" rtlCol="0">
            <a:spAutoFit/>
          </a:bodyPr>
          <a:lstStyle/>
          <a:p>
            <a:pPr defTabSz="326576"/>
            <a:r>
              <a:rPr lang="ja-JP" altLang="en-US" sz="857" dirty="0">
                <a:solidFill>
                  <a:prstClr val="black"/>
                </a:solidFill>
                <a:latin typeface="Meiryo UI" panose="020B0604030504040204" pitchFamily="50" charset="-128"/>
                <a:ea typeface="Meiryo UI" panose="020B0604030504040204" pitchFamily="50" charset="-128"/>
              </a:rPr>
              <a:t>捕獲 → 報告</a:t>
            </a:r>
          </a:p>
        </p:txBody>
      </p:sp>
      <p:grpSp>
        <p:nvGrpSpPr>
          <p:cNvPr id="141" name="グループ化 140">
            <a:extLst>
              <a:ext uri="{FF2B5EF4-FFF2-40B4-BE49-F238E27FC236}">
                <a16:creationId xmlns:a16="http://schemas.microsoft.com/office/drawing/2014/main" id="{38CFEB72-4599-4693-AC30-9C00CE95177C}"/>
              </a:ext>
            </a:extLst>
          </p:cNvPr>
          <p:cNvGrpSpPr/>
          <p:nvPr/>
        </p:nvGrpSpPr>
        <p:grpSpPr>
          <a:xfrm>
            <a:off x="1149103" y="3372258"/>
            <a:ext cx="394581" cy="616470"/>
            <a:chOff x="1721506" y="8325107"/>
            <a:chExt cx="552413" cy="863060"/>
          </a:xfrm>
        </p:grpSpPr>
        <p:pic>
          <p:nvPicPr>
            <p:cNvPr id="142" name="図 141" descr="帽子をかぶった人の絵&#10;&#10;低い精度で自動的に生成された説明">
              <a:extLst>
                <a:ext uri="{FF2B5EF4-FFF2-40B4-BE49-F238E27FC236}">
                  <a16:creationId xmlns:a16="http://schemas.microsoft.com/office/drawing/2014/main" id="{D6950D31-BCD3-4C70-A32F-89C1DD9F064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52358" y="8410977"/>
              <a:ext cx="512946" cy="777190"/>
            </a:xfrm>
            <a:prstGeom prst="rect">
              <a:avLst/>
            </a:prstGeom>
          </p:spPr>
        </p:pic>
        <p:pic>
          <p:nvPicPr>
            <p:cNvPr id="143" name="図 142">
              <a:extLst>
                <a:ext uri="{FF2B5EF4-FFF2-40B4-BE49-F238E27FC236}">
                  <a16:creationId xmlns:a16="http://schemas.microsoft.com/office/drawing/2014/main" id="{17D9E290-44D8-47DD-9B35-2853C203BDEA}"/>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10000" b="90000" l="9091" r="88636"/>
                      </a14:imgEffect>
                    </a14:imgLayer>
                  </a14:imgProps>
                </a:ext>
                <a:ext uri="{28A0092B-C50C-407E-A947-70E740481C1C}">
                  <a14:useLocalDpi xmlns:a14="http://schemas.microsoft.com/office/drawing/2010/main"/>
                </a:ext>
              </a:extLst>
            </a:blip>
            <a:srcRect/>
            <a:stretch/>
          </p:blipFill>
          <p:spPr>
            <a:xfrm>
              <a:off x="1721506" y="8325107"/>
              <a:ext cx="552413" cy="384100"/>
            </a:xfrm>
            <a:prstGeom prst="rect">
              <a:avLst/>
            </a:prstGeom>
          </p:spPr>
        </p:pic>
      </p:grpSp>
      <p:pic>
        <p:nvPicPr>
          <p:cNvPr id="144" name="図 143">
            <a:extLst>
              <a:ext uri="{FF2B5EF4-FFF2-40B4-BE49-F238E27FC236}">
                <a16:creationId xmlns:a16="http://schemas.microsoft.com/office/drawing/2014/main" id="{255A835E-CE00-4673-9502-1E3041DE325F}"/>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664772" y="3343212"/>
            <a:ext cx="382500" cy="253396"/>
          </a:xfrm>
          <a:prstGeom prst="rect">
            <a:avLst/>
          </a:prstGeom>
        </p:spPr>
      </p:pic>
      <p:grpSp>
        <p:nvGrpSpPr>
          <p:cNvPr id="145" name="グループ化 144">
            <a:extLst>
              <a:ext uri="{FF2B5EF4-FFF2-40B4-BE49-F238E27FC236}">
                <a16:creationId xmlns:a16="http://schemas.microsoft.com/office/drawing/2014/main" id="{24253050-8FA7-4D3E-813C-558B84874EB4}"/>
              </a:ext>
            </a:extLst>
          </p:cNvPr>
          <p:cNvGrpSpPr/>
          <p:nvPr/>
        </p:nvGrpSpPr>
        <p:grpSpPr>
          <a:xfrm>
            <a:off x="1549970" y="3612427"/>
            <a:ext cx="439786" cy="294227"/>
            <a:chOff x="5730272" y="5949728"/>
            <a:chExt cx="1398529" cy="823603"/>
          </a:xfrm>
        </p:grpSpPr>
        <p:pic>
          <p:nvPicPr>
            <p:cNvPr id="146" name="図 145">
              <a:extLst>
                <a:ext uri="{FF2B5EF4-FFF2-40B4-BE49-F238E27FC236}">
                  <a16:creationId xmlns:a16="http://schemas.microsoft.com/office/drawing/2014/main" id="{0A2CE544-511F-47A0-A48D-14409ADC1865}"/>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730272" y="5949728"/>
              <a:ext cx="1398529" cy="823603"/>
            </a:xfrm>
            <a:prstGeom prst="rect">
              <a:avLst/>
            </a:prstGeom>
          </p:spPr>
        </p:pic>
        <p:cxnSp>
          <p:nvCxnSpPr>
            <p:cNvPr id="147" name="直線コネクタ 146">
              <a:extLst>
                <a:ext uri="{FF2B5EF4-FFF2-40B4-BE49-F238E27FC236}">
                  <a16:creationId xmlns:a16="http://schemas.microsoft.com/office/drawing/2014/main" id="{EDDB8B6B-17CB-4A6D-9EAC-835C98B8E472}"/>
                </a:ext>
              </a:extLst>
            </p:cNvPr>
            <p:cNvCxnSpPr/>
            <p:nvPr/>
          </p:nvCxnSpPr>
          <p:spPr>
            <a:xfrm>
              <a:off x="5987364" y="6279474"/>
              <a:ext cx="648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8" name="テキスト ボックス 147">
            <a:extLst>
              <a:ext uri="{FF2B5EF4-FFF2-40B4-BE49-F238E27FC236}">
                <a16:creationId xmlns:a16="http://schemas.microsoft.com/office/drawing/2014/main" id="{9D87B832-94C3-4619-9A52-CCCE436FB727}"/>
              </a:ext>
            </a:extLst>
          </p:cNvPr>
          <p:cNvSpPr txBox="1"/>
          <p:nvPr/>
        </p:nvSpPr>
        <p:spPr>
          <a:xfrm>
            <a:off x="1883165" y="3595752"/>
            <a:ext cx="1173522" cy="305340"/>
          </a:xfrm>
          <a:prstGeom prst="rect">
            <a:avLst/>
          </a:prstGeom>
          <a:noFill/>
        </p:spPr>
        <p:txBody>
          <a:bodyPr wrap="square" rtlCol="0">
            <a:spAutoFit/>
          </a:bodyPr>
          <a:lstStyle/>
          <a:p>
            <a:pPr algn="ctr" defTabSz="326576"/>
            <a:r>
              <a:rPr lang="ja-JP" altLang="en-US" sz="692" dirty="0">
                <a:solidFill>
                  <a:prstClr val="black"/>
                </a:solidFill>
                <a:latin typeface="Meiryo UI" panose="020B0604030504040204" pitchFamily="50" charset="-128"/>
                <a:ea typeface="Meiryo UI" panose="020B0604030504040204" pitchFamily="50" charset="-128"/>
              </a:rPr>
              <a:t>詳細な状況の把握</a:t>
            </a:r>
            <a:endParaRPr lang="en-US" altLang="ja-JP" sz="692" dirty="0">
              <a:solidFill>
                <a:prstClr val="black"/>
              </a:solidFill>
              <a:latin typeface="Meiryo UI" panose="020B0604030504040204" pitchFamily="50" charset="-128"/>
              <a:ea typeface="Meiryo UI" panose="020B0604030504040204" pitchFamily="50" charset="-128"/>
            </a:endParaRPr>
          </a:p>
          <a:p>
            <a:pPr algn="ctr" defTabSz="326576"/>
            <a:endParaRPr lang="ja-JP" altLang="en-US" sz="692" dirty="0">
              <a:solidFill>
                <a:prstClr val="black"/>
              </a:solidFill>
              <a:latin typeface="Meiryo UI" panose="020B0604030504040204" pitchFamily="50" charset="-128"/>
              <a:ea typeface="Meiryo UI" panose="020B0604030504040204" pitchFamily="50" charset="-128"/>
            </a:endParaRPr>
          </a:p>
        </p:txBody>
      </p:sp>
      <p:sp>
        <p:nvSpPr>
          <p:cNvPr id="149" name="テキスト ボックス 148">
            <a:extLst>
              <a:ext uri="{FF2B5EF4-FFF2-40B4-BE49-F238E27FC236}">
                <a16:creationId xmlns:a16="http://schemas.microsoft.com/office/drawing/2014/main" id="{AA9231B2-AEBE-497B-B95D-5A84A0293E49}"/>
              </a:ext>
            </a:extLst>
          </p:cNvPr>
          <p:cNvSpPr txBox="1"/>
          <p:nvPr/>
        </p:nvSpPr>
        <p:spPr>
          <a:xfrm>
            <a:off x="2816337" y="2820023"/>
            <a:ext cx="1115704" cy="390492"/>
          </a:xfrm>
          <a:prstGeom prst="rect">
            <a:avLst/>
          </a:prstGeom>
          <a:noFill/>
        </p:spPr>
        <p:txBody>
          <a:bodyPr wrap="square" rtlCol="0">
            <a:spAutoFit/>
          </a:bodyPr>
          <a:lstStyle/>
          <a:p>
            <a:pPr algn="ctr" defTabSz="326576">
              <a:defRPr/>
            </a:pPr>
            <a:r>
              <a:rPr lang="ja-JP" altLang="en-US" sz="646" dirty="0">
                <a:solidFill>
                  <a:prstClr val="black"/>
                </a:solidFill>
                <a:latin typeface="Meiryo UI" panose="020B0604030504040204" pitchFamily="50" charset="-128"/>
                <a:ea typeface="Meiryo UI" panose="020B0604030504040204" pitchFamily="50" charset="-128"/>
              </a:rPr>
              <a:t>確認に手一杯で</a:t>
            </a:r>
            <a:endParaRPr lang="en-US" altLang="ja-JP" sz="646" dirty="0">
              <a:solidFill>
                <a:prstClr val="black"/>
              </a:solidFill>
              <a:latin typeface="Meiryo UI" panose="020B0604030504040204" pitchFamily="50" charset="-128"/>
              <a:ea typeface="Meiryo UI" panose="020B0604030504040204" pitchFamily="50" charset="-128"/>
            </a:endParaRPr>
          </a:p>
          <a:p>
            <a:pPr algn="ctr" defTabSz="326576">
              <a:defRPr/>
            </a:pPr>
            <a:r>
              <a:rPr lang="ja-JP" altLang="en-US" sz="646" dirty="0">
                <a:solidFill>
                  <a:prstClr val="black"/>
                </a:solidFill>
                <a:latin typeface="Meiryo UI" panose="020B0604030504040204" pitchFamily="50" charset="-128"/>
                <a:ea typeface="Meiryo UI" panose="020B0604030504040204" pitchFamily="50" charset="-128"/>
              </a:rPr>
              <a:t>効果分析まで</a:t>
            </a:r>
            <a:endParaRPr lang="en-US" altLang="ja-JP" sz="646" dirty="0">
              <a:solidFill>
                <a:prstClr val="black"/>
              </a:solidFill>
              <a:latin typeface="Meiryo UI" panose="020B0604030504040204" pitchFamily="50" charset="-128"/>
              <a:ea typeface="Meiryo UI" panose="020B0604030504040204" pitchFamily="50" charset="-128"/>
            </a:endParaRPr>
          </a:p>
          <a:p>
            <a:pPr algn="ctr" defTabSz="326576">
              <a:defRPr/>
            </a:pPr>
            <a:r>
              <a:rPr lang="ja-JP" altLang="en-US" sz="646" dirty="0">
                <a:solidFill>
                  <a:prstClr val="black"/>
                </a:solidFill>
                <a:latin typeface="Meiryo UI" panose="020B0604030504040204" pitchFamily="50" charset="-128"/>
                <a:ea typeface="Meiryo UI" panose="020B0604030504040204" pitchFamily="50" charset="-128"/>
              </a:rPr>
              <a:t>手が回らない・・・</a:t>
            </a:r>
          </a:p>
        </p:txBody>
      </p:sp>
      <p:sp>
        <p:nvSpPr>
          <p:cNvPr id="150" name="テキスト ボックス 149">
            <a:extLst>
              <a:ext uri="{FF2B5EF4-FFF2-40B4-BE49-F238E27FC236}">
                <a16:creationId xmlns:a16="http://schemas.microsoft.com/office/drawing/2014/main" id="{9AC24055-0431-48B0-9044-D2ED9AD2C7B9}"/>
              </a:ext>
            </a:extLst>
          </p:cNvPr>
          <p:cNvSpPr txBox="1"/>
          <p:nvPr/>
        </p:nvSpPr>
        <p:spPr>
          <a:xfrm>
            <a:off x="2442187" y="3861081"/>
            <a:ext cx="1508518" cy="202235"/>
          </a:xfrm>
          <a:prstGeom prst="rect">
            <a:avLst/>
          </a:prstGeom>
          <a:noFill/>
        </p:spPr>
        <p:txBody>
          <a:bodyPr wrap="square" rtlCol="0">
            <a:spAutoFit/>
          </a:bodyPr>
          <a:lstStyle/>
          <a:p>
            <a:pPr algn="ctr" defTabSz="326576"/>
            <a:r>
              <a:rPr lang="ja-JP" altLang="en-US" sz="714" dirty="0">
                <a:solidFill>
                  <a:prstClr val="black"/>
                </a:solidFill>
                <a:latin typeface="Meiryo UI" panose="020B0604030504040204" pitchFamily="50" charset="-128"/>
                <a:ea typeface="Meiryo UI" panose="020B0604030504040204" pitchFamily="50" charset="-128"/>
              </a:rPr>
              <a:t>確認、データ打ち込み、集計・整理</a:t>
            </a:r>
          </a:p>
        </p:txBody>
      </p:sp>
      <p:sp>
        <p:nvSpPr>
          <p:cNvPr id="152" name="矢印: 右 151">
            <a:extLst>
              <a:ext uri="{FF2B5EF4-FFF2-40B4-BE49-F238E27FC236}">
                <a16:creationId xmlns:a16="http://schemas.microsoft.com/office/drawing/2014/main" id="{07EF5E68-D888-4B6C-8BC1-82BF65A0F3C4}"/>
              </a:ext>
            </a:extLst>
          </p:cNvPr>
          <p:cNvSpPr/>
          <p:nvPr/>
        </p:nvSpPr>
        <p:spPr>
          <a:xfrm>
            <a:off x="2181334" y="3277599"/>
            <a:ext cx="541249" cy="125930"/>
          </a:xfrm>
          <a:prstGeom prst="rightArrow">
            <a:avLst>
              <a:gd name="adj1" fmla="val 26727"/>
              <a:gd name="adj2" fmla="val 5232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53" name="矢印: 右 152">
            <a:extLst>
              <a:ext uri="{FF2B5EF4-FFF2-40B4-BE49-F238E27FC236}">
                <a16:creationId xmlns:a16="http://schemas.microsoft.com/office/drawing/2014/main" id="{E2B65CB8-0D6D-4A0B-9C7E-8BEE5CCCD9AA}"/>
              </a:ext>
            </a:extLst>
          </p:cNvPr>
          <p:cNvSpPr/>
          <p:nvPr/>
        </p:nvSpPr>
        <p:spPr>
          <a:xfrm rot="10800000">
            <a:off x="2181334" y="3424579"/>
            <a:ext cx="541249" cy="125930"/>
          </a:xfrm>
          <a:prstGeom prst="rightArrow">
            <a:avLst>
              <a:gd name="adj1" fmla="val 26727"/>
              <a:gd name="adj2" fmla="val 52327"/>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55" name="思考の吹き出し: 雲形 154">
            <a:extLst>
              <a:ext uri="{FF2B5EF4-FFF2-40B4-BE49-F238E27FC236}">
                <a16:creationId xmlns:a16="http://schemas.microsoft.com/office/drawing/2014/main" id="{8484D5BB-01FB-43F9-B813-F3580E7E630D}"/>
              </a:ext>
            </a:extLst>
          </p:cNvPr>
          <p:cNvSpPr/>
          <p:nvPr/>
        </p:nvSpPr>
        <p:spPr>
          <a:xfrm>
            <a:off x="247783" y="1612084"/>
            <a:ext cx="1017052" cy="406326"/>
          </a:xfrm>
          <a:prstGeom prst="cloudCallout">
            <a:avLst>
              <a:gd name="adj1" fmla="val 33851"/>
              <a:gd name="adj2" fmla="val 6300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defRPr/>
            </a:pPr>
            <a:endParaRPr lang="ja-JP" altLang="en-US" sz="1286">
              <a:solidFill>
                <a:prstClr val="white"/>
              </a:solidFill>
              <a:latin typeface="Meiryo UI" panose="020B0604030504040204" pitchFamily="50" charset="-128"/>
              <a:ea typeface="Meiryo UI" panose="020B0604030504040204" pitchFamily="50" charset="-128"/>
            </a:endParaRPr>
          </a:p>
        </p:txBody>
      </p:sp>
      <p:pic>
        <p:nvPicPr>
          <p:cNvPr id="156" name="図 155" descr="座る, テーブル, 電話 が含まれている画像&#10;&#10;自動的に生成された説明">
            <a:extLst>
              <a:ext uri="{FF2B5EF4-FFF2-40B4-BE49-F238E27FC236}">
                <a16:creationId xmlns:a16="http://schemas.microsoft.com/office/drawing/2014/main" id="{70C801EA-7640-474C-B83D-298753EB362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68565" y="2016193"/>
            <a:ext cx="412788" cy="518984"/>
          </a:xfrm>
          <a:prstGeom prst="rect">
            <a:avLst/>
          </a:prstGeom>
        </p:spPr>
      </p:pic>
      <p:sp>
        <p:nvSpPr>
          <p:cNvPr id="157" name="矢印: 右 156">
            <a:extLst>
              <a:ext uri="{FF2B5EF4-FFF2-40B4-BE49-F238E27FC236}">
                <a16:creationId xmlns:a16="http://schemas.microsoft.com/office/drawing/2014/main" id="{69613FF4-C9BC-4BCD-8BF8-31F220476B1C}"/>
              </a:ext>
            </a:extLst>
          </p:cNvPr>
          <p:cNvSpPr/>
          <p:nvPr/>
        </p:nvSpPr>
        <p:spPr>
          <a:xfrm>
            <a:off x="1565809" y="1971396"/>
            <a:ext cx="282129" cy="141862"/>
          </a:xfrm>
          <a:prstGeom prst="rightArrow">
            <a:avLst>
              <a:gd name="adj1" fmla="val 26727"/>
              <a:gd name="adj2" fmla="val 5232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59" name="テキスト ボックス 158">
            <a:extLst>
              <a:ext uri="{FF2B5EF4-FFF2-40B4-BE49-F238E27FC236}">
                <a16:creationId xmlns:a16="http://schemas.microsoft.com/office/drawing/2014/main" id="{94F4D3B3-3E8A-47E7-9AE1-7E92A6D07AA5}"/>
              </a:ext>
            </a:extLst>
          </p:cNvPr>
          <p:cNvSpPr txBox="1"/>
          <p:nvPr/>
        </p:nvSpPr>
        <p:spPr>
          <a:xfrm>
            <a:off x="1443692" y="2284963"/>
            <a:ext cx="526106" cy="213264"/>
          </a:xfrm>
          <a:prstGeom prst="rect">
            <a:avLst/>
          </a:prstGeom>
          <a:noFill/>
        </p:spPr>
        <p:txBody>
          <a:bodyPr wrap="none" rtlCol="0">
            <a:spAutoFit/>
          </a:bodyPr>
          <a:lstStyle/>
          <a:p>
            <a:pPr defTabSz="326576"/>
            <a:r>
              <a:rPr lang="ja-JP" altLang="en-US" sz="786" dirty="0">
                <a:solidFill>
                  <a:prstClr val="black"/>
                </a:solidFill>
                <a:latin typeface="Meiryo UI" panose="020B0604030504040204" pitchFamily="50" charset="-128"/>
                <a:ea typeface="Meiryo UI" panose="020B0604030504040204" pitchFamily="50" charset="-128"/>
              </a:rPr>
              <a:t>聞き取り</a:t>
            </a:r>
          </a:p>
        </p:txBody>
      </p:sp>
      <p:sp>
        <p:nvSpPr>
          <p:cNvPr id="160" name="テキスト ボックス 159">
            <a:extLst>
              <a:ext uri="{FF2B5EF4-FFF2-40B4-BE49-F238E27FC236}">
                <a16:creationId xmlns:a16="http://schemas.microsoft.com/office/drawing/2014/main" id="{FA83C8F1-1D8C-4408-ACFE-06AAA47797CA}"/>
              </a:ext>
            </a:extLst>
          </p:cNvPr>
          <p:cNvSpPr txBox="1"/>
          <p:nvPr/>
        </p:nvSpPr>
        <p:spPr>
          <a:xfrm>
            <a:off x="1474311" y="1678666"/>
            <a:ext cx="468398" cy="334194"/>
          </a:xfrm>
          <a:prstGeom prst="rect">
            <a:avLst/>
          </a:prstGeom>
          <a:noFill/>
        </p:spPr>
        <p:txBody>
          <a:bodyPr wrap="none" rtlCol="0">
            <a:spAutoFit/>
          </a:bodyPr>
          <a:lstStyle/>
          <a:p>
            <a:pPr defTabSz="326576"/>
            <a:r>
              <a:rPr lang="ja-JP" altLang="en-US" sz="786" dirty="0">
                <a:solidFill>
                  <a:prstClr val="black"/>
                </a:solidFill>
                <a:latin typeface="Meiryo UI" panose="020B0604030504040204" pitchFamily="50" charset="-128"/>
                <a:ea typeface="Meiryo UI" panose="020B0604030504040204" pitchFamily="50" charset="-128"/>
              </a:rPr>
              <a:t>役場</a:t>
            </a:r>
            <a:endParaRPr lang="en-US" altLang="ja-JP" sz="786" dirty="0">
              <a:solidFill>
                <a:prstClr val="black"/>
              </a:solidFill>
              <a:latin typeface="Meiryo UI" panose="020B0604030504040204" pitchFamily="50" charset="-128"/>
              <a:ea typeface="Meiryo UI" panose="020B0604030504040204" pitchFamily="50" charset="-128"/>
            </a:endParaRPr>
          </a:p>
          <a:p>
            <a:pPr defTabSz="326576"/>
            <a:r>
              <a:rPr lang="ja-JP" altLang="en-US" sz="786" dirty="0">
                <a:solidFill>
                  <a:prstClr val="black"/>
                </a:solidFill>
                <a:latin typeface="Meiryo UI" panose="020B0604030504040204" pitchFamily="50" charset="-128"/>
                <a:ea typeface="Meiryo UI" panose="020B0604030504040204" pitchFamily="50" charset="-128"/>
              </a:rPr>
              <a:t>へ連絡</a:t>
            </a:r>
          </a:p>
        </p:txBody>
      </p:sp>
      <p:pic>
        <p:nvPicPr>
          <p:cNvPr id="161" name="図 160" descr="車の絵と文字の加工写真&#10;&#10;低い精度で自動的に生成された説明">
            <a:extLst>
              <a:ext uri="{FF2B5EF4-FFF2-40B4-BE49-F238E27FC236}">
                <a16:creationId xmlns:a16="http://schemas.microsoft.com/office/drawing/2014/main" id="{4B4CE99B-7B2F-41FA-BA1A-C4AD7D44291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584926" y="1863685"/>
            <a:ext cx="284538" cy="203659"/>
          </a:xfrm>
          <a:prstGeom prst="rect">
            <a:avLst/>
          </a:prstGeom>
        </p:spPr>
      </p:pic>
      <p:sp>
        <p:nvSpPr>
          <p:cNvPr id="162" name="テキスト ボックス 161">
            <a:extLst>
              <a:ext uri="{FF2B5EF4-FFF2-40B4-BE49-F238E27FC236}">
                <a16:creationId xmlns:a16="http://schemas.microsoft.com/office/drawing/2014/main" id="{E6FF5C95-40CD-4D44-9845-253FC92DADC7}"/>
              </a:ext>
            </a:extLst>
          </p:cNvPr>
          <p:cNvSpPr txBox="1"/>
          <p:nvPr/>
        </p:nvSpPr>
        <p:spPr>
          <a:xfrm>
            <a:off x="2525463" y="2155688"/>
            <a:ext cx="392461" cy="619913"/>
          </a:xfrm>
          <a:prstGeom prst="rect">
            <a:avLst/>
          </a:prstGeom>
          <a:noFill/>
        </p:spPr>
        <p:txBody>
          <a:bodyPr wrap="square" rtlCol="0">
            <a:spAutoFit/>
          </a:bodyPr>
          <a:lstStyle/>
          <a:p>
            <a:pPr defTabSz="326576"/>
            <a:r>
              <a:rPr lang="ja-JP" altLang="en-US" sz="857" dirty="0">
                <a:solidFill>
                  <a:prstClr val="black"/>
                </a:solidFill>
                <a:latin typeface="Meiryo UI" panose="020B0604030504040204" pitchFamily="50" charset="-128"/>
                <a:ea typeface="Meiryo UI" panose="020B0604030504040204" pitchFamily="50" charset="-128"/>
              </a:rPr>
              <a:t>現地</a:t>
            </a:r>
            <a:endParaRPr lang="en-US" altLang="ja-JP" sz="857" dirty="0">
              <a:solidFill>
                <a:prstClr val="black"/>
              </a:solidFill>
              <a:latin typeface="Meiryo UI" panose="020B0604030504040204" pitchFamily="50" charset="-128"/>
              <a:ea typeface="Meiryo UI" panose="020B0604030504040204" pitchFamily="50" charset="-128"/>
            </a:endParaRPr>
          </a:p>
          <a:p>
            <a:pPr defTabSz="326576"/>
            <a:r>
              <a:rPr lang="ja-JP" altLang="en-US" sz="857" dirty="0">
                <a:solidFill>
                  <a:prstClr val="black"/>
                </a:solidFill>
                <a:latin typeface="Meiryo UI" panose="020B0604030504040204" pitchFamily="50" charset="-128"/>
                <a:ea typeface="Meiryo UI" panose="020B0604030504040204" pitchFamily="50" charset="-128"/>
              </a:rPr>
              <a:t>確認</a:t>
            </a:r>
          </a:p>
        </p:txBody>
      </p:sp>
      <p:pic>
        <p:nvPicPr>
          <p:cNvPr id="163" name="図 162" descr="クマの人形と文字の加工写真&#10;&#10;中程度の精度で自動的に生成された説明">
            <a:extLst>
              <a:ext uri="{FF2B5EF4-FFF2-40B4-BE49-F238E27FC236}">
                <a16:creationId xmlns:a16="http://schemas.microsoft.com/office/drawing/2014/main" id="{6FE551D0-376C-4EC1-98B0-C53B73D4777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75555" y="1726017"/>
            <a:ext cx="410021" cy="478994"/>
          </a:xfrm>
          <a:prstGeom prst="rect">
            <a:avLst/>
          </a:prstGeom>
        </p:spPr>
      </p:pic>
      <p:sp>
        <p:nvSpPr>
          <p:cNvPr id="164" name="テキスト ボックス 163">
            <a:extLst>
              <a:ext uri="{FF2B5EF4-FFF2-40B4-BE49-F238E27FC236}">
                <a16:creationId xmlns:a16="http://schemas.microsoft.com/office/drawing/2014/main" id="{A2802AF6-331A-4BE2-AD7A-8EBF06721F08}"/>
              </a:ext>
            </a:extLst>
          </p:cNvPr>
          <p:cNvSpPr txBox="1"/>
          <p:nvPr/>
        </p:nvSpPr>
        <p:spPr>
          <a:xfrm>
            <a:off x="169136" y="1394347"/>
            <a:ext cx="1893172" cy="224229"/>
          </a:xfrm>
          <a:prstGeom prst="rect">
            <a:avLst/>
          </a:prstGeom>
          <a:solidFill>
            <a:schemeClr val="bg1"/>
          </a:solidFill>
          <a:ln w="12700">
            <a:solidFill>
              <a:schemeClr val="accent5"/>
            </a:solidFill>
          </a:ln>
        </p:spPr>
        <p:txBody>
          <a:bodyPr wrap="square" rtlCol="0">
            <a:spAutoFit/>
          </a:bodyPr>
          <a:lstStyle/>
          <a:p>
            <a:pPr defTabSz="326576"/>
            <a:r>
              <a:rPr lang="ja-JP" altLang="en-US" sz="857" dirty="0">
                <a:solidFill>
                  <a:prstClr val="black"/>
                </a:solidFill>
                <a:latin typeface="Meiryo UI" panose="020B0604030504040204" pitchFamily="50" charset="-128"/>
                <a:ea typeface="Meiryo UI" panose="020B0604030504040204" pitchFamily="50" charset="-128"/>
              </a:rPr>
              <a:t>生息・被害情報の把握（現地確認）</a:t>
            </a:r>
          </a:p>
        </p:txBody>
      </p:sp>
      <p:sp>
        <p:nvSpPr>
          <p:cNvPr id="165" name="思考の吹き出し: 雲形 164">
            <a:extLst>
              <a:ext uri="{FF2B5EF4-FFF2-40B4-BE49-F238E27FC236}">
                <a16:creationId xmlns:a16="http://schemas.microsoft.com/office/drawing/2014/main" id="{0F5EC21C-4B92-4C89-82BC-298E37BB19D5}"/>
              </a:ext>
            </a:extLst>
          </p:cNvPr>
          <p:cNvSpPr/>
          <p:nvPr/>
        </p:nvSpPr>
        <p:spPr>
          <a:xfrm>
            <a:off x="690849" y="2193771"/>
            <a:ext cx="800333" cy="365777"/>
          </a:xfrm>
          <a:prstGeom prst="cloudCallout">
            <a:avLst>
              <a:gd name="adj1" fmla="val -56853"/>
              <a:gd name="adj2" fmla="val 3314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defRPr/>
            </a:pPr>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66" name="テキスト ボックス 165">
            <a:extLst>
              <a:ext uri="{FF2B5EF4-FFF2-40B4-BE49-F238E27FC236}">
                <a16:creationId xmlns:a16="http://schemas.microsoft.com/office/drawing/2014/main" id="{1266B935-DD3C-4F5E-9BE8-06FE12AEF9CB}"/>
              </a:ext>
            </a:extLst>
          </p:cNvPr>
          <p:cNvSpPr txBox="1"/>
          <p:nvPr/>
        </p:nvSpPr>
        <p:spPr>
          <a:xfrm>
            <a:off x="777903" y="2251769"/>
            <a:ext cx="709044" cy="268022"/>
          </a:xfrm>
          <a:prstGeom prst="rect">
            <a:avLst/>
          </a:prstGeom>
          <a:noFill/>
        </p:spPr>
        <p:txBody>
          <a:bodyPr wrap="square" rtlCol="0">
            <a:spAutoFit/>
          </a:bodyPr>
          <a:lstStyle/>
          <a:p>
            <a:pPr defTabSz="326576">
              <a:defRPr/>
            </a:pPr>
            <a:r>
              <a:rPr lang="ja-JP" altLang="en-US" sz="571" dirty="0">
                <a:solidFill>
                  <a:prstClr val="black"/>
                </a:solidFill>
                <a:latin typeface="Meiryo UI" panose="020B0604030504040204" pitchFamily="50" charset="-128"/>
                <a:ea typeface="Meiryo UI" panose="020B0604030504040204" pitchFamily="50" charset="-128"/>
              </a:rPr>
              <a:t>畑の野菜が食い荒らされていた</a:t>
            </a:r>
          </a:p>
        </p:txBody>
      </p:sp>
      <p:pic>
        <p:nvPicPr>
          <p:cNvPr id="167" name="図 166" descr="テキスト が含まれている画像&#10;&#10;自動的に生成された説明">
            <a:extLst>
              <a:ext uri="{FF2B5EF4-FFF2-40B4-BE49-F238E27FC236}">
                <a16:creationId xmlns:a16="http://schemas.microsoft.com/office/drawing/2014/main" id="{E783D36F-7A6B-458A-AFC4-B777D93F3D2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66197" y="1672856"/>
            <a:ext cx="680360" cy="748606"/>
          </a:xfrm>
          <a:prstGeom prst="rect">
            <a:avLst/>
          </a:prstGeom>
        </p:spPr>
      </p:pic>
      <p:pic>
        <p:nvPicPr>
          <p:cNvPr id="168" name="図 167" descr="スーツを着ている人のイラスト&#10;&#10;中程度の精度で自動的に生成された説明">
            <a:extLst>
              <a:ext uri="{FF2B5EF4-FFF2-40B4-BE49-F238E27FC236}">
                <a16:creationId xmlns:a16="http://schemas.microsoft.com/office/drawing/2014/main" id="{6D3210F0-5D46-429E-A8CA-CF0336728E9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998812" y="1787820"/>
            <a:ext cx="376465" cy="714673"/>
          </a:xfrm>
          <a:prstGeom prst="rect">
            <a:avLst/>
          </a:prstGeom>
        </p:spPr>
      </p:pic>
      <p:pic>
        <p:nvPicPr>
          <p:cNvPr id="169" name="図 168">
            <a:extLst>
              <a:ext uri="{FF2B5EF4-FFF2-40B4-BE49-F238E27FC236}">
                <a16:creationId xmlns:a16="http://schemas.microsoft.com/office/drawing/2014/main" id="{58DE604C-3B9F-486E-A0D7-A315B994B88B}"/>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017197" y="2040517"/>
            <a:ext cx="646362" cy="506647"/>
          </a:xfrm>
          <a:prstGeom prst="rect">
            <a:avLst/>
          </a:prstGeom>
          <a:ln w="19050">
            <a:solidFill>
              <a:schemeClr val="bg1">
                <a:lumMod val="95000"/>
              </a:schemeClr>
            </a:solidFill>
          </a:ln>
        </p:spPr>
      </p:pic>
      <p:sp>
        <p:nvSpPr>
          <p:cNvPr id="170" name="テキスト ボックス 2">
            <a:extLst>
              <a:ext uri="{FF2B5EF4-FFF2-40B4-BE49-F238E27FC236}">
                <a16:creationId xmlns:a16="http://schemas.microsoft.com/office/drawing/2014/main" id="{1B0938BE-BB6C-4540-B206-56C31289015F}"/>
              </a:ext>
            </a:extLst>
          </p:cNvPr>
          <p:cNvSpPr txBox="1">
            <a:spLocks noChangeArrowheads="1"/>
          </p:cNvSpPr>
          <p:nvPr/>
        </p:nvSpPr>
        <p:spPr bwMode="auto">
          <a:xfrm>
            <a:off x="3164858" y="2388623"/>
            <a:ext cx="587035" cy="106565"/>
          </a:xfrm>
          <a:prstGeom prst="rect">
            <a:avLst/>
          </a:prstGeom>
          <a:noFill/>
          <a:ln w="9525">
            <a:noFill/>
            <a:miter lim="800000"/>
            <a:headEnd/>
            <a:tailEnd/>
          </a:ln>
        </p:spPr>
        <p:txBody>
          <a:bodyPr rot="0" vert="horz" wrap="square" lIns="65314" tIns="32657" rIns="65314" bIns="32657" anchor="t" anchorCtr="0">
            <a:noAutofit/>
          </a:bodyPr>
          <a:lstStyle/>
          <a:p>
            <a:pPr algn="just" defTabSz="326576"/>
            <a:r>
              <a:rPr lang="ja-JP" altLang="en-US" sz="643"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シカの足跡</a:t>
            </a:r>
            <a:endParaRPr lang="ja-JP" altLang="en-US" sz="643"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1" name="図 170">
            <a:extLst>
              <a:ext uri="{FF2B5EF4-FFF2-40B4-BE49-F238E27FC236}">
                <a16:creationId xmlns:a16="http://schemas.microsoft.com/office/drawing/2014/main" id="{67A58CC5-C469-428E-9E42-364FA591CD67}"/>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983415" y="1440752"/>
            <a:ext cx="683529" cy="535781"/>
          </a:xfrm>
          <a:prstGeom prst="rect">
            <a:avLst/>
          </a:prstGeom>
          <a:ln w="19050">
            <a:solidFill>
              <a:schemeClr val="bg1"/>
            </a:solidFill>
          </a:ln>
        </p:spPr>
      </p:pic>
      <p:sp>
        <p:nvSpPr>
          <p:cNvPr id="172" name="テキスト ボックス 2">
            <a:extLst>
              <a:ext uri="{FF2B5EF4-FFF2-40B4-BE49-F238E27FC236}">
                <a16:creationId xmlns:a16="http://schemas.microsoft.com/office/drawing/2014/main" id="{F10E827B-8684-4B60-862B-50C7CFD49503}"/>
              </a:ext>
            </a:extLst>
          </p:cNvPr>
          <p:cNvSpPr txBox="1">
            <a:spLocks noChangeArrowheads="1"/>
          </p:cNvSpPr>
          <p:nvPr/>
        </p:nvSpPr>
        <p:spPr bwMode="auto">
          <a:xfrm>
            <a:off x="3203515" y="1410994"/>
            <a:ext cx="879236" cy="173345"/>
          </a:xfrm>
          <a:prstGeom prst="rect">
            <a:avLst/>
          </a:prstGeom>
          <a:noFill/>
          <a:ln w="9525">
            <a:noFill/>
            <a:miter lim="800000"/>
            <a:headEnd/>
            <a:tailEnd/>
          </a:ln>
        </p:spPr>
        <p:txBody>
          <a:bodyPr rot="0" vert="horz" wrap="square" lIns="65314" tIns="32657" rIns="65314" bIns="32657" anchor="t" anchorCtr="0">
            <a:noAutofit/>
          </a:bodyPr>
          <a:lstStyle/>
          <a:p>
            <a:pPr algn="just" defTabSz="326576">
              <a:lnSpc>
                <a:spcPts val="857"/>
              </a:lnSpc>
            </a:pPr>
            <a:r>
              <a:rPr lang="ja-JP" altLang="en-US" sz="643"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イノシシによる</a:t>
            </a:r>
            <a:endParaRPr lang="ja-JP" altLang="en-US" sz="643"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26576">
              <a:lnSpc>
                <a:spcPts val="857"/>
              </a:lnSpc>
            </a:pPr>
            <a:r>
              <a:rPr lang="ja-JP" altLang="en-US" sz="643"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掘り起こし</a:t>
            </a:r>
            <a:endParaRPr lang="ja-JP" altLang="en-US" sz="643"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3" name="テキスト ボックス 172">
            <a:extLst>
              <a:ext uri="{FF2B5EF4-FFF2-40B4-BE49-F238E27FC236}">
                <a16:creationId xmlns:a16="http://schemas.microsoft.com/office/drawing/2014/main" id="{27A1F4EE-1A07-4DE2-9CB5-92556FA7F999}"/>
              </a:ext>
            </a:extLst>
          </p:cNvPr>
          <p:cNvSpPr txBox="1"/>
          <p:nvPr/>
        </p:nvSpPr>
        <p:spPr>
          <a:xfrm>
            <a:off x="300627" y="1694340"/>
            <a:ext cx="872589" cy="268022"/>
          </a:xfrm>
          <a:prstGeom prst="rect">
            <a:avLst/>
          </a:prstGeom>
          <a:noFill/>
        </p:spPr>
        <p:txBody>
          <a:bodyPr wrap="square" rtlCol="0">
            <a:spAutoFit/>
          </a:bodyPr>
          <a:lstStyle/>
          <a:p>
            <a:pPr defTabSz="326576">
              <a:defRPr/>
            </a:pPr>
            <a:r>
              <a:rPr lang="ja-JP" altLang="en-US" sz="571" dirty="0">
                <a:solidFill>
                  <a:prstClr val="black"/>
                </a:solidFill>
                <a:latin typeface="Meiryo UI" panose="020B0604030504040204" pitchFamily="50" charset="-128"/>
                <a:ea typeface="Meiryo UI" panose="020B0604030504040204" pitchFamily="50" charset="-128"/>
              </a:rPr>
              <a:t>イノシシがいたけど役場へ報告するのは面倒</a:t>
            </a:r>
            <a:r>
              <a:rPr lang="en-US" altLang="ja-JP" sz="571" dirty="0">
                <a:solidFill>
                  <a:prstClr val="black"/>
                </a:solidFill>
                <a:latin typeface="Meiryo UI" panose="020B0604030504040204" pitchFamily="50" charset="-128"/>
                <a:ea typeface="Meiryo UI" panose="020B0604030504040204" pitchFamily="50" charset="-128"/>
              </a:rPr>
              <a:t>…</a:t>
            </a:r>
            <a:endParaRPr lang="ja-JP" altLang="en-US" sz="571" dirty="0">
              <a:solidFill>
                <a:prstClr val="black"/>
              </a:solidFill>
              <a:latin typeface="Meiryo UI" panose="020B0604030504040204" pitchFamily="50" charset="-128"/>
              <a:ea typeface="Meiryo UI" panose="020B0604030504040204" pitchFamily="50" charset="-128"/>
            </a:endParaRPr>
          </a:p>
        </p:txBody>
      </p:sp>
      <p:sp>
        <p:nvSpPr>
          <p:cNvPr id="174" name="矢印: 右 173">
            <a:extLst>
              <a:ext uri="{FF2B5EF4-FFF2-40B4-BE49-F238E27FC236}">
                <a16:creationId xmlns:a16="http://schemas.microsoft.com/office/drawing/2014/main" id="{E4C6743F-F365-4740-9A12-27EBBD05CAF2}"/>
              </a:ext>
            </a:extLst>
          </p:cNvPr>
          <p:cNvSpPr/>
          <p:nvPr/>
        </p:nvSpPr>
        <p:spPr>
          <a:xfrm rot="10800000">
            <a:off x="1556042" y="2174597"/>
            <a:ext cx="271902" cy="123054"/>
          </a:xfrm>
          <a:prstGeom prst="rightArrow">
            <a:avLst>
              <a:gd name="adj1" fmla="val 26727"/>
              <a:gd name="adj2" fmla="val 5232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75" name="矢印: 右 174">
            <a:extLst>
              <a:ext uri="{FF2B5EF4-FFF2-40B4-BE49-F238E27FC236}">
                <a16:creationId xmlns:a16="http://schemas.microsoft.com/office/drawing/2014/main" id="{13F04A6B-A99D-474C-B822-AF7C308A386F}"/>
              </a:ext>
            </a:extLst>
          </p:cNvPr>
          <p:cNvSpPr/>
          <p:nvPr/>
        </p:nvSpPr>
        <p:spPr>
          <a:xfrm>
            <a:off x="2554920" y="2063905"/>
            <a:ext cx="414143" cy="129311"/>
          </a:xfrm>
          <a:prstGeom prst="rightArrow">
            <a:avLst>
              <a:gd name="adj1" fmla="val 26727"/>
              <a:gd name="adj2" fmla="val 5232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87" name="テキスト ボックス 186">
            <a:extLst>
              <a:ext uri="{FF2B5EF4-FFF2-40B4-BE49-F238E27FC236}">
                <a16:creationId xmlns:a16="http://schemas.microsoft.com/office/drawing/2014/main" id="{56BBE9DC-E1FC-417D-8D62-A1224AA3B77C}"/>
              </a:ext>
            </a:extLst>
          </p:cNvPr>
          <p:cNvSpPr txBox="1"/>
          <p:nvPr/>
        </p:nvSpPr>
        <p:spPr>
          <a:xfrm>
            <a:off x="8638490" y="2038087"/>
            <a:ext cx="359898" cy="246221"/>
          </a:xfrm>
          <a:prstGeom prst="rect">
            <a:avLst/>
          </a:prstGeom>
          <a:solidFill>
            <a:schemeClr val="bg1"/>
          </a:solidFill>
          <a:ln>
            <a:solidFill>
              <a:schemeClr val="tx1"/>
            </a:solidFill>
          </a:ln>
        </p:spPr>
        <p:txBody>
          <a:bodyPr wrap="square" rtlCol="0">
            <a:spAutoFit/>
          </a:bodyPr>
          <a:lstStyle/>
          <a:p>
            <a:pPr algn="ctr" defTabSz="326576"/>
            <a:r>
              <a:rPr lang="ja-JP" altLang="en-US" sz="500" dirty="0">
                <a:solidFill>
                  <a:prstClr val="black"/>
                </a:solidFill>
                <a:latin typeface="Meiryo UI" panose="020B0604030504040204" pitchFamily="50" charset="-128"/>
                <a:ea typeface="Meiryo UI" panose="020B0604030504040204" pitchFamily="50" charset="-128"/>
              </a:rPr>
              <a:t>捕獲者</a:t>
            </a:r>
          </a:p>
        </p:txBody>
      </p:sp>
      <p:grpSp>
        <p:nvGrpSpPr>
          <p:cNvPr id="189" name="グループ化 188">
            <a:extLst>
              <a:ext uri="{FF2B5EF4-FFF2-40B4-BE49-F238E27FC236}">
                <a16:creationId xmlns:a16="http://schemas.microsoft.com/office/drawing/2014/main" id="{75F8D3A4-F6C1-4CE3-A464-FF13C0139383}"/>
              </a:ext>
            </a:extLst>
          </p:cNvPr>
          <p:cNvGrpSpPr/>
          <p:nvPr/>
        </p:nvGrpSpPr>
        <p:grpSpPr>
          <a:xfrm>
            <a:off x="7560314" y="1995643"/>
            <a:ext cx="1513645" cy="985487"/>
            <a:chOff x="-114544" y="5631949"/>
            <a:chExt cx="1639782" cy="1077737"/>
          </a:xfrm>
        </p:grpSpPr>
        <p:pic>
          <p:nvPicPr>
            <p:cNvPr id="190" name="図 189">
              <a:extLst>
                <a:ext uri="{FF2B5EF4-FFF2-40B4-BE49-F238E27FC236}">
                  <a16:creationId xmlns:a16="http://schemas.microsoft.com/office/drawing/2014/main" id="{96DFE38D-47BB-410D-9B0A-AF9483A654E7}"/>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t="-3"/>
            <a:stretch/>
          </p:blipFill>
          <p:spPr>
            <a:xfrm>
              <a:off x="258924" y="5631949"/>
              <a:ext cx="883094" cy="372445"/>
            </a:xfrm>
            <a:prstGeom prst="rect">
              <a:avLst/>
            </a:prstGeom>
          </p:spPr>
        </p:pic>
        <p:pic>
          <p:nvPicPr>
            <p:cNvPr id="191" name="図 190">
              <a:extLst>
                <a:ext uri="{FF2B5EF4-FFF2-40B4-BE49-F238E27FC236}">
                  <a16:creationId xmlns:a16="http://schemas.microsoft.com/office/drawing/2014/main" id="{BBC029B1-D4E5-4EB7-B20F-FC08870543F3}"/>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05899" y="5921765"/>
              <a:ext cx="326030" cy="300763"/>
            </a:xfrm>
            <a:prstGeom prst="rect">
              <a:avLst/>
            </a:prstGeom>
          </p:spPr>
        </p:pic>
        <p:grpSp>
          <p:nvGrpSpPr>
            <p:cNvPr id="192" name="グループ化 191">
              <a:extLst>
                <a:ext uri="{FF2B5EF4-FFF2-40B4-BE49-F238E27FC236}">
                  <a16:creationId xmlns:a16="http://schemas.microsoft.com/office/drawing/2014/main" id="{33046FAA-A69C-4F81-A086-E89711A5D42E}"/>
                </a:ext>
              </a:extLst>
            </p:cNvPr>
            <p:cNvGrpSpPr/>
            <p:nvPr/>
          </p:nvGrpSpPr>
          <p:grpSpPr>
            <a:xfrm>
              <a:off x="271361" y="5907436"/>
              <a:ext cx="170715" cy="197030"/>
              <a:chOff x="1017877" y="2196213"/>
              <a:chExt cx="220617" cy="254623"/>
            </a:xfrm>
          </p:grpSpPr>
          <p:sp>
            <p:nvSpPr>
              <p:cNvPr id="204" name="正方形/長方形 203">
                <a:extLst>
                  <a:ext uri="{FF2B5EF4-FFF2-40B4-BE49-F238E27FC236}">
                    <a16:creationId xmlns:a16="http://schemas.microsoft.com/office/drawing/2014/main" id="{DF875E92-A2D3-4566-82E7-46D3005466C5}"/>
                  </a:ext>
                </a:extLst>
              </p:cNvPr>
              <p:cNvSpPr/>
              <p:nvPr/>
            </p:nvSpPr>
            <p:spPr>
              <a:xfrm>
                <a:off x="1026854" y="2333774"/>
                <a:ext cx="101333" cy="117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6"/>
                <a:endParaRPr lang="ja-JP" altLang="en-US" sz="1286">
                  <a:solidFill>
                    <a:prstClr val="white"/>
                  </a:solidFill>
                  <a:latin typeface="Meiryo UI" panose="020B0604030504040204" pitchFamily="50" charset="-128"/>
                  <a:ea typeface="Meiryo UI" panose="020B0604030504040204" pitchFamily="50" charset="-128"/>
                </a:endParaRPr>
              </a:p>
            </p:txBody>
          </p:sp>
          <p:pic>
            <p:nvPicPr>
              <p:cNvPr id="202" name="図 201">
                <a:extLst>
                  <a:ext uri="{FF2B5EF4-FFF2-40B4-BE49-F238E27FC236}">
                    <a16:creationId xmlns:a16="http://schemas.microsoft.com/office/drawing/2014/main" id="{97BE2C07-123B-4378-95DE-B15186625485}"/>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rot="4905142">
                <a:off x="1008165" y="2205925"/>
                <a:ext cx="240042" cy="220617"/>
              </a:xfrm>
              <a:prstGeom prst="rect">
                <a:avLst/>
              </a:prstGeom>
            </p:spPr>
          </p:pic>
        </p:grpSp>
        <p:pic>
          <p:nvPicPr>
            <p:cNvPr id="193" name="図 192">
              <a:extLst>
                <a:ext uri="{FF2B5EF4-FFF2-40B4-BE49-F238E27FC236}">
                  <a16:creationId xmlns:a16="http://schemas.microsoft.com/office/drawing/2014/main" id="{CCC03384-AEE3-43EF-8815-D6A3CE47C034}"/>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78854" y="5853114"/>
              <a:ext cx="254284" cy="310103"/>
            </a:xfrm>
            <a:prstGeom prst="rect">
              <a:avLst/>
            </a:prstGeom>
          </p:spPr>
        </p:pic>
        <p:sp>
          <p:nvSpPr>
            <p:cNvPr id="197" name="テキスト ボックス 196">
              <a:extLst>
                <a:ext uri="{FF2B5EF4-FFF2-40B4-BE49-F238E27FC236}">
                  <a16:creationId xmlns:a16="http://schemas.microsoft.com/office/drawing/2014/main" id="{F9002D0C-BC02-4D94-BE2A-3EB591D9D983}"/>
                </a:ext>
              </a:extLst>
            </p:cNvPr>
            <p:cNvSpPr txBox="1"/>
            <p:nvPr/>
          </p:nvSpPr>
          <p:spPr>
            <a:xfrm>
              <a:off x="-114544" y="5663366"/>
              <a:ext cx="723551" cy="185123"/>
            </a:xfrm>
            <a:prstGeom prst="rect">
              <a:avLst/>
            </a:prstGeom>
            <a:solidFill>
              <a:schemeClr val="bg1"/>
            </a:solidFill>
            <a:ln>
              <a:solidFill>
                <a:schemeClr val="tx1"/>
              </a:solidFill>
            </a:ln>
          </p:spPr>
          <p:txBody>
            <a:bodyPr wrap="square" rtlCol="0">
              <a:spAutoFit/>
            </a:bodyPr>
            <a:lstStyle/>
            <a:p>
              <a:pPr defTabSz="326576"/>
              <a:r>
                <a:rPr lang="ja-JP" altLang="en-US" sz="500" dirty="0">
                  <a:solidFill>
                    <a:prstClr val="black"/>
                  </a:solidFill>
                  <a:latin typeface="Meiryo UI" panose="020B0604030504040204" pitchFamily="50" charset="-128"/>
                  <a:ea typeface="Meiryo UI" panose="020B0604030504040204" pitchFamily="50" charset="-128"/>
                </a:rPr>
                <a:t>農業者・地域住民</a:t>
              </a:r>
            </a:p>
          </p:txBody>
        </p:sp>
        <p:sp>
          <p:nvSpPr>
            <p:cNvPr id="200" name="テキスト ボックス 199">
              <a:extLst>
                <a:ext uri="{FF2B5EF4-FFF2-40B4-BE49-F238E27FC236}">
                  <a16:creationId xmlns:a16="http://schemas.microsoft.com/office/drawing/2014/main" id="{3251D907-1596-4428-B53C-DE60681B159A}"/>
                </a:ext>
              </a:extLst>
            </p:cNvPr>
            <p:cNvSpPr txBox="1"/>
            <p:nvPr/>
          </p:nvSpPr>
          <p:spPr>
            <a:xfrm>
              <a:off x="-92086" y="6368330"/>
              <a:ext cx="1617324" cy="341356"/>
            </a:xfrm>
            <a:prstGeom prst="rect">
              <a:avLst/>
            </a:prstGeom>
            <a:noFill/>
          </p:spPr>
          <p:txBody>
            <a:bodyPr wrap="square">
              <a:spAutoFit/>
            </a:bodyPr>
            <a:lstStyle/>
            <a:p>
              <a:pPr defTabSz="326576"/>
              <a:r>
                <a:rPr lang="ja-JP" altLang="en-US" sz="714" dirty="0">
                  <a:solidFill>
                    <a:prstClr val="black"/>
                  </a:solidFill>
                  <a:latin typeface="Meiryo UI" panose="020B0604030504040204" pitchFamily="50" charset="-128"/>
                  <a:ea typeface="Meiryo UI" panose="020B0604030504040204" pitchFamily="50" charset="-128"/>
                </a:rPr>
                <a:t>画像データ、位置情報など必要な情報を自治体等に報告</a:t>
              </a:r>
            </a:p>
          </p:txBody>
        </p:sp>
      </p:grpSp>
      <p:grpSp>
        <p:nvGrpSpPr>
          <p:cNvPr id="208" name="グループ化 207">
            <a:extLst>
              <a:ext uri="{FF2B5EF4-FFF2-40B4-BE49-F238E27FC236}">
                <a16:creationId xmlns:a16="http://schemas.microsoft.com/office/drawing/2014/main" id="{B50C6BBA-417D-4FA6-A739-F6C51F438B9D}"/>
              </a:ext>
            </a:extLst>
          </p:cNvPr>
          <p:cNvGrpSpPr/>
          <p:nvPr/>
        </p:nvGrpSpPr>
        <p:grpSpPr>
          <a:xfrm>
            <a:off x="5613786" y="1999460"/>
            <a:ext cx="880176" cy="722428"/>
            <a:chOff x="7850644" y="3445013"/>
            <a:chExt cx="1506852" cy="1327613"/>
          </a:xfrm>
        </p:grpSpPr>
        <p:grpSp>
          <p:nvGrpSpPr>
            <p:cNvPr id="215" name="グループ化 214">
              <a:extLst>
                <a:ext uri="{FF2B5EF4-FFF2-40B4-BE49-F238E27FC236}">
                  <a16:creationId xmlns:a16="http://schemas.microsoft.com/office/drawing/2014/main" id="{5D9A1FC4-4ADB-4A4A-9E7B-2F1F4B3F2011}"/>
                </a:ext>
              </a:extLst>
            </p:cNvPr>
            <p:cNvGrpSpPr/>
            <p:nvPr/>
          </p:nvGrpSpPr>
          <p:grpSpPr>
            <a:xfrm>
              <a:off x="7850644" y="3672772"/>
              <a:ext cx="1441756" cy="1099854"/>
              <a:chOff x="8820434" y="2881342"/>
              <a:chExt cx="719497" cy="529391"/>
            </a:xfrm>
          </p:grpSpPr>
          <p:pic>
            <p:nvPicPr>
              <p:cNvPr id="220" name="図 219">
                <a:extLst>
                  <a:ext uri="{FF2B5EF4-FFF2-40B4-BE49-F238E27FC236}">
                    <a16:creationId xmlns:a16="http://schemas.microsoft.com/office/drawing/2014/main" id="{6AD70E49-ABB1-43D4-A136-BACB6909494A}"/>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908833" y="2929388"/>
                <a:ext cx="631098" cy="481345"/>
              </a:xfrm>
              <a:prstGeom prst="rect">
                <a:avLst/>
              </a:prstGeom>
            </p:spPr>
          </p:pic>
          <p:sp>
            <p:nvSpPr>
              <p:cNvPr id="229" name="稲妻 228">
                <a:extLst>
                  <a:ext uri="{FF2B5EF4-FFF2-40B4-BE49-F238E27FC236}">
                    <a16:creationId xmlns:a16="http://schemas.microsoft.com/office/drawing/2014/main" id="{479E2DDF-FFF6-47F7-B5D0-04B666DB801B}"/>
                  </a:ext>
                </a:extLst>
              </p:cNvPr>
              <p:cNvSpPr/>
              <p:nvPr/>
            </p:nvSpPr>
            <p:spPr>
              <a:xfrm>
                <a:off x="8820434" y="2881342"/>
                <a:ext cx="164695" cy="127931"/>
              </a:xfrm>
              <a:prstGeom prst="lightningBolt">
                <a:avLst/>
              </a:prstGeom>
              <a:solidFill>
                <a:srgbClr val="FFC000"/>
              </a:solidFill>
              <a:ln w="3175" cap="flat" cmpd="sng" algn="ctr">
                <a:solidFill>
                  <a:sysClr val="windowText" lastClr="000000"/>
                </a:solidFill>
                <a:prstDash val="solid"/>
              </a:ln>
              <a:effectLst/>
            </p:spPr>
            <p:txBody>
              <a:bodyPr rtlCol="0" anchor="ctr"/>
              <a:lstStyle/>
              <a:p>
                <a:pPr algn="ctr" defTabSz="790737">
                  <a:defRPr/>
                </a:pPr>
                <a:endParaRPr kumimoji="0" lang="ja-JP" altLang="en-US" sz="1569" kern="0">
                  <a:solidFill>
                    <a:prstClr val="white"/>
                  </a:solidFill>
                  <a:latin typeface="Meiryo UI" panose="020B0604030504040204" pitchFamily="50" charset="-128"/>
                  <a:ea typeface="Meiryo UI" panose="020B0604030504040204" pitchFamily="50" charset="-128"/>
                </a:endParaRPr>
              </a:p>
            </p:txBody>
          </p:sp>
          <p:grpSp>
            <p:nvGrpSpPr>
              <p:cNvPr id="231" name="グループ化 230">
                <a:extLst>
                  <a:ext uri="{FF2B5EF4-FFF2-40B4-BE49-F238E27FC236}">
                    <a16:creationId xmlns:a16="http://schemas.microsoft.com/office/drawing/2014/main" id="{A8B86262-C775-42EC-93C5-48F3A0393686}"/>
                  </a:ext>
                </a:extLst>
              </p:cNvPr>
              <p:cNvGrpSpPr/>
              <p:nvPr/>
            </p:nvGrpSpPr>
            <p:grpSpPr>
              <a:xfrm flipH="1">
                <a:off x="8943413" y="3040067"/>
                <a:ext cx="186264" cy="139270"/>
                <a:chOff x="10883121" y="3827202"/>
                <a:chExt cx="186264" cy="139270"/>
              </a:xfrm>
            </p:grpSpPr>
            <p:pic>
              <p:nvPicPr>
                <p:cNvPr id="233" name="図 232">
                  <a:extLst>
                    <a:ext uri="{FF2B5EF4-FFF2-40B4-BE49-F238E27FC236}">
                      <a16:creationId xmlns:a16="http://schemas.microsoft.com/office/drawing/2014/main" id="{51908B4E-9887-4906-9EDD-D6E2A26CD208}"/>
                    </a:ext>
                  </a:extLst>
                </p:cNvPr>
                <p:cNvPicPr>
                  <a:picLocks noChangeAspect="1"/>
                </p:cNvPicPr>
                <p:nvPr/>
              </p:nvPicPr>
              <p:blipFill rotWithShape="1">
                <a:blip r:embed="rId33" cstate="screen">
                  <a:extLst>
                    <a:ext uri="{BEBA8EAE-BF5A-486C-A8C5-ECC9F3942E4B}">
                      <a14:imgProps xmlns:a14="http://schemas.microsoft.com/office/drawing/2010/main">
                        <a14:imgLayer r:embed="rId34">
                          <a14:imgEffect>
                            <a14:backgroundRemoval t="7407" b="88889" l="11111" r="88889">
                              <a14:foregroundMark x1="14815" y1="62963" x2="14815" y2="62963"/>
                            </a14:backgroundRemoval>
                          </a14:imgEffect>
                        </a14:imgLayer>
                      </a14:imgProps>
                    </a:ext>
                    <a:ext uri="{28A0092B-C50C-407E-A947-70E740481C1C}">
                      <a14:useLocalDpi xmlns:a14="http://schemas.microsoft.com/office/drawing/2010/main"/>
                    </a:ext>
                  </a:extLst>
                </a:blip>
                <a:srcRect/>
                <a:stretch/>
              </p:blipFill>
              <p:spPr>
                <a:xfrm flipH="1">
                  <a:off x="10883121" y="3827202"/>
                  <a:ext cx="186264" cy="139270"/>
                </a:xfrm>
                <a:prstGeom prst="rect">
                  <a:avLst/>
                </a:prstGeom>
              </p:spPr>
            </p:pic>
            <p:sp>
              <p:nvSpPr>
                <p:cNvPr id="241" name="フリーフォーム 287">
                  <a:extLst>
                    <a:ext uri="{FF2B5EF4-FFF2-40B4-BE49-F238E27FC236}">
                      <a16:creationId xmlns:a16="http://schemas.microsoft.com/office/drawing/2014/main" id="{0ECED2C1-EBF2-4C92-BE56-E7FB44B48BA6}"/>
                    </a:ext>
                  </a:extLst>
                </p:cNvPr>
                <p:cNvSpPr/>
                <p:nvPr/>
              </p:nvSpPr>
              <p:spPr>
                <a:xfrm>
                  <a:off x="10912189" y="3833873"/>
                  <a:ext cx="147859" cy="102798"/>
                </a:xfrm>
                <a:custGeom>
                  <a:avLst/>
                  <a:gdLst>
                    <a:gd name="connsiteX0" fmla="*/ 574675 w 1000125"/>
                    <a:gd name="connsiteY0" fmla="*/ 0 h 695325"/>
                    <a:gd name="connsiteX1" fmla="*/ 15875 w 1000125"/>
                    <a:gd name="connsiteY1" fmla="*/ 412750 h 695325"/>
                    <a:gd name="connsiteX2" fmla="*/ 76200 w 1000125"/>
                    <a:gd name="connsiteY2" fmla="*/ 473075 h 695325"/>
                    <a:gd name="connsiteX3" fmla="*/ 60325 w 1000125"/>
                    <a:gd name="connsiteY3" fmla="*/ 501650 h 695325"/>
                    <a:gd name="connsiteX4" fmla="*/ 31750 w 1000125"/>
                    <a:gd name="connsiteY4" fmla="*/ 492125 h 695325"/>
                    <a:gd name="connsiteX5" fmla="*/ 0 w 1000125"/>
                    <a:gd name="connsiteY5" fmla="*/ 533400 h 695325"/>
                    <a:gd name="connsiteX6" fmla="*/ 123825 w 1000125"/>
                    <a:gd name="connsiteY6" fmla="*/ 692150 h 695325"/>
                    <a:gd name="connsiteX7" fmla="*/ 187325 w 1000125"/>
                    <a:gd name="connsiteY7" fmla="*/ 641350 h 695325"/>
                    <a:gd name="connsiteX8" fmla="*/ 168275 w 1000125"/>
                    <a:gd name="connsiteY8" fmla="*/ 622300 h 695325"/>
                    <a:gd name="connsiteX9" fmla="*/ 200025 w 1000125"/>
                    <a:gd name="connsiteY9" fmla="*/ 600075 h 695325"/>
                    <a:gd name="connsiteX10" fmla="*/ 269875 w 1000125"/>
                    <a:gd name="connsiteY10" fmla="*/ 666750 h 695325"/>
                    <a:gd name="connsiteX11" fmla="*/ 504825 w 1000125"/>
                    <a:gd name="connsiteY11" fmla="*/ 498475 h 695325"/>
                    <a:gd name="connsiteX12" fmla="*/ 520700 w 1000125"/>
                    <a:gd name="connsiteY12" fmla="*/ 520700 h 695325"/>
                    <a:gd name="connsiteX13" fmla="*/ 517525 w 1000125"/>
                    <a:gd name="connsiteY13" fmla="*/ 536575 h 695325"/>
                    <a:gd name="connsiteX14" fmla="*/ 558800 w 1000125"/>
                    <a:gd name="connsiteY14" fmla="*/ 590550 h 695325"/>
                    <a:gd name="connsiteX15" fmla="*/ 590550 w 1000125"/>
                    <a:gd name="connsiteY15" fmla="*/ 581025 h 695325"/>
                    <a:gd name="connsiteX16" fmla="*/ 673100 w 1000125"/>
                    <a:gd name="connsiteY16" fmla="*/ 625475 h 695325"/>
                    <a:gd name="connsiteX17" fmla="*/ 682625 w 1000125"/>
                    <a:gd name="connsiteY17" fmla="*/ 660400 h 695325"/>
                    <a:gd name="connsiteX18" fmla="*/ 711200 w 1000125"/>
                    <a:gd name="connsiteY18" fmla="*/ 688975 h 695325"/>
                    <a:gd name="connsiteX19" fmla="*/ 739775 w 1000125"/>
                    <a:gd name="connsiteY19" fmla="*/ 695325 h 695325"/>
                    <a:gd name="connsiteX20" fmla="*/ 774700 w 1000125"/>
                    <a:gd name="connsiteY20" fmla="*/ 660400 h 695325"/>
                    <a:gd name="connsiteX21" fmla="*/ 866775 w 1000125"/>
                    <a:gd name="connsiteY21" fmla="*/ 657225 h 695325"/>
                    <a:gd name="connsiteX22" fmla="*/ 882650 w 1000125"/>
                    <a:gd name="connsiteY22" fmla="*/ 631825 h 695325"/>
                    <a:gd name="connsiteX23" fmla="*/ 917575 w 1000125"/>
                    <a:gd name="connsiteY23" fmla="*/ 682625 h 695325"/>
                    <a:gd name="connsiteX24" fmla="*/ 952500 w 1000125"/>
                    <a:gd name="connsiteY24" fmla="*/ 688975 h 695325"/>
                    <a:gd name="connsiteX25" fmla="*/ 1000125 w 1000125"/>
                    <a:gd name="connsiteY25" fmla="*/ 682625 h 695325"/>
                    <a:gd name="connsiteX26" fmla="*/ 952500 w 1000125"/>
                    <a:gd name="connsiteY26" fmla="*/ 488950 h 695325"/>
                    <a:gd name="connsiteX27" fmla="*/ 898525 w 1000125"/>
                    <a:gd name="connsiteY27" fmla="*/ 485775 h 695325"/>
                    <a:gd name="connsiteX28" fmla="*/ 898525 w 1000125"/>
                    <a:gd name="connsiteY28" fmla="*/ 581025 h 695325"/>
                    <a:gd name="connsiteX29" fmla="*/ 774700 w 1000125"/>
                    <a:gd name="connsiteY29" fmla="*/ 590550 h 695325"/>
                    <a:gd name="connsiteX30" fmla="*/ 746125 w 1000125"/>
                    <a:gd name="connsiteY30" fmla="*/ 577850 h 695325"/>
                    <a:gd name="connsiteX31" fmla="*/ 695325 w 1000125"/>
                    <a:gd name="connsiteY31" fmla="*/ 581025 h 695325"/>
                    <a:gd name="connsiteX32" fmla="*/ 654050 w 1000125"/>
                    <a:gd name="connsiteY32" fmla="*/ 546100 h 695325"/>
                    <a:gd name="connsiteX33" fmla="*/ 638175 w 1000125"/>
                    <a:gd name="connsiteY33" fmla="*/ 498475 h 695325"/>
                    <a:gd name="connsiteX34" fmla="*/ 587375 w 1000125"/>
                    <a:gd name="connsiteY34" fmla="*/ 466725 h 695325"/>
                    <a:gd name="connsiteX35" fmla="*/ 568325 w 1000125"/>
                    <a:gd name="connsiteY35" fmla="*/ 450850 h 695325"/>
                    <a:gd name="connsiteX36" fmla="*/ 781050 w 1000125"/>
                    <a:gd name="connsiteY36" fmla="*/ 292100 h 695325"/>
                    <a:gd name="connsiteX37" fmla="*/ 574675 w 1000125"/>
                    <a:gd name="connsiteY37"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125" h="695325">
                      <a:moveTo>
                        <a:pt x="574675" y="0"/>
                      </a:moveTo>
                      <a:lnTo>
                        <a:pt x="15875" y="412750"/>
                      </a:lnTo>
                      <a:lnTo>
                        <a:pt x="76200" y="473075"/>
                      </a:lnTo>
                      <a:lnTo>
                        <a:pt x="60325" y="501650"/>
                      </a:lnTo>
                      <a:lnTo>
                        <a:pt x="31750" y="492125"/>
                      </a:lnTo>
                      <a:lnTo>
                        <a:pt x="0" y="533400"/>
                      </a:lnTo>
                      <a:lnTo>
                        <a:pt x="123825" y="692150"/>
                      </a:lnTo>
                      <a:lnTo>
                        <a:pt x="187325" y="641350"/>
                      </a:lnTo>
                      <a:lnTo>
                        <a:pt x="168275" y="622300"/>
                      </a:lnTo>
                      <a:lnTo>
                        <a:pt x="200025" y="600075"/>
                      </a:lnTo>
                      <a:lnTo>
                        <a:pt x="269875" y="666750"/>
                      </a:lnTo>
                      <a:lnTo>
                        <a:pt x="504825" y="498475"/>
                      </a:lnTo>
                      <a:lnTo>
                        <a:pt x="520700" y="520700"/>
                      </a:lnTo>
                      <a:lnTo>
                        <a:pt x="517525" y="536575"/>
                      </a:lnTo>
                      <a:lnTo>
                        <a:pt x="558800" y="590550"/>
                      </a:lnTo>
                      <a:lnTo>
                        <a:pt x="590550" y="581025"/>
                      </a:lnTo>
                      <a:lnTo>
                        <a:pt x="673100" y="625475"/>
                      </a:lnTo>
                      <a:lnTo>
                        <a:pt x="682625" y="660400"/>
                      </a:lnTo>
                      <a:lnTo>
                        <a:pt x="711200" y="688975"/>
                      </a:lnTo>
                      <a:lnTo>
                        <a:pt x="739775" y="695325"/>
                      </a:lnTo>
                      <a:lnTo>
                        <a:pt x="774700" y="660400"/>
                      </a:lnTo>
                      <a:lnTo>
                        <a:pt x="866775" y="657225"/>
                      </a:lnTo>
                      <a:lnTo>
                        <a:pt x="882650" y="631825"/>
                      </a:lnTo>
                      <a:lnTo>
                        <a:pt x="917575" y="682625"/>
                      </a:lnTo>
                      <a:lnTo>
                        <a:pt x="952500" y="688975"/>
                      </a:lnTo>
                      <a:lnTo>
                        <a:pt x="1000125" y="682625"/>
                      </a:lnTo>
                      <a:lnTo>
                        <a:pt x="952500" y="488950"/>
                      </a:lnTo>
                      <a:lnTo>
                        <a:pt x="898525" y="485775"/>
                      </a:lnTo>
                      <a:lnTo>
                        <a:pt x="898525" y="581025"/>
                      </a:lnTo>
                      <a:lnTo>
                        <a:pt x="774700" y="590550"/>
                      </a:lnTo>
                      <a:lnTo>
                        <a:pt x="746125" y="577850"/>
                      </a:lnTo>
                      <a:lnTo>
                        <a:pt x="695325" y="581025"/>
                      </a:lnTo>
                      <a:lnTo>
                        <a:pt x="654050" y="546100"/>
                      </a:lnTo>
                      <a:lnTo>
                        <a:pt x="638175" y="498475"/>
                      </a:lnTo>
                      <a:lnTo>
                        <a:pt x="587375" y="466725"/>
                      </a:lnTo>
                      <a:lnTo>
                        <a:pt x="568325" y="450850"/>
                      </a:lnTo>
                      <a:lnTo>
                        <a:pt x="781050" y="292100"/>
                      </a:lnTo>
                      <a:lnTo>
                        <a:pt x="574675" y="0"/>
                      </a:lnTo>
                      <a:close/>
                    </a:path>
                  </a:pathLst>
                </a:custGeom>
                <a:noFill/>
                <a:ln w="3175" cap="flat" cmpd="sng" algn="ctr">
                  <a:solidFill>
                    <a:sysClr val="windowText" lastClr="000000"/>
                  </a:solidFill>
                  <a:prstDash val="solid"/>
                </a:ln>
                <a:effectLst/>
              </p:spPr>
              <p:txBody>
                <a:bodyPr rtlCol="0" anchor="ctr"/>
                <a:lstStyle/>
                <a:p>
                  <a:pPr algn="ctr" defTabSz="790737">
                    <a:defRPr/>
                  </a:pPr>
                  <a:endParaRPr kumimoji="0" lang="ja-JP" altLang="en-US" sz="1569" kern="0">
                    <a:solidFill>
                      <a:prstClr val="white"/>
                    </a:solidFill>
                    <a:latin typeface="Meiryo UI" panose="020B0604030504040204" pitchFamily="50" charset="-128"/>
                    <a:ea typeface="Meiryo UI" panose="020B0604030504040204" pitchFamily="50" charset="-128"/>
                  </a:endParaRPr>
                </a:p>
              </p:txBody>
            </p:sp>
          </p:grpSp>
        </p:grpSp>
        <p:sp>
          <p:nvSpPr>
            <p:cNvPr id="219" name="テキスト ボックス 218">
              <a:extLst>
                <a:ext uri="{FF2B5EF4-FFF2-40B4-BE49-F238E27FC236}">
                  <a16:creationId xmlns:a16="http://schemas.microsoft.com/office/drawing/2014/main" id="{C2F384CC-5924-4D22-A0CF-EF80CA7B189E}"/>
                </a:ext>
              </a:extLst>
            </p:cNvPr>
            <p:cNvSpPr txBox="1"/>
            <p:nvPr/>
          </p:nvSpPr>
          <p:spPr>
            <a:xfrm>
              <a:off x="7966095" y="3445013"/>
              <a:ext cx="1391401" cy="587049"/>
            </a:xfrm>
            <a:prstGeom prst="rect">
              <a:avLst/>
            </a:prstGeom>
            <a:noFill/>
          </p:spPr>
          <p:txBody>
            <a:bodyPr wrap="square" rtlCol="0">
              <a:spAutoFit/>
            </a:bodyPr>
            <a:lstStyle/>
            <a:p>
              <a:pPr algn="ctr"/>
              <a:r>
                <a:rPr lang="ja-JP" altLang="en-US" sz="738" dirty="0">
                  <a:latin typeface="Meiryo UI" panose="020B0604030504040204" pitchFamily="50" charset="-128"/>
                  <a:ea typeface="Meiryo UI" panose="020B0604030504040204" pitchFamily="50" charset="-128"/>
                </a:rPr>
                <a:t>わな監視システム</a:t>
              </a:r>
            </a:p>
          </p:txBody>
        </p:sp>
      </p:grpSp>
      <p:grpSp>
        <p:nvGrpSpPr>
          <p:cNvPr id="265" name="グループ化 264">
            <a:extLst>
              <a:ext uri="{FF2B5EF4-FFF2-40B4-BE49-F238E27FC236}">
                <a16:creationId xmlns:a16="http://schemas.microsoft.com/office/drawing/2014/main" id="{503A43E2-9167-4C70-9D2D-69AF1CEAA1CA}"/>
              </a:ext>
            </a:extLst>
          </p:cNvPr>
          <p:cNvGrpSpPr/>
          <p:nvPr/>
        </p:nvGrpSpPr>
        <p:grpSpPr>
          <a:xfrm>
            <a:off x="6455120" y="2010911"/>
            <a:ext cx="864339" cy="745414"/>
            <a:chOff x="6737682" y="-1104956"/>
            <a:chExt cx="1375993" cy="1313247"/>
          </a:xfrm>
        </p:grpSpPr>
        <p:pic>
          <p:nvPicPr>
            <p:cNvPr id="266" name="図 265" descr="時計台の絵&#10;&#10;低い精度で自動的に生成された説明">
              <a:extLst>
                <a:ext uri="{FF2B5EF4-FFF2-40B4-BE49-F238E27FC236}">
                  <a16:creationId xmlns:a16="http://schemas.microsoft.com/office/drawing/2014/main" id="{5EC58444-8CA0-4515-A994-B2461BBC9054}"/>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flipH="1">
              <a:off x="6989211" y="-551464"/>
              <a:ext cx="952669" cy="759755"/>
            </a:xfrm>
            <a:prstGeom prst="rect">
              <a:avLst/>
            </a:prstGeom>
          </p:spPr>
        </p:pic>
        <p:pic>
          <p:nvPicPr>
            <p:cNvPr id="267" name="図 266" descr="紙に書かれた文字&#10;&#10;中程度の精度で自動的に生成された説明">
              <a:extLst>
                <a:ext uri="{FF2B5EF4-FFF2-40B4-BE49-F238E27FC236}">
                  <a16:creationId xmlns:a16="http://schemas.microsoft.com/office/drawing/2014/main" id="{8BBDB835-F2DA-4DAA-9709-930A216043F0}"/>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7675102" y="-914702"/>
              <a:ext cx="360965" cy="587994"/>
            </a:xfrm>
            <a:prstGeom prst="rect">
              <a:avLst/>
            </a:prstGeom>
          </p:spPr>
        </p:pic>
        <p:sp>
          <p:nvSpPr>
            <p:cNvPr id="268" name="テキスト ボックス 267">
              <a:extLst>
                <a:ext uri="{FF2B5EF4-FFF2-40B4-BE49-F238E27FC236}">
                  <a16:creationId xmlns:a16="http://schemas.microsoft.com/office/drawing/2014/main" id="{8A8A1D01-B912-426A-A1E2-69CDD85B6202}"/>
                </a:ext>
              </a:extLst>
            </p:cNvPr>
            <p:cNvSpPr txBox="1"/>
            <p:nvPr/>
          </p:nvSpPr>
          <p:spPr>
            <a:xfrm>
              <a:off x="6737682" y="-1104956"/>
              <a:ext cx="1375993" cy="362731"/>
            </a:xfrm>
            <a:prstGeom prst="rect">
              <a:avLst/>
            </a:prstGeom>
            <a:noFill/>
            <a:ln w="12700">
              <a:noFill/>
            </a:ln>
          </p:spPr>
          <p:txBody>
            <a:bodyPr wrap="none" rtlCol="0">
              <a:spAutoFit/>
            </a:bodyPr>
            <a:lstStyle/>
            <a:p>
              <a:pPr defTabSz="326576"/>
              <a:r>
                <a:rPr lang="ja-JP" altLang="en-US" sz="738" dirty="0">
                  <a:solidFill>
                    <a:prstClr val="black"/>
                  </a:solidFill>
                  <a:latin typeface="Meiryo UI" panose="020B0604030504040204" pitchFamily="50" charset="-128"/>
                  <a:ea typeface="Meiryo UI" panose="020B0604030504040204" pitchFamily="50" charset="-128"/>
                </a:rPr>
                <a:t>捕獲検知センサー</a:t>
              </a:r>
            </a:p>
          </p:txBody>
        </p:sp>
        <p:sp>
          <p:nvSpPr>
            <p:cNvPr id="269" name="稲妻 268">
              <a:extLst>
                <a:ext uri="{FF2B5EF4-FFF2-40B4-BE49-F238E27FC236}">
                  <a16:creationId xmlns:a16="http://schemas.microsoft.com/office/drawing/2014/main" id="{3A741ABF-1623-4131-81D8-E654BCC4DC14}"/>
                </a:ext>
              </a:extLst>
            </p:cNvPr>
            <p:cNvSpPr/>
            <p:nvPr/>
          </p:nvSpPr>
          <p:spPr>
            <a:xfrm>
              <a:off x="7456243" y="-840073"/>
              <a:ext cx="205546" cy="213049"/>
            </a:xfrm>
            <a:prstGeom prst="lightningBolt">
              <a:avLst/>
            </a:prstGeom>
            <a:solidFill>
              <a:srgbClr val="FFC000"/>
            </a:solidFill>
            <a:ln w="3175" cap="flat" cmpd="sng" algn="ctr">
              <a:solidFill>
                <a:sysClr val="windowText" lastClr="000000"/>
              </a:solidFill>
              <a:prstDash val="solid"/>
            </a:ln>
            <a:effectLst/>
          </p:spPr>
          <p:txBody>
            <a:bodyPr rtlCol="0" anchor="ctr"/>
            <a:lstStyle/>
            <a:p>
              <a:pPr algn="ctr" defTabSz="790737">
                <a:defRPr/>
              </a:pPr>
              <a:endParaRPr kumimoji="0" lang="ja-JP" altLang="en-US" sz="1569" kern="0">
                <a:solidFill>
                  <a:prstClr val="white"/>
                </a:solidFill>
                <a:latin typeface="Meiryo UI" panose="020B0604030504040204" pitchFamily="50" charset="-128"/>
                <a:ea typeface="Meiryo UI" panose="020B0604030504040204" pitchFamily="50" charset="-128"/>
              </a:endParaRPr>
            </a:p>
          </p:txBody>
        </p:sp>
      </p:grpSp>
      <p:sp>
        <p:nvSpPr>
          <p:cNvPr id="271" name="テキスト ボックス 270">
            <a:extLst>
              <a:ext uri="{FF2B5EF4-FFF2-40B4-BE49-F238E27FC236}">
                <a16:creationId xmlns:a16="http://schemas.microsoft.com/office/drawing/2014/main" id="{B098CE90-042A-417C-800A-48388EFDC308}"/>
              </a:ext>
            </a:extLst>
          </p:cNvPr>
          <p:cNvSpPr txBox="1"/>
          <p:nvPr/>
        </p:nvSpPr>
        <p:spPr>
          <a:xfrm>
            <a:off x="5740457" y="1733509"/>
            <a:ext cx="1493928" cy="213264"/>
          </a:xfrm>
          <a:prstGeom prst="rect">
            <a:avLst/>
          </a:prstGeom>
          <a:solidFill>
            <a:schemeClr val="bg1"/>
          </a:solidFill>
          <a:ln w="12700">
            <a:solidFill>
              <a:schemeClr val="accent2"/>
            </a:solidFill>
          </a:ln>
        </p:spPr>
        <p:txBody>
          <a:bodyPr wrap="square" rtlCol="0">
            <a:spAutoFit/>
          </a:bodyPr>
          <a:lstStyle/>
          <a:p>
            <a:pPr defTabSz="326576"/>
            <a:r>
              <a:rPr lang="ja-JP" altLang="en-US" sz="786" dirty="0">
                <a:solidFill>
                  <a:prstClr val="black"/>
                </a:solidFill>
                <a:latin typeface="Meiryo UI" panose="020B0604030504040204" pitchFamily="50" charset="-128"/>
                <a:ea typeface="Meiryo UI" panose="020B0604030504040204" pitchFamily="50" charset="-128"/>
              </a:rPr>
              <a:t>わな監視センサー・検知センサー</a:t>
            </a:r>
          </a:p>
        </p:txBody>
      </p:sp>
      <p:sp>
        <p:nvSpPr>
          <p:cNvPr id="277" name="テキスト ボックス 276">
            <a:extLst>
              <a:ext uri="{FF2B5EF4-FFF2-40B4-BE49-F238E27FC236}">
                <a16:creationId xmlns:a16="http://schemas.microsoft.com/office/drawing/2014/main" id="{067D5779-C06E-4F33-936E-7263D049A155}"/>
              </a:ext>
            </a:extLst>
          </p:cNvPr>
          <p:cNvSpPr txBox="1"/>
          <p:nvPr/>
        </p:nvSpPr>
        <p:spPr>
          <a:xfrm>
            <a:off x="4309914" y="1733509"/>
            <a:ext cx="1104514" cy="213264"/>
          </a:xfrm>
          <a:prstGeom prst="rect">
            <a:avLst/>
          </a:prstGeom>
          <a:solidFill>
            <a:schemeClr val="bg1"/>
          </a:solidFill>
          <a:ln w="12700">
            <a:solidFill>
              <a:schemeClr val="accent2"/>
            </a:solidFill>
          </a:ln>
        </p:spPr>
        <p:txBody>
          <a:bodyPr wrap="square" rtlCol="0">
            <a:spAutoFit/>
          </a:bodyPr>
          <a:lstStyle/>
          <a:p>
            <a:pPr defTabSz="326576"/>
            <a:r>
              <a:rPr lang="ja-JP" altLang="en-US" sz="786" dirty="0">
                <a:solidFill>
                  <a:prstClr val="black"/>
                </a:solidFill>
                <a:latin typeface="Meiryo UI" panose="020B0604030504040204" pitchFamily="50" charset="-128"/>
                <a:ea typeface="Meiryo UI" panose="020B0604030504040204" pitchFamily="50" charset="-128"/>
              </a:rPr>
              <a:t>センサーカメラ等の設置</a:t>
            </a:r>
          </a:p>
        </p:txBody>
      </p:sp>
      <p:sp>
        <p:nvSpPr>
          <p:cNvPr id="280" name="テキスト ボックス 279">
            <a:extLst>
              <a:ext uri="{FF2B5EF4-FFF2-40B4-BE49-F238E27FC236}">
                <a16:creationId xmlns:a16="http://schemas.microsoft.com/office/drawing/2014/main" id="{CE2999CC-1030-4C4B-8467-11DFE80D3301}"/>
              </a:ext>
            </a:extLst>
          </p:cNvPr>
          <p:cNvSpPr txBox="1"/>
          <p:nvPr/>
        </p:nvSpPr>
        <p:spPr>
          <a:xfrm>
            <a:off x="4238074" y="2789490"/>
            <a:ext cx="1492914" cy="202235"/>
          </a:xfrm>
          <a:prstGeom prst="rect">
            <a:avLst/>
          </a:prstGeom>
          <a:noFill/>
        </p:spPr>
        <p:txBody>
          <a:bodyPr wrap="square">
            <a:spAutoFit/>
          </a:bodyPr>
          <a:lstStyle/>
          <a:p>
            <a:pPr defTabSz="326576"/>
            <a:r>
              <a:rPr lang="ja-JP" altLang="en-US" sz="714" dirty="0">
                <a:solidFill>
                  <a:prstClr val="black"/>
                </a:solidFill>
                <a:latin typeface="Meiryo UI" panose="020B0604030504040204" pitchFamily="50" charset="-128"/>
                <a:ea typeface="Meiryo UI" panose="020B0604030504040204" pitchFamily="50" charset="-128"/>
              </a:rPr>
              <a:t>生息域や獣種等を正確に把握</a:t>
            </a:r>
          </a:p>
        </p:txBody>
      </p:sp>
      <p:pic>
        <p:nvPicPr>
          <p:cNvPr id="283" name="図 282" descr="紙に書かれた文字&#10;&#10;中程度の精度で自動的に生成された説明">
            <a:extLst>
              <a:ext uri="{FF2B5EF4-FFF2-40B4-BE49-F238E27FC236}">
                <a16:creationId xmlns:a16="http://schemas.microsoft.com/office/drawing/2014/main" id="{9F7549F9-2294-4920-8306-A40A7A58D4D7}"/>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flipH="1">
            <a:off x="8603933" y="2270192"/>
            <a:ext cx="186913" cy="265922"/>
          </a:xfrm>
          <a:prstGeom prst="rect">
            <a:avLst/>
          </a:prstGeom>
        </p:spPr>
      </p:pic>
      <p:sp>
        <p:nvSpPr>
          <p:cNvPr id="812" name="テキスト ボックス 811">
            <a:extLst>
              <a:ext uri="{FF2B5EF4-FFF2-40B4-BE49-F238E27FC236}">
                <a16:creationId xmlns:a16="http://schemas.microsoft.com/office/drawing/2014/main" id="{3F16ACB8-538C-4A86-B5EC-78684C58C584}"/>
              </a:ext>
            </a:extLst>
          </p:cNvPr>
          <p:cNvSpPr txBox="1"/>
          <p:nvPr/>
        </p:nvSpPr>
        <p:spPr>
          <a:xfrm>
            <a:off x="5881175" y="2801988"/>
            <a:ext cx="1269822" cy="202235"/>
          </a:xfrm>
          <a:prstGeom prst="rect">
            <a:avLst/>
          </a:prstGeom>
          <a:noFill/>
        </p:spPr>
        <p:txBody>
          <a:bodyPr wrap="square">
            <a:spAutoFit/>
          </a:bodyPr>
          <a:lstStyle/>
          <a:p>
            <a:pPr defTabSz="326576"/>
            <a:r>
              <a:rPr lang="ja-JP" altLang="en-US" sz="714" dirty="0">
                <a:solidFill>
                  <a:prstClr val="black"/>
                </a:solidFill>
                <a:latin typeface="Meiryo UI" panose="020B0604030504040204" pitchFamily="50" charset="-128"/>
                <a:ea typeface="Meiryo UI" panose="020B0604030504040204" pitchFamily="50" charset="-128"/>
              </a:rPr>
              <a:t>捕獲者に適時に情報が入る</a:t>
            </a:r>
          </a:p>
        </p:txBody>
      </p:sp>
      <p:sp>
        <p:nvSpPr>
          <p:cNvPr id="813" name="テキスト ボックス 812">
            <a:extLst>
              <a:ext uri="{FF2B5EF4-FFF2-40B4-BE49-F238E27FC236}">
                <a16:creationId xmlns:a16="http://schemas.microsoft.com/office/drawing/2014/main" id="{39C04C3D-FAF8-442F-9C9E-7B68147A3EC4}"/>
              </a:ext>
            </a:extLst>
          </p:cNvPr>
          <p:cNvSpPr txBox="1"/>
          <p:nvPr/>
        </p:nvSpPr>
        <p:spPr>
          <a:xfrm>
            <a:off x="7525290" y="1733509"/>
            <a:ext cx="1432415" cy="213264"/>
          </a:xfrm>
          <a:prstGeom prst="rect">
            <a:avLst/>
          </a:prstGeom>
          <a:solidFill>
            <a:schemeClr val="bg1"/>
          </a:solidFill>
          <a:ln w="12700">
            <a:solidFill>
              <a:schemeClr val="accent2"/>
            </a:solidFill>
          </a:ln>
        </p:spPr>
        <p:txBody>
          <a:bodyPr wrap="square" rtlCol="0">
            <a:spAutoFit/>
          </a:bodyPr>
          <a:lstStyle/>
          <a:p>
            <a:pPr algn="ctr" defTabSz="326576"/>
            <a:r>
              <a:rPr lang="ja-JP" altLang="en-US" sz="786" dirty="0">
                <a:solidFill>
                  <a:prstClr val="black"/>
                </a:solidFill>
                <a:latin typeface="Meiryo UI" panose="020B0604030504040204" pitchFamily="50" charset="-128"/>
                <a:ea typeface="Meiryo UI" panose="020B0604030504040204" pitchFamily="50" charset="-128"/>
              </a:rPr>
              <a:t>捕獲確認アプリ</a:t>
            </a:r>
          </a:p>
        </p:txBody>
      </p:sp>
      <p:sp>
        <p:nvSpPr>
          <p:cNvPr id="815" name="テキスト ボックス 814">
            <a:extLst>
              <a:ext uri="{FF2B5EF4-FFF2-40B4-BE49-F238E27FC236}">
                <a16:creationId xmlns:a16="http://schemas.microsoft.com/office/drawing/2014/main" id="{25F91DB0-D473-4832-B404-C4B402402DC7}"/>
              </a:ext>
            </a:extLst>
          </p:cNvPr>
          <p:cNvSpPr txBox="1"/>
          <p:nvPr/>
        </p:nvSpPr>
        <p:spPr>
          <a:xfrm>
            <a:off x="5393268" y="1879760"/>
            <a:ext cx="269946" cy="883487"/>
          </a:xfrm>
          <a:prstGeom prst="rect">
            <a:avLst/>
          </a:prstGeom>
          <a:noFill/>
        </p:spPr>
        <p:txBody>
          <a:bodyPr vert="eaVert" wrap="square" rtlCol="0">
            <a:spAutoFit/>
          </a:bodyPr>
          <a:lstStyle/>
          <a:p>
            <a:pPr algn="ctr" defTabSz="326576"/>
            <a:r>
              <a:rPr lang="ja-JP" altLang="en-US" sz="554" dirty="0">
                <a:solidFill>
                  <a:prstClr val="black"/>
                </a:solidFill>
                <a:latin typeface="Meiryo UI" panose="020B0604030504040204" pitchFamily="50" charset="-128"/>
                <a:ea typeface="Meiryo UI" panose="020B0604030504040204" pitchFamily="50" charset="-128"/>
              </a:rPr>
              <a:t>効果的な罠の設置</a:t>
            </a:r>
          </a:p>
        </p:txBody>
      </p:sp>
      <p:sp>
        <p:nvSpPr>
          <p:cNvPr id="2" name="矢印: 左右 1">
            <a:extLst>
              <a:ext uri="{FF2B5EF4-FFF2-40B4-BE49-F238E27FC236}">
                <a16:creationId xmlns:a16="http://schemas.microsoft.com/office/drawing/2014/main" id="{F5A95F30-5833-4E6F-890A-BB1AE541F5A3}"/>
              </a:ext>
            </a:extLst>
          </p:cNvPr>
          <p:cNvSpPr/>
          <p:nvPr/>
        </p:nvSpPr>
        <p:spPr>
          <a:xfrm rot="19821654">
            <a:off x="1031674" y="2644053"/>
            <a:ext cx="1070307" cy="122730"/>
          </a:xfrm>
          <a:prstGeom prst="leftRightArrow">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16" name="テキスト ボックス 815">
            <a:extLst>
              <a:ext uri="{FF2B5EF4-FFF2-40B4-BE49-F238E27FC236}">
                <a16:creationId xmlns:a16="http://schemas.microsoft.com/office/drawing/2014/main" id="{DF2DFB9D-36CD-44A4-A209-D39CA8E725B8}"/>
              </a:ext>
            </a:extLst>
          </p:cNvPr>
          <p:cNvSpPr txBox="1"/>
          <p:nvPr/>
        </p:nvSpPr>
        <p:spPr>
          <a:xfrm>
            <a:off x="2753846" y="4600007"/>
            <a:ext cx="1580292" cy="234360"/>
          </a:xfrm>
          <a:prstGeom prst="rect">
            <a:avLst/>
          </a:prstGeom>
          <a:noFill/>
        </p:spPr>
        <p:txBody>
          <a:bodyPr wrap="square" rtlCol="0">
            <a:spAutoFit/>
          </a:bodyPr>
          <a:lstStyle/>
          <a:p>
            <a:pPr algn="ctr" defTabSz="884160">
              <a:defRPr/>
            </a:pPr>
            <a:r>
              <a:rPr lang="ja-JP" altLang="en-US" sz="923" dirty="0">
                <a:solidFill>
                  <a:prstClr val="black"/>
                </a:solidFill>
                <a:latin typeface="Meiryo UI" panose="020B0604030504040204" pitchFamily="50" charset="-128"/>
                <a:ea typeface="Meiryo UI" panose="020B0604030504040204" pitchFamily="50" charset="-128"/>
              </a:rPr>
              <a:t>計画に基づく対策の実施</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817" name="テキスト ボックス 816">
            <a:extLst>
              <a:ext uri="{FF2B5EF4-FFF2-40B4-BE49-F238E27FC236}">
                <a16:creationId xmlns:a16="http://schemas.microsoft.com/office/drawing/2014/main" id="{AE10CC9B-4442-4CC7-9CA6-9BA68D1A2939}"/>
              </a:ext>
            </a:extLst>
          </p:cNvPr>
          <p:cNvSpPr txBox="1"/>
          <p:nvPr/>
        </p:nvSpPr>
        <p:spPr>
          <a:xfrm>
            <a:off x="2562967" y="6014120"/>
            <a:ext cx="1993846" cy="298287"/>
          </a:xfrm>
          <a:prstGeom prst="rect">
            <a:avLst/>
          </a:prstGeom>
          <a:noFill/>
        </p:spPr>
        <p:txBody>
          <a:bodyPr wrap="square" lIns="0" tIns="0" rIns="0" bIns="0" rtlCol="0">
            <a:spAutoFit/>
          </a:bodyPr>
          <a:lstStyle/>
          <a:p>
            <a:pPr algn="ctr" defTabSz="790737">
              <a:defRPr/>
            </a:pP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わなとシステムを連携した</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90737">
              <a:defRPr/>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捕獲情報の管理</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8" name="四角形: 角を丸くする 817">
            <a:extLst>
              <a:ext uri="{FF2B5EF4-FFF2-40B4-BE49-F238E27FC236}">
                <a16:creationId xmlns:a16="http://schemas.microsoft.com/office/drawing/2014/main" id="{08B0ADC6-3958-483A-8A69-A315042C39B4}"/>
              </a:ext>
            </a:extLst>
          </p:cNvPr>
          <p:cNvSpPr/>
          <p:nvPr/>
        </p:nvSpPr>
        <p:spPr>
          <a:xfrm>
            <a:off x="2647679" y="5020950"/>
            <a:ext cx="1284500" cy="946438"/>
          </a:xfrm>
          <a:prstGeom prst="roundRect">
            <a:avLst>
              <a:gd name="adj" fmla="val 7754"/>
            </a:avLst>
          </a:prstGeom>
          <a:solidFill>
            <a:srgbClr val="FFFFE1"/>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790737">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nvGrpSpPr>
          <p:cNvPr id="819" name="グループ化 818">
            <a:extLst>
              <a:ext uri="{FF2B5EF4-FFF2-40B4-BE49-F238E27FC236}">
                <a16:creationId xmlns:a16="http://schemas.microsoft.com/office/drawing/2014/main" id="{1A813512-CCB1-4AB2-B70A-D14D5F98170E}"/>
              </a:ext>
            </a:extLst>
          </p:cNvPr>
          <p:cNvGrpSpPr/>
          <p:nvPr/>
        </p:nvGrpSpPr>
        <p:grpSpPr>
          <a:xfrm>
            <a:off x="3969585" y="4843867"/>
            <a:ext cx="545676" cy="521196"/>
            <a:chOff x="8857527" y="2929388"/>
            <a:chExt cx="812576" cy="580629"/>
          </a:xfrm>
        </p:grpSpPr>
        <p:grpSp>
          <p:nvGrpSpPr>
            <p:cNvPr id="820" name="グループ化 819">
              <a:extLst>
                <a:ext uri="{FF2B5EF4-FFF2-40B4-BE49-F238E27FC236}">
                  <a16:creationId xmlns:a16="http://schemas.microsoft.com/office/drawing/2014/main" id="{7250F96B-2E20-42CA-87C2-094885954CB9}"/>
                </a:ext>
              </a:extLst>
            </p:cNvPr>
            <p:cNvGrpSpPr/>
            <p:nvPr/>
          </p:nvGrpSpPr>
          <p:grpSpPr>
            <a:xfrm>
              <a:off x="8857527" y="2929388"/>
              <a:ext cx="812576" cy="580629"/>
              <a:chOff x="8857527" y="2929388"/>
              <a:chExt cx="812576" cy="580629"/>
            </a:xfrm>
          </p:grpSpPr>
          <p:pic>
            <p:nvPicPr>
              <p:cNvPr id="822" name="図 821">
                <a:extLst>
                  <a:ext uri="{FF2B5EF4-FFF2-40B4-BE49-F238E27FC236}">
                    <a16:creationId xmlns:a16="http://schemas.microsoft.com/office/drawing/2014/main" id="{E94E71EA-F930-4756-97FA-82764DF21B85}"/>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8908833" y="2929388"/>
                <a:ext cx="761270" cy="580629"/>
              </a:xfrm>
              <a:prstGeom prst="rect">
                <a:avLst/>
              </a:prstGeom>
            </p:spPr>
          </p:pic>
          <p:sp>
            <p:nvSpPr>
              <p:cNvPr id="823" name="稲妻 822">
                <a:extLst>
                  <a:ext uri="{FF2B5EF4-FFF2-40B4-BE49-F238E27FC236}">
                    <a16:creationId xmlns:a16="http://schemas.microsoft.com/office/drawing/2014/main" id="{7447C456-F1FB-41C3-9097-9B5360A8D749}"/>
                  </a:ext>
                </a:extLst>
              </p:cNvPr>
              <p:cNvSpPr/>
              <p:nvPr/>
            </p:nvSpPr>
            <p:spPr>
              <a:xfrm>
                <a:off x="8857527" y="2929496"/>
                <a:ext cx="130510" cy="132782"/>
              </a:xfrm>
              <a:prstGeom prst="lightningBolt">
                <a:avLst/>
              </a:prstGeom>
              <a:solidFill>
                <a:srgbClr val="FFC000"/>
              </a:solidFill>
              <a:ln w="3175" cap="flat" cmpd="sng" algn="ctr">
                <a:solidFill>
                  <a:sysClr val="windowText" lastClr="000000"/>
                </a:solid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grpSp>
            <p:nvGrpSpPr>
              <p:cNvPr id="824" name="グループ化 823">
                <a:extLst>
                  <a:ext uri="{FF2B5EF4-FFF2-40B4-BE49-F238E27FC236}">
                    <a16:creationId xmlns:a16="http://schemas.microsoft.com/office/drawing/2014/main" id="{A2CC4444-8DCA-4CE9-8CA0-FD361C46BB82}"/>
                  </a:ext>
                </a:extLst>
              </p:cNvPr>
              <p:cNvGrpSpPr/>
              <p:nvPr/>
            </p:nvGrpSpPr>
            <p:grpSpPr>
              <a:xfrm flipH="1">
                <a:off x="8943413" y="3040067"/>
                <a:ext cx="186264" cy="139270"/>
                <a:chOff x="10883121" y="3827202"/>
                <a:chExt cx="186264" cy="139270"/>
              </a:xfrm>
            </p:grpSpPr>
            <p:pic>
              <p:nvPicPr>
                <p:cNvPr id="825" name="図 824">
                  <a:extLst>
                    <a:ext uri="{FF2B5EF4-FFF2-40B4-BE49-F238E27FC236}">
                      <a16:creationId xmlns:a16="http://schemas.microsoft.com/office/drawing/2014/main" id="{9CF8862D-EF1E-4BF1-802A-B68785AA7BAE}"/>
                    </a:ext>
                  </a:extLst>
                </p:cNvPr>
                <p:cNvPicPr>
                  <a:picLocks noChangeAspect="1"/>
                </p:cNvPicPr>
                <p:nvPr/>
              </p:nvPicPr>
              <p:blipFill rotWithShape="1">
                <a:blip r:embed="rId39" cstate="screen">
                  <a:extLst>
                    <a:ext uri="{BEBA8EAE-BF5A-486C-A8C5-ECC9F3942E4B}">
                      <a14:imgProps xmlns:a14="http://schemas.microsoft.com/office/drawing/2010/main">
                        <a14:imgLayer r:embed="rId40">
                          <a14:imgEffect>
                            <a14:backgroundRemoval t="7407" b="88889" l="11111" r="88889">
                              <a14:foregroundMark x1="14815" y1="62963" x2="14815" y2="62963"/>
                            </a14:backgroundRemoval>
                          </a14:imgEffect>
                        </a14:imgLayer>
                      </a14:imgProps>
                    </a:ext>
                    <a:ext uri="{28A0092B-C50C-407E-A947-70E740481C1C}">
                      <a14:useLocalDpi xmlns:a14="http://schemas.microsoft.com/office/drawing/2010/main"/>
                    </a:ext>
                  </a:extLst>
                </a:blip>
                <a:srcRect/>
                <a:stretch/>
              </p:blipFill>
              <p:spPr>
                <a:xfrm flipH="1">
                  <a:off x="10883121" y="3827202"/>
                  <a:ext cx="186264" cy="139270"/>
                </a:xfrm>
                <a:prstGeom prst="rect">
                  <a:avLst/>
                </a:prstGeom>
              </p:spPr>
            </p:pic>
            <p:sp>
              <p:nvSpPr>
                <p:cNvPr id="826" name="フリーフォーム 287">
                  <a:extLst>
                    <a:ext uri="{FF2B5EF4-FFF2-40B4-BE49-F238E27FC236}">
                      <a16:creationId xmlns:a16="http://schemas.microsoft.com/office/drawing/2014/main" id="{C462E233-217F-47D3-A1EA-48712FB7A6A5}"/>
                    </a:ext>
                  </a:extLst>
                </p:cNvPr>
                <p:cNvSpPr/>
                <p:nvPr/>
              </p:nvSpPr>
              <p:spPr>
                <a:xfrm>
                  <a:off x="10912189" y="3833873"/>
                  <a:ext cx="147859" cy="102798"/>
                </a:xfrm>
                <a:custGeom>
                  <a:avLst/>
                  <a:gdLst>
                    <a:gd name="connsiteX0" fmla="*/ 574675 w 1000125"/>
                    <a:gd name="connsiteY0" fmla="*/ 0 h 695325"/>
                    <a:gd name="connsiteX1" fmla="*/ 15875 w 1000125"/>
                    <a:gd name="connsiteY1" fmla="*/ 412750 h 695325"/>
                    <a:gd name="connsiteX2" fmla="*/ 76200 w 1000125"/>
                    <a:gd name="connsiteY2" fmla="*/ 473075 h 695325"/>
                    <a:gd name="connsiteX3" fmla="*/ 60325 w 1000125"/>
                    <a:gd name="connsiteY3" fmla="*/ 501650 h 695325"/>
                    <a:gd name="connsiteX4" fmla="*/ 31750 w 1000125"/>
                    <a:gd name="connsiteY4" fmla="*/ 492125 h 695325"/>
                    <a:gd name="connsiteX5" fmla="*/ 0 w 1000125"/>
                    <a:gd name="connsiteY5" fmla="*/ 533400 h 695325"/>
                    <a:gd name="connsiteX6" fmla="*/ 123825 w 1000125"/>
                    <a:gd name="connsiteY6" fmla="*/ 692150 h 695325"/>
                    <a:gd name="connsiteX7" fmla="*/ 187325 w 1000125"/>
                    <a:gd name="connsiteY7" fmla="*/ 641350 h 695325"/>
                    <a:gd name="connsiteX8" fmla="*/ 168275 w 1000125"/>
                    <a:gd name="connsiteY8" fmla="*/ 622300 h 695325"/>
                    <a:gd name="connsiteX9" fmla="*/ 200025 w 1000125"/>
                    <a:gd name="connsiteY9" fmla="*/ 600075 h 695325"/>
                    <a:gd name="connsiteX10" fmla="*/ 269875 w 1000125"/>
                    <a:gd name="connsiteY10" fmla="*/ 666750 h 695325"/>
                    <a:gd name="connsiteX11" fmla="*/ 504825 w 1000125"/>
                    <a:gd name="connsiteY11" fmla="*/ 498475 h 695325"/>
                    <a:gd name="connsiteX12" fmla="*/ 520700 w 1000125"/>
                    <a:gd name="connsiteY12" fmla="*/ 520700 h 695325"/>
                    <a:gd name="connsiteX13" fmla="*/ 517525 w 1000125"/>
                    <a:gd name="connsiteY13" fmla="*/ 536575 h 695325"/>
                    <a:gd name="connsiteX14" fmla="*/ 558800 w 1000125"/>
                    <a:gd name="connsiteY14" fmla="*/ 590550 h 695325"/>
                    <a:gd name="connsiteX15" fmla="*/ 590550 w 1000125"/>
                    <a:gd name="connsiteY15" fmla="*/ 581025 h 695325"/>
                    <a:gd name="connsiteX16" fmla="*/ 673100 w 1000125"/>
                    <a:gd name="connsiteY16" fmla="*/ 625475 h 695325"/>
                    <a:gd name="connsiteX17" fmla="*/ 682625 w 1000125"/>
                    <a:gd name="connsiteY17" fmla="*/ 660400 h 695325"/>
                    <a:gd name="connsiteX18" fmla="*/ 711200 w 1000125"/>
                    <a:gd name="connsiteY18" fmla="*/ 688975 h 695325"/>
                    <a:gd name="connsiteX19" fmla="*/ 739775 w 1000125"/>
                    <a:gd name="connsiteY19" fmla="*/ 695325 h 695325"/>
                    <a:gd name="connsiteX20" fmla="*/ 774700 w 1000125"/>
                    <a:gd name="connsiteY20" fmla="*/ 660400 h 695325"/>
                    <a:gd name="connsiteX21" fmla="*/ 866775 w 1000125"/>
                    <a:gd name="connsiteY21" fmla="*/ 657225 h 695325"/>
                    <a:gd name="connsiteX22" fmla="*/ 882650 w 1000125"/>
                    <a:gd name="connsiteY22" fmla="*/ 631825 h 695325"/>
                    <a:gd name="connsiteX23" fmla="*/ 917575 w 1000125"/>
                    <a:gd name="connsiteY23" fmla="*/ 682625 h 695325"/>
                    <a:gd name="connsiteX24" fmla="*/ 952500 w 1000125"/>
                    <a:gd name="connsiteY24" fmla="*/ 688975 h 695325"/>
                    <a:gd name="connsiteX25" fmla="*/ 1000125 w 1000125"/>
                    <a:gd name="connsiteY25" fmla="*/ 682625 h 695325"/>
                    <a:gd name="connsiteX26" fmla="*/ 952500 w 1000125"/>
                    <a:gd name="connsiteY26" fmla="*/ 488950 h 695325"/>
                    <a:gd name="connsiteX27" fmla="*/ 898525 w 1000125"/>
                    <a:gd name="connsiteY27" fmla="*/ 485775 h 695325"/>
                    <a:gd name="connsiteX28" fmla="*/ 898525 w 1000125"/>
                    <a:gd name="connsiteY28" fmla="*/ 581025 h 695325"/>
                    <a:gd name="connsiteX29" fmla="*/ 774700 w 1000125"/>
                    <a:gd name="connsiteY29" fmla="*/ 590550 h 695325"/>
                    <a:gd name="connsiteX30" fmla="*/ 746125 w 1000125"/>
                    <a:gd name="connsiteY30" fmla="*/ 577850 h 695325"/>
                    <a:gd name="connsiteX31" fmla="*/ 695325 w 1000125"/>
                    <a:gd name="connsiteY31" fmla="*/ 581025 h 695325"/>
                    <a:gd name="connsiteX32" fmla="*/ 654050 w 1000125"/>
                    <a:gd name="connsiteY32" fmla="*/ 546100 h 695325"/>
                    <a:gd name="connsiteX33" fmla="*/ 638175 w 1000125"/>
                    <a:gd name="connsiteY33" fmla="*/ 498475 h 695325"/>
                    <a:gd name="connsiteX34" fmla="*/ 587375 w 1000125"/>
                    <a:gd name="connsiteY34" fmla="*/ 466725 h 695325"/>
                    <a:gd name="connsiteX35" fmla="*/ 568325 w 1000125"/>
                    <a:gd name="connsiteY35" fmla="*/ 450850 h 695325"/>
                    <a:gd name="connsiteX36" fmla="*/ 781050 w 1000125"/>
                    <a:gd name="connsiteY36" fmla="*/ 292100 h 695325"/>
                    <a:gd name="connsiteX37" fmla="*/ 574675 w 1000125"/>
                    <a:gd name="connsiteY37"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125" h="695325">
                      <a:moveTo>
                        <a:pt x="574675" y="0"/>
                      </a:moveTo>
                      <a:lnTo>
                        <a:pt x="15875" y="412750"/>
                      </a:lnTo>
                      <a:lnTo>
                        <a:pt x="76200" y="473075"/>
                      </a:lnTo>
                      <a:lnTo>
                        <a:pt x="60325" y="501650"/>
                      </a:lnTo>
                      <a:lnTo>
                        <a:pt x="31750" y="492125"/>
                      </a:lnTo>
                      <a:lnTo>
                        <a:pt x="0" y="533400"/>
                      </a:lnTo>
                      <a:lnTo>
                        <a:pt x="123825" y="692150"/>
                      </a:lnTo>
                      <a:lnTo>
                        <a:pt x="187325" y="641350"/>
                      </a:lnTo>
                      <a:lnTo>
                        <a:pt x="168275" y="622300"/>
                      </a:lnTo>
                      <a:lnTo>
                        <a:pt x="200025" y="600075"/>
                      </a:lnTo>
                      <a:lnTo>
                        <a:pt x="269875" y="666750"/>
                      </a:lnTo>
                      <a:lnTo>
                        <a:pt x="504825" y="498475"/>
                      </a:lnTo>
                      <a:lnTo>
                        <a:pt x="520700" y="520700"/>
                      </a:lnTo>
                      <a:lnTo>
                        <a:pt x="517525" y="536575"/>
                      </a:lnTo>
                      <a:lnTo>
                        <a:pt x="558800" y="590550"/>
                      </a:lnTo>
                      <a:lnTo>
                        <a:pt x="590550" y="581025"/>
                      </a:lnTo>
                      <a:lnTo>
                        <a:pt x="673100" y="625475"/>
                      </a:lnTo>
                      <a:lnTo>
                        <a:pt x="682625" y="660400"/>
                      </a:lnTo>
                      <a:lnTo>
                        <a:pt x="711200" y="688975"/>
                      </a:lnTo>
                      <a:lnTo>
                        <a:pt x="739775" y="695325"/>
                      </a:lnTo>
                      <a:lnTo>
                        <a:pt x="774700" y="660400"/>
                      </a:lnTo>
                      <a:lnTo>
                        <a:pt x="866775" y="657225"/>
                      </a:lnTo>
                      <a:lnTo>
                        <a:pt x="882650" y="631825"/>
                      </a:lnTo>
                      <a:lnTo>
                        <a:pt x="917575" y="682625"/>
                      </a:lnTo>
                      <a:lnTo>
                        <a:pt x="952500" y="688975"/>
                      </a:lnTo>
                      <a:lnTo>
                        <a:pt x="1000125" y="682625"/>
                      </a:lnTo>
                      <a:lnTo>
                        <a:pt x="952500" y="488950"/>
                      </a:lnTo>
                      <a:lnTo>
                        <a:pt x="898525" y="485775"/>
                      </a:lnTo>
                      <a:lnTo>
                        <a:pt x="898525" y="581025"/>
                      </a:lnTo>
                      <a:lnTo>
                        <a:pt x="774700" y="590550"/>
                      </a:lnTo>
                      <a:lnTo>
                        <a:pt x="746125" y="577850"/>
                      </a:lnTo>
                      <a:lnTo>
                        <a:pt x="695325" y="581025"/>
                      </a:lnTo>
                      <a:lnTo>
                        <a:pt x="654050" y="546100"/>
                      </a:lnTo>
                      <a:lnTo>
                        <a:pt x="638175" y="498475"/>
                      </a:lnTo>
                      <a:lnTo>
                        <a:pt x="587375" y="466725"/>
                      </a:lnTo>
                      <a:lnTo>
                        <a:pt x="568325" y="450850"/>
                      </a:lnTo>
                      <a:lnTo>
                        <a:pt x="781050" y="292100"/>
                      </a:lnTo>
                      <a:lnTo>
                        <a:pt x="574675" y="0"/>
                      </a:lnTo>
                      <a:close/>
                    </a:path>
                  </a:pathLst>
                </a:custGeom>
                <a:noFill/>
                <a:ln w="3175" cap="flat" cmpd="sng" algn="ctr">
                  <a:solidFill>
                    <a:sysClr val="windowText" lastClr="000000"/>
                  </a:solid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grpSp>
        </p:grpSp>
        <p:pic>
          <p:nvPicPr>
            <p:cNvPr id="821" name="図 820">
              <a:extLst>
                <a:ext uri="{FF2B5EF4-FFF2-40B4-BE49-F238E27FC236}">
                  <a16:creationId xmlns:a16="http://schemas.microsoft.com/office/drawing/2014/main" id="{18E16FED-BF15-44D2-8578-79AF5E4A9DAE}"/>
                </a:ext>
              </a:extLst>
            </p:cNvPr>
            <p:cNvPicPr>
              <a:picLocks noChangeAspect="1"/>
            </p:cNvPicPr>
            <p:nvPr/>
          </p:nvPicPr>
          <p:blipFill>
            <a:blip r:embed="rId41" cstate="screen">
              <a:extLst>
                <a:ext uri="{BEBA8EAE-BF5A-486C-A8C5-ECC9F3942E4B}">
                  <a14:imgProps xmlns:a14="http://schemas.microsoft.com/office/drawing/2010/main">
                    <a14:imgLayer r:embed="rId42">
                      <a14:imgEffect>
                        <a14:backgroundRemoval t="36129" b="89677" l="2400" r="53200">
                          <a14:backgroundMark x1="20300" y1="35355" x2="20300" y2="35355"/>
                          <a14:backgroundMark x1="81700" y1="37419" x2="81700" y2="37419"/>
                          <a14:backgroundMark x1="35700" y1="66710" x2="35700" y2="66710"/>
                          <a14:backgroundMark x1="54600" y1="67097" x2="54600" y2="67097"/>
                          <a14:backgroundMark x1="29500" y1="37290" x2="29500" y2="37290"/>
                          <a14:backgroundMark x1="86900" y1="52903" x2="86900" y2="52903"/>
                          <a14:backgroundMark x1="25500" y1="34968" x2="25500" y2="34968"/>
                          <a14:backgroundMark x1="22400" y1="36258" x2="22400" y2="36258"/>
                          <a14:backgroundMark x1="21200" y1="37935" x2="21200" y2="37935"/>
                          <a14:backgroundMark x1="20700" y1="39226" x2="20700" y2="39226"/>
                          <a14:backgroundMark x1="31600" y1="38710" x2="31600" y2="38710"/>
                          <a14:backgroundMark x1="32800" y1="35355" x2="32800" y2="35355"/>
                          <a14:backgroundMark x1="75800" y1="44387" x2="75800" y2="44387"/>
                          <a14:backgroundMark x1="77600" y1="40903" x2="77600" y2="40903"/>
                          <a14:backgroundMark x1="73700" y1="39097" x2="73700" y2="39097"/>
                          <a14:backgroundMark x1="72800" y1="46323" x2="72800" y2="46323"/>
                          <a14:backgroundMark x1="74100" y1="48516" x2="74100" y2="48516"/>
                          <a14:backgroundMark x1="82700" y1="45032" x2="82700" y2="45032"/>
                          <a14:backgroundMark x1="85900" y1="29806" x2="85900" y2="29806"/>
                          <a14:backgroundMark x1="86300" y1="34968" x2="86300" y2="34968"/>
                          <a14:backgroundMark x1="85600" y1="46452" x2="85600" y2="46452"/>
                          <a14:backgroundMark x1="76000" y1="35871" x2="76000" y2="35871"/>
                          <a14:backgroundMark x1="79100" y1="49419" x2="79100" y2="49419"/>
                          <a14:backgroundMark x1="79100" y1="45935" x2="79100" y2="45935"/>
                          <a14:backgroundMark x1="82400" y1="41419" x2="82400" y2="41419"/>
                          <a14:backgroundMark x1="84300" y1="40903" x2="84300" y2="40903"/>
                          <a14:backgroundMark x1="85300" y1="43484" x2="85300" y2="43484"/>
                          <a14:backgroundMark x1="85300" y1="43484" x2="85300" y2="43484"/>
                          <a14:backgroundMark x1="76700" y1="66710" x2="76700" y2="66710"/>
                          <a14:backgroundMark x1="14300" y1="67355" x2="14300" y2="67355"/>
                          <a14:backgroundMark x1="72700" y1="35613" x2="72700" y2="35613"/>
                          <a14:backgroundMark x1="72700" y1="35613" x2="72700" y2="35613"/>
                          <a14:backgroundMark x1="75700" y1="52774" x2="75700" y2="52774"/>
                          <a14:backgroundMark x1="74100" y1="51097" x2="74100" y2="51097"/>
                          <a14:backgroundMark x1="65800" y1="54452" x2="65800" y2="54452"/>
                          <a14:backgroundMark x1="65800" y1="54452" x2="65800" y2="54452"/>
                          <a14:backgroundMark x1="73100" y1="42968" x2="73100" y2="42968"/>
                          <a14:backgroundMark x1="73100" y1="42968" x2="73100" y2="42968"/>
                          <a14:backgroundMark x1="79300" y1="36516" x2="79300" y2="36516"/>
                          <a14:backgroundMark x1="79300" y1="36516" x2="79300" y2="36516"/>
                          <a14:backgroundMark x1="83400" y1="34065" x2="83400" y2="34065"/>
                          <a14:backgroundMark x1="83400" y1="34065" x2="83400" y2="34065"/>
                          <a14:backgroundMark x1="26200" y1="37806" x2="26200" y2="37806"/>
                          <a14:backgroundMark x1="26200" y1="37806" x2="26200" y2="37806"/>
                          <a14:backgroundMark x1="24000" y1="37806" x2="24000" y2="37806"/>
                          <a14:backgroundMark x1="24000" y1="37806" x2="24000" y2="37806"/>
                          <a14:backgroundMark x1="83200" y1="49806" x2="83200" y2="49806"/>
                          <a14:backgroundMark x1="83200" y1="49806" x2="83200" y2="49806"/>
                          <a14:backgroundMark x1="80000" y1="39484" x2="80000" y2="39484"/>
                          <a14:backgroundMark x1="80000" y1="39484" x2="80000" y2="39484"/>
                          <a14:backgroundMark x1="80000" y1="39484" x2="80000" y2="39484"/>
                          <a14:backgroundMark x1="80000" y1="39484" x2="80000" y2="39484"/>
                          <a14:backgroundMark x1="19000" y1="39097" x2="19000" y2="39097"/>
                          <a14:backgroundMark x1="19000" y1="39097" x2="19000" y2="39097"/>
                          <a14:backgroundMark x1="85000" y1="37935" x2="85000" y2="37935"/>
                          <a14:backgroundMark x1="85000" y1="37935" x2="85000" y2="37935"/>
                          <a14:backgroundMark x1="71200" y1="40129" x2="71200" y2="40129"/>
                          <a14:backgroundMark x1="71200" y1="40129" x2="71200" y2="40129"/>
                          <a14:backgroundMark x1="76800" y1="48129" x2="76800" y2="48129"/>
                          <a14:backgroundMark x1="76800" y1="48129" x2="76800" y2="48129"/>
                          <a14:backgroundMark x1="75400" y1="62839" x2="75400" y2="62839"/>
                          <a14:backgroundMark x1="75400" y1="62839" x2="75400" y2="62839"/>
                          <a14:backgroundMark x1="75400" y1="62581" x2="75400" y2="62581"/>
                          <a14:backgroundMark x1="75400" y1="62581" x2="75400" y2="62581"/>
                          <a14:backgroundMark x1="76400" y1="60129" x2="76400" y2="60129"/>
                          <a14:backgroundMark x1="76400" y1="60129" x2="76400" y2="60129"/>
                          <a14:backgroundMark x1="73100" y1="64387" x2="73100" y2="64387"/>
                          <a14:backgroundMark x1="73100" y1="64387" x2="73100" y2="64387"/>
                        </a14:backgroundRemoval>
                      </a14:imgEffect>
                    </a14:imgLayer>
                  </a14:imgProps>
                </a:ext>
                <a:ext uri="{28A0092B-C50C-407E-A947-70E740481C1C}">
                  <a14:useLocalDpi xmlns:a14="http://schemas.microsoft.com/office/drawing/2010/main"/>
                </a:ext>
              </a:extLst>
            </a:blip>
            <a:stretch>
              <a:fillRect/>
            </a:stretch>
          </p:blipFill>
          <p:spPr>
            <a:xfrm>
              <a:off x="9272678" y="2967388"/>
              <a:ext cx="356937" cy="276756"/>
            </a:xfrm>
            <a:prstGeom prst="rect">
              <a:avLst/>
            </a:prstGeom>
          </p:spPr>
        </p:pic>
      </p:grpSp>
      <p:grpSp>
        <p:nvGrpSpPr>
          <p:cNvPr id="827" name="グループ化 826">
            <a:extLst>
              <a:ext uri="{FF2B5EF4-FFF2-40B4-BE49-F238E27FC236}">
                <a16:creationId xmlns:a16="http://schemas.microsoft.com/office/drawing/2014/main" id="{027249A7-267D-44CC-9CD2-5763C7134ED0}"/>
              </a:ext>
            </a:extLst>
          </p:cNvPr>
          <p:cNvGrpSpPr/>
          <p:nvPr/>
        </p:nvGrpSpPr>
        <p:grpSpPr>
          <a:xfrm>
            <a:off x="3222962" y="5183924"/>
            <a:ext cx="506161" cy="322871"/>
            <a:chOff x="10919877" y="2876259"/>
            <a:chExt cx="1100433" cy="705068"/>
          </a:xfrm>
        </p:grpSpPr>
        <p:sp>
          <p:nvSpPr>
            <p:cNvPr id="828" name="吹き出し: 四角形 827">
              <a:extLst>
                <a:ext uri="{FF2B5EF4-FFF2-40B4-BE49-F238E27FC236}">
                  <a16:creationId xmlns:a16="http://schemas.microsoft.com/office/drawing/2014/main" id="{D194E72B-EC14-4FF2-A6CC-8579AAE12A3B}"/>
                </a:ext>
              </a:extLst>
            </p:cNvPr>
            <p:cNvSpPr/>
            <p:nvPr/>
          </p:nvSpPr>
          <p:spPr>
            <a:xfrm>
              <a:off x="10919877" y="2876259"/>
              <a:ext cx="1100433" cy="705068"/>
            </a:xfrm>
            <a:prstGeom prst="wedgeRectCallout">
              <a:avLst>
                <a:gd name="adj1" fmla="val -65098"/>
                <a:gd name="adj2" fmla="val 37760"/>
              </a:avLst>
            </a:prstGeom>
            <a:noFill/>
            <a:ln w="25400" cap="flat" cmpd="sng" algn="ctr">
              <a:solidFill>
                <a:sysClr val="windowText" lastClr="000000"/>
              </a:solid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grpSp>
          <p:nvGrpSpPr>
            <p:cNvPr id="829" name="グループ化 828">
              <a:extLst>
                <a:ext uri="{FF2B5EF4-FFF2-40B4-BE49-F238E27FC236}">
                  <a16:creationId xmlns:a16="http://schemas.microsoft.com/office/drawing/2014/main" id="{8C598B02-0E1F-4FFF-9B97-D0368BBEEAED}"/>
                </a:ext>
              </a:extLst>
            </p:cNvPr>
            <p:cNvGrpSpPr/>
            <p:nvPr/>
          </p:nvGrpSpPr>
          <p:grpSpPr>
            <a:xfrm>
              <a:off x="10962288" y="2933099"/>
              <a:ext cx="1016264" cy="599801"/>
              <a:chOff x="4882601" y="4287424"/>
              <a:chExt cx="1016264" cy="599801"/>
            </a:xfrm>
          </p:grpSpPr>
          <p:sp>
            <p:nvSpPr>
              <p:cNvPr id="836" name="正方形/長方形 835">
                <a:extLst>
                  <a:ext uri="{FF2B5EF4-FFF2-40B4-BE49-F238E27FC236}">
                    <a16:creationId xmlns:a16="http://schemas.microsoft.com/office/drawing/2014/main" id="{1110AA07-1C7A-4E41-AA9A-755CC12728AB}"/>
                  </a:ext>
                </a:extLst>
              </p:cNvPr>
              <p:cNvSpPr/>
              <p:nvPr/>
            </p:nvSpPr>
            <p:spPr>
              <a:xfrm>
                <a:off x="4891132" y="4287424"/>
                <a:ext cx="1007733" cy="593048"/>
              </a:xfrm>
              <a:prstGeom prst="rect">
                <a:avLst/>
              </a:prstGeom>
              <a:solidFill>
                <a:srgbClr val="33A75A"/>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7" name="フローチャート: せん孔テープ 836">
                <a:extLst>
                  <a:ext uri="{FF2B5EF4-FFF2-40B4-BE49-F238E27FC236}">
                    <a16:creationId xmlns:a16="http://schemas.microsoft.com/office/drawing/2014/main" id="{DECBE584-9914-49F0-9E25-80509D3D047D}"/>
                  </a:ext>
                </a:extLst>
              </p:cNvPr>
              <p:cNvSpPr/>
              <p:nvPr/>
            </p:nvSpPr>
            <p:spPr>
              <a:xfrm rot="560912">
                <a:off x="4882601" y="4772735"/>
                <a:ext cx="628320" cy="68780"/>
              </a:xfrm>
              <a:prstGeom prst="flowChartPunchedTape">
                <a:avLst/>
              </a:prstGeom>
              <a:solidFill>
                <a:srgbClr val="4F81BD"/>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8" name="円/楕円 143">
                <a:extLst>
                  <a:ext uri="{FF2B5EF4-FFF2-40B4-BE49-F238E27FC236}">
                    <a16:creationId xmlns:a16="http://schemas.microsoft.com/office/drawing/2014/main" id="{BAB3AD01-CE39-4B44-B526-DB7866ECCA7E}"/>
                  </a:ext>
                </a:extLst>
              </p:cNvPr>
              <p:cNvSpPr/>
              <p:nvPr/>
            </p:nvSpPr>
            <p:spPr>
              <a:xfrm>
                <a:off x="5069736" y="4335832"/>
                <a:ext cx="19616" cy="1301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839" name="円/楕円 144">
                <a:extLst>
                  <a:ext uri="{FF2B5EF4-FFF2-40B4-BE49-F238E27FC236}">
                    <a16:creationId xmlns:a16="http://schemas.microsoft.com/office/drawing/2014/main" id="{A760E5D9-9241-4348-8158-4C62ED6524F8}"/>
                  </a:ext>
                </a:extLst>
              </p:cNvPr>
              <p:cNvSpPr/>
              <p:nvPr/>
            </p:nvSpPr>
            <p:spPr>
              <a:xfrm>
                <a:off x="5076756" y="4329615"/>
                <a:ext cx="27999" cy="15732"/>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840" name="円/楕円 145">
                <a:extLst>
                  <a:ext uri="{FF2B5EF4-FFF2-40B4-BE49-F238E27FC236}">
                    <a16:creationId xmlns:a16="http://schemas.microsoft.com/office/drawing/2014/main" id="{879C17F9-1FF3-4329-9270-DAD9971EDE69}"/>
                  </a:ext>
                </a:extLst>
              </p:cNvPr>
              <p:cNvSpPr/>
              <p:nvPr/>
            </p:nvSpPr>
            <p:spPr>
              <a:xfrm>
                <a:off x="5074271" y="4320179"/>
                <a:ext cx="26423" cy="1384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841" name="Freeform 5">
                <a:extLst>
                  <a:ext uri="{FF2B5EF4-FFF2-40B4-BE49-F238E27FC236}">
                    <a16:creationId xmlns:a16="http://schemas.microsoft.com/office/drawing/2014/main" id="{482549EA-C277-4A24-B1C3-13AD1CC5788D}"/>
                  </a:ext>
                </a:extLst>
              </p:cNvPr>
              <p:cNvSpPr>
                <a:spLocks/>
              </p:cNvSpPr>
              <p:nvPr/>
            </p:nvSpPr>
            <p:spPr bwMode="auto">
              <a:xfrm>
                <a:off x="5084156" y="4353643"/>
                <a:ext cx="7422" cy="17574"/>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42" name="円/楕円 147">
                <a:extLst>
                  <a:ext uri="{FF2B5EF4-FFF2-40B4-BE49-F238E27FC236}">
                    <a16:creationId xmlns:a16="http://schemas.microsoft.com/office/drawing/2014/main" id="{99804E93-1B7D-44FD-B887-308F8C531E5F}"/>
                  </a:ext>
                </a:extLst>
              </p:cNvPr>
              <p:cNvSpPr/>
              <p:nvPr/>
            </p:nvSpPr>
            <p:spPr>
              <a:xfrm>
                <a:off x="5078954" y="4309592"/>
                <a:ext cx="15750" cy="1404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843" name="円/楕円 148">
                <a:extLst>
                  <a:ext uri="{FF2B5EF4-FFF2-40B4-BE49-F238E27FC236}">
                    <a16:creationId xmlns:a16="http://schemas.microsoft.com/office/drawing/2014/main" id="{CB8C01F4-7638-42E8-AA3A-BE39DA04E68E}"/>
                  </a:ext>
                </a:extLst>
              </p:cNvPr>
              <p:cNvSpPr/>
              <p:nvPr/>
            </p:nvSpPr>
            <p:spPr>
              <a:xfrm>
                <a:off x="5081500" y="4341100"/>
                <a:ext cx="19616" cy="1443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nvGrpSpPr>
              <p:cNvPr id="844" name="グループ化 843">
                <a:extLst>
                  <a:ext uri="{FF2B5EF4-FFF2-40B4-BE49-F238E27FC236}">
                    <a16:creationId xmlns:a16="http://schemas.microsoft.com/office/drawing/2014/main" id="{CA5E2B5C-A6FB-475C-940A-6870184BC754}"/>
                  </a:ext>
                </a:extLst>
              </p:cNvPr>
              <p:cNvGrpSpPr/>
              <p:nvPr/>
            </p:nvGrpSpPr>
            <p:grpSpPr>
              <a:xfrm>
                <a:off x="5436926" y="4595704"/>
                <a:ext cx="101828" cy="35411"/>
                <a:chOff x="5340414" y="2107025"/>
                <a:chExt cx="410274" cy="150650"/>
              </a:xfrm>
            </p:grpSpPr>
            <p:pic>
              <p:nvPicPr>
                <p:cNvPr id="1229" name="Picture 2">
                  <a:extLst>
                    <a:ext uri="{FF2B5EF4-FFF2-40B4-BE49-F238E27FC236}">
                      <a16:creationId xmlns:a16="http://schemas.microsoft.com/office/drawing/2014/main" id="{1B1C287B-4FD9-4E0D-9C2A-B8DA941E35E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40414" y="216769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 name="Picture 2">
                  <a:extLst>
                    <a:ext uri="{FF2B5EF4-FFF2-40B4-BE49-F238E27FC236}">
                      <a16:creationId xmlns:a16="http://schemas.microsoft.com/office/drawing/2014/main" id="{B94163CC-B2F0-488A-9EA3-4F96C71D200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65924" y="216094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 name="Picture 2">
                  <a:extLst>
                    <a:ext uri="{FF2B5EF4-FFF2-40B4-BE49-F238E27FC236}">
                      <a16:creationId xmlns:a16="http://schemas.microsoft.com/office/drawing/2014/main" id="{A4322D33-FE58-46E2-8516-301DBFCC515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96825" y="215833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 name="Picture 2">
                  <a:extLst>
                    <a:ext uri="{FF2B5EF4-FFF2-40B4-BE49-F238E27FC236}">
                      <a16:creationId xmlns:a16="http://schemas.microsoft.com/office/drawing/2014/main" id="{8A79C2F1-B755-4E63-B7D6-C69E3527BA32}"/>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336" y="214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 name="Picture 2">
                  <a:extLst>
                    <a:ext uri="{FF2B5EF4-FFF2-40B4-BE49-F238E27FC236}">
                      <a16:creationId xmlns:a16="http://schemas.microsoft.com/office/drawing/2014/main" id="{B079C6DA-9EA8-4D57-ADAB-A7AEA2DD4C0C}"/>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3884" y="214856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4" name="Picture 2">
                  <a:extLst>
                    <a:ext uri="{FF2B5EF4-FFF2-40B4-BE49-F238E27FC236}">
                      <a16:creationId xmlns:a16="http://schemas.microsoft.com/office/drawing/2014/main" id="{A6ADC829-2D69-4753-A607-E1920B29690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9317" y="214518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5" name="Picture 2">
                  <a:extLst>
                    <a:ext uri="{FF2B5EF4-FFF2-40B4-BE49-F238E27FC236}">
                      <a16:creationId xmlns:a16="http://schemas.microsoft.com/office/drawing/2014/main" id="{297F754B-C545-4793-B967-7F0908FA10D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27774" y="21363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6" name="Picture 2">
                  <a:extLst>
                    <a:ext uri="{FF2B5EF4-FFF2-40B4-BE49-F238E27FC236}">
                      <a16:creationId xmlns:a16="http://schemas.microsoft.com/office/drawing/2014/main" id="{5617A405-40A0-4C9A-B6DB-D204079B3DB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63316" y="212685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7" name="Picture 2">
                  <a:extLst>
                    <a:ext uri="{FF2B5EF4-FFF2-40B4-BE49-F238E27FC236}">
                      <a16:creationId xmlns:a16="http://schemas.microsoft.com/office/drawing/2014/main" id="{9988336F-7F11-4DB9-A9C9-673530D535C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7644" y="213291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8" name="Picture 2">
                  <a:extLst>
                    <a:ext uri="{FF2B5EF4-FFF2-40B4-BE49-F238E27FC236}">
                      <a16:creationId xmlns:a16="http://schemas.microsoft.com/office/drawing/2014/main" id="{68BEF1CF-3CA5-43C4-A55A-5C041C83311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26834" y="212292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 name="Picture 2">
                  <a:extLst>
                    <a:ext uri="{FF2B5EF4-FFF2-40B4-BE49-F238E27FC236}">
                      <a16:creationId xmlns:a16="http://schemas.microsoft.com/office/drawing/2014/main" id="{8BB7FFB2-DB90-4E58-B4BB-0E9293FF6D4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65250" y="211754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0" name="Picture 2">
                  <a:extLst>
                    <a:ext uri="{FF2B5EF4-FFF2-40B4-BE49-F238E27FC236}">
                      <a16:creationId xmlns:a16="http://schemas.microsoft.com/office/drawing/2014/main" id="{4C9861DC-BE0C-48A2-9667-47ABF9961D6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04969" y="210702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45" name="フリーフォーム 37">
                <a:extLst>
                  <a:ext uri="{FF2B5EF4-FFF2-40B4-BE49-F238E27FC236}">
                    <a16:creationId xmlns:a16="http://schemas.microsoft.com/office/drawing/2014/main" id="{0CE68C22-437D-43DD-8AC6-54844E1AA9A4}"/>
                  </a:ext>
                </a:extLst>
              </p:cNvPr>
              <p:cNvSpPr/>
              <p:nvPr/>
            </p:nvSpPr>
            <p:spPr>
              <a:xfrm>
                <a:off x="4884335" y="4322980"/>
                <a:ext cx="960336" cy="234983"/>
              </a:xfrm>
              <a:custGeom>
                <a:avLst/>
                <a:gdLst>
                  <a:gd name="connsiteX0" fmla="*/ 1838325 w 1838325"/>
                  <a:gd name="connsiteY0" fmla="*/ 0 h 314325"/>
                  <a:gd name="connsiteX1" fmla="*/ 1609725 w 1838325"/>
                  <a:gd name="connsiteY1" fmla="*/ 104775 h 314325"/>
                  <a:gd name="connsiteX2" fmla="*/ 1323975 w 1838325"/>
                  <a:gd name="connsiteY2" fmla="*/ 180975 h 314325"/>
                  <a:gd name="connsiteX3" fmla="*/ 1000125 w 1838325"/>
                  <a:gd name="connsiteY3" fmla="*/ 238125 h 314325"/>
                  <a:gd name="connsiteX4" fmla="*/ 609600 w 1838325"/>
                  <a:gd name="connsiteY4" fmla="*/ 266700 h 314325"/>
                  <a:gd name="connsiteX5" fmla="*/ 0 w 1838325"/>
                  <a:gd name="connsiteY5" fmla="*/ 3143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325" h="314325">
                    <a:moveTo>
                      <a:pt x="1838325" y="0"/>
                    </a:moveTo>
                    <a:lnTo>
                      <a:pt x="1609725" y="104775"/>
                    </a:lnTo>
                    <a:lnTo>
                      <a:pt x="1323975" y="180975"/>
                    </a:lnTo>
                    <a:lnTo>
                      <a:pt x="1000125" y="238125"/>
                    </a:lnTo>
                    <a:lnTo>
                      <a:pt x="609600" y="266700"/>
                    </a:lnTo>
                    <a:lnTo>
                      <a:pt x="0" y="314325"/>
                    </a:lnTo>
                  </a:path>
                </a:pathLst>
              </a:custGeom>
              <a:noFill/>
              <a:ln w="76200" cap="flat" cmpd="sng" algn="ctr">
                <a:solidFill>
                  <a:srgbClr val="C19457"/>
                </a:solidFill>
                <a:prstDash val="solid"/>
                <a:round/>
              </a:ln>
              <a:effectLst/>
            </p:spPr>
            <p:txBody>
              <a:bodyPr rtlCol="0" anchor="ctr"/>
              <a:lstStyle/>
              <a:p>
                <a:pPr algn="ct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nvGrpSpPr>
              <p:cNvPr id="846" name="グループ化 845">
                <a:extLst>
                  <a:ext uri="{FF2B5EF4-FFF2-40B4-BE49-F238E27FC236}">
                    <a16:creationId xmlns:a16="http://schemas.microsoft.com/office/drawing/2014/main" id="{1596B7C0-1E68-4E1F-878F-35B1AD50DA50}"/>
                  </a:ext>
                </a:extLst>
              </p:cNvPr>
              <p:cNvGrpSpPr/>
              <p:nvPr/>
            </p:nvGrpSpPr>
            <p:grpSpPr>
              <a:xfrm>
                <a:off x="5436572" y="4491244"/>
                <a:ext cx="55597" cy="96384"/>
                <a:chOff x="1368361" y="2946571"/>
                <a:chExt cx="288773" cy="528609"/>
              </a:xfrm>
            </p:grpSpPr>
            <p:sp>
              <p:nvSpPr>
                <p:cNvPr id="1227" name="Freeform 5">
                  <a:extLst>
                    <a:ext uri="{FF2B5EF4-FFF2-40B4-BE49-F238E27FC236}">
                      <a16:creationId xmlns:a16="http://schemas.microsoft.com/office/drawing/2014/main" id="{3923B914-258F-425F-8C50-3C6EEC2A92A5}"/>
                    </a:ext>
                  </a:extLst>
                </p:cNvPr>
                <p:cNvSpPr>
                  <a:spLocks/>
                </p:cNvSpPr>
                <p:nvPr/>
              </p:nvSpPr>
              <p:spPr bwMode="auto">
                <a:xfrm>
                  <a:off x="1481631" y="3313367"/>
                  <a:ext cx="64725" cy="161813"/>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28" name="Freeform 8">
                  <a:extLst>
                    <a:ext uri="{FF2B5EF4-FFF2-40B4-BE49-F238E27FC236}">
                      <a16:creationId xmlns:a16="http://schemas.microsoft.com/office/drawing/2014/main" id="{5CFAEAA1-ABB2-43D6-954A-05764C8918E0}"/>
                    </a:ext>
                  </a:extLst>
                </p:cNvPr>
                <p:cNvSpPr>
                  <a:spLocks/>
                </p:cNvSpPr>
                <p:nvPr/>
              </p:nvSpPr>
              <p:spPr bwMode="auto">
                <a:xfrm>
                  <a:off x="1368361" y="2946571"/>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47" name="グループ化 846">
                <a:extLst>
                  <a:ext uri="{FF2B5EF4-FFF2-40B4-BE49-F238E27FC236}">
                    <a16:creationId xmlns:a16="http://schemas.microsoft.com/office/drawing/2014/main" id="{A80C76CF-3195-4130-B385-5075AD5E37F4}"/>
                  </a:ext>
                </a:extLst>
              </p:cNvPr>
              <p:cNvGrpSpPr/>
              <p:nvPr/>
            </p:nvGrpSpPr>
            <p:grpSpPr>
              <a:xfrm>
                <a:off x="5145212" y="4349333"/>
                <a:ext cx="43660" cy="76830"/>
                <a:chOff x="1621310" y="4161796"/>
                <a:chExt cx="305373" cy="567413"/>
              </a:xfrm>
            </p:grpSpPr>
            <p:sp>
              <p:nvSpPr>
                <p:cNvPr id="1221" name="円/楕円 287">
                  <a:extLst>
                    <a:ext uri="{FF2B5EF4-FFF2-40B4-BE49-F238E27FC236}">
                      <a16:creationId xmlns:a16="http://schemas.microsoft.com/office/drawing/2014/main" id="{AB8EC138-2385-489A-AD75-6B63145CECBE}"/>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22" name="円/楕円 288">
                  <a:extLst>
                    <a:ext uri="{FF2B5EF4-FFF2-40B4-BE49-F238E27FC236}">
                      <a16:creationId xmlns:a16="http://schemas.microsoft.com/office/drawing/2014/main" id="{36524605-C05C-4217-9B83-42595AEFC5F6}"/>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23" name="円/楕円 289">
                  <a:extLst>
                    <a:ext uri="{FF2B5EF4-FFF2-40B4-BE49-F238E27FC236}">
                      <a16:creationId xmlns:a16="http://schemas.microsoft.com/office/drawing/2014/main" id="{B5824467-6A28-4D42-94FC-1BA20F53CC13}"/>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24" name="Freeform 5">
                  <a:extLst>
                    <a:ext uri="{FF2B5EF4-FFF2-40B4-BE49-F238E27FC236}">
                      <a16:creationId xmlns:a16="http://schemas.microsoft.com/office/drawing/2014/main" id="{D10CA2FC-3E7A-474F-AC43-F2D10060E515}"/>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25" name="円/楕円 291">
                  <a:extLst>
                    <a:ext uri="{FF2B5EF4-FFF2-40B4-BE49-F238E27FC236}">
                      <a16:creationId xmlns:a16="http://schemas.microsoft.com/office/drawing/2014/main" id="{76F9314F-B410-404E-939A-6E6D8112AB2E}"/>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26" name="円/楕円 292">
                  <a:extLst>
                    <a:ext uri="{FF2B5EF4-FFF2-40B4-BE49-F238E27FC236}">
                      <a16:creationId xmlns:a16="http://schemas.microsoft.com/office/drawing/2014/main" id="{7D39B84D-90B4-432D-B80C-1038B54F3296}"/>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48" name="グループ化 847">
                <a:extLst>
                  <a:ext uri="{FF2B5EF4-FFF2-40B4-BE49-F238E27FC236}">
                    <a16:creationId xmlns:a16="http://schemas.microsoft.com/office/drawing/2014/main" id="{D6702838-C0CB-4D01-B806-CDD12553480E}"/>
                  </a:ext>
                </a:extLst>
              </p:cNvPr>
              <p:cNvGrpSpPr/>
              <p:nvPr/>
            </p:nvGrpSpPr>
            <p:grpSpPr>
              <a:xfrm>
                <a:off x="5091739" y="4402964"/>
                <a:ext cx="35276" cy="62076"/>
                <a:chOff x="1621310" y="4161796"/>
                <a:chExt cx="305373" cy="567413"/>
              </a:xfrm>
            </p:grpSpPr>
            <p:sp>
              <p:nvSpPr>
                <p:cNvPr id="1215" name="円/楕円 281">
                  <a:extLst>
                    <a:ext uri="{FF2B5EF4-FFF2-40B4-BE49-F238E27FC236}">
                      <a16:creationId xmlns:a16="http://schemas.microsoft.com/office/drawing/2014/main" id="{4360BC03-1413-4788-B558-FE0F55AC343C}"/>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6" name="円/楕円 282">
                  <a:extLst>
                    <a:ext uri="{FF2B5EF4-FFF2-40B4-BE49-F238E27FC236}">
                      <a16:creationId xmlns:a16="http://schemas.microsoft.com/office/drawing/2014/main" id="{78FDE10D-6C38-43B6-9B3D-6322AC263B99}"/>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7" name="円/楕円 283">
                  <a:extLst>
                    <a:ext uri="{FF2B5EF4-FFF2-40B4-BE49-F238E27FC236}">
                      <a16:creationId xmlns:a16="http://schemas.microsoft.com/office/drawing/2014/main" id="{49E50582-23E6-47AF-B9C6-C613941ED4B6}"/>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8" name="Freeform 5">
                  <a:extLst>
                    <a:ext uri="{FF2B5EF4-FFF2-40B4-BE49-F238E27FC236}">
                      <a16:creationId xmlns:a16="http://schemas.microsoft.com/office/drawing/2014/main" id="{FBD9DAF3-BD15-400F-981B-DC3E823605AA}"/>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19" name="円/楕円 285">
                  <a:extLst>
                    <a:ext uri="{FF2B5EF4-FFF2-40B4-BE49-F238E27FC236}">
                      <a16:creationId xmlns:a16="http://schemas.microsoft.com/office/drawing/2014/main" id="{BCCC1EB3-5F5D-4925-BB74-BAC64B767098}"/>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20" name="円/楕円 286">
                  <a:extLst>
                    <a:ext uri="{FF2B5EF4-FFF2-40B4-BE49-F238E27FC236}">
                      <a16:creationId xmlns:a16="http://schemas.microsoft.com/office/drawing/2014/main" id="{5EAAFA8A-5486-4277-9FFB-FB70AB73166A}"/>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49" name="グループ化 848">
                <a:extLst>
                  <a:ext uri="{FF2B5EF4-FFF2-40B4-BE49-F238E27FC236}">
                    <a16:creationId xmlns:a16="http://schemas.microsoft.com/office/drawing/2014/main" id="{03B68040-F75E-4A67-99FF-D26A3D47D70A}"/>
                  </a:ext>
                </a:extLst>
              </p:cNvPr>
              <p:cNvGrpSpPr/>
              <p:nvPr/>
            </p:nvGrpSpPr>
            <p:grpSpPr>
              <a:xfrm>
                <a:off x="5041693" y="4358345"/>
                <a:ext cx="43660" cy="76830"/>
                <a:chOff x="1063181" y="1955013"/>
                <a:chExt cx="243818" cy="453037"/>
              </a:xfrm>
            </p:grpSpPr>
            <p:sp>
              <p:nvSpPr>
                <p:cNvPr id="1209" name="円/楕円 275">
                  <a:extLst>
                    <a:ext uri="{FF2B5EF4-FFF2-40B4-BE49-F238E27FC236}">
                      <a16:creationId xmlns:a16="http://schemas.microsoft.com/office/drawing/2014/main" id="{713E783E-CF94-4CDF-B0C0-A569315F3DAF}"/>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0" name="円/楕円 276">
                  <a:extLst>
                    <a:ext uri="{FF2B5EF4-FFF2-40B4-BE49-F238E27FC236}">
                      <a16:creationId xmlns:a16="http://schemas.microsoft.com/office/drawing/2014/main" id="{FA76154F-53DF-45D1-9037-52165C65E846}"/>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1" name="円/楕円 277">
                  <a:extLst>
                    <a:ext uri="{FF2B5EF4-FFF2-40B4-BE49-F238E27FC236}">
                      <a16:creationId xmlns:a16="http://schemas.microsoft.com/office/drawing/2014/main" id="{D27290D8-071C-4EA5-9078-DCBB72C249CC}"/>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2" name="Freeform 5">
                  <a:extLst>
                    <a:ext uri="{FF2B5EF4-FFF2-40B4-BE49-F238E27FC236}">
                      <a16:creationId xmlns:a16="http://schemas.microsoft.com/office/drawing/2014/main" id="{95101A47-54F2-45A5-B2A5-519DA78F29E7}"/>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13" name="円/楕円 279">
                  <a:extLst>
                    <a:ext uri="{FF2B5EF4-FFF2-40B4-BE49-F238E27FC236}">
                      <a16:creationId xmlns:a16="http://schemas.microsoft.com/office/drawing/2014/main" id="{F7668BDC-761B-4975-8893-E9485DA4478D}"/>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14" name="円/楕円 280">
                  <a:extLst>
                    <a:ext uri="{FF2B5EF4-FFF2-40B4-BE49-F238E27FC236}">
                      <a16:creationId xmlns:a16="http://schemas.microsoft.com/office/drawing/2014/main" id="{714C3D55-5FB7-4754-BF5B-C5CC7771D7A1}"/>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50" name="グループ化 849">
                <a:extLst>
                  <a:ext uri="{FF2B5EF4-FFF2-40B4-BE49-F238E27FC236}">
                    <a16:creationId xmlns:a16="http://schemas.microsoft.com/office/drawing/2014/main" id="{16B3F8E7-070F-4483-982E-59AC1C009BC3}"/>
                  </a:ext>
                </a:extLst>
              </p:cNvPr>
              <p:cNvGrpSpPr/>
              <p:nvPr/>
            </p:nvGrpSpPr>
            <p:grpSpPr>
              <a:xfrm>
                <a:off x="5104756" y="4336617"/>
                <a:ext cx="35019" cy="61625"/>
                <a:chOff x="1063181" y="1955013"/>
                <a:chExt cx="243818" cy="453037"/>
              </a:xfrm>
            </p:grpSpPr>
            <p:sp>
              <p:nvSpPr>
                <p:cNvPr id="1203" name="円/楕円 269">
                  <a:extLst>
                    <a:ext uri="{FF2B5EF4-FFF2-40B4-BE49-F238E27FC236}">
                      <a16:creationId xmlns:a16="http://schemas.microsoft.com/office/drawing/2014/main" id="{A0039F76-1C02-41B9-80F9-68697A570E15}"/>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4" name="円/楕円 270">
                  <a:extLst>
                    <a:ext uri="{FF2B5EF4-FFF2-40B4-BE49-F238E27FC236}">
                      <a16:creationId xmlns:a16="http://schemas.microsoft.com/office/drawing/2014/main" id="{539080B7-C054-490C-AD6B-7730B6ECCEC6}"/>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5" name="円/楕円 271">
                  <a:extLst>
                    <a:ext uri="{FF2B5EF4-FFF2-40B4-BE49-F238E27FC236}">
                      <a16:creationId xmlns:a16="http://schemas.microsoft.com/office/drawing/2014/main" id="{5F23EF50-5131-486B-900E-BF36F20ACAAB}"/>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6" name="Freeform 5">
                  <a:extLst>
                    <a:ext uri="{FF2B5EF4-FFF2-40B4-BE49-F238E27FC236}">
                      <a16:creationId xmlns:a16="http://schemas.microsoft.com/office/drawing/2014/main" id="{2007FBF3-815F-46B4-A72A-ED81D7BA8A6C}"/>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07" name="円/楕円 273">
                  <a:extLst>
                    <a:ext uri="{FF2B5EF4-FFF2-40B4-BE49-F238E27FC236}">
                      <a16:creationId xmlns:a16="http://schemas.microsoft.com/office/drawing/2014/main" id="{268E00D4-89A2-40FF-AB92-BC15CFB12C52}"/>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8" name="円/楕円 274">
                  <a:extLst>
                    <a:ext uri="{FF2B5EF4-FFF2-40B4-BE49-F238E27FC236}">
                      <a16:creationId xmlns:a16="http://schemas.microsoft.com/office/drawing/2014/main" id="{16FFD407-59C4-4551-AD59-BB189397F6CA}"/>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51" name="グループ化 850">
                <a:extLst>
                  <a:ext uri="{FF2B5EF4-FFF2-40B4-BE49-F238E27FC236}">
                    <a16:creationId xmlns:a16="http://schemas.microsoft.com/office/drawing/2014/main" id="{8BA62097-101A-465B-BADF-D9D352D38B2E}"/>
                  </a:ext>
                </a:extLst>
              </p:cNvPr>
              <p:cNvGrpSpPr/>
              <p:nvPr/>
            </p:nvGrpSpPr>
            <p:grpSpPr>
              <a:xfrm>
                <a:off x="5234329" y="4403941"/>
                <a:ext cx="43660" cy="76830"/>
                <a:chOff x="1063181" y="1955013"/>
                <a:chExt cx="243818" cy="453037"/>
              </a:xfrm>
            </p:grpSpPr>
            <p:sp>
              <p:nvSpPr>
                <p:cNvPr id="1197" name="円/楕円 263">
                  <a:extLst>
                    <a:ext uri="{FF2B5EF4-FFF2-40B4-BE49-F238E27FC236}">
                      <a16:creationId xmlns:a16="http://schemas.microsoft.com/office/drawing/2014/main" id="{1F7FCDAB-8B67-4207-B584-F759122AC444}"/>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198" name="円/楕円 264">
                  <a:extLst>
                    <a:ext uri="{FF2B5EF4-FFF2-40B4-BE49-F238E27FC236}">
                      <a16:creationId xmlns:a16="http://schemas.microsoft.com/office/drawing/2014/main" id="{90C64A3A-13F0-45CF-81E0-E566AC4419DC}"/>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199" name="円/楕円 265">
                  <a:extLst>
                    <a:ext uri="{FF2B5EF4-FFF2-40B4-BE49-F238E27FC236}">
                      <a16:creationId xmlns:a16="http://schemas.microsoft.com/office/drawing/2014/main" id="{D892D971-3B2B-4495-9267-F3C7F3BD8DCD}"/>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0" name="Freeform 5">
                  <a:extLst>
                    <a:ext uri="{FF2B5EF4-FFF2-40B4-BE49-F238E27FC236}">
                      <a16:creationId xmlns:a16="http://schemas.microsoft.com/office/drawing/2014/main" id="{7A6E3317-6AE7-4805-B130-FE72433B19B9}"/>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201" name="円/楕円 267">
                  <a:extLst>
                    <a:ext uri="{FF2B5EF4-FFF2-40B4-BE49-F238E27FC236}">
                      <a16:creationId xmlns:a16="http://schemas.microsoft.com/office/drawing/2014/main" id="{B9236AEE-9D29-4B63-8321-B705A4C07529}"/>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202" name="円/楕円 268">
                  <a:extLst>
                    <a:ext uri="{FF2B5EF4-FFF2-40B4-BE49-F238E27FC236}">
                      <a16:creationId xmlns:a16="http://schemas.microsoft.com/office/drawing/2014/main" id="{40E3C69F-376E-447D-B0B4-9EF2665B9B38}"/>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52" name="グループ化 851">
                <a:extLst>
                  <a:ext uri="{FF2B5EF4-FFF2-40B4-BE49-F238E27FC236}">
                    <a16:creationId xmlns:a16="http://schemas.microsoft.com/office/drawing/2014/main" id="{ADFF6D71-2B3C-40EC-9E27-97F82D8509F0}"/>
                  </a:ext>
                </a:extLst>
              </p:cNvPr>
              <p:cNvGrpSpPr/>
              <p:nvPr/>
            </p:nvGrpSpPr>
            <p:grpSpPr>
              <a:xfrm>
                <a:off x="5049891" y="4527671"/>
                <a:ext cx="37592" cy="65172"/>
                <a:chOff x="1965868" y="3915832"/>
                <a:chExt cx="288773" cy="528609"/>
              </a:xfrm>
            </p:grpSpPr>
            <p:sp>
              <p:nvSpPr>
                <p:cNvPr id="1195" name="Freeform 5">
                  <a:extLst>
                    <a:ext uri="{FF2B5EF4-FFF2-40B4-BE49-F238E27FC236}">
                      <a16:creationId xmlns:a16="http://schemas.microsoft.com/office/drawing/2014/main" id="{BDD72234-86F7-4191-86B4-4AF191249556}"/>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96" name="Freeform 8">
                  <a:extLst>
                    <a:ext uri="{FF2B5EF4-FFF2-40B4-BE49-F238E27FC236}">
                      <a16:creationId xmlns:a16="http://schemas.microsoft.com/office/drawing/2014/main" id="{F15F6223-BE19-4FD8-A6F5-FD1E43703298}"/>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53" name="グループ化 852">
                <a:extLst>
                  <a:ext uri="{FF2B5EF4-FFF2-40B4-BE49-F238E27FC236}">
                    <a16:creationId xmlns:a16="http://schemas.microsoft.com/office/drawing/2014/main" id="{FCE143AD-1DD1-451F-9075-CD872AED5DB1}"/>
                  </a:ext>
                </a:extLst>
              </p:cNvPr>
              <p:cNvGrpSpPr/>
              <p:nvPr/>
            </p:nvGrpSpPr>
            <p:grpSpPr>
              <a:xfrm>
                <a:off x="5041930" y="4618732"/>
                <a:ext cx="37592" cy="65172"/>
                <a:chOff x="1965868" y="3915832"/>
                <a:chExt cx="288773" cy="528609"/>
              </a:xfrm>
            </p:grpSpPr>
            <p:sp>
              <p:nvSpPr>
                <p:cNvPr id="1193" name="Freeform 5">
                  <a:extLst>
                    <a:ext uri="{FF2B5EF4-FFF2-40B4-BE49-F238E27FC236}">
                      <a16:creationId xmlns:a16="http://schemas.microsoft.com/office/drawing/2014/main" id="{68182ACB-E271-406D-80C8-A60819E77CDC}"/>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94" name="Freeform 8">
                  <a:extLst>
                    <a:ext uri="{FF2B5EF4-FFF2-40B4-BE49-F238E27FC236}">
                      <a16:creationId xmlns:a16="http://schemas.microsoft.com/office/drawing/2014/main" id="{34B44BE3-0729-46F8-86B3-72354C6C54A8}"/>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54" name="グループ化 853">
                <a:extLst>
                  <a:ext uri="{FF2B5EF4-FFF2-40B4-BE49-F238E27FC236}">
                    <a16:creationId xmlns:a16="http://schemas.microsoft.com/office/drawing/2014/main" id="{10522D70-D3D9-4ED7-B73C-DCFD21B73D36}"/>
                  </a:ext>
                </a:extLst>
              </p:cNvPr>
              <p:cNvGrpSpPr/>
              <p:nvPr/>
            </p:nvGrpSpPr>
            <p:grpSpPr>
              <a:xfrm>
                <a:off x="5079522" y="4638175"/>
                <a:ext cx="37592" cy="65172"/>
                <a:chOff x="1965868" y="3915832"/>
                <a:chExt cx="288773" cy="528609"/>
              </a:xfrm>
            </p:grpSpPr>
            <p:sp>
              <p:nvSpPr>
                <p:cNvPr id="1191" name="Freeform 5">
                  <a:extLst>
                    <a:ext uri="{FF2B5EF4-FFF2-40B4-BE49-F238E27FC236}">
                      <a16:creationId xmlns:a16="http://schemas.microsoft.com/office/drawing/2014/main" id="{0B1C67BC-58DC-4A1B-A0A2-A2B5F58CCE7C}"/>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92" name="Freeform 8">
                  <a:extLst>
                    <a:ext uri="{FF2B5EF4-FFF2-40B4-BE49-F238E27FC236}">
                      <a16:creationId xmlns:a16="http://schemas.microsoft.com/office/drawing/2014/main" id="{69F58F19-4313-4F9F-9C63-40EF905A993E}"/>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55" name="グループ化 854">
                <a:extLst>
                  <a:ext uri="{FF2B5EF4-FFF2-40B4-BE49-F238E27FC236}">
                    <a16:creationId xmlns:a16="http://schemas.microsoft.com/office/drawing/2014/main" id="{3341CAAE-1335-4EF3-B85D-5354F0B9AF0D}"/>
                  </a:ext>
                </a:extLst>
              </p:cNvPr>
              <p:cNvGrpSpPr/>
              <p:nvPr/>
            </p:nvGrpSpPr>
            <p:grpSpPr>
              <a:xfrm>
                <a:off x="5146697" y="4708565"/>
                <a:ext cx="37592" cy="65172"/>
                <a:chOff x="1965868" y="3915832"/>
                <a:chExt cx="288773" cy="528609"/>
              </a:xfrm>
            </p:grpSpPr>
            <p:sp>
              <p:nvSpPr>
                <p:cNvPr id="1189" name="Freeform 5">
                  <a:extLst>
                    <a:ext uri="{FF2B5EF4-FFF2-40B4-BE49-F238E27FC236}">
                      <a16:creationId xmlns:a16="http://schemas.microsoft.com/office/drawing/2014/main" id="{40CBFC72-29E8-4783-A93B-59A950323ED8}"/>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90" name="Freeform 8">
                  <a:extLst>
                    <a:ext uri="{FF2B5EF4-FFF2-40B4-BE49-F238E27FC236}">
                      <a16:creationId xmlns:a16="http://schemas.microsoft.com/office/drawing/2014/main" id="{D8B0BCEE-ED73-4ECD-A000-9627E46BEEC7}"/>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56" name="グループ化 855">
                <a:extLst>
                  <a:ext uri="{FF2B5EF4-FFF2-40B4-BE49-F238E27FC236}">
                    <a16:creationId xmlns:a16="http://schemas.microsoft.com/office/drawing/2014/main" id="{6992BAA6-847B-47E5-8BF0-718262CD0568}"/>
                  </a:ext>
                </a:extLst>
              </p:cNvPr>
              <p:cNvGrpSpPr/>
              <p:nvPr/>
            </p:nvGrpSpPr>
            <p:grpSpPr>
              <a:xfrm>
                <a:off x="5191865" y="4694444"/>
                <a:ext cx="37592" cy="65172"/>
                <a:chOff x="1965868" y="3915832"/>
                <a:chExt cx="288773" cy="528609"/>
              </a:xfrm>
            </p:grpSpPr>
            <p:sp>
              <p:nvSpPr>
                <p:cNvPr id="1187" name="Freeform 5">
                  <a:extLst>
                    <a:ext uri="{FF2B5EF4-FFF2-40B4-BE49-F238E27FC236}">
                      <a16:creationId xmlns:a16="http://schemas.microsoft.com/office/drawing/2014/main" id="{5E9E077C-1062-46D8-ADC7-43D3CB07D369}"/>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88" name="Freeform 8">
                  <a:extLst>
                    <a:ext uri="{FF2B5EF4-FFF2-40B4-BE49-F238E27FC236}">
                      <a16:creationId xmlns:a16="http://schemas.microsoft.com/office/drawing/2014/main" id="{A05BC942-A268-4A2A-9F5B-D8E8AA9EB40A}"/>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57" name="グループ化 856">
                <a:extLst>
                  <a:ext uri="{FF2B5EF4-FFF2-40B4-BE49-F238E27FC236}">
                    <a16:creationId xmlns:a16="http://schemas.microsoft.com/office/drawing/2014/main" id="{E80F111F-598E-4488-8138-3F6AAE6B9AEE}"/>
                  </a:ext>
                </a:extLst>
              </p:cNvPr>
              <p:cNvGrpSpPr/>
              <p:nvPr/>
            </p:nvGrpSpPr>
            <p:grpSpPr>
              <a:xfrm>
                <a:off x="5430224" y="4582469"/>
                <a:ext cx="82435" cy="31675"/>
                <a:chOff x="5340414" y="2122921"/>
                <a:chExt cx="332139" cy="134754"/>
              </a:xfrm>
            </p:grpSpPr>
            <p:pic>
              <p:nvPicPr>
                <p:cNvPr id="1177" name="Picture 2">
                  <a:extLst>
                    <a:ext uri="{FF2B5EF4-FFF2-40B4-BE49-F238E27FC236}">
                      <a16:creationId xmlns:a16="http://schemas.microsoft.com/office/drawing/2014/main" id="{26F6DD95-86D8-4EAA-8A30-D621CF063B3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40414" y="216769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 name="Picture 2">
                  <a:extLst>
                    <a:ext uri="{FF2B5EF4-FFF2-40B4-BE49-F238E27FC236}">
                      <a16:creationId xmlns:a16="http://schemas.microsoft.com/office/drawing/2014/main" id="{C3B5BF10-2941-4BCD-9E92-38F9859CD13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65924" y="216094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9" name="Picture 2">
                  <a:extLst>
                    <a:ext uri="{FF2B5EF4-FFF2-40B4-BE49-F238E27FC236}">
                      <a16:creationId xmlns:a16="http://schemas.microsoft.com/office/drawing/2014/main" id="{E8ABC37A-E735-40E1-9B7E-14495FFEAB6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96825" y="215833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0" name="Picture 2">
                  <a:extLst>
                    <a:ext uri="{FF2B5EF4-FFF2-40B4-BE49-F238E27FC236}">
                      <a16:creationId xmlns:a16="http://schemas.microsoft.com/office/drawing/2014/main" id="{FE38C9FD-D7D2-4D19-BE02-7D6FDE80B83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336" y="214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 name="Picture 2">
                  <a:extLst>
                    <a:ext uri="{FF2B5EF4-FFF2-40B4-BE49-F238E27FC236}">
                      <a16:creationId xmlns:a16="http://schemas.microsoft.com/office/drawing/2014/main" id="{EB08F1C0-8D9C-4874-BD43-411B6A74239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3884" y="214856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 name="Picture 2">
                  <a:extLst>
                    <a:ext uri="{FF2B5EF4-FFF2-40B4-BE49-F238E27FC236}">
                      <a16:creationId xmlns:a16="http://schemas.microsoft.com/office/drawing/2014/main" id="{C5893980-7F17-4655-BACD-787EA40B190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9317" y="214518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3" name="Picture 2">
                  <a:extLst>
                    <a:ext uri="{FF2B5EF4-FFF2-40B4-BE49-F238E27FC236}">
                      <a16:creationId xmlns:a16="http://schemas.microsoft.com/office/drawing/2014/main" id="{DAE26453-BB99-4818-8754-66B8AE34F13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27774" y="21363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4" name="Picture 2">
                  <a:extLst>
                    <a:ext uri="{FF2B5EF4-FFF2-40B4-BE49-F238E27FC236}">
                      <a16:creationId xmlns:a16="http://schemas.microsoft.com/office/drawing/2014/main" id="{F3D79CDF-AFB3-48D2-896F-B8D5DF88DA1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63316" y="212685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5" name="Picture 2">
                  <a:extLst>
                    <a:ext uri="{FF2B5EF4-FFF2-40B4-BE49-F238E27FC236}">
                      <a16:creationId xmlns:a16="http://schemas.microsoft.com/office/drawing/2014/main" id="{4FD2CA7B-1879-4137-9816-6E76235E51D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7644" y="213291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 name="Picture 2">
                  <a:extLst>
                    <a:ext uri="{FF2B5EF4-FFF2-40B4-BE49-F238E27FC236}">
                      <a16:creationId xmlns:a16="http://schemas.microsoft.com/office/drawing/2014/main" id="{6F065A12-DF47-4FA5-BFF3-31C1CB5B832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26834" y="212292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8" name="グループ化 857">
                <a:extLst>
                  <a:ext uri="{FF2B5EF4-FFF2-40B4-BE49-F238E27FC236}">
                    <a16:creationId xmlns:a16="http://schemas.microsoft.com/office/drawing/2014/main" id="{CA8BEA88-3953-4049-AE0F-458BCCED72CB}"/>
                  </a:ext>
                </a:extLst>
              </p:cNvPr>
              <p:cNvGrpSpPr/>
              <p:nvPr/>
            </p:nvGrpSpPr>
            <p:grpSpPr>
              <a:xfrm>
                <a:off x="5327811" y="4542522"/>
                <a:ext cx="106386" cy="26242"/>
                <a:chOff x="5350061" y="2141655"/>
                <a:chExt cx="428640" cy="111641"/>
              </a:xfrm>
            </p:grpSpPr>
            <p:pic>
              <p:nvPicPr>
                <p:cNvPr id="1165" name="Picture 2">
                  <a:extLst>
                    <a:ext uri="{FF2B5EF4-FFF2-40B4-BE49-F238E27FC236}">
                      <a16:creationId xmlns:a16="http://schemas.microsoft.com/office/drawing/2014/main" id="{A51E34B8-65A5-4135-B471-323A52A9AED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6" name="Picture 2">
                  <a:extLst>
                    <a:ext uri="{FF2B5EF4-FFF2-40B4-BE49-F238E27FC236}">
                      <a16:creationId xmlns:a16="http://schemas.microsoft.com/office/drawing/2014/main" id="{FB4FA817-2409-483A-9127-7CFCC7C2E41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75575" y="216331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 name="Picture 2">
                  <a:extLst>
                    <a:ext uri="{FF2B5EF4-FFF2-40B4-BE49-F238E27FC236}">
                      <a16:creationId xmlns:a16="http://schemas.microsoft.com/office/drawing/2014/main" id="{1C7E7BDB-7E1B-4403-BC2B-B1478070E2C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8" name="Picture 2">
                  <a:extLst>
                    <a:ext uri="{FF2B5EF4-FFF2-40B4-BE49-F238E27FC236}">
                      <a16:creationId xmlns:a16="http://schemas.microsoft.com/office/drawing/2014/main" id="{0DEDBE22-37D6-4185-A285-5EFCA80C9FC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9" name="Picture 2">
                  <a:extLst>
                    <a:ext uri="{FF2B5EF4-FFF2-40B4-BE49-F238E27FC236}">
                      <a16:creationId xmlns:a16="http://schemas.microsoft.com/office/drawing/2014/main" id="{61F3DB8E-30F9-4300-9016-DD5784B660E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73745" y="215131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0" name="Picture 2">
                  <a:extLst>
                    <a:ext uri="{FF2B5EF4-FFF2-40B4-BE49-F238E27FC236}">
                      <a16:creationId xmlns:a16="http://schemas.microsoft.com/office/drawing/2014/main" id="{7C6D60E0-3E3E-41EA-8F17-AADF29D0597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99256" y="21541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1" name="Picture 2">
                  <a:extLst>
                    <a:ext uri="{FF2B5EF4-FFF2-40B4-BE49-F238E27FC236}">
                      <a16:creationId xmlns:a16="http://schemas.microsoft.com/office/drawing/2014/main" id="{7158026A-D1E7-41CF-825C-9B360DC9595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37087" y="215244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2" name="Picture 2">
                  <a:extLst>
                    <a:ext uri="{FF2B5EF4-FFF2-40B4-BE49-F238E27FC236}">
                      <a16:creationId xmlns:a16="http://schemas.microsoft.com/office/drawing/2014/main" id="{FFA178F5-C61D-40F9-BFF2-4CD389B5687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80637" y="21494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3" name="Picture 2">
                  <a:extLst>
                    <a:ext uri="{FF2B5EF4-FFF2-40B4-BE49-F238E27FC236}">
                      <a16:creationId xmlns:a16="http://schemas.microsoft.com/office/drawing/2014/main" id="{D876AE42-3215-41CE-9BC6-EED35C5E105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16542" y="21503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4" name="Picture 2">
                  <a:extLst>
                    <a:ext uri="{FF2B5EF4-FFF2-40B4-BE49-F238E27FC236}">
                      <a16:creationId xmlns:a16="http://schemas.microsoft.com/office/drawing/2014/main" id="{5AFB5055-80B2-45AD-8526-6763F070073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54304" y="214809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5" name="Picture 2">
                  <a:extLst>
                    <a:ext uri="{FF2B5EF4-FFF2-40B4-BE49-F238E27FC236}">
                      <a16:creationId xmlns:a16="http://schemas.microsoft.com/office/drawing/2014/main" id="{07B95970-3901-45C9-8C5D-B700245A33A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93735" y="21449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6" name="Picture 2">
                  <a:extLst>
                    <a:ext uri="{FF2B5EF4-FFF2-40B4-BE49-F238E27FC236}">
                      <a16:creationId xmlns:a16="http://schemas.microsoft.com/office/drawing/2014/main" id="{3F68BEC1-A87A-4AB3-8746-D743CC8A4AC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32982" y="214165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9" name="グループ化 858">
                <a:extLst>
                  <a:ext uri="{FF2B5EF4-FFF2-40B4-BE49-F238E27FC236}">
                    <a16:creationId xmlns:a16="http://schemas.microsoft.com/office/drawing/2014/main" id="{CD2209B1-0BCC-4E86-B61A-22333D4A1FBE}"/>
                  </a:ext>
                </a:extLst>
              </p:cNvPr>
              <p:cNvGrpSpPr/>
              <p:nvPr/>
            </p:nvGrpSpPr>
            <p:grpSpPr>
              <a:xfrm>
                <a:off x="5330596" y="4531213"/>
                <a:ext cx="106386" cy="26242"/>
                <a:chOff x="5350061" y="2141655"/>
                <a:chExt cx="428640" cy="111641"/>
              </a:xfrm>
            </p:grpSpPr>
            <p:pic>
              <p:nvPicPr>
                <p:cNvPr id="1153" name="Picture 2">
                  <a:extLst>
                    <a:ext uri="{FF2B5EF4-FFF2-40B4-BE49-F238E27FC236}">
                      <a16:creationId xmlns:a16="http://schemas.microsoft.com/office/drawing/2014/main" id="{965A1A35-A697-4458-8529-A52B4117F05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4" name="Picture 2">
                  <a:extLst>
                    <a:ext uri="{FF2B5EF4-FFF2-40B4-BE49-F238E27FC236}">
                      <a16:creationId xmlns:a16="http://schemas.microsoft.com/office/drawing/2014/main" id="{5CB2F5FE-D882-49ED-92AE-046E9698A45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75575" y="216331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5" name="Picture 2">
                  <a:extLst>
                    <a:ext uri="{FF2B5EF4-FFF2-40B4-BE49-F238E27FC236}">
                      <a16:creationId xmlns:a16="http://schemas.microsoft.com/office/drawing/2014/main" id="{E5BB3CF2-4BC3-4C5A-9972-9C76BF7F971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6" name="Picture 2">
                  <a:extLst>
                    <a:ext uri="{FF2B5EF4-FFF2-40B4-BE49-F238E27FC236}">
                      <a16:creationId xmlns:a16="http://schemas.microsoft.com/office/drawing/2014/main" id="{5B90AAE2-FB9E-4F62-A393-5C7C91B1291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 name="Picture 2">
                  <a:extLst>
                    <a:ext uri="{FF2B5EF4-FFF2-40B4-BE49-F238E27FC236}">
                      <a16:creationId xmlns:a16="http://schemas.microsoft.com/office/drawing/2014/main" id="{60D05860-8980-49D1-BE5D-AD8F9C66E51C}"/>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73745" y="215131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 name="Picture 2">
                  <a:extLst>
                    <a:ext uri="{FF2B5EF4-FFF2-40B4-BE49-F238E27FC236}">
                      <a16:creationId xmlns:a16="http://schemas.microsoft.com/office/drawing/2014/main" id="{2F7DDCD9-73EB-4D79-A985-B40B41039EF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99256" y="21541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 name="Picture 2">
                  <a:extLst>
                    <a:ext uri="{FF2B5EF4-FFF2-40B4-BE49-F238E27FC236}">
                      <a16:creationId xmlns:a16="http://schemas.microsoft.com/office/drawing/2014/main" id="{3FE822EA-A38D-425F-889F-5111122477F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37087" y="215244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0" name="Picture 2">
                  <a:extLst>
                    <a:ext uri="{FF2B5EF4-FFF2-40B4-BE49-F238E27FC236}">
                      <a16:creationId xmlns:a16="http://schemas.microsoft.com/office/drawing/2014/main" id="{3781AA9B-9B1A-4FCD-8A93-58F7EF6473E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80637" y="21494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1" name="Picture 2">
                  <a:extLst>
                    <a:ext uri="{FF2B5EF4-FFF2-40B4-BE49-F238E27FC236}">
                      <a16:creationId xmlns:a16="http://schemas.microsoft.com/office/drawing/2014/main" id="{F6DD20DE-53B6-4617-8112-9F1C614E958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16542" y="21503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2" name="Picture 2">
                  <a:extLst>
                    <a:ext uri="{FF2B5EF4-FFF2-40B4-BE49-F238E27FC236}">
                      <a16:creationId xmlns:a16="http://schemas.microsoft.com/office/drawing/2014/main" id="{FA61D357-0211-4C2A-95BA-767C9A6F745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54304" y="214809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 name="Picture 2">
                  <a:extLst>
                    <a:ext uri="{FF2B5EF4-FFF2-40B4-BE49-F238E27FC236}">
                      <a16:creationId xmlns:a16="http://schemas.microsoft.com/office/drawing/2014/main" id="{ACF22DAE-E351-4CC6-8E12-00EC951E039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93735" y="21449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4" name="Picture 2">
                  <a:extLst>
                    <a:ext uri="{FF2B5EF4-FFF2-40B4-BE49-F238E27FC236}">
                      <a16:creationId xmlns:a16="http://schemas.microsoft.com/office/drawing/2014/main" id="{F36C4FD3-66F0-41B5-865F-569E5DF15CE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32982" y="214165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0" name="グループ化 859">
                <a:extLst>
                  <a:ext uri="{FF2B5EF4-FFF2-40B4-BE49-F238E27FC236}">
                    <a16:creationId xmlns:a16="http://schemas.microsoft.com/office/drawing/2014/main" id="{8C3FE3F0-96A2-4630-86FC-1CE1385458FF}"/>
                  </a:ext>
                </a:extLst>
              </p:cNvPr>
              <p:cNvGrpSpPr/>
              <p:nvPr/>
            </p:nvGrpSpPr>
            <p:grpSpPr>
              <a:xfrm>
                <a:off x="5166310" y="4578802"/>
                <a:ext cx="109903" cy="24419"/>
                <a:chOff x="5350061" y="2149497"/>
                <a:chExt cx="442809" cy="103886"/>
              </a:xfrm>
            </p:grpSpPr>
            <p:pic>
              <p:nvPicPr>
                <p:cNvPr id="1141" name="Picture 2">
                  <a:extLst>
                    <a:ext uri="{FF2B5EF4-FFF2-40B4-BE49-F238E27FC236}">
                      <a16:creationId xmlns:a16="http://schemas.microsoft.com/office/drawing/2014/main" id="{684A02B4-1060-4D28-BD49-A13D390A3F5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2" name="Picture 2">
                  <a:extLst>
                    <a:ext uri="{FF2B5EF4-FFF2-40B4-BE49-F238E27FC236}">
                      <a16:creationId xmlns:a16="http://schemas.microsoft.com/office/drawing/2014/main" id="{C017B992-0E2C-4054-9DBF-EA768693308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82720" y="21633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3" name="Picture 2">
                  <a:extLst>
                    <a:ext uri="{FF2B5EF4-FFF2-40B4-BE49-F238E27FC236}">
                      <a16:creationId xmlns:a16="http://schemas.microsoft.com/office/drawing/2014/main" id="{FFD6F69E-5DD4-4982-A9F1-9D7C41BCE9C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4" name="Picture 2">
                  <a:extLst>
                    <a:ext uri="{FF2B5EF4-FFF2-40B4-BE49-F238E27FC236}">
                      <a16:creationId xmlns:a16="http://schemas.microsoft.com/office/drawing/2014/main" id="{026D9983-F279-4A04-BD96-77FD0237A23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5" name="Picture 2">
                  <a:extLst>
                    <a:ext uri="{FF2B5EF4-FFF2-40B4-BE49-F238E27FC236}">
                      <a16:creationId xmlns:a16="http://schemas.microsoft.com/office/drawing/2014/main" id="{05AA5E2D-0309-4948-9D45-7F68A19959E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3963" y="215208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 name="Picture 2">
                  <a:extLst>
                    <a:ext uri="{FF2B5EF4-FFF2-40B4-BE49-F238E27FC236}">
                      <a16:creationId xmlns:a16="http://schemas.microsoft.com/office/drawing/2014/main" id="{9926D1AB-82F5-4DB5-9243-79C9BA286BBC}"/>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16009" y="215415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 name="Picture 2">
                  <a:extLst>
                    <a:ext uri="{FF2B5EF4-FFF2-40B4-BE49-F238E27FC236}">
                      <a16:creationId xmlns:a16="http://schemas.microsoft.com/office/drawing/2014/main" id="{C535A78A-A050-4564-8734-E017B87A258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55030" y="215502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8" name="Picture 2">
                  <a:extLst>
                    <a:ext uri="{FF2B5EF4-FFF2-40B4-BE49-F238E27FC236}">
                      <a16:creationId xmlns:a16="http://schemas.microsoft.com/office/drawing/2014/main" id="{848BC3B8-2EAD-4AA2-AE86-455A6280427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2673" y="214949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9" name="Picture 2">
                  <a:extLst>
                    <a:ext uri="{FF2B5EF4-FFF2-40B4-BE49-F238E27FC236}">
                      <a16:creationId xmlns:a16="http://schemas.microsoft.com/office/drawing/2014/main" id="{EEFAB773-82D1-4A2D-A20D-B2835873424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35032" y="21534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0" name="Picture 2">
                  <a:extLst>
                    <a:ext uri="{FF2B5EF4-FFF2-40B4-BE49-F238E27FC236}">
                      <a16:creationId xmlns:a16="http://schemas.microsoft.com/office/drawing/2014/main" id="{B0717B8D-2AAD-4CFD-94A0-09DFE011BE2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70013" y="2153449"/>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1" name="Picture 2">
                  <a:extLst>
                    <a:ext uri="{FF2B5EF4-FFF2-40B4-BE49-F238E27FC236}">
                      <a16:creationId xmlns:a16="http://schemas.microsoft.com/office/drawing/2014/main" id="{C5E2945E-3106-4A7C-A7F2-759B5ED325A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07343" y="215417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2" name="Picture 2">
                  <a:extLst>
                    <a:ext uri="{FF2B5EF4-FFF2-40B4-BE49-F238E27FC236}">
                      <a16:creationId xmlns:a16="http://schemas.microsoft.com/office/drawing/2014/main" id="{E0774A56-93EE-4247-B3C8-58775C09C3E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47151" y="215836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1" name="グループ化 860">
                <a:extLst>
                  <a:ext uri="{FF2B5EF4-FFF2-40B4-BE49-F238E27FC236}">
                    <a16:creationId xmlns:a16="http://schemas.microsoft.com/office/drawing/2014/main" id="{56BBEA45-1DAA-4273-8932-4FB3CDDC86C5}"/>
                  </a:ext>
                </a:extLst>
              </p:cNvPr>
              <p:cNvGrpSpPr/>
              <p:nvPr/>
            </p:nvGrpSpPr>
            <p:grpSpPr>
              <a:xfrm>
                <a:off x="5151988" y="4571090"/>
                <a:ext cx="109903" cy="24419"/>
                <a:chOff x="5350061" y="2149497"/>
                <a:chExt cx="442809" cy="103886"/>
              </a:xfrm>
            </p:grpSpPr>
            <p:pic>
              <p:nvPicPr>
                <p:cNvPr id="1129" name="Picture 2">
                  <a:extLst>
                    <a:ext uri="{FF2B5EF4-FFF2-40B4-BE49-F238E27FC236}">
                      <a16:creationId xmlns:a16="http://schemas.microsoft.com/office/drawing/2014/main" id="{81692634-F3D5-40DB-81A8-6DE89C7FAF5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 name="Picture 2">
                  <a:extLst>
                    <a:ext uri="{FF2B5EF4-FFF2-40B4-BE49-F238E27FC236}">
                      <a16:creationId xmlns:a16="http://schemas.microsoft.com/office/drawing/2014/main" id="{DD772B6F-5B75-484F-A863-7D43EE3029F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82720" y="21633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 name="Picture 2">
                  <a:extLst>
                    <a:ext uri="{FF2B5EF4-FFF2-40B4-BE49-F238E27FC236}">
                      <a16:creationId xmlns:a16="http://schemas.microsoft.com/office/drawing/2014/main" id="{1984C502-77E4-42EA-8666-E7B091BA881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 name="Picture 2">
                  <a:extLst>
                    <a:ext uri="{FF2B5EF4-FFF2-40B4-BE49-F238E27FC236}">
                      <a16:creationId xmlns:a16="http://schemas.microsoft.com/office/drawing/2014/main" id="{CCAC3F50-16F2-4984-8CD8-B4444179E8F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3" name="Picture 2">
                  <a:extLst>
                    <a:ext uri="{FF2B5EF4-FFF2-40B4-BE49-F238E27FC236}">
                      <a16:creationId xmlns:a16="http://schemas.microsoft.com/office/drawing/2014/main" id="{E019D5FA-811C-4F56-948F-581D1CC300A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3963" y="215208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4" name="Picture 2">
                  <a:extLst>
                    <a:ext uri="{FF2B5EF4-FFF2-40B4-BE49-F238E27FC236}">
                      <a16:creationId xmlns:a16="http://schemas.microsoft.com/office/drawing/2014/main" id="{FE2C123D-8E4A-4A3B-BD05-F70C2D32114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16009" y="215415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5" name="Picture 2">
                  <a:extLst>
                    <a:ext uri="{FF2B5EF4-FFF2-40B4-BE49-F238E27FC236}">
                      <a16:creationId xmlns:a16="http://schemas.microsoft.com/office/drawing/2014/main" id="{936C78F9-6DE1-42FB-87E1-CE4BFEAABAE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55030" y="215502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 name="Picture 2">
                  <a:extLst>
                    <a:ext uri="{FF2B5EF4-FFF2-40B4-BE49-F238E27FC236}">
                      <a16:creationId xmlns:a16="http://schemas.microsoft.com/office/drawing/2014/main" id="{31D29D05-CEC7-40E6-9ADE-2CD41DF0363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2673" y="214949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7" name="Picture 2">
                  <a:extLst>
                    <a:ext uri="{FF2B5EF4-FFF2-40B4-BE49-F238E27FC236}">
                      <a16:creationId xmlns:a16="http://schemas.microsoft.com/office/drawing/2014/main" id="{EF32146A-8386-4BAC-867B-21CD7FE02A7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35032" y="21534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8" name="Picture 2">
                  <a:extLst>
                    <a:ext uri="{FF2B5EF4-FFF2-40B4-BE49-F238E27FC236}">
                      <a16:creationId xmlns:a16="http://schemas.microsoft.com/office/drawing/2014/main" id="{9EB3AB41-986D-4711-AC26-DD0D397E167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70013" y="2153449"/>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9" name="Picture 2">
                  <a:extLst>
                    <a:ext uri="{FF2B5EF4-FFF2-40B4-BE49-F238E27FC236}">
                      <a16:creationId xmlns:a16="http://schemas.microsoft.com/office/drawing/2014/main" id="{CA309F41-47EA-4DD1-9A44-66CA8C0C48B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07343" y="215417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0" name="Picture 2">
                  <a:extLst>
                    <a:ext uri="{FF2B5EF4-FFF2-40B4-BE49-F238E27FC236}">
                      <a16:creationId xmlns:a16="http://schemas.microsoft.com/office/drawing/2014/main" id="{FAEAFDC9-77BC-4862-97ED-A56EDB456DA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47151" y="215836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2" name="グループ化 861">
                <a:extLst>
                  <a:ext uri="{FF2B5EF4-FFF2-40B4-BE49-F238E27FC236}">
                    <a16:creationId xmlns:a16="http://schemas.microsoft.com/office/drawing/2014/main" id="{7427E88E-D730-4DFD-A515-5503CC7F2C60}"/>
                  </a:ext>
                </a:extLst>
              </p:cNvPr>
              <p:cNvGrpSpPr/>
              <p:nvPr/>
            </p:nvGrpSpPr>
            <p:grpSpPr>
              <a:xfrm>
                <a:off x="5185619" y="4643844"/>
                <a:ext cx="104634" cy="26615"/>
                <a:chOff x="5350061" y="2140153"/>
                <a:chExt cx="421579" cy="113230"/>
              </a:xfrm>
            </p:grpSpPr>
            <p:pic>
              <p:nvPicPr>
                <p:cNvPr id="1117" name="Picture 2">
                  <a:extLst>
                    <a:ext uri="{FF2B5EF4-FFF2-40B4-BE49-F238E27FC236}">
                      <a16:creationId xmlns:a16="http://schemas.microsoft.com/office/drawing/2014/main" id="{F8D25518-1694-40B3-A029-A5F3346895A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8" name="Picture 2">
                  <a:extLst>
                    <a:ext uri="{FF2B5EF4-FFF2-40B4-BE49-F238E27FC236}">
                      <a16:creationId xmlns:a16="http://schemas.microsoft.com/office/drawing/2014/main" id="{DF60E1BA-E703-4B18-A59C-5E67EEBA1AA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82720" y="21633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9" name="Picture 2">
                  <a:extLst>
                    <a:ext uri="{FF2B5EF4-FFF2-40B4-BE49-F238E27FC236}">
                      <a16:creationId xmlns:a16="http://schemas.microsoft.com/office/drawing/2014/main" id="{9A5CAFE2-73B2-4004-81FD-F03CC3223FB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0" name="Picture 2">
                  <a:extLst>
                    <a:ext uri="{FF2B5EF4-FFF2-40B4-BE49-F238E27FC236}">
                      <a16:creationId xmlns:a16="http://schemas.microsoft.com/office/drawing/2014/main" id="{A878C651-7E7C-48A1-85BB-73B9D00D98D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1" name="Picture 2">
                  <a:extLst>
                    <a:ext uri="{FF2B5EF4-FFF2-40B4-BE49-F238E27FC236}">
                      <a16:creationId xmlns:a16="http://schemas.microsoft.com/office/drawing/2014/main" id="{7D9D3128-94E9-4808-A66A-4DEA6500519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3963" y="215208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2" name="Picture 2">
                  <a:extLst>
                    <a:ext uri="{FF2B5EF4-FFF2-40B4-BE49-F238E27FC236}">
                      <a16:creationId xmlns:a16="http://schemas.microsoft.com/office/drawing/2014/main" id="{F9EEEFAB-1A94-46EC-BEA2-162908992312}"/>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16009" y="215415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3" name="Picture 2">
                  <a:extLst>
                    <a:ext uri="{FF2B5EF4-FFF2-40B4-BE49-F238E27FC236}">
                      <a16:creationId xmlns:a16="http://schemas.microsoft.com/office/drawing/2014/main" id="{20F6E15B-9EB4-42A2-A34B-95985D2C351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55030" y="215502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4" name="Picture 2">
                  <a:extLst>
                    <a:ext uri="{FF2B5EF4-FFF2-40B4-BE49-F238E27FC236}">
                      <a16:creationId xmlns:a16="http://schemas.microsoft.com/office/drawing/2014/main" id="{2702AB7B-E5ED-496A-B1D7-4278E35B25E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2673" y="214949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5" name="Picture 2">
                  <a:extLst>
                    <a:ext uri="{FF2B5EF4-FFF2-40B4-BE49-F238E27FC236}">
                      <a16:creationId xmlns:a16="http://schemas.microsoft.com/office/drawing/2014/main" id="{A28C7A8F-21D2-4F1A-8C85-C6721CBC48F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35032" y="21534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 name="Picture 2">
                  <a:extLst>
                    <a:ext uri="{FF2B5EF4-FFF2-40B4-BE49-F238E27FC236}">
                      <a16:creationId xmlns:a16="http://schemas.microsoft.com/office/drawing/2014/main" id="{EDEAC61E-27C5-4232-8E96-710551AE18B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68258" y="214211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 name="Picture 2">
                  <a:extLst>
                    <a:ext uri="{FF2B5EF4-FFF2-40B4-BE49-F238E27FC236}">
                      <a16:creationId xmlns:a16="http://schemas.microsoft.com/office/drawing/2014/main" id="{8F100F2D-CA47-4F86-A018-EB369BBCDB4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94301" y="214015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 name="Picture 2">
                  <a:extLst>
                    <a:ext uri="{FF2B5EF4-FFF2-40B4-BE49-F238E27FC236}">
                      <a16:creationId xmlns:a16="http://schemas.microsoft.com/office/drawing/2014/main" id="{307A9B7B-F00F-4406-A4F2-5902D3C2C15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25921" y="214266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3" name="グループ化 862">
                <a:extLst>
                  <a:ext uri="{FF2B5EF4-FFF2-40B4-BE49-F238E27FC236}">
                    <a16:creationId xmlns:a16="http://schemas.microsoft.com/office/drawing/2014/main" id="{369461F4-7940-400C-B8D6-D12F96318DFD}"/>
                  </a:ext>
                </a:extLst>
              </p:cNvPr>
              <p:cNvGrpSpPr/>
              <p:nvPr/>
            </p:nvGrpSpPr>
            <p:grpSpPr>
              <a:xfrm>
                <a:off x="5195620" y="4653619"/>
                <a:ext cx="104634" cy="25479"/>
                <a:chOff x="5350061" y="2140153"/>
                <a:chExt cx="421579" cy="108395"/>
              </a:xfrm>
            </p:grpSpPr>
            <p:pic>
              <p:nvPicPr>
                <p:cNvPr id="1105" name="Picture 2">
                  <a:extLst>
                    <a:ext uri="{FF2B5EF4-FFF2-40B4-BE49-F238E27FC236}">
                      <a16:creationId xmlns:a16="http://schemas.microsoft.com/office/drawing/2014/main" id="{D70821F6-1401-41ED-864A-101B18A34CF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 name="Picture 2">
                  <a:extLst>
                    <a:ext uri="{FF2B5EF4-FFF2-40B4-BE49-F238E27FC236}">
                      <a16:creationId xmlns:a16="http://schemas.microsoft.com/office/drawing/2014/main" id="{1E5E6DF9-F884-451B-A0C6-4A6BFB43273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84516" y="214682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 name="Picture 2">
                  <a:extLst>
                    <a:ext uri="{FF2B5EF4-FFF2-40B4-BE49-F238E27FC236}">
                      <a16:creationId xmlns:a16="http://schemas.microsoft.com/office/drawing/2014/main" id="{2EDF86DF-59C4-467D-8251-8A46587696FA}"/>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064" y="214656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 name="Picture 2">
                  <a:extLst>
                    <a:ext uri="{FF2B5EF4-FFF2-40B4-BE49-F238E27FC236}">
                      <a16:creationId xmlns:a16="http://schemas.microsoft.com/office/drawing/2014/main" id="{83D5AD4A-AFF7-4B98-8E7B-35688FF8C352}"/>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5758" y="215099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9" name="Picture 2">
                  <a:extLst>
                    <a:ext uri="{FF2B5EF4-FFF2-40B4-BE49-F238E27FC236}">
                      <a16:creationId xmlns:a16="http://schemas.microsoft.com/office/drawing/2014/main" id="{3806668F-3CDF-499B-AEB7-9D8479916B7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3963" y="215208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0" name="Picture 2">
                  <a:extLst>
                    <a:ext uri="{FF2B5EF4-FFF2-40B4-BE49-F238E27FC236}">
                      <a16:creationId xmlns:a16="http://schemas.microsoft.com/office/drawing/2014/main" id="{B83E451C-D0EC-4818-B864-E07B01E04D1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16009" y="215415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1" name="Picture 2">
                  <a:extLst>
                    <a:ext uri="{FF2B5EF4-FFF2-40B4-BE49-F238E27FC236}">
                      <a16:creationId xmlns:a16="http://schemas.microsoft.com/office/drawing/2014/main" id="{ADE1B210-9B7F-47D9-BDAB-4EB09829F6D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55030" y="215502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2" name="Picture 2">
                  <a:extLst>
                    <a:ext uri="{FF2B5EF4-FFF2-40B4-BE49-F238E27FC236}">
                      <a16:creationId xmlns:a16="http://schemas.microsoft.com/office/drawing/2014/main" id="{D98F84F9-08FD-4D76-8532-5DC483B1A5EE}"/>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2673" y="214949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3" name="Picture 2">
                  <a:extLst>
                    <a:ext uri="{FF2B5EF4-FFF2-40B4-BE49-F238E27FC236}">
                      <a16:creationId xmlns:a16="http://schemas.microsoft.com/office/drawing/2014/main" id="{72735B30-7A53-4F7E-B9B7-391B0DE52F1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35032" y="21534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4" name="Picture 2">
                  <a:extLst>
                    <a:ext uri="{FF2B5EF4-FFF2-40B4-BE49-F238E27FC236}">
                      <a16:creationId xmlns:a16="http://schemas.microsoft.com/office/drawing/2014/main" id="{6D08ABEF-BBF9-4E86-AE8A-B8EEEDC889D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68258" y="214211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5" name="Picture 2">
                  <a:extLst>
                    <a:ext uri="{FF2B5EF4-FFF2-40B4-BE49-F238E27FC236}">
                      <a16:creationId xmlns:a16="http://schemas.microsoft.com/office/drawing/2014/main" id="{E3D86F66-E9FA-4910-BFDA-C620B6B02D2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94301" y="214015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 name="Picture 2">
                  <a:extLst>
                    <a:ext uri="{FF2B5EF4-FFF2-40B4-BE49-F238E27FC236}">
                      <a16:creationId xmlns:a16="http://schemas.microsoft.com/office/drawing/2014/main" id="{687385E7-03BA-4DC1-B2B7-B310F7C8384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25921" y="214266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4" name="グループ化 863">
                <a:extLst>
                  <a:ext uri="{FF2B5EF4-FFF2-40B4-BE49-F238E27FC236}">
                    <a16:creationId xmlns:a16="http://schemas.microsoft.com/office/drawing/2014/main" id="{0A03EE16-883F-455F-8C97-EFE140C9A5ED}"/>
                  </a:ext>
                </a:extLst>
              </p:cNvPr>
              <p:cNvGrpSpPr/>
              <p:nvPr/>
            </p:nvGrpSpPr>
            <p:grpSpPr>
              <a:xfrm>
                <a:off x="5243601" y="4697924"/>
                <a:ext cx="37592" cy="65172"/>
                <a:chOff x="1965868" y="3915832"/>
                <a:chExt cx="288773" cy="528609"/>
              </a:xfrm>
            </p:grpSpPr>
            <p:sp>
              <p:nvSpPr>
                <p:cNvPr id="1103" name="Freeform 5">
                  <a:extLst>
                    <a:ext uri="{FF2B5EF4-FFF2-40B4-BE49-F238E27FC236}">
                      <a16:creationId xmlns:a16="http://schemas.microsoft.com/office/drawing/2014/main" id="{3D5DB9C4-5D82-4ACF-A01F-EEC31EAE8012}"/>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04" name="Freeform 8">
                  <a:extLst>
                    <a:ext uri="{FF2B5EF4-FFF2-40B4-BE49-F238E27FC236}">
                      <a16:creationId xmlns:a16="http://schemas.microsoft.com/office/drawing/2014/main" id="{1DCA4F17-60D6-4959-AC1B-3319B9684C43}"/>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65" name="グループ化 864">
                <a:extLst>
                  <a:ext uri="{FF2B5EF4-FFF2-40B4-BE49-F238E27FC236}">
                    <a16:creationId xmlns:a16="http://schemas.microsoft.com/office/drawing/2014/main" id="{E6874D04-9137-4584-A20C-0020CCD3593E}"/>
                  </a:ext>
                </a:extLst>
              </p:cNvPr>
              <p:cNvGrpSpPr/>
              <p:nvPr/>
            </p:nvGrpSpPr>
            <p:grpSpPr>
              <a:xfrm>
                <a:off x="5624674" y="4618902"/>
                <a:ext cx="55597" cy="96384"/>
                <a:chOff x="1965868" y="3915832"/>
                <a:chExt cx="288773" cy="528609"/>
              </a:xfrm>
            </p:grpSpPr>
            <p:sp>
              <p:nvSpPr>
                <p:cNvPr id="1101" name="Freeform 5">
                  <a:extLst>
                    <a:ext uri="{FF2B5EF4-FFF2-40B4-BE49-F238E27FC236}">
                      <a16:creationId xmlns:a16="http://schemas.microsoft.com/office/drawing/2014/main" id="{38EEE2A4-600E-41F6-A35E-58122916E846}"/>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02" name="Freeform 8">
                  <a:extLst>
                    <a:ext uri="{FF2B5EF4-FFF2-40B4-BE49-F238E27FC236}">
                      <a16:creationId xmlns:a16="http://schemas.microsoft.com/office/drawing/2014/main" id="{6364BC64-6FBA-482A-A37F-A1926A239F14}"/>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66" name="グループ化 865">
                <a:extLst>
                  <a:ext uri="{FF2B5EF4-FFF2-40B4-BE49-F238E27FC236}">
                    <a16:creationId xmlns:a16="http://schemas.microsoft.com/office/drawing/2014/main" id="{75A80D96-B99B-4846-A5DA-6050492015A3}"/>
                  </a:ext>
                </a:extLst>
              </p:cNvPr>
              <p:cNvGrpSpPr/>
              <p:nvPr/>
            </p:nvGrpSpPr>
            <p:grpSpPr>
              <a:xfrm>
                <a:off x="5191433" y="4519857"/>
                <a:ext cx="23529" cy="40791"/>
                <a:chOff x="-795025" y="160590"/>
                <a:chExt cx="184150" cy="337097"/>
              </a:xfrm>
            </p:grpSpPr>
            <p:sp>
              <p:nvSpPr>
                <p:cNvPr id="1099" name="Freeform 5">
                  <a:extLst>
                    <a:ext uri="{FF2B5EF4-FFF2-40B4-BE49-F238E27FC236}">
                      <a16:creationId xmlns:a16="http://schemas.microsoft.com/office/drawing/2014/main" id="{F3E25121-008C-416F-8AAF-B2CBAB69A514}"/>
                    </a:ext>
                  </a:extLst>
                </p:cNvPr>
                <p:cNvSpPr>
                  <a:spLocks/>
                </p:cNvSpPr>
                <p:nvPr/>
              </p:nvSpPr>
              <p:spPr bwMode="auto">
                <a:xfrm>
                  <a:off x="-722799" y="394500"/>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100" name="Freeform 8">
                  <a:extLst>
                    <a:ext uri="{FF2B5EF4-FFF2-40B4-BE49-F238E27FC236}">
                      <a16:creationId xmlns:a16="http://schemas.microsoft.com/office/drawing/2014/main" id="{8FEF6BBB-3BED-40FC-B59D-C3EFDCA27462}"/>
                    </a:ext>
                  </a:extLst>
                </p:cNvPr>
                <p:cNvSpPr>
                  <a:spLocks/>
                </p:cNvSpPr>
                <p:nvPr/>
              </p:nvSpPr>
              <p:spPr bwMode="auto">
                <a:xfrm>
                  <a:off x="-795025" y="160590"/>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67" name="グループ化 866">
                <a:extLst>
                  <a:ext uri="{FF2B5EF4-FFF2-40B4-BE49-F238E27FC236}">
                    <a16:creationId xmlns:a16="http://schemas.microsoft.com/office/drawing/2014/main" id="{63B28DE8-88EC-4978-A28C-D84C533173F4}"/>
                  </a:ext>
                </a:extLst>
              </p:cNvPr>
              <p:cNvGrpSpPr/>
              <p:nvPr/>
            </p:nvGrpSpPr>
            <p:grpSpPr>
              <a:xfrm>
                <a:off x="5224018" y="4513445"/>
                <a:ext cx="29438" cy="51035"/>
                <a:chOff x="1218155" y="578210"/>
                <a:chExt cx="184150" cy="337093"/>
              </a:xfrm>
            </p:grpSpPr>
            <p:sp>
              <p:nvSpPr>
                <p:cNvPr id="1097" name="Freeform 5">
                  <a:extLst>
                    <a:ext uri="{FF2B5EF4-FFF2-40B4-BE49-F238E27FC236}">
                      <a16:creationId xmlns:a16="http://schemas.microsoft.com/office/drawing/2014/main" id="{04D98A84-E860-4997-A1FB-EE72C507A2A6}"/>
                    </a:ext>
                  </a:extLst>
                </p:cNvPr>
                <p:cNvSpPr>
                  <a:spLocks/>
                </p:cNvSpPr>
                <p:nvPr/>
              </p:nvSpPr>
              <p:spPr bwMode="auto">
                <a:xfrm>
                  <a:off x="1290367" y="812116"/>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98" name="Freeform 8">
                  <a:extLst>
                    <a:ext uri="{FF2B5EF4-FFF2-40B4-BE49-F238E27FC236}">
                      <a16:creationId xmlns:a16="http://schemas.microsoft.com/office/drawing/2014/main" id="{4330322B-0A68-49F1-9068-A1F01B6FE0F6}"/>
                    </a:ext>
                  </a:extLst>
                </p:cNvPr>
                <p:cNvSpPr>
                  <a:spLocks/>
                </p:cNvSpPr>
                <p:nvPr/>
              </p:nvSpPr>
              <p:spPr bwMode="auto">
                <a:xfrm>
                  <a:off x="1218155" y="578210"/>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68" name="グループ化 867">
                <a:extLst>
                  <a:ext uri="{FF2B5EF4-FFF2-40B4-BE49-F238E27FC236}">
                    <a16:creationId xmlns:a16="http://schemas.microsoft.com/office/drawing/2014/main" id="{10080D55-48DA-4615-85C7-F55A08CFF8DB}"/>
                  </a:ext>
                </a:extLst>
              </p:cNvPr>
              <p:cNvGrpSpPr/>
              <p:nvPr/>
            </p:nvGrpSpPr>
            <p:grpSpPr>
              <a:xfrm>
                <a:off x="5414199" y="4630620"/>
                <a:ext cx="23529" cy="40791"/>
                <a:chOff x="-30602" y="568134"/>
                <a:chExt cx="184150" cy="337097"/>
              </a:xfrm>
            </p:grpSpPr>
            <p:sp>
              <p:nvSpPr>
                <p:cNvPr id="1095" name="Freeform 5">
                  <a:extLst>
                    <a:ext uri="{FF2B5EF4-FFF2-40B4-BE49-F238E27FC236}">
                      <a16:creationId xmlns:a16="http://schemas.microsoft.com/office/drawing/2014/main" id="{FBF54821-FCFC-48FD-895B-EC22A0B009F8}"/>
                    </a:ext>
                  </a:extLst>
                </p:cNvPr>
                <p:cNvSpPr>
                  <a:spLocks/>
                </p:cNvSpPr>
                <p:nvPr/>
              </p:nvSpPr>
              <p:spPr bwMode="auto">
                <a:xfrm>
                  <a:off x="41622" y="802044"/>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96" name="Freeform 8">
                  <a:extLst>
                    <a:ext uri="{FF2B5EF4-FFF2-40B4-BE49-F238E27FC236}">
                      <a16:creationId xmlns:a16="http://schemas.microsoft.com/office/drawing/2014/main" id="{E9CB8597-6EEE-47C5-A170-A381827D5E21}"/>
                    </a:ext>
                  </a:extLst>
                </p:cNvPr>
                <p:cNvSpPr>
                  <a:spLocks/>
                </p:cNvSpPr>
                <p:nvPr/>
              </p:nvSpPr>
              <p:spPr bwMode="auto">
                <a:xfrm>
                  <a:off x="-30602" y="568134"/>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69" name="グループ化 868">
                <a:extLst>
                  <a:ext uri="{FF2B5EF4-FFF2-40B4-BE49-F238E27FC236}">
                    <a16:creationId xmlns:a16="http://schemas.microsoft.com/office/drawing/2014/main" id="{5A7F678F-446C-49C1-AB90-6FDA90A16796}"/>
                  </a:ext>
                </a:extLst>
              </p:cNvPr>
              <p:cNvGrpSpPr/>
              <p:nvPr/>
            </p:nvGrpSpPr>
            <p:grpSpPr>
              <a:xfrm>
                <a:off x="5170536" y="4407496"/>
                <a:ext cx="51722" cy="91018"/>
                <a:chOff x="1063181" y="1955013"/>
                <a:chExt cx="243818" cy="453037"/>
              </a:xfrm>
            </p:grpSpPr>
            <p:sp>
              <p:nvSpPr>
                <p:cNvPr id="1089" name="円/楕円 137">
                  <a:extLst>
                    <a:ext uri="{FF2B5EF4-FFF2-40B4-BE49-F238E27FC236}">
                      <a16:creationId xmlns:a16="http://schemas.microsoft.com/office/drawing/2014/main" id="{7810394F-74DC-4B62-A38A-ED99668B1522}"/>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90" name="円/楕円 138">
                  <a:extLst>
                    <a:ext uri="{FF2B5EF4-FFF2-40B4-BE49-F238E27FC236}">
                      <a16:creationId xmlns:a16="http://schemas.microsoft.com/office/drawing/2014/main" id="{8B38AD0E-5591-4612-97C1-8A478E9D5A64}"/>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91" name="円/楕円 139">
                  <a:extLst>
                    <a:ext uri="{FF2B5EF4-FFF2-40B4-BE49-F238E27FC236}">
                      <a16:creationId xmlns:a16="http://schemas.microsoft.com/office/drawing/2014/main" id="{D4CD6EA8-DA63-4711-8422-4CF877C1D65E}"/>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92" name="Freeform 5">
                  <a:extLst>
                    <a:ext uri="{FF2B5EF4-FFF2-40B4-BE49-F238E27FC236}">
                      <a16:creationId xmlns:a16="http://schemas.microsoft.com/office/drawing/2014/main" id="{1FCCD1B3-9BCD-4C8B-BD43-07DF9CCFD57F}"/>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93" name="円/楕円 141">
                  <a:extLst>
                    <a:ext uri="{FF2B5EF4-FFF2-40B4-BE49-F238E27FC236}">
                      <a16:creationId xmlns:a16="http://schemas.microsoft.com/office/drawing/2014/main" id="{98B050E2-27DA-40BC-8045-5EB70284A6ED}"/>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94" name="円/楕円 142">
                  <a:extLst>
                    <a:ext uri="{FF2B5EF4-FFF2-40B4-BE49-F238E27FC236}">
                      <a16:creationId xmlns:a16="http://schemas.microsoft.com/office/drawing/2014/main" id="{7B1727CD-6D27-4AE1-BDC3-1ADD044D2919}"/>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70" name="グループ化 869">
                <a:extLst>
                  <a:ext uri="{FF2B5EF4-FFF2-40B4-BE49-F238E27FC236}">
                    <a16:creationId xmlns:a16="http://schemas.microsoft.com/office/drawing/2014/main" id="{DB3556BF-12E1-4C4B-B530-54DD51636DDC}"/>
                  </a:ext>
                </a:extLst>
              </p:cNvPr>
              <p:cNvGrpSpPr/>
              <p:nvPr/>
            </p:nvGrpSpPr>
            <p:grpSpPr>
              <a:xfrm>
                <a:off x="5420790" y="4669653"/>
                <a:ext cx="37592" cy="65172"/>
                <a:chOff x="1965868" y="3915832"/>
                <a:chExt cx="288773" cy="528609"/>
              </a:xfrm>
            </p:grpSpPr>
            <p:sp>
              <p:nvSpPr>
                <p:cNvPr id="1087" name="Freeform 5">
                  <a:extLst>
                    <a:ext uri="{FF2B5EF4-FFF2-40B4-BE49-F238E27FC236}">
                      <a16:creationId xmlns:a16="http://schemas.microsoft.com/office/drawing/2014/main" id="{D87848B6-27CE-4E14-A8A2-24189DEC0902}"/>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88" name="Freeform 8">
                  <a:extLst>
                    <a:ext uri="{FF2B5EF4-FFF2-40B4-BE49-F238E27FC236}">
                      <a16:creationId xmlns:a16="http://schemas.microsoft.com/office/drawing/2014/main" id="{17A083EB-D6EF-4757-961D-2084168F4654}"/>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1" name="グループ化 870">
                <a:extLst>
                  <a:ext uri="{FF2B5EF4-FFF2-40B4-BE49-F238E27FC236}">
                    <a16:creationId xmlns:a16="http://schemas.microsoft.com/office/drawing/2014/main" id="{8027A6E0-702B-44B9-8A83-07E1D9E4F174}"/>
                  </a:ext>
                </a:extLst>
              </p:cNvPr>
              <p:cNvGrpSpPr/>
              <p:nvPr/>
            </p:nvGrpSpPr>
            <p:grpSpPr>
              <a:xfrm>
                <a:off x="5458615" y="4648978"/>
                <a:ext cx="37592" cy="65172"/>
                <a:chOff x="1965868" y="3915832"/>
                <a:chExt cx="288773" cy="528609"/>
              </a:xfrm>
            </p:grpSpPr>
            <p:sp>
              <p:nvSpPr>
                <p:cNvPr id="1085" name="Freeform 5">
                  <a:extLst>
                    <a:ext uri="{FF2B5EF4-FFF2-40B4-BE49-F238E27FC236}">
                      <a16:creationId xmlns:a16="http://schemas.microsoft.com/office/drawing/2014/main" id="{53EF10A7-964F-4E44-8657-9A24787BB58F}"/>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86" name="Freeform 8">
                  <a:extLst>
                    <a:ext uri="{FF2B5EF4-FFF2-40B4-BE49-F238E27FC236}">
                      <a16:creationId xmlns:a16="http://schemas.microsoft.com/office/drawing/2014/main" id="{10EB0507-AD05-4936-8F8A-85AB7C672637}"/>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2" name="グループ化 871">
                <a:extLst>
                  <a:ext uri="{FF2B5EF4-FFF2-40B4-BE49-F238E27FC236}">
                    <a16:creationId xmlns:a16="http://schemas.microsoft.com/office/drawing/2014/main" id="{CD046E69-2E4B-4EA5-BF2D-CB0F242B4358}"/>
                  </a:ext>
                </a:extLst>
              </p:cNvPr>
              <p:cNvGrpSpPr/>
              <p:nvPr/>
            </p:nvGrpSpPr>
            <p:grpSpPr>
              <a:xfrm>
                <a:off x="5512723" y="4663225"/>
                <a:ext cx="37592" cy="65172"/>
                <a:chOff x="1965868" y="3915832"/>
                <a:chExt cx="288773" cy="528609"/>
              </a:xfrm>
            </p:grpSpPr>
            <p:sp>
              <p:nvSpPr>
                <p:cNvPr id="1083" name="Freeform 5">
                  <a:extLst>
                    <a:ext uri="{FF2B5EF4-FFF2-40B4-BE49-F238E27FC236}">
                      <a16:creationId xmlns:a16="http://schemas.microsoft.com/office/drawing/2014/main" id="{73FDF296-9862-401D-8209-A7CBDEC9B671}"/>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84" name="Freeform 8">
                  <a:extLst>
                    <a:ext uri="{FF2B5EF4-FFF2-40B4-BE49-F238E27FC236}">
                      <a16:creationId xmlns:a16="http://schemas.microsoft.com/office/drawing/2014/main" id="{B26BF191-AA87-4574-AFA1-61A42804616B}"/>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3" name="グループ化 872">
                <a:extLst>
                  <a:ext uri="{FF2B5EF4-FFF2-40B4-BE49-F238E27FC236}">
                    <a16:creationId xmlns:a16="http://schemas.microsoft.com/office/drawing/2014/main" id="{8BEEA207-440F-49BE-A0BB-C027670549CA}"/>
                  </a:ext>
                </a:extLst>
              </p:cNvPr>
              <p:cNvGrpSpPr/>
              <p:nvPr/>
            </p:nvGrpSpPr>
            <p:grpSpPr>
              <a:xfrm>
                <a:off x="5542827" y="4611497"/>
                <a:ext cx="37592" cy="65172"/>
                <a:chOff x="1965868" y="3915832"/>
                <a:chExt cx="288773" cy="528609"/>
              </a:xfrm>
            </p:grpSpPr>
            <p:sp>
              <p:nvSpPr>
                <p:cNvPr id="1081" name="Freeform 5">
                  <a:extLst>
                    <a:ext uri="{FF2B5EF4-FFF2-40B4-BE49-F238E27FC236}">
                      <a16:creationId xmlns:a16="http://schemas.microsoft.com/office/drawing/2014/main" id="{55F8B347-BF56-4663-B2D1-A3FFBD25BD02}"/>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82" name="Freeform 8">
                  <a:extLst>
                    <a:ext uri="{FF2B5EF4-FFF2-40B4-BE49-F238E27FC236}">
                      <a16:creationId xmlns:a16="http://schemas.microsoft.com/office/drawing/2014/main" id="{220F9AD0-21F0-421B-A6FB-B45CC6E09735}"/>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4" name="グループ化 873">
                <a:extLst>
                  <a:ext uri="{FF2B5EF4-FFF2-40B4-BE49-F238E27FC236}">
                    <a16:creationId xmlns:a16="http://schemas.microsoft.com/office/drawing/2014/main" id="{F2651A7A-98B1-4073-9E66-2646470C631A}"/>
                  </a:ext>
                </a:extLst>
              </p:cNvPr>
              <p:cNvGrpSpPr/>
              <p:nvPr/>
            </p:nvGrpSpPr>
            <p:grpSpPr>
              <a:xfrm>
                <a:off x="5594895" y="4647829"/>
                <a:ext cx="37592" cy="65172"/>
                <a:chOff x="1965868" y="3915832"/>
                <a:chExt cx="288773" cy="528609"/>
              </a:xfrm>
            </p:grpSpPr>
            <p:sp>
              <p:nvSpPr>
                <p:cNvPr id="1079" name="Freeform 5">
                  <a:extLst>
                    <a:ext uri="{FF2B5EF4-FFF2-40B4-BE49-F238E27FC236}">
                      <a16:creationId xmlns:a16="http://schemas.microsoft.com/office/drawing/2014/main" id="{665076C3-9488-48D2-B956-FA651E8AA381}"/>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80" name="Freeform 8">
                  <a:extLst>
                    <a:ext uri="{FF2B5EF4-FFF2-40B4-BE49-F238E27FC236}">
                      <a16:creationId xmlns:a16="http://schemas.microsoft.com/office/drawing/2014/main" id="{6EB19FA1-CB74-4F6D-8A72-3ED5F5C1FD27}"/>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5" name="グループ化 874">
                <a:extLst>
                  <a:ext uri="{FF2B5EF4-FFF2-40B4-BE49-F238E27FC236}">
                    <a16:creationId xmlns:a16="http://schemas.microsoft.com/office/drawing/2014/main" id="{3BB98794-CF71-498D-A697-CE4F5A5DCEFB}"/>
                  </a:ext>
                </a:extLst>
              </p:cNvPr>
              <p:cNvGrpSpPr/>
              <p:nvPr/>
            </p:nvGrpSpPr>
            <p:grpSpPr>
              <a:xfrm>
                <a:off x="5470161" y="4657916"/>
                <a:ext cx="54683" cy="96227"/>
                <a:chOff x="1621310" y="4161796"/>
                <a:chExt cx="305373" cy="567413"/>
              </a:xfrm>
            </p:grpSpPr>
            <p:sp>
              <p:nvSpPr>
                <p:cNvPr id="1073" name="円/楕円 121">
                  <a:extLst>
                    <a:ext uri="{FF2B5EF4-FFF2-40B4-BE49-F238E27FC236}">
                      <a16:creationId xmlns:a16="http://schemas.microsoft.com/office/drawing/2014/main" id="{16A64497-F245-42E9-B6BB-937318B612DD}"/>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74" name="円/楕円 122">
                  <a:extLst>
                    <a:ext uri="{FF2B5EF4-FFF2-40B4-BE49-F238E27FC236}">
                      <a16:creationId xmlns:a16="http://schemas.microsoft.com/office/drawing/2014/main" id="{5BE7FD28-E17A-4612-812F-52ED7EA65606}"/>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75" name="円/楕円 123">
                  <a:extLst>
                    <a:ext uri="{FF2B5EF4-FFF2-40B4-BE49-F238E27FC236}">
                      <a16:creationId xmlns:a16="http://schemas.microsoft.com/office/drawing/2014/main" id="{93E95440-BE6A-4BD0-8705-4609ED32CE84}"/>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76" name="Freeform 5">
                  <a:extLst>
                    <a:ext uri="{FF2B5EF4-FFF2-40B4-BE49-F238E27FC236}">
                      <a16:creationId xmlns:a16="http://schemas.microsoft.com/office/drawing/2014/main" id="{C26E8FBF-21A3-4FD3-AE51-48A4E3CC0050}"/>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77" name="円/楕円 125">
                  <a:extLst>
                    <a:ext uri="{FF2B5EF4-FFF2-40B4-BE49-F238E27FC236}">
                      <a16:creationId xmlns:a16="http://schemas.microsoft.com/office/drawing/2014/main" id="{BFCFA83D-1730-4002-92F3-90EDCAD81D88}"/>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78" name="円/楕円 126">
                  <a:extLst>
                    <a:ext uri="{FF2B5EF4-FFF2-40B4-BE49-F238E27FC236}">
                      <a16:creationId xmlns:a16="http://schemas.microsoft.com/office/drawing/2014/main" id="{3D1B1971-5BEB-4F7B-8017-F2BCDF529D01}"/>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76" name="グループ化 875">
                <a:extLst>
                  <a:ext uri="{FF2B5EF4-FFF2-40B4-BE49-F238E27FC236}">
                    <a16:creationId xmlns:a16="http://schemas.microsoft.com/office/drawing/2014/main" id="{43756A5D-41E3-489D-8561-7FD5F95418A2}"/>
                  </a:ext>
                </a:extLst>
              </p:cNvPr>
              <p:cNvGrpSpPr/>
              <p:nvPr/>
            </p:nvGrpSpPr>
            <p:grpSpPr>
              <a:xfrm>
                <a:off x="5282929" y="4519640"/>
                <a:ext cx="31921" cy="55693"/>
                <a:chOff x="1205291" y="568685"/>
                <a:chExt cx="199685" cy="367863"/>
              </a:xfrm>
            </p:grpSpPr>
            <p:sp>
              <p:nvSpPr>
                <p:cNvPr id="1071" name="Freeform 5">
                  <a:extLst>
                    <a:ext uri="{FF2B5EF4-FFF2-40B4-BE49-F238E27FC236}">
                      <a16:creationId xmlns:a16="http://schemas.microsoft.com/office/drawing/2014/main" id="{223382F3-4B50-403A-9595-20AFB1CBBEFD}"/>
                    </a:ext>
                  </a:extLst>
                </p:cNvPr>
                <p:cNvSpPr>
                  <a:spLocks/>
                </p:cNvSpPr>
                <p:nvPr/>
              </p:nvSpPr>
              <p:spPr bwMode="auto">
                <a:xfrm>
                  <a:off x="1270009" y="824683"/>
                  <a:ext cx="56032" cy="11186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72" name="Freeform 8">
                  <a:extLst>
                    <a:ext uri="{FF2B5EF4-FFF2-40B4-BE49-F238E27FC236}">
                      <a16:creationId xmlns:a16="http://schemas.microsoft.com/office/drawing/2014/main" id="{142E57FB-1672-4316-810F-B572E017A077}"/>
                    </a:ext>
                  </a:extLst>
                </p:cNvPr>
                <p:cNvSpPr>
                  <a:spLocks/>
                </p:cNvSpPr>
                <p:nvPr/>
              </p:nvSpPr>
              <p:spPr bwMode="auto">
                <a:xfrm>
                  <a:off x="1205291" y="568685"/>
                  <a:ext cx="199685" cy="292591"/>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7" name="グループ化 876">
                <a:extLst>
                  <a:ext uri="{FF2B5EF4-FFF2-40B4-BE49-F238E27FC236}">
                    <a16:creationId xmlns:a16="http://schemas.microsoft.com/office/drawing/2014/main" id="{8505302F-1177-40F6-8B60-570AD9CA4484}"/>
                  </a:ext>
                </a:extLst>
              </p:cNvPr>
              <p:cNvGrpSpPr/>
              <p:nvPr/>
            </p:nvGrpSpPr>
            <p:grpSpPr>
              <a:xfrm>
                <a:off x="5259190" y="4526783"/>
                <a:ext cx="23739" cy="41156"/>
                <a:chOff x="-706194" y="179021"/>
                <a:chExt cx="184150" cy="337097"/>
              </a:xfrm>
            </p:grpSpPr>
            <p:sp>
              <p:nvSpPr>
                <p:cNvPr id="1069" name="Freeform 5">
                  <a:extLst>
                    <a:ext uri="{FF2B5EF4-FFF2-40B4-BE49-F238E27FC236}">
                      <a16:creationId xmlns:a16="http://schemas.microsoft.com/office/drawing/2014/main" id="{4FB854C2-49B8-49A7-978A-E331C5F6EE77}"/>
                    </a:ext>
                  </a:extLst>
                </p:cNvPr>
                <p:cNvSpPr>
                  <a:spLocks/>
                </p:cNvSpPr>
                <p:nvPr/>
              </p:nvSpPr>
              <p:spPr bwMode="auto">
                <a:xfrm>
                  <a:off x="-633983" y="412932"/>
                  <a:ext cx="41276" cy="103186"/>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70" name="Freeform 8">
                  <a:extLst>
                    <a:ext uri="{FF2B5EF4-FFF2-40B4-BE49-F238E27FC236}">
                      <a16:creationId xmlns:a16="http://schemas.microsoft.com/office/drawing/2014/main" id="{F35105E5-66C7-4759-B910-F1C9C34FE593}"/>
                    </a:ext>
                  </a:extLst>
                </p:cNvPr>
                <p:cNvSpPr>
                  <a:spLocks/>
                </p:cNvSpPr>
                <p:nvPr/>
              </p:nvSpPr>
              <p:spPr bwMode="auto">
                <a:xfrm>
                  <a:off x="-706194" y="179021"/>
                  <a:ext cx="184150" cy="266701"/>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8" name="グループ化 877">
                <a:extLst>
                  <a:ext uri="{FF2B5EF4-FFF2-40B4-BE49-F238E27FC236}">
                    <a16:creationId xmlns:a16="http://schemas.microsoft.com/office/drawing/2014/main" id="{E49657BD-2DBE-409B-8066-FA8D40160416}"/>
                  </a:ext>
                </a:extLst>
              </p:cNvPr>
              <p:cNvGrpSpPr/>
              <p:nvPr/>
            </p:nvGrpSpPr>
            <p:grpSpPr>
              <a:xfrm>
                <a:off x="5304838" y="4610367"/>
                <a:ext cx="30133" cy="52240"/>
                <a:chOff x="1809623" y="889081"/>
                <a:chExt cx="184150" cy="337094"/>
              </a:xfrm>
            </p:grpSpPr>
            <p:sp>
              <p:nvSpPr>
                <p:cNvPr id="1067" name="Freeform 5">
                  <a:extLst>
                    <a:ext uri="{FF2B5EF4-FFF2-40B4-BE49-F238E27FC236}">
                      <a16:creationId xmlns:a16="http://schemas.microsoft.com/office/drawing/2014/main" id="{E603B1BF-63C4-46EC-901C-4D4094E72C1C}"/>
                    </a:ext>
                  </a:extLst>
                </p:cNvPr>
                <p:cNvSpPr>
                  <a:spLocks/>
                </p:cNvSpPr>
                <p:nvPr/>
              </p:nvSpPr>
              <p:spPr bwMode="auto">
                <a:xfrm>
                  <a:off x="1881853" y="1122989"/>
                  <a:ext cx="41275" cy="103186"/>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8" name="Freeform 8">
                  <a:extLst>
                    <a:ext uri="{FF2B5EF4-FFF2-40B4-BE49-F238E27FC236}">
                      <a16:creationId xmlns:a16="http://schemas.microsoft.com/office/drawing/2014/main" id="{53AAAD4F-572E-4839-B42B-F9511FA04EAA}"/>
                    </a:ext>
                  </a:extLst>
                </p:cNvPr>
                <p:cNvSpPr>
                  <a:spLocks/>
                </p:cNvSpPr>
                <p:nvPr/>
              </p:nvSpPr>
              <p:spPr bwMode="auto">
                <a:xfrm>
                  <a:off x="1809623" y="889081"/>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79" name="グループ化 878">
                <a:extLst>
                  <a:ext uri="{FF2B5EF4-FFF2-40B4-BE49-F238E27FC236}">
                    <a16:creationId xmlns:a16="http://schemas.microsoft.com/office/drawing/2014/main" id="{F0B4B375-5EB7-4B50-82F0-289A101A81E9}"/>
                  </a:ext>
                </a:extLst>
              </p:cNvPr>
              <p:cNvGrpSpPr/>
              <p:nvPr/>
            </p:nvGrpSpPr>
            <p:grpSpPr>
              <a:xfrm>
                <a:off x="5347785" y="4638459"/>
                <a:ext cx="29438" cy="51035"/>
                <a:chOff x="1654253" y="991801"/>
                <a:chExt cx="184150" cy="337093"/>
              </a:xfrm>
            </p:grpSpPr>
            <p:sp>
              <p:nvSpPr>
                <p:cNvPr id="1065" name="Freeform 5">
                  <a:extLst>
                    <a:ext uri="{FF2B5EF4-FFF2-40B4-BE49-F238E27FC236}">
                      <a16:creationId xmlns:a16="http://schemas.microsoft.com/office/drawing/2014/main" id="{DB59AAC1-556D-4191-BBE0-F2A3D59C661B}"/>
                    </a:ext>
                  </a:extLst>
                </p:cNvPr>
                <p:cNvSpPr>
                  <a:spLocks/>
                </p:cNvSpPr>
                <p:nvPr/>
              </p:nvSpPr>
              <p:spPr bwMode="auto">
                <a:xfrm>
                  <a:off x="1726466" y="1225707"/>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6" name="Freeform 8">
                  <a:extLst>
                    <a:ext uri="{FF2B5EF4-FFF2-40B4-BE49-F238E27FC236}">
                      <a16:creationId xmlns:a16="http://schemas.microsoft.com/office/drawing/2014/main" id="{0835358C-9586-459D-BB5B-9C9231A23FAB}"/>
                    </a:ext>
                  </a:extLst>
                </p:cNvPr>
                <p:cNvSpPr>
                  <a:spLocks/>
                </p:cNvSpPr>
                <p:nvPr/>
              </p:nvSpPr>
              <p:spPr bwMode="auto">
                <a:xfrm>
                  <a:off x="1654253" y="991801"/>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80" name="グループ化 879">
                <a:extLst>
                  <a:ext uri="{FF2B5EF4-FFF2-40B4-BE49-F238E27FC236}">
                    <a16:creationId xmlns:a16="http://schemas.microsoft.com/office/drawing/2014/main" id="{98D86A43-FDB6-452C-AE34-B44A31AD2CC4}"/>
                  </a:ext>
                </a:extLst>
              </p:cNvPr>
              <p:cNvGrpSpPr/>
              <p:nvPr/>
            </p:nvGrpSpPr>
            <p:grpSpPr>
              <a:xfrm>
                <a:off x="5102006" y="4696167"/>
                <a:ext cx="39738" cy="68393"/>
                <a:chOff x="10380867" y="2810045"/>
                <a:chExt cx="230398" cy="418709"/>
              </a:xfrm>
            </p:grpSpPr>
            <p:sp>
              <p:nvSpPr>
                <p:cNvPr id="1062" name="Freeform 5">
                  <a:extLst>
                    <a:ext uri="{FF2B5EF4-FFF2-40B4-BE49-F238E27FC236}">
                      <a16:creationId xmlns:a16="http://schemas.microsoft.com/office/drawing/2014/main" id="{FB807FB5-16DC-4BF5-A91D-761A2B00BB23}"/>
                    </a:ext>
                  </a:extLst>
                </p:cNvPr>
                <p:cNvSpPr>
                  <a:spLocks/>
                </p:cNvSpPr>
                <p:nvPr/>
              </p:nvSpPr>
              <p:spPr bwMode="auto">
                <a:xfrm>
                  <a:off x="10471253" y="3102697"/>
                  <a:ext cx="51641" cy="118351"/>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3" name="Freeform 8">
                  <a:extLst>
                    <a:ext uri="{FF2B5EF4-FFF2-40B4-BE49-F238E27FC236}">
                      <a16:creationId xmlns:a16="http://schemas.microsoft.com/office/drawing/2014/main" id="{40BB6541-EDE7-408A-A38E-468BBDC3CA4B}"/>
                    </a:ext>
                  </a:extLst>
                </p:cNvPr>
                <p:cNvSpPr>
                  <a:spLocks/>
                </p:cNvSpPr>
                <p:nvPr/>
              </p:nvSpPr>
              <p:spPr bwMode="auto">
                <a:xfrm>
                  <a:off x="10380867" y="2810045"/>
                  <a:ext cx="230398" cy="33368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4" name="フリーフォーム 112">
                  <a:extLst>
                    <a:ext uri="{FF2B5EF4-FFF2-40B4-BE49-F238E27FC236}">
                      <a16:creationId xmlns:a16="http://schemas.microsoft.com/office/drawing/2014/main" id="{0BEA38CD-34FB-4EE6-9D20-EE11E731035A}"/>
                    </a:ext>
                  </a:extLst>
                </p:cNvPr>
                <p:cNvSpPr/>
                <p:nvPr/>
              </p:nvSpPr>
              <p:spPr>
                <a:xfrm>
                  <a:off x="10467975" y="3169657"/>
                  <a:ext cx="57300" cy="59097"/>
                </a:xfrm>
                <a:custGeom>
                  <a:avLst/>
                  <a:gdLst>
                    <a:gd name="connsiteX0" fmla="*/ 0 w 54769"/>
                    <a:gd name="connsiteY0" fmla="*/ 42863 h 42863"/>
                    <a:gd name="connsiteX1" fmla="*/ 54769 w 54769"/>
                    <a:gd name="connsiteY1" fmla="*/ 42863 h 42863"/>
                    <a:gd name="connsiteX2" fmla="*/ 52388 w 54769"/>
                    <a:gd name="connsiteY2" fmla="*/ 0 h 42863"/>
                    <a:gd name="connsiteX3" fmla="*/ 40481 w 54769"/>
                    <a:gd name="connsiteY3" fmla="*/ 11907 h 42863"/>
                    <a:gd name="connsiteX4" fmla="*/ 28575 w 54769"/>
                    <a:gd name="connsiteY4" fmla="*/ 0 h 42863"/>
                    <a:gd name="connsiteX5" fmla="*/ 0 w 54769"/>
                    <a:gd name="connsiteY5" fmla="*/ 42863 h 42863"/>
                    <a:gd name="connsiteX0" fmla="*/ 0 w 54769"/>
                    <a:gd name="connsiteY0" fmla="*/ 42863 h 42863"/>
                    <a:gd name="connsiteX1" fmla="*/ 54769 w 54769"/>
                    <a:gd name="connsiteY1" fmla="*/ 42863 h 42863"/>
                    <a:gd name="connsiteX2" fmla="*/ 52388 w 54769"/>
                    <a:gd name="connsiteY2" fmla="*/ 0 h 42863"/>
                    <a:gd name="connsiteX3" fmla="*/ 40481 w 54769"/>
                    <a:gd name="connsiteY3" fmla="*/ 11907 h 42863"/>
                    <a:gd name="connsiteX4" fmla="*/ 7144 w 54769"/>
                    <a:gd name="connsiteY4" fmla="*/ 4763 h 42863"/>
                    <a:gd name="connsiteX5" fmla="*/ 0 w 54769"/>
                    <a:gd name="connsiteY5" fmla="*/ 4286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9" h="42863">
                      <a:moveTo>
                        <a:pt x="0" y="42863"/>
                      </a:moveTo>
                      <a:lnTo>
                        <a:pt x="54769" y="42863"/>
                      </a:lnTo>
                      <a:lnTo>
                        <a:pt x="52388" y="0"/>
                      </a:lnTo>
                      <a:lnTo>
                        <a:pt x="40481" y="11907"/>
                      </a:lnTo>
                      <a:lnTo>
                        <a:pt x="7144" y="4763"/>
                      </a:lnTo>
                      <a:lnTo>
                        <a:pt x="0" y="42863"/>
                      </a:lnTo>
                      <a:close/>
                    </a:path>
                  </a:pathLst>
                </a:custGeom>
                <a:solidFill>
                  <a:srgbClr val="F9D283"/>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881" name="グループ化 880">
                <a:extLst>
                  <a:ext uri="{FF2B5EF4-FFF2-40B4-BE49-F238E27FC236}">
                    <a16:creationId xmlns:a16="http://schemas.microsoft.com/office/drawing/2014/main" id="{F05CA8A4-E136-458B-AE17-7077BD2527FE}"/>
                  </a:ext>
                </a:extLst>
              </p:cNvPr>
              <p:cNvGrpSpPr/>
              <p:nvPr/>
            </p:nvGrpSpPr>
            <p:grpSpPr>
              <a:xfrm>
                <a:off x="4976923" y="4650885"/>
                <a:ext cx="39738" cy="68393"/>
                <a:chOff x="10380880" y="2810047"/>
                <a:chExt cx="230398" cy="418707"/>
              </a:xfrm>
            </p:grpSpPr>
            <p:sp>
              <p:nvSpPr>
                <p:cNvPr id="1059" name="Freeform 5">
                  <a:extLst>
                    <a:ext uri="{FF2B5EF4-FFF2-40B4-BE49-F238E27FC236}">
                      <a16:creationId xmlns:a16="http://schemas.microsoft.com/office/drawing/2014/main" id="{CC415857-45B9-4397-B4E7-1C4A9F98D729}"/>
                    </a:ext>
                  </a:extLst>
                </p:cNvPr>
                <p:cNvSpPr>
                  <a:spLocks/>
                </p:cNvSpPr>
                <p:nvPr/>
              </p:nvSpPr>
              <p:spPr bwMode="auto">
                <a:xfrm>
                  <a:off x="10471253" y="3102697"/>
                  <a:ext cx="51641" cy="118351"/>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0" name="Freeform 8">
                  <a:extLst>
                    <a:ext uri="{FF2B5EF4-FFF2-40B4-BE49-F238E27FC236}">
                      <a16:creationId xmlns:a16="http://schemas.microsoft.com/office/drawing/2014/main" id="{20162FD9-F93B-4770-BD15-651B394C2C40}"/>
                    </a:ext>
                  </a:extLst>
                </p:cNvPr>
                <p:cNvSpPr>
                  <a:spLocks/>
                </p:cNvSpPr>
                <p:nvPr/>
              </p:nvSpPr>
              <p:spPr bwMode="auto">
                <a:xfrm>
                  <a:off x="10380880" y="2810047"/>
                  <a:ext cx="230398" cy="33368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61" name="フリーフォーム 109">
                  <a:extLst>
                    <a:ext uri="{FF2B5EF4-FFF2-40B4-BE49-F238E27FC236}">
                      <a16:creationId xmlns:a16="http://schemas.microsoft.com/office/drawing/2014/main" id="{CF5B855E-CEC2-447D-AA7F-114C89F260C2}"/>
                    </a:ext>
                  </a:extLst>
                </p:cNvPr>
                <p:cNvSpPr/>
                <p:nvPr/>
              </p:nvSpPr>
              <p:spPr>
                <a:xfrm>
                  <a:off x="10467975" y="3169657"/>
                  <a:ext cx="57300" cy="59097"/>
                </a:xfrm>
                <a:custGeom>
                  <a:avLst/>
                  <a:gdLst>
                    <a:gd name="connsiteX0" fmla="*/ 0 w 54769"/>
                    <a:gd name="connsiteY0" fmla="*/ 42863 h 42863"/>
                    <a:gd name="connsiteX1" fmla="*/ 54769 w 54769"/>
                    <a:gd name="connsiteY1" fmla="*/ 42863 h 42863"/>
                    <a:gd name="connsiteX2" fmla="*/ 52388 w 54769"/>
                    <a:gd name="connsiteY2" fmla="*/ 0 h 42863"/>
                    <a:gd name="connsiteX3" fmla="*/ 40481 w 54769"/>
                    <a:gd name="connsiteY3" fmla="*/ 11907 h 42863"/>
                    <a:gd name="connsiteX4" fmla="*/ 28575 w 54769"/>
                    <a:gd name="connsiteY4" fmla="*/ 0 h 42863"/>
                    <a:gd name="connsiteX5" fmla="*/ 0 w 54769"/>
                    <a:gd name="connsiteY5" fmla="*/ 42863 h 42863"/>
                    <a:gd name="connsiteX0" fmla="*/ 0 w 54769"/>
                    <a:gd name="connsiteY0" fmla="*/ 42863 h 42863"/>
                    <a:gd name="connsiteX1" fmla="*/ 54769 w 54769"/>
                    <a:gd name="connsiteY1" fmla="*/ 42863 h 42863"/>
                    <a:gd name="connsiteX2" fmla="*/ 52388 w 54769"/>
                    <a:gd name="connsiteY2" fmla="*/ 0 h 42863"/>
                    <a:gd name="connsiteX3" fmla="*/ 40481 w 54769"/>
                    <a:gd name="connsiteY3" fmla="*/ 11907 h 42863"/>
                    <a:gd name="connsiteX4" fmla="*/ 7144 w 54769"/>
                    <a:gd name="connsiteY4" fmla="*/ 4763 h 42863"/>
                    <a:gd name="connsiteX5" fmla="*/ 0 w 54769"/>
                    <a:gd name="connsiteY5" fmla="*/ 4286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9" h="42863">
                      <a:moveTo>
                        <a:pt x="0" y="42863"/>
                      </a:moveTo>
                      <a:lnTo>
                        <a:pt x="54769" y="42863"/>
                      </a:lnTo>
                      <a:lnTo>
                        <a:pt x="52388" y="0"/>
                      </a:lnTo>
                      <a:lnTo>
                        <a:pt x="40481" y="11907"/>
                      </a:lnTo>
                      <a:lnTo>
                        <a:pt x="7144" y="4763"/>
                      </a:lnTo>
                      <a:lnTo>
                        <a:pt x="0" y="42863"/>
                      </a:lnTo>
                      <a:close/>
                    </a:path>
                  </a:pathLst>
                </a:custGeom>
                <a:solidFill>
                  <a:srgbClr val="F9D283"/>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sp>
            <p:nvSpPr>
              <p:cNvPr id="882" name="Freeform 5">
                <a:extLst>
                  <a:ext uri="{FF2B5EF4-FFF2-40B4-BE49-F238E27FC236}">
                    <a16:creationId xmlns:a16="http://schemas.microsoft.com/office/drawing/2014/main" id="{AE469460-D12F-4EFC-ABA3-66BB592EF530}"/>
                  </a:ext>
                </a:extLst>
              </p:cNvPr>
              <p:cNvSpPr>
                <a:spLocks/>
              </p:cNvSpPr>
              <p:nvPr/>
            </p:nvSpPr>
            <p:spPr bwMode="auto">
              <a:xfrm>
                <a:off x="5351060" y="4615654"/>
                <a:ext cx="8426" cy="19950"/>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83" name="Freeform 8">
                <a:extLst>
                  <a:ext uri="{FF2B5EF4-FFF2-40B4-BE49-F238E27FC236}">
                    <a16:creationId xmlns:a16="http://schemas.microsoft.com/office/drawing/2014/main" id="{576B1D4F-A799-45EE-9D3E-F0174189C4DF}"/>
                  </a:ext>
                </a:extLst>
              </p:cNvPr>
              <p:cNvSpPr>
                <a:spLocks/>
              </p:cNvSpPr>
              <p:nvPr/>
            </p:nvSpPr>
            <p:spPr bwMode="auto">
              <a:xfrm>
                <a:off x="5336314" y="4570432"/>
                <a:ext cx="37592" cy="51562"/>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84" name="フリーフォーム 98">
                <a:extLst>
                  <a:ext uri="{FF2B5EF4-FFF2-40B4-BE49-F238E27FC236}">
                    <a16:creationId xmlns:a16="http://schemas.microsoft.com/office/drawing/2014/main" id="{21DD79A6-D5FC-4328-AF40-7F928C665D32}"/>
                  </a:ext>
                </a:extLst>
              </p:cNvPr>
              <p:cNvSpPr/>
              <p:nvPr/>
            </p:nvSpPr>
            <p:spPr>
              <a:xfrm>
                <a:off x="5350283" y="4630651"/>
                <a:ext cx="9169" cy="4318"/>
              </a:xfrm>
              <a:custGeom>
                <a:avLst/>
                <a:gdLst>
                  <a:gd name="connsiteX0" fmla="*/ 0 w 89590"/>
                  <a:gd name="connsiteY0" fmla="*/ 11161 h 25463"/>
                  <a:gd name="connsiteX1" fmla="*/ 50007 w 89590"/>
                  <a:gd name="connsiteY1" fmla="*/ 25448 h 25463"/>
                  <a:gd name="connsiteX2" fmla="*/ 88107 w 89590"/>
                  <a:gd name="connsiteY2" fmla="*/ 8780 h 25463"/>
                  <a:gd name="connsiteX3" fmla="*/ 85725 w 89590"/>
                  <a:gd name="connsiteY3" fmla="*/ 1636 h 25463"/>
                </a:gdLst>
                <a:ahLst/>
                <a:cxnLst>
                  <a:cxn ang="0">
                    <a:pos x="connsiteX0" y="connsiteY0"/>
                  </a:cxn>
                  <a:cxn ang="0">
                    <a:pos x="connsiteX1" y="connsiteY1"/>
                  </a:cxn>
                  <a:cxn ang="0">
                    <a:pos x="connsiteX2" y="connsiteY2"/>
                  </a:cxn>
                  <a:cxn ang="0">
                    <a:pos x="connsiteX3" y="connsiteY3"/>
                  </a:cxn>
                </a:cxnLst>
                <a:rect l="l" t="t" r="r" b="b"/>
                <a:pathLst>
                  <a:path w="89590" h="25463">
                    <a:moveTo>
                      <a:pt x="0" y="11161"/>
                    </a:moveTo>
                    <a:cubicBezTo>
                      <a:pt x="17661" y="18503"/>
                      <a:pt x="35323" y="25845"/>
                      <a:pt x="50007" y="25448"/>
                    </a:cubicBezTo>
                    <a:cubicBezTo>
                      <a:pt x="64691" y="25051"/>
                      <a:pt x="82154" y="12749"/>
                      <a:pt x="88107" y="8780"/>
                    </a:cubicBezTo>
                    <a:cubicBezTo>
                      <a:pt x="94060" y="4811"/>
                      <a:pt x="79772" y="-3523"/>
                      <a:pt x="85725" y="1636"/>
                    </a:cubicBezTo>
                  </a:path>
                </a:pathLst>
              </a:custGeom>
              <a:noFill/>
              <a:ln w="6350" cap="flat" cmpd="sng" algn="ctr">
                <a:solidFill>
                  <a:sysClr val="windowText" lastClr="000000"/>
                </a:solidFill>
                <a:prstDash val="solid"/>
                <a:round/>
              </a:ln>
              <a:effectLst/>
            </p:spPr>
            <p:txBody>
              <a:bodyPr rtlCol="0" anchor="ctr"/>
              <a:lstStyle/>
              <a:p>
                <a:pPr algn="ct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cxnSp>
            <p:nvCxnSpPr>
              <p:cNvPr id="885" name="直線コネクタ 884">
                <a:extLst>
                  <a:ext uri="{FF2B5EF4-FFF2-40B4-BE49-F238E27FC236}">
                    <a16:creationId xmlns:a16="http://schemas.microsoft.com/office/drawing/2014/main" id="{CCD3637A-2BCC-4F2B-A52A-0765BE63634C}"/>
                  </a:ext>
                </a:extLst>
              </p:cNvPr>
              <p:cNvCxnSpPr>
                <a:stCxn id="884" idx="1"/>
              </p:cNvCxnSpPr>
              <p:nvPr/>
            </p:nvCxnSpPr>
            <p:spPr>
              <a:xfrm>
                <a:off x="5355401" y="4634967"/>
                <a:ext cx="14649" cy="5051"/>
              </a:xfrm>
              <a:prstGeom prst="line">
                <a:avLst/>
              </a:prstGeom>
              <a:noFill/>
              <a:ln w="6350" cap="flat" cmpd="sng" algn="ctr">
                <a:solidFill>
                  <a:sysClr val="windowText" lastClr="000000"/>
                </a:solidFill>
                <a:prstDash val="solid"/>
              </a:ln>
              <a:effectLst/>
            </p:spPr>
          </p:cxnSp>
          <p:sp>
            <p:nvSpPr>
              <p:cNvPr id="886" name="Freeform 5">
                <a:extLst>
                  <a:ext uri="{FF2B5EF4-FFF2-40B4-BE49-F238E27FC236}">
                    <a16:creationId xmlns:a16="http://schemas.microsoft.com/office/drawing/2014/main" id="{857346E8-3ADC-470A-893D-5333E3CDDB91}"/>
                  </a:ext>
                </a:extLst>
              </p:cNvPr>
              <p:cNvSpPr>
                <a:spLocks/>
              </p:cNvSpPr>
              <p:nvPr/>
            </p:nvSpPr>
            <p:spPr bwMode="auto">
              <a:xfrm>
                <a:off x="5122277" y="4624003"/>
                <a:ext cx="8426" cy="19950"/>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87" name="Freeform 8">
                <a:extLst>
                  <a:ext uri="{FF2B5EF4-FFF2-40B4-BE49-F238E27FC236}">
                    <a16:creationId xmlns:a16="http://schemas.microsoft.com/office/drawing/2014/main" id="{F68CBA78-07D7-41E6-8DA5-9071B21FC0D6}"/>
                  </a:ext>
                </a:extLst>
              </p:cNvPr>
              <p:cNvSpPr>
                <a:spLocks/>
              </p:cNvSpPr>
              <p:nvPr/>
            </p:nvSpPr>
            <p:spPr bwMode="auto">
              <a:xfrm>
                <a:off x="5107531" y="4578781"/>
                <a:ext cx="37592" cy="51562"/>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88" name="Freeform 5">
                <a:extLst>
                  <a:ext uri="{FF2B5EF4-FFF2-40B4-BE49-F238E27FC236}">
                    <a16:creationId xmlns:a16="http://schemas.microsoft.com/office/drawing/2014/main" id="{8A9F8A40-7AA0-49C5-86C5-DF0DA8B966F1}"/>
                  </a:ext>
                </a:extLst>
              </p:cNvPr>
              <p:cNvSpPr>
                <a:spLocks/>
              </p:cNvSpPr>
              <p:nvPr/>
            </p:nvSpPr>
            <p:spPr bwMode="auto">
              <a:xfrm>
                <a:off x="5133625" y="4551511"/>
                <a:ext cx="5274" cy="12486"/>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89" name="Freeform 8">
                <a:extLst>
                  <a:ext uri="{FF2B5EF4-FFF2-40B4-BE49-F238E27FC236}">
                    <a16:creationId xmlns:a16="http://schemas.microsoft.com/office/drawing/2014/main" id="{B9DEC03F-1403-4F71-9D39-B431EDD55CC2}"/>
                  </a:ext>
                </a:extLst>
              </p:cNvPr>
              <p:cNvSpPr>
                <a:spLocks/>
              </p:cNvSpPr>
              <p:nvPr/>
            </p:nvSpPr>
            <p:spPr bwMode="auto">
              <a:xfrm>
                <a:off x="5124396" y="4523207"/>
                <a:ext cx="23529" cy="3227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90" name="Freeform 5">
                <a:extLst>
                  <a:ext uri="{FF2B5EF4-FFF2-40B4-BE49-F238E27FC236}">
                    <a16:creationId xmlns:a16="http://schemas.microsoft.com/office/drawing/2014/main" id="{6E7BC070-1529-4E6C-9200-1B5513DE4622}"/>
                  </a:ext>
                </a:extLst>
              </p:cNvPr>
              <p:cNvSpPr>
                <a:spLocks/>
              </p:cNvSpPr>
              <p:nvPr/>
            </p:nvSpPr>
            <p:spPr bwMode="auto">
              <a:xfrm>
                <a:off x="5156336" y="4682955"/>
                <a:ext cx="8426" cy="19950"/>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891" name="Freeform 8">
                <a:extLst>
                  <a:ext uri="{FF2B5EF4-FFF2-40B4-BE49-F238E27FC236}">
                    <a16:creationId xmlns:a16="http://schemas.microsoft.com/office/drawing/2014/main" id="{7B2B1EAE-5ADD-4172-93E3-A564E8B4F71A}"/>
                  </a:ext>
                </a:extLst>
              </p:cNvPr>
              <p:cNvSpPr>
                <a:spLocks/>
              </p:cNvSpPr>
              <p:nvPr/>
            </p:nvSpPr>
            <p:spPr bwMode="auto">
              <a:xfrm>
                <a:off x="5141591" y="4637733"/>
                <a:ext cx="37592" cy="51562"/>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nvGrpSpPr>
              <p:cNvPr id="892" name="グループ化 891">
                <a:extLst>
                  <a:ext uri="{FF2B5EF4-FFF2-40B4-BE49-F238E27FC236}">
                    <a16:creationId xmlns:a16="http://schemas.microsoft.com/office/drawing/2014/main" id="{865E352E-0C77-4E64-850E-80B9013DE9BF}"/>
                  </a:ext>
                </a:extLst>
              </p:cNvPr>
              <p:cNvGrpSpPr/>
              <p:nvPr/>
            </p:nvGrpSpPr>
            <p:grpSpPr>
              <a:xfrm>
                <a:off x="5589326" y="4748104"/>
                <a:ext cx="101828" cy="35411"/>
                <a:chOff x="5340414" y="2107025"/>
                <a:chExt cx="410274" cy="150650"/>
              </a:xfrm>
            </p:grpSpPr>
            <p:pic>
              <p:nvPicPr>
                <p:cNvPr id="1047" name="Picture 2">
                  <a:extLst>
                    <a:ext uri="{FF2B5EF4-FFF2-40B4-BE49-F238E27FC236}">
                      <a16:creationId xmlns:a16="http://schemas.microsoft.com/office/drawing/2014/main" id="{1F9B8B64-5C04-49EC-B2ED-3AEF41E7CC0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40414" y="216769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
                  <a:extLst>
                    <a:ext uri="{FF2B5EF4-FFF2-40B4-BE49-F238E27FC236}">
                      <a16:creationId xmlns:a16="http://schemas.microsoft.com/office/drawing/2014/main" id="{70DFA639-CDFF-4A2C-B514-0EADDF7689E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65924" y="216094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
                  <a:extLst>
                    <a:ext uri="{FF2B5EF4-FFF2-40B4-BE49-F238E27FC236}">
                      <a16:creationId xmlns:a16="http://schemas.microsoft.com/office/drawing/2014/main" id="{20C81763-C9C2-491A-8514-75B8A56E68CC}"/>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96825" y="215833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
                  <a:extLst>
                    <a:ext uri="{FF2B5EF4-FFF2-40B4-BE49-F238E27FC236}">
                      <a16:creationId xmlns:a16="http://schemas.microsoft.com/office/drawing/2014/main" id="{B8428852-2340-46E2-AFAB-071FC57E22C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336" y="214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
                  <a:extLst>
                    <a:ext uri="{FF2B5EF4-FFF2-40B4-BE49-F238E27FC236}">
                      <a16:creationId xmlns:a16="http://schemas.microsoft.com/office/drawing/2014/main" id="{149DE57A-D453-4995-A291-50A732CCF26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3884" y="214856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
                  <a:extLst>
                    <a:ext uri="{FF2B5EF4-FFF2-40B4-BE49-F238E27FC236}">
                      <a16:creationId xmlns:a16="http://schemas.microsoft.com/office/drawing/2014/main" id="{7FCCCE91-2F1B-4F57-A6C0-40A5580A251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9317" y="214518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
                  <a:extLst>
                    <a:ext uri="{FF2B5EF4-FFF2-40B4-BE49-F238E27FC236}">
                      <a16:creationId xmlns:a16="http://schemas.microsoft.com/office/drawing/2014/main" id="{BEF98BDB-E6F6-4360-8205-BFA21343CA3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27774" y="21363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2">
                  <a:extLst>
                    <a:ext uri="{FF2B5EF4-FFF2-40B4-BE49-F238E27FC236}">
                      <a16:creationId xmlns:a16="http://schemas.microsoft.com/office/drawing/2014/main" id="{6CA7820C-6743-403E-9210-0656E380584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63316" y="212685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2">
                  <a:extLst>
                    <a:ext uri="{FF2B5EF4-FFF2-40B4-BE49-F238E27FC236}">
                      <a16:creationId xmlns:a16="http://schemas.microsoft.com/office/drawing/2014/main" id="{9D471D62-88F4-447A-98F7-7E8A2AF38B2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7644" y="213291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2">
                  <a:extLst>
                    <a:ext uri="{FF2B5EF4-FFF2-40B4-BE49-F238E27FC236}">
                      <a16:creationId xmlns:a16="http://schemas.microsoft.com/office/drawing/2014/main" id="{F78077FD-5D95-447A-8D1C-1513FA1D7F28}"/>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26834" y="212292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2">
                  <a:extLst>
                    <a:ext uri="{FF2B5EF4-FFF2-40B4-BE49-F238E27FC236}">
                      <a16:creationId xmlns:a16="http://schemas.microsoft.com/office/drawing/2014/main" id="{2EF3A17E-8E04-4C2A-BF6A-86B86CD4559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65250" y="211754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2">
                  <a:extLst>
                    <a:ext uri="{FF2B5EF4-FFF2-40B4-BE49-F238E27FC236}">
                      <a16:creationId xmlns:a16="http://schemas.microsoft.com/office/drawing/2014/main" id="{60E8A783-36C9-445A-B13F-B14129F7A65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04969" y="210702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3" name="グループ化 892">
                <a:extLst>
                  <a:ext uri="{FF2B5EF4-FFF2-40B4-BE49-F238E27FC236}">
                    <a16:creationId xmlns:a16="http://schemas.microsoft.com/office/drawing/2014/main" id="{49D22325-76D0-462D-9673-97351D2F3439}"/>
                  </a:ext>
                </a:extLst>
              </p:cNvPr>
              <p:cNvGrpSpPr/>
              <p:nvPr/>
            </p:nvGrpSpPr>
            <p:grpSpPr>
              <a:xfrm>
                <a:off x="5582624" y="4734869"/>
                <a:ext cx="82435" cy="31675"/>
                <a:chOff x="5340414" y="2122921"/>
                <a:chExt cx="332139" cy="134754"/>
              </a:xfrm>
            </p:grpSpPr>
            <p:pic>
              <p:nvPicPr>
                <p:cNvPr id="1037" name="Picture 2">
                  <a:extLst>
                    <a:ext uri="{FF2B5EF4-FFF2-40B4-BE49-F238E27FC236}">
                      <a16:creationId xmlns:a16="http://schemas.microsoft.com/office/drawing/2014/main" id="{4FAB7849-892B-4ECD-B6BB-A8F32267AC9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40414" y="216769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2">
                  <a:extLst>
                    <a:ext uri="{FF2B5EF4-FFF2-40B4-BE49-F238E27FC236}">
                      <a16:creationId xmlns:a16="http://schemas.microsoft.com/office/drawing/2014/main" id="{DB1A110B-EEC9-482C-800B-B05268FB36E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65924" y="216094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2">
                  <a:extLst>
                    <a:ext uri="{FF2B5EF4-FFF2-40B4-BE49-F238E27FC236}">
                      <a16:creationId xmlns:a16="http://schemas.microsoft.com/office/drawing/2014/main" id="{EA73CF08-1FBD-4E6C-AE3A-70523FE5BC6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96825" y="215833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2">
                  <a:extLst>
                    <a:ext uri="{FF2B5EF4-FFF2-40B4-BE49-F238E27FC236}">
                      <a16:creationId xmlns:a16="http://schemas.microsoft.com/office/drawing/2014/main" id="{52CBC072-508F-41D1-97F3-632B7FD1E1B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336" y="214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2">
                  <a:extLst>
                    <a:ext uri="{FF2B5EF4-FFF2-40B4-BE49-F238E27FC236}">
                      <a16:creationId xmlns:a16="http://schemas.microsoft.com/office/drawing/2014/main" id="{D78954C7-778B-41E6-B046-89040AD1509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3884" y="214856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2">
                  <a:extLst>
                    <a:ext uri="{FF2B5EF4-FFF2-40B4-BE49-F238E27FC236}">
                      <a16:creationId xmlns:a16="http://schemas.microsoft.com/office/drawing/2014/main" id="{5B97F2A9-99F6-4E32-9DA0-81558225A0E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9317" y="214518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2">
                  <a:extLst>
                    <a:ext uri="{FF2B5EF4-FFF2-40B4-BE49-F238E27FC236}">
                      <a16:creationId xmlns:a16="http://schemas.microsoft.com/office/drawing/2014/main" id="{3DC40852-2A58-4DC4-8620-BD69557F5ED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27774" y="21363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
                  <a:extLst>
                    <a:ext uri="{FF2B5EF4-FFF2-40B4-BE49-F238E27FC236}">
                      <a16:creationId xmlns:a16="http://schemas.microsoft.com/office/drawing/2014/main" id="{73E1DC97-AF14-4732-BE83-591C2FE83CC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63316" y="212685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
                  <a:extLst>
                    <a:ext uri="{FF2B5EF4-FFF2-40B4-BE49-F238E27FC236}">
                      <a16:creationId xmlns:a16="http://schemas.microsoft.com/office/drawing/2014/main" id="{D87EED7E-442C-4A5D-AA5A-F291BCEA69D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7644" y="213291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
                  <a:extLst>
                    <a:ext uri="{FF2B5EF4-FFF2-40B4-BE49-F238E27FC236}">
                      <a16:creationId xmlns:a16="http://schemas.microsoft.com/office/drawing/2014/main" id="{5732555B-B34B-43F1-A1DD-1520241AAD6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26834" y="212292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4" name="グループ化 893">
                <a:extLst>
                  <a:ext uri="{FF2B5EF4-FFF2-40B4-BE49-F238E27FC236}">
                    <a16:creationId xmlns:a16="http://schemas.microsoft.com/office/drawing/2014/main" id="{E203995A-C7BA-4DE1-A275-516153DDDFE6}"/>
                  </a:ext>
                </a:extLst>
              </p:cNvPr>
              <p:cNvGrpSpPr/>
              <p:nvPr/>
            </p:nvGrpSpPr>
            <p:grpSpPr>
              <a:xfrm>
                <a:off x="5480211" y="4694922"/>
                <a:ext cx="106386" cy="26242"/>
                <a:chOff x="5350061" y="2141655"/>
                <a:chExt cx="428640" cy="111641"/>
              </a:xfrm>
            </p:grpSpPr>
            <p:pic>
              <p:nvPicPr>
                <p:cNvPr id="1025" name="Picture 2">
                  <a:extLst>
                    <a:ext uri="{FF2B5EF4-FFF2-40B4-BE49-F238E27FC236}">
                      <a16:creationId xmlns:a16="http://schemas.microsoft.com/office/drawing/2014/main" id="{494DC242-F8F0-4385-BE25-AE62AD86DC8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50061" y="215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ABC38754-98CC-4900-AEA7-B95DEAE92DD5}"/>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75575" y="216331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
                  <a:extLst>
                    <a:ext uri="{FF2B5EF4-FFF2-40B4-BE49-F238E27FC236}">
                      <a16:creationId xmlns:a16="http://schemas.microsoft.com/office/drawing/2014/main" id="{29876B98-31A4-478D-AB43-EF2048DFFF3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13061" y="216042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2">
                  <a:extLst>
                    <a:ext uri="{FF2B5EF4-FFF2-40B4-BE49-F238E27FC236}">
                      <a16:creationId xmlns:a16="http://schemas.microsoft.com/office/drawing/2014/main" id="{09CA8157-3CF3-4872-8D24-2E682FAE240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47327" y="215337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2">
                  <a:extLst>
                    <a:ext uri="{FF2B5EF4-FFF2-40B4-BE49-F238E27FC236}">
                      <a16:creationId xmlns:a16="http://schemas.microsoft.com/office/drawing/2014/main" id="{D3757684-CFA8-4BC6-99BB-7C25F1E4F7FC}"/>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73745" y="215131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2">
                  <a:extLst>
                    <a:ext uri="{FF2B5EF4-FFF2-40B4-BE49-F238E27FC236}">
                      <a16:creationId xmlns:a16="http://schemas.microsoft.com/office/drawing/2014/main" id="{416F7AE0-7FC2-461C-8C22-B5EFC2F2BB0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99256" y="21541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2">
                  <a:extLst>
                    <a:ext uri="{FF2B5EF4-FFF2-40B4-BE49-F238E27FC236}">
                      <a16:creationId xmlns:a16="http://schemas.microsoft.com/office/drawing/2014/main" id="{C149419F-C69B-4DEA-BF4F-74A400A1F91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37087" y="215244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2">
                  <a:extLst>
                    <a:ext uri="{FF2B5EF4-FFF2-40B4-BE49-F238E27FC236}">
                      <a16:creationId xmlns:a16="http://schemas.microsoft.com/office/drawing/2014/main" id="{0B21B97A-31A8-420D-A53F-A6611E36F37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80637" y="2149498"/>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2">
                  <a:extLst>
                    <a:ext uri="{FF2B5EF4-FFF2-40B4-BE49-F238E27FC236}">
                      <a16:creationId xmlns:a16="http://schemas.microsoft.com/office/drawing/2014/main" id="{11B875DF-6A42-48BC-A603-A02EE370036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16542" y="215035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2">
                  <a:extLst>
                    <a:ext uri="{FF2B5EF4-FFF2-40B4-BE49-F238E27FC236}">
                      <a16:creationId xmlns:a16="http://schemas.microsoft.com/office/drawing/2014/main" id="{72E0D8A7-84B8-4AD0-AA23-621BB9501F3D}"/>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54304" y="214809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2">
                  <a:extLst>
                    <a:ext uri="{FF2B5EF4-FFF2-40B4-BE49-F238E27FC236}">
                      <a16:creationId xmlns:a16="http://schemas.microsoft.com/office/drawing/2014/main" id="{4A8738E0-6579-4B5C-B8D9-E72A951E0F5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93735" y="214494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2">
                  <a:extLst>
                    <a:ext uri="{FF2B5EF4-FFF2-40B4-BE49-F238E27FC236}">
                      <a16:creationId xmlns:a16="http://schemas.microsoft.com/office/drawing/2014/main" id="{742FEC72-1FA0-4D04-8718-02A3479DA147}"/>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32982" y="214165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5" name="グループ化 894">
                <a:extLst>
                  <a:ext uri="{FF2B5EF4-FFF2-40B4-BE49-F238E27FC236}">
                    <a16:creationId xmlns:a16="http://schemas.microsoft.com/office/drawing/2014/main" id="{EFDA4343-A0E0-46DA-9FDC-B732EF0E5F8A}"/>
                  </a:ext>
                </a:extLst>
              </p:cNvPr>
              <p:cNvGrpSpPr/>
              <p:nvPr/>
            </p:nvGrpSpPr>
            <p:grpSpPr>
              <a:xfrm>
                <a:off x="5357196" y="4734228"/>
                <a:ext cx="37592" cy="65172"/>
                <a:chOff x="1965868" y="3915832"/>
                <a:chExt cx="288773" cy="528609"/>
              </a:xfrm>
            </p:grpSpPr>
            <p:sp>
              <p:nvSpPr>
                <p:cNvPr id="1023" name="Freeform 5">
                  <a:extLst>
                    <a:ext uri="{FF2B5EF4-FFF2-40B4-BE49-F238E27FC236}">
                      <a16:creationId xmlns:a16="http://schemas.microsoft.com/office/drawing/2014/main" id="{A57BE0B4-4E73-429B-85BE-5B7632DCFB05}"/>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24" name="Freeform 8">
                  <a:extLst>
                    <a:ext uri="{FF2B5EF4-FFF2-40B4-BE49-F238E27FC236}">
                      <a16:creationId xmlns:a16="http://schemas.microsoft.com/office/drawing/2014/main" id="{A9501B6F-D024-4FE3-A91F-99FD4EA5F702}"/>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96" name="グループ化 895">
                <a:extLst>
                  <a:ext uri="{FF2B5EF4-FFF2-40B4-BE49-F238E27FC236}">
                    <a16:creationId xmlns:a16="http://schemas.microsoft.com/office/drawing/2014/main" id="{167AF5CE-B61B-472D-B689-A7AAF3B10C85}"/>
                  </a:ext>
                </a:extLst>
              </p:cNvPr>
              <p:cNvGrpSpPr/>
              <p:nvPr/>
            </p:nvGrpSpPr>
            <p:grpSpPr>
              <a:xfrm>
                <a:off x="5777074" y="4771302"/>
                <a:ext cx="55597" cy="96384"/>
                <a:chOff x="1965868" y="3915832"/>
                <a:chExt cx="288773" cy="528609"/>
              </a:xfrm>
            </p:grpSpPr>
            <p:sp>
              <p:nvSpPr>
                <p:cNvPr id="1021" name="Freeform 5">
                  <a:extLst>
                    <a:ext uri="{FF2B5EF4-FFF2-40B4-BE49-F238E27FC236}">
                      <a16:creationId xmlns:a16="http://schemas.microsoft.com/office/drawing/2014/main" id="{E504976C-CED1-45D1-8C13-47F9AED22093}"/>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22" name="Freeform 8">
                  <a:extLst>
                    <a:ext uri="{FF2B5EF4-FFF2-40B4-BE49-F238E27FC236}">
                      <a16:creationId xmlns:a16="http://schemas.microsoft.com/office/drawing/2014/main" id="{2E5C014A-E3D7-4715-ADAD-7D7681E45F59}"/>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97" name="グループ化 896">
                <a:extLst>
                  <a:ext uri="{FF2B5EF4-FFF2-40B4-BE49-F238E27FC236}">
                    <a16:creationId xmlns:a16="http://schemas.microsoft.com/office/drawing/2014/main" id="{26A4EDA5-F0AA-418B-B3F3-2EC9B7E3299D}"/>
                  </a:ext>
                </a:extLst>
              </p:cNvPr>
              <p:cNvGrpSpPr/>
              <p:nvPr/>
            </p:nvGrpSpPr>
            <p:grpSpPr>
              <a:xfrm>
                <a:off x="5566599" y="4783020"/>
                <a:ext cx="23529" cy="40791"/>
                <a:chOff x="-30602" y="568134"/>
                <a:chExt cx="184150" cy="337097"/>
              </a:xfrm>
            </p:grpSpPr>
            <p:sp>
              <p:nvSpPr>
                <p:cNvPr id="1019" name="Freeform 5">
                  <a:extLst>
                    <a:ext uri="{FF2B5EF4-FFF2-40B4-BE49-F238E27FC236}">
                      <a16:creationId xmlns:a16="http://schemas.microsoft.com/office/drawing/2014/main" id="{9C991B09-5D3A-495D-85DE-F287688F906D}"/>
                    </a:ext>
                  </a:extLst>
                </p:cNvPr>
                <p:cNvSpPr>
                  <a:spLocks/>
                </p:cNvSpPr>
                <p:nvPr/>
              </p:nvSpPr>
              <p:spPr bwMode="auto">
                <a:xfrm>
                  <a:off x="41622" y="802044"/>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20" name="Freeform 8">
                  <a:extLst>
                    <a:ext uri="{FF2B5EF4-FFF2-40B4-BE49-F238E27FC236}">
                      <a16:creationId xmlns:a16="http://schemas.microsoft.com/office/drawing/2014/main" id="{9A989018-24E9-4C2B-8703-6D0CA10E4B05}"/>
                    </a:ext>
                  </a:extLst>
                </p:cNvPr>
                <p:cNvSpPr>
                  <a:spLocks/>
                </p:cNvSpPr>
                <p:nvPr/>
              </p:nvSpPr>
              <p:spPr bwMode="auto">
                <a:xfrm>
                  <a:off x="-30602" y="568134"/>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98" name="グループ化 897">
                <a:extLst>
                  <a:ext uri="{FF2B5EF4-FFF2-40B4-BE49-F238E27FC236}">
                    <a16:creationId xmlns:a16="http://schemas.microsoft.com/office/drawing/2014/main" id="{B71B8B3A-EA9A-4A66-BECA-8DAEE31CCB2F}"/>
                  </a:ext>
                </a:extLst>
              </p:cNvPr>
              <p:cNvGrpSpPr/>
              <p:nvPr/>
            </p:nvGrpSpPr>
            <p:grpSpPr>
              <a:xfrm>
                <a:off x="5573190" y="4822053"/>
                <a:ext cx="37592" cy="65172"/>
                <a:chOff x="1965868" y="3915832"/>
                <a:chExt cx="288773" cy="528609"/>
              </a:xfrm>
            </p:grpSpPr>
            <p:sp>
              <p:nvSpPr>
                <p:cNvPr id="1017" name="Freeform 5">
                  <a:extLst>
                    <a:ext uri="{FF2B5EF4-FFF2-40B4-BE49-F238E27FC236}">
                      <a16:creationId xmlns:a16="http://schemas.microsoft.com/office/drawing/2014/main" id="{78A0363A-6EA6-4CD4-88D5-5E6132CD1334}"/>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18" name="Freeform 8">
                  <a:extLst>
                    <a:ext uri="{FF2B5EF4-FFF2-40B4-BE49-F238E27FC236}">
                      <a16:creationId xmlns:a16="http://schemas.microsoft.com/office/drawing/2014/main" id="{C43C169E-170C-444A-8AEE-ACCE7D6A17CC}"/>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899" name="グループ化 898">
                <a:extLst>
                  <a:ext uri="{FF2B5EF4-FFF2-40B4-BE49-F238E27FC236}">
                    <a16:creationId xmlns:a16="http://schemas.microsoft.com/office/drawing/2014/main" id="{940CD765-DBA9-4D25-9BD6-1D3DC321FE33}"/>
                  </a:ext>
                </a:extLst>
              </p:cNvPr>
              <p:cNvGrpSpPr/>
              <p:nvPr/>
            </p:nvGrpSpPr>
            <p:grpSpPr>
              <a:xfrm>
                <a:off x="5611015" y="4801378"/>
                <a:ext cx="37592" cy="65172"/>
                <a:chOff x="1965868" y="3915832"/>
                <a:chExt cx="288773" cy="528609"/>
              </a:xfrm>
            </p:grpSpPr>
            <p:sp>
              <p:nvSpPr>
                <p:cNvPr id="1015" name="Freeform 5">
                  <a:extLst>
                    <a:ext uri="{FF2B5EF4-FFF2-40B4-BE49-F238E27FC236}">
                      <a16:creationId xmlns:a16="http://schemas.microsoft.com/office/drawing/2014/main" id="{4B477C66-368D-495D-84F8-27C6E839392C}"/>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16" name="Freeform 8">
                  <a:extLst>
                    <a:ext uri="{FF2B5EF4-FFF2-40B4-BE49-F238E27FC236}">
                      <a16:creationId xmlns:a16="http://schemas.microsoft.com/office/drawing/2014/main" id="{2E7ED329-62A8-422A-AB88-F2493ACDE816}"/>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00" name="グループ化 899">
                <a:extLst>
                  <a:ext uri="{FF2B5EF4-FFF2-40B4-BE49-F238E27FC236}">
                    <a16:creationId xmlns:a16="http://schemas.microsoft.com/office/drawing/2014/main" id="{461913DB-7414-4AF7-B10C-EBFA4DFCC6BC}"/>
                  </a:ext>
                </a:extLst>
              </p:cNvPr>
              <p:cNvGrpSpPr/>
              <p:nvPr/>
            </p:nvGrpSpPr>
            <p:grpSpPr>
              <a:xfrm>
                <a:off x="5665123" y="4815625"/>
                <a:ext cx="37592" cy="65172"/>
                <a:chOff x="1965868" y="3915832"/>
                <a:chExt cx="288773" cy="528609"/>
              </a:xfrm>
            </p:grpSpPr>
            <p:sp>
              <p:nvSpPr>
                <p:cNvPr id="1013" name="Freeform 5">
                  <a:extLst>
                    <a:ext uri="{FF2B5EF4-FFF2-40B4-BE49-F238E27FC236}">
                      <a16:creationId xmlns:a16="http://schemas.microsoft.com/office/drawing/2014/main" id="{D83A22D3-30D2-4AB5-9B6B-7A5CF275EFFD}"/>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14" name="Freeform 8">
                  <a:extLst>
                    <a:ext uri="{FF2B5EF4-FFF2-40B4-BE49-F238E27FC236}">
                      <a16:creationId xmlns:a16="http://schemas.microsoft.com/office/drawing/2014/main" id="{4D5CD785-F5CF-4754-BE8F-99B82818BF20}"/>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01" name="グループ化 900">
                <a:extLst>
                  <a:ext uri="{FF2B5EF4-FFF2-40B4-BE49-F238E27FC236}">
                    <a16:creationId xmlns:a16="http://schemas.microsoft.com/office/drawing/2014/main" id="{FCA28705-FAF4-4FD3-AC5B-5CCE02B02C51}"/>
                  </a:ext>
                </a:extLst>
              </p:cNvPr>
              <p:cNvGrpSpPr/>
              <p:nvPr/>
            </p:nvGrpSpPr>
            <p:grpSpPr>
              <a:xfrm>
                <a:off x="5695227" y="4763897"/>
                <a:ext cx="37592" cy="65172"/>
                <a:chOff x="1965868" y="3915832"/>
                <a:chExt cx="288773" cy="528609"/>
              </a:xfrm>
            </p:grpSpPr>
            <p:sp>
              <p:nvSpPr>
                <p:cNvPr id="1011" name="Freeform 5">
                  <a:extLst>
                    <a:ext uri="{FF2B5EF4-FFF2-40B4-BE49-F238E27FC236}">
                      <a16:creationId xmlns:a16="http://schemas.microsoft.com/office/drawing/2014/main" id="{F4F4B4C3-6E50-4377-BD0A-9FA60D400162}"/>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12" name="Freeform 8">
                  <a:extLst>
                    <a:ext uri="{FF2B5EF4-FFF2-40B4-BE49-F238E27FC236}">
                      <a16:creationId xmlns:a16="http://schemas.microsoft.com/office/drawing/2014/main" id="{3B11E284-26D4-4D66-B07C-A7FC244D67C3}"/>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02" name="グループ化 901">
                <a:extLst>
                  <a:ext uri="{FF2B5EF4-FFF2-40B4-BE49-F238E27FC236}">
                    <a16:creationId xmlns:a16="http://schemas.microsoft.com/office/drawing/2014/main" id="{B506E1E9-294F-4108-B1CA-E38F3E422F2F}"/>
                  </a:ext>
                </a:extLst>
              </p:cNvPr>
              <p:cNvGrpSpPr/>
              <p:nvPr/>
            </p:nvGrpSpPr>
            <p:grpSpPr>
              <a:xfrm>
                <a:off x="5747295" y="4800229"/>
                <a:ext cx="37592" cy="65172"/>
                <a:chOff x="1965868" y="3915832"/>
                <a:chExt cx="288773" cy="528609"/>
              </a:xfrm>
            </p:grpSpPr>
            <p:sp>
              <p:nvSpPr>
                <p:cNvPr id="1009" name="Freeform 5">
                  <a:extLst>
                    <a:ext uri="{FF2B5EF4-FFF2-40B4-BE49-F238E27FC236}">
                      <a16:creationId xmlns:a16="http://schemas.microsoft.com/office/drawing/2014/main" id="{7B59E3CA-DA71-4E92-9467-23E277335299}"/>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10" name="Freeform 8">
                  <a:extLst>
                    <a:ext uri="{FF2B5EF4-FFF2-40B4-BE49-F238E27FC236}">
                      <a16:creationId xmlns:a16="http://schemas.microsoft.com/office/drawing/2014/main" id="{47BEB17A-6676-42EF-9E63-9841BD8CFC79}"/>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03" name="グループ化 902">
                <a:extLst>
                  <a:ext uri="{FF2B5EF4-FFF2-40B4-BE49-F238E27FC236}">
                    <a16:creationId xmlns:a16="http://schemas.microsoft.com/office/drawing/2014/main" id="{4B056820-543A-40FC-AECB-1BA85A4AEBAA}"/>
                  </a:ext>
                </a:extLst>
              </p:cNvPr>
              <p:cNvGrpSpPr/>
              <p:nvPr/>
            </p:nvGrpSpPr>
            <p:grpSpPr>
              <a:xfrm>
                <a:off x="5768235" y="4666142"/>
                <a:ext cx="54683" cy="96227"/>
                <a:chOff x="1621310" y="4161796"/>
                <a:chExt cx="305373" cy="567413"/>
              </a:xfrm>
            </p:grpSpPr>
            <p:sp>
              <p:nvSpPr>
                <p:cNvPr id="1003" name="円/楕円 121">
                  <a:extLst>
                    <a:ext uri="{FF2B5EF4-FFF2-40B4-BE49-F238E27FC236}">
                      <a16:creationId xmlns:a16="http://schemas.microsoft.com/office/drawing/2014/main" id="{A0ADC118-B0F8-418F-83DD-A7366CD0C460}"/>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04" name="円/楕円 122">
                  <a:extLst>
                    <a:ext uri="{FF2B5EF4-FFF2-40B4-BE49-F238E27FC236}">
                      <a16:creationId xmlns:a16="http://schemas.microsoft.com/office/drawing/2014/main" id="{BFB5DFA5-65A0-4BFB-B9FB-AE6A1F0913E8}"/>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05" name="円/楕円 123">
                  <a:extLst>
                    <a:ext uri="{FF2B5EF4-FFF2-40B4-BE49-F238E27FC236}">
                      <a16:creationId xmlns:a16="http://schemas.microsoft.com/office/drawing/2014/main" id="{A32DC5E5-C20E-4F73-82E1-4CF98B1F4F43}"/>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06" name="Freeform 5">
                  <a:extLst>
                    <a:ext uri="{FF2B5EF4-FFF2-40B4-BE49-F238E27FC236}">
                      <a16:creationId xmlns:a16="http://schemas.microsoft.com/office/drawing/2014/main" id="{AE8C5B5A-991E-428B-A40D-A5E8C5EE956E}"/>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07" name="円/楕円 125">
                  <a:extLst>
                    <a:ext uri="{FF2B5EF4-FFF2-40B4-BE49-F238E27FC236}">
                      <a16:creationId xmlns:a16="http://schemas.microsoft.com/office/drawing/2014/main" id="{70114734-5252-4D57-B261-D4473FD61918}"/>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1008" name="円/楕円 126">
                  <a:extLst>
                    <a:ext uri="{FF2B5EF4-FFF2-40B4-BE49-F238E27FC236}">
                      <a16:creationId xmlns:a16="http://schemas.microsoft.com/office/drawing/2014/main" id="{D7810031-FF1B-4923-AF21-66D1B51F5851}"/>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04" name="グループ化 903">
                <a:extLst>
                  <a:ext uri="{FF2B5EF4-FFF2-40B4-BE49-F238E27FC236}">
                    <a16:creationId xmlns:a16="http://schemas.microsoft.com/office/drawing/2014/main" id="{DD58F37A-5A6B-4BD3-8429-22C34E936E66}"/>
                  </a:ext>
                </a:extLst>
              </p:cNvPr>
              <p:cNvGrpSpPr/>
              <p:nvPr/>
            </p:nvGrpSpPr>
            <p:grpSpPr>
              <a:xfrm>
                <a:off x="5457238" y="4762767"/>
                <a:ext cx="30133" cy="52240"/>
                <a:chOff x="1809623" y="889081"/>
                <a:chExt cx="184150" cy="337094"/>
              </a:xfrm>
            </p:grpSpPr>
            <p:sp>
              <p:nvSpPr>
                <p:cNvPr id="1001" name="Freeform 5">
                  <a:extLst>
                    <a:ext uri="{FF2B5EF4-FFF2-40B4-BE49-F238E27FC236}">
                      <a16:creationId xmlns:a16="http://schemas.microsoft.com/office/drawing/2014/main" id="{7436074D-FD36-4215-A0AD-D9CDF3C55144}"/>
                    </a:ext>
                  </a:extLst>
                </p:cNvPr>
                <p:cNvSpPr>
                  <a:spLocks/>
                </p:cNvSpPr>
                <p:nvPr/>
              </p:nvSpPr>
              <p:spPr bwMode="auto">
                <a:xfrm>
                  <a:off x="1881853" y="1122989"/>
                  <a:ext cx="41275" cy="103186"/>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02" name="Freeform 8">
                  <a:extLst>
                    <a:ext uri="{FF2B5EF4-FFF2-40B4-BE49-F238E27FC236}">
                      <a16:creationId xmlns:a16="http://schemas.microsoft.com/office/drawing/2014/main" id="{DCEF47C6-136C-4003-A8D2-ACF3D63C2414}"/>
                    </a:ext>
                  </a:extLst>
                </p:cNvPr>
                <p:cNvSpPr>
                  <a:spLocks/>
                </p:cNvSpPr>
                <p:nvPr/>
              </p:nvSpPr>
              <p:spPr bwMode="auto">
                <a:xfrm>
                  <a:off x="1809623" y="889081"/>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05" name="グループ化 904">
                <a:extLst>
                  <a:ext uri="{FF2B5EF4-FFF2-40B4-BE49-F238E27FC236}">
                    <a16:creationId xmlns:a16="http://schemas.microsoft.com/office/drawing/2014/main" id="{C9052784-1092-414E-B2E1-3B4E9DA77DC3}"/>
                  </a:ext>
                </a:extLst>
              </p:cNvPr>
              <p:cNvGrpSpPr/>
              <p:nvPr/>
            </p:nvGrpSpPr>
            <p:grpSpPr>
              <a:xfrm>
                <a:off x="5500185" y="4790859"/>
                <a:ext cx="29438" cy="51035"/>
                <a:chOff x="1654253" y="991801"/>
                <a:chExt cx="184150" cy="337093"/>
              </a:xfrm>
            </p:grpSpPr>
            <p:sp>
              <p:nvSpPr>
                <p:cNvPr id="999" name="Freeform 5">
                  <a:extLst>
                    <a:ext uri="{FF2B5EF4-FFF2-40B4-BE49-F238E27FC236}">
                      <a16:creationId xmlns:a16="http://schemas.microsoft.com/office/drawing/2014/main" id="{23025CDF-9D5F-41CC-90C4-CB9230973A4A}"/>
                    </a:ext>
                  </a:extLst>
                </p:cNvPr>
                <p:cNvSpPr>
                  <a:spLocks/>
                </p:cNvSpPr>
                <p:nvPr/>
              </p:nvSpPr>
              <p:spPr bwMode="auto">
                <a:xfrm>
                  <a:off x="1726466" y="1225707"/>
                  <a:ext cx="41275" cy="103187"/>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1000" name="Freeform 8">
                  <a:extLst>
                    <a:ext uri="{FF2B5EF4-FFF2-40B4-BE49-F238E27FC236}">
                      <a16:creationId xmlns:a16="http://schemas.microsoft.com/office/drawing/2014/main" id="{4CF14E38-367C-40F5-96A8-93C53539EE5C}"/>
                    </a:ext>
                  </a:extLst>
                </p:cNvPr>
                <p:cNvSpPr>
                  <a:spLocks/>
                </p:cNvSpPr>
                <p:nvPr/>
              </p:nvSpPr>
              <p:spPr bwMode="auto">
                <a:xfrm>
                  <a:off x="1654253" y="991801"/>
                  <a:ext cx="184150" cy="266700"/>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sp>
            <p:nvSpPr>
              <p:cNvPr id="906" name="Freeform 5">
                <a:extLst>
                  <a:ext uri="{FF2B5EF4-FFF2-40B4-BE49-F238E27FC236}">
                    <a16:creationId xmlns:a16="http://schemas.microsoft.com/office/drawing/2014/main" id="{4ABA02FD-8A04-4B0E-AB1B-BB387660FE4F}"/>
                  </a:ext>
                </a:extLst>
              </p:cNvPr>
              <p:cNvSpPr>
                <a:spLocks/>
              </p:cNvSpPr>
              <p:nvPr/>
            </p:nvSpPr>
            <p:spPr bwMode="auto">
              <a:xfrm>
                <a:off x="5503460" y="4768054"/>
                <a:ext cx="8426" cy="19950"/>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07" name="Freeform 8">
                <a:extLst>
                  <a:ext uri="{FF2B5EF4-FFF2-40B4-BE49-F238E27FC236}">
                    <a16:creationId xmlns:a16="http://schemas.microsoft.com/office/drawing/2014/main" id="{E0AF8A9C-35E2-422D-B639-8D8DB3244728}"/>
                  </a:ext>
                </a:extLst>
              </p:cNvPr>
              <p:cNvSpPr>
                <a:spLocks/>
              </p:cNvSpPr>
              <p:nvPr/>
            </p:nvSpPr>
            <p:spPr bwMode="auto">
              <a:xfrm>
                <a:off x="5488714" y="4722832"/>
                <a:ext cx="37592" cy="51562"/>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08" name="フリーフォーム 98">
                <a:extLst>
                  <a:ext uri="{FF2B5EF4-FFF2-40B4-BE49-F238E27FC236}">
                    <a16:creationId xmlns:a16="http://schemas.microsoft.com/office/drawing/2014/main" id="{D3314B8A-7AFC-4D81-B83C-EED12D64D519}"/>
                  </a:ext>
                </a:extLst>
              </p:cNvPr>
              <p:cNvSpPr/>
              <p:nvPr/>
            </p:nvSpPr>
            <p:spPr>
              <a:xfrm>
                <a:off x="5502683" y="4783051"/>
                <a:ext cx="9169" cy="4318"/>
              </a:xfrm>
              <a:custGeom>
                <a:avLst/>
                <a:gdLst>
                  <a:gd name="connsiteX0" fmla="*/ 0 w 89590"/>
                  <a:gd name="connsiteY0" fmla="*/ 11161 h 25463"/>
                  <a:gd name="connsiteX1" fmla="*/ 50007 w 89590"/>
                  <a:gd name="connsiteY1" fmla="*/ 25448 h 25463"/>
                  <a:gd name="connsiteX2" fmla="*/ 88107 w 89590"/>
                  <a:gd name="connsiteY2" fmla="*/ 8780 h 25463"/>
                  <a:gd name="connsiteX3" fmla="*/ 85725 w 89590"/>
                  <a:gd name="connsiteY3" fmla="*/ 1636 h 25463"/>
                </a:gdLst>
                <a:ahLst/>
                <a:cxnLst>
                  <a:cxn ang="0">
                    <a:pos x="connsiteX0" y="connsiteY0"/>
                  </a:cxn>
                  <a:cxn ang="0">
                    <a:pos x="connsiteX1" y="connsiteY1"/>
                  </a:cxn>
                  <a:cxn ang="0">
                    <a:pos x="connsiteX2" y="connsiteY2"/>
                  </a:cxn>
                  <a:cxn ang="0">
                    <a:pos x="connsiteX3" y="connsiteY3"/>
                  </a:cxn>
                </a:cxnLst>
                <a:rect l="l" t="t" r="r" b="b"/>
                <a:pathLst>
                  <a:path w="89590" h="25463">
                    <a:moveTo>
                      <a:pt x="0" y="11161"/>
                    </a:moveTo>
                    <a:cubicBezTo>
                      <a:pt x="17661" y="18503"/>
                      <a:pt x="35323" y="25845"/>
                      <a:pt x="50007" y="25448"/>
                    </a:cubicBezTo>
                    <a:cubicBezTo>
                      <a:pt x="64691" y="25051"/>
                      <a:pt x="82154" y="12749"/>
                      <a:pt x="88107" y="8780"/>
                    </a:cubicBezTo>
                    <a:cubicBezTo>
                      <a:pt x="94060" y="4811"/>
                      <a:pt x="79772" y="-3523"/>
                      <a:pt x="85725" y="1636"/>
                    </a:cubicBezTo>
                  </a:path>
                </a:pathLst>
              </a:custGeom>
              <a:noFill/>
              <a:ln w="6350" cap="flat" cmpd="sng" algn="ctr">
                <a:solidFill>
                  <a:sysClr val="windowText" lastClr="000000"/>
                </a:solidFill>
                <a:prstDash val="solid"/>
                <a:round/>
              </a:ln>
              <a:effectLst/>
            </p:spPr>
            <p:txBody>
              <a:bodyPr rtlCol="0" anchor="ctr"/>
              <a:lstStyle/>
              <a:p>
                <a:pPr algn="ct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cxnSp>
            <p:nvCxnSpPr>
              <p:cNvPr id="909" name="直線コネクタ 908">
                <a:extLst>
                  <a:ext uri="{FF2B5EF4-FFF2-40B4-BE49-F238E27FC236}">
                    <a16:creationId xmlns:a16="http://schemas.microsoft.com/office/drawing/2014/main" id="{CBAC1B01-EEF7-43BA-A639-7C1EB0F46DC0}"/>
                  </a:ext>
                </a:extLst>
              </p:cNvPr>
              <p:cNvCxnSpPr>
                <a:stCxn id="908" idx="1"/>
              </p:cNvCxnSpPr>
              <p:nvPr/>
            </p:nvCxnSpPr>
            <p:spPr>
              <a:xfrm>
                <a:off x="5507801" y="4787367"/>
                <a:ext cx="14649" cy="5051"/>
              </a:xfrm>
              <a:prstGeom prst="line">
                <a:avLst/>
              </a:prstGeom>
              <a:noFill/>
              <a:ln w="6350" cap="flat" cmpd="sng" algn="ctr">
                <a:solidFill>
                  <a:sysClr val="windowText" lastClr="000000"/>
                </a:solidFill>
                <a:prstDash val="solid"/>
              </a:ln>
              <a:effectLst/>
            </p:spPr>
          </p:cxnSp>
          <p:sp>
            <p:nvSpPr>
              <p:cNvPr id="910" name="円/楕円 143">
                <a:extLst>
                  <a:ext uri="{FF2B5EF4-FFF2-40B4-BE49-F238E27FC236}">
                    <a16:creationId xmlns:a16="http://schemas.microsoft.com/office/drawing/2014/main" id="{095CE115-62CF-409C-B1C1-782B754F4D78}"/>
                  </a:ext>
                </a:extLst>
              </p:cNvPr>
              <p:cNvSpPr/>
              <p:nvPr/>
            </p:nvSpPr>
            <p:spPr>
              <a:xfrm>
                <a:off x="5315695" y="4320464"/>
                <a:ext cx="19616" cy="1301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11" name="円/楕円 144">
                <a:extLst>
                  <a:ext uri="{FF2B5EF4-FFF2-40B4-BE49-F238E27FC236}">
                    <a16:creationId xmlns:a16="http://schemas.microsoft.com/office/drawing/2014/main" id="{14EFDA6F-ED64-48F1-98CA-56914ABD4849}"/>
                  </a:ext>
                </a:extLst>
              </p:cNvPr>
              <p:cNvSpPr/>
              <p:nvPr/>
            </p:nvSpPr>
            <p:spPr>
              <a:xfrm>
                <a:off x="5322715" y="4314247"/>
                <a:ext cx="27999" cy="15732"/>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12" name="円/楕円 145">
                <a:extLst>
                  <a:ext uri="{FF2B5EF4-FFF2-40B4-BE49-F238E27FC236}">
                    <a16:creationId xmlns:a16="http://schemas.microsoft.com/office/drawing/2014/main" id="{12343A1C-948A-418B-9BC6-DECEC5FD9E4F}"/>
                  </a:ext>
                </a:extLst>
              </p:cNvPr>
              <p:cNvSpPr/>
              <p:nvPr/>
            </p:nvSpPr>
            <p:spPr>
              <a:xfrm>
                <a:off x="5320230" y="4304811"/>
                <a:ext cx="26423" cy="1384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13" name="Freeform 5">
                <a:extLst>
                  <a:ext uri="{FF2B5EF4-FFF2-40B4-BE49-F238E27FC236}">
                    <a16:creationId xmlns:a16="http://schemas.microsoft.com/office/drawing/2014/main" id="{083C6E8E-96F6-46B3-B1A6-F51B91172705}"/>
                  </a:ext>
                </a:extLst>
              </p:cNvPr>
              <p:cNvSpPr>
                <a:spLocks/>
              </p:cNvSpPr>
              <p:nvPr/>
            </p:nvSpPr>
            <p:spPr bwMode="auto">
              <a:xfrm>
                <a:off x="5330115" y="4338275"/>
                <a:ext cx="7422" cy="17574"/>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14" name="円/楕円 147">
                <a:extLst>
                  <a:ext uri="{FF2B5EF4-FFF2-40B4-BE49-F238E27FC236}">
                    <a16:creationId xmlns:a16="http://schemas.microsoft.com/office/drawing/2014/main" id="{57B61F11-CAD8-4F5E-8316-E1A780857A68}"/>
                  </a:ext>
                </a:extLst>
              </p:cNvPr>
              <p:cNvSpPr/>
              <p:nvPr/>
            </p:nvSpPr>
            <p:spPr>
              <a:xfrm>
                <a:off x="5324913" y="4294224"/>
                <a:ext cx="15750" cy="1404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15" name="円/楕円 148">
                <a:extLst>
                  <a:ext uri="{FF2B5EF4-FFF2-40B4-BE49-F238E27FC236}">
                    <a16:creationId xmlns:a16="http://schemas.microsoft.com/office/drawing/2014/main" id="{1F1189E7-B67A-45D6-8677-036DAB673B93}"/>
                  </a:ext>
                </a:extLst>
              </p:cNvPr>
              <p:cNvSpPr/>
              <p:nvPr/>
            </p:nvSpPr>
            <p:spPr>
              <a:xfrm>
                <a:off x="5327459" y="4325732"/>
                <a:ext cx="19616" cy="1443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nvGrpSpPr>
              <p:cNvPr id="916" name="グループ化 915">
                <a:extLst>
                  <a:ext uri="{FF2B5EF4-FFF2-40B4-BE49-F238E27FC236}">
                    <a16:creationId xmlns:a16="http://schemas.microsoft.com/office/drawing/2014/main" id="{A04EC8C3-1800-4633-8FD1-C061C25C7481}"/>
                  </a:ext>
                </a:extLst>
              </p:cNvPr>
              <p:cNvGrpSpPr/>
              <p:nvPr/>
            </p:nvGrpSpPr>
            <p:grpSpPr>
              <a:xfrm>
                <a:off x="5391171" y="4333965"/>
                <a:ext cx="43660" cy="76830"/>
                <a:chOff x="1621310" y="4161796"/>
                <a:chExt cx="305373" cy="567413"/>
              </a:xfrm>
            </p:grpSpPr>
            <p:sp>
              <p:nvSpPr>
                <p:cNvPr id="993" name="円/楕円 287">
                  <a:extLst>
                    <a:ext uri="{FF2B5EF4-FFF2-40B4-BE49-F238E27FC236}">
                      <a16:creationId xmlns:a16="http://schemas.microsoft.com/office/drawing/2014/main" id="{837181D8-CF4F-4EA0-BC11-BB549054A8E2}"/>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4" name="円/楕円 288">
                  <a:extLst>
                    <a:ext uri="{FF2B5EF4-FFF2-40B4-BE49-F238E27FC236}">
                      <a16:creationId xmlns:a16="http://schemas.microsoft.com/office/drawing/2014/main" id="{0958B986-E557-4107-8D9F-7772DBB1EC73}"/>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5" name="円/楕円 289">
                  <a:extLst>
                    <a:ext uri="{FF2B5EF4-FFF2-40B4-BE49-F238E27FC236}">
                      <a16:creationId xmlns:a16="http://schemas.microsoft.com/office/drawing/2014/main" id="{B5FD4B85-D9A0-4AF4-8A5D-3B665494721A}"/>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6" name="Freeform 5">
                  <a:extLst>
                    <a:ext uri="{FF2B5EF4-FFF2-40B4-BE49-F238E27FC236}">
                      <a16:creationId xmlns:a16="http://schemas.microsoft.com/office/drawing/2014/main" id="{0CD00EB0-3D2A-4CE7-B0EB-70FD0CC75A07}"/>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97" name="円/楕円 291">
                  <a:extLst>
                    <a:ext uri="{FF2B5EF4-FFF2-40B4-BE49-F238E27FC236}">
                      <a16:creationId xmlns:a16="http://schemas.microsoft.com/office/drawing/2014/main" id="{87F5AAB4-CA3D-4745-BEA5-772AD358C998}"/>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8" name="円/楕円 292">
                  <a:extLst>
                    <a:ext uri="{FF2B5EF4-FFF2-40B4-BE49-F238E27FC236}">
                      <a16:creationId xmlns:a16="http://schemas.microsoft.com/office/drawing/2014/main" id="{9C9244E7-A2AD-4BD2-8F05-378244B9EE50}"/>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17" name="グループ化 916">
                <a:extLst>
                  <a:ext uri="{FF2B5EF4-FFF2-40B4-BE49-F238E27FC236}">
                    <a16:creationId xmlns:a16="http://schemas.microsoft.com/office/drawing/2014/main" id="{D3DA0086-4C91-435D-AD94-4A80FD362DEE}"/>
                  </a:ext>
                </a:extLst>
              </p:cNvPr>
              <p:cNvGrpSpPr/>
              <p:nvPr/>
            </p:nvGrpSpPr>
            <p:grpSpPr>
              <a:xfrm>
                <a:off x="5337698" y="4387596"/>
                <a:ext cx="35276" cy="62076"/>
                <a:chOff x="1621310" y="4161796"/>
                <a:chExt cx="305373" cy="567413"/>
              </a:xfrm>
            </p:grpSpPr>
            <p:sp>
              <p:nvSpPr>
                <p:cNvPr id="987" name="円/楕円 281">
                  <a:extLst>
                    <a:ext uri="{FF2B5EF4-FFF2-40B4-BE49-F238E27FC236}">
                      <a16:creationId xmlns:a16="http://schemas.microsoft.com/office/drawing/2014/main" id="{8A6B395E-ACB5-4497-AAF3-63188DD8320D}"/>
                    </a:ext>
                  </a:extLst>
                </p:cNvPr>
                <p:cNvSpPr/>
                <p:nvPr/>
              </p:nvSpPr>
              <p:spPr>
                <a:xfrm>
                  <a:off x="1621310" y="4403399"/>
                  <a:ext cx="171058" cy="119877"/>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8" name="円/楕円 282">
                  <a:extLst>
                    <a:ext uri="{FF2B5EF4-FFF2-40B4-BE49-F238E27FC236}">
                      <a16:creationId xmlns:a16="http://schemas.microsoft.com/office/drawing/2014/main" id="{2711EDFA-C36F-4D24-8259-6B828FED16A3}"/>
                    </a:ext>
                  </a:extLst>
                </p:cNvPr>
                <p:cNvSpPr/>
                <p:nvPr/>
              </p:nvSpPr>
              <p:spPr>
                <a:xfrm>
                  <a:off x="1682523" y="4346158"/>
                  <a:ext cx="244160" cy="144856"/>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9" name="円/楕円 283">
                  <a:extLst>
                    <a:ext uri="{FF2B5EF4-FFF2-40B4-BE49-F238E27FC236}">
                      <a16:creationId xmlns:a16="http://schemas.microsoft.com/office/drawing/2014/main" id="{CEAFDE61-1874-4D1F-8264-0C9B41F41D5D}"/>
                    </a:ext>
                  </a:extLst>
                </p:cNvPr>
                <p:cNvSpPr/>
                <p:nvPr/>
              </p:nvSpPr>
              <p:spPr>
                <a:xfrm>
                  <a:off x="1660860" y="4259279"/>
                  <a:ext cx="230412" cy="127492"/>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0" name="Freeform 5">
                  <a:extLst>
                    <a:ext uri="{FF2B5EF4-FFF2-40B4-BE49-F238E27FC236}">
                      <a16:creationId xmlns:a16="http://schemas.microsoft.com/office/drawing/2014/main" id="{ABBDA2E9-1B68-4CAF-9041-702A7925E2BA}"/>
                    </a:ext>
                  </a:extLst>
                </p:cNvPr>
                <p:cNvSpPr>
                  <a:spLocks/>
                </p:cNvSpPr>
                <p:nvPr/>
              </p:nvSpPr>
              <p:spPr bwMode="auto">
                <a:xfrm>
                  <a:off x="1747056" y="4567397"/>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F79646">
                    <a:lumMod val="75000"/>
                  </a:srgbClr>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91" name="円/楕円 285">
                  <a:extLst>
                    <a:ext uri="{FF2B5EF4-FFF2-40B4-BE49-F238E27FC236}">
                      <a16:creationId xmlns:a16="http://schemas.microsoft.com/office/drawing/2014/main" id="{A8BC73F8-017F-41E1-A9A7-52E1439C3E16}"/>
                    </a:ext>
                  </a:extLst>
                </p:cNvPr>
                <p:cNvSpPr/>
                <p:nvPr/>
              </p:nvSpPr>
              <p:spPr>
                <a:xfrm>
                  <a:off x="1701691" y="4161796"/>
                  <a:ext cx="137347" cy="12935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92" name="円/楕円 286">
                  <a:extLst>
                    <a:ext uri="{FF2B5EF4-FFF2-40B4-BE49-F238E27FC236}">
                      <a16:creationId xmlns:a16="http://schemas.microsoft.com/office/drawing/2014/main" id="{8B2C4606-26E0-4493-B317-EA62496E4C4B}"/>
                    </a:ext>
                  </a:extLst>
                </p:cNvPr>
                <p:cNvSpPr/>
                <p:nvPr/>
              </p:nvSpPr>
              <p:spPr>
                <a:xfrm>
                  <a:off x="1723893" y="4451903"/>
                  <a:ext cx="171058" cy="132944"/>
                </a:xfrm>
                <a:prstGeom prst="ellipse">
                  <a:avLst/>
                </a:prstGeom>
                <a:solidFill>
                  <a:srgbClr val="9BBB59">
                    <a:lumMod val="75000"/>
                  </a:srgbClr>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18" name="グループ化 917">
                <a:extLst>
                  <a:ext uri="{FF2B5EF4-FFF2-40B4-BE49-F238E27FC236}">
                    <a16:creationId xmlns:a16="http://schemas.microsoft.com/office/drawing/2014/main" id="{44670DB9-3736-43FE-93F5-B056F7469045}"/>
                  </a:ext>
                </a:extLst>
              </p:cNvPr>
              <p:cNvGrpSpPr/>
              <p:nvPr/>
            </p:nvGrpSpPr>
            <p:grpSpPr>
              <a:xfrm>
                <a:off x="5287652" y="4342977"/>
                <a:ext cx="43660" cy="76830"/>
                <a:chOff x="1063181" y="1955013"/>
                <a:chExt cx="243818" cy="453037"/>
              </a:xfrm>
            </p:grpSpPr>
            <p:sp>
              <p:nvSpPr>
                <p:cNvPr id="981" name="円/楕円 275">
                  <a:extLst>
                    <a:ext uri="{FF2B5EF4-FFF2-40B4-BE49-F238E27FC236}">
                      <a16:creationId xmlns:a16="http://schemas.microsoft.com/office/drawing/2014/main" id="{5BE25300-2D3B-4CAD-880D-77D30185F42F}"/>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2" name="円/楕円 276">
                  <a:extLst>
                    <a:ext uri="{FF2B5EF4-FFF2-40B4-BE49-F238E27FC236}">
                      <a16:creationId xmlns:a16="http://schemas.microsoft.com/office/drawing/2014/main" id="{EBA5F82C-51E9-442B-8029-1D47FD52982C}"/>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3" name="円/楕円 277">
                  <a:extLst>
                    <a:ext uri="{FF2B5EF4-FFF2-40B4-BE49-F238E27FC236}">
                      <a16:creationId xmlns:a16="http://schemas.microsoft.com/office/drawing/2014/main" id="{B8754F62-86BB-48B0-BDB1-C9D354A12AD8}"/>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4" name="Freeform 5">
                  <a:extLst>
                    <a:ext uri="{FF2B5EF4-FFF2-40B4-BE49-F238E27FC236}">
                      <a16:creationId xmlns:a16="http://schemas.microsoft.com/office/drawing/2014/main" id="{60EE813C-0235-4719-8948-0D8929CCB812}"/>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85" name="円/楕円 279">
                  <a:extLst>
                    <a:ext uri="{FF2B5EF4-FFF2-40B4-BE49-F238E27FC236}">
                      <a16:creationId xmlns:a16="http://schemas.microsoft.com/office/drawing/2014/main" id="{814BD140-6AC0-4687-9946-7CD94104B787}"/>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6" name="円/楕円 280">
                  <a:extLst>
                    <a:ext uri="{FF2B5EF4-FFF2-40B4-BE49-F238E27FC236}">
                      <a16:creationId xmlns:a16="http://schemas.microsoft.com/office/drawing/2014/main" id="{D20050DE-E985-43E3-A858-469401C28CEE}"/>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19" name="グループ化 918">
                <a:extLst>
                  <a:ext uri="{FF2B5EF4-FFF2-40B4-BE49-F238E27FC236}">
                    <a16:creationId xmlns:a16="http://schemas.microsoft.com/office/drawing/2014/main" id="{3E53E78E-55A8-4A39-A42B-1CEA070059DE}"/>
                  </a:ext>
                </a:extLst>
              </p:cNvPr>
              <p:cNvGrpSpPr/>
              <p:nvPr/>
            </p:nvGrpSpPr>
            <p:grpSpPr>
              <a:xfrm>
                <a:off x="5350715" y="4321249"/>
                <a:ext cx="35019" cy="61625"/>
                <a:chOff x="1063181" y="1955013"/>
                <a:chExt cx="243818" cy="453037"/>
              </a:xfrm>
            </p:grpSpPr>
            <p:sp>
              <p:nvSpPr>
                <p:cNvPr id="975" name="円/楕円 269">
                  <a:extLst>
                    <a:ext uri="{FF2B5EF4-FFF2-40B4-BE49-F238E27FC236}">
                      <a16:creationId xmlns:a16="http://schemas.microsoft.com/office/drawing/2014/main" id="{07DD13D9-8E86-4804-943B-978ED8DBE232}"/>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6" name="円/楕円 270">
                  <a:extLst>
                    <a:ext uri="{FF2B5EF4-FFF2-40B4-BE49-F238E27FC236}">
                      <a16:creationId xmlns:a16="http://schemas.microsoft.com/office/drawing/2014/main" id="{DEF5CE20-0E6F-4CC1-9D77-21C7C6110FBD}"/>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7" name="円/楕円 271">
                  <a:extLst>
                    <a:ext uri="{FF2B5EF4-FFF2-40B4-BE49-F238E27FC236}">
                      <a16:creationId xmlns:a16="http://schemas.microsoft.com/office/drawing/2014/main" id="{5E7F9F45-DFD6-465D-B12A-9DDC3F93BC25}"/>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8" name="Freeform 5">
                  <a:extLst>
                    <a:ext uri="{FF2B5EF4-FFF2-40B4-BE49-F238E27FC236}">
                      <a16:creationId xmlns:a16="http://schemas.microsoft.com/office/drawing/2014/main" id="{8A23ACC1-7DE1-4541-AE16-EAFE231B7115}"/>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79" name="円/楕円 273">
                  <a:extLst>
                    <a:ext uri="{FF2B5EF4-FFF2-40B4-BE49-F238E27FC236}">
                      <a16:creationId xmlns:a16="http://schemas.microsoft.com/office/drawing/2014/main" id="{E67ABA2C-618F-41E8-8A31-1CDB56C6BA6C}"/>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80" name="円/楕円 274">
                  <a:extLst>
                    <a:ext uri="{FF2B5EF4-FFF2-40B4-BE49-F238E27FC236}">
                      <a16:creationId xmlns:a16="http://schemas.microsoft.com/office/drawing/2014/main" id="{D167550C-4EFC-48C4-897A-9B045782A4B0}"/>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20" name="グループ化 919">
                <a:extLst>
                  <a:ext uri="{FF2B5EF4-FFF2-40B4-BE49-F238E27FC236}">
                    <a16:creationId xmlns:a16="http://schemas.microsoft.com/office/drawing/2014/main" id="{2363FAE8-FDA4-48F6-B531-FFB45FC2CB21}"/>
                  </a:ext>
                </a:extLst>
              </p:cNvPr>
              <p:cNvGrpSpPr/>
              <p:nvPr/>
            </p:nvGrpSpPr>
            <p:grpSpPr>
              <a:xfrm>
                <a:off x="5480288" y="4388573"/>
                <a:ext cx="43660" cy="76830"/>
                <a:chOff x="1063181" y="1955013"/>
                <a:chExt cx="243818" cy="453037"/>
              </a:xfrm>
            </p:grpSpPr>
            <p:sp>
              <p:nvSpPr>
                <p:cNvPr id="969" name="円/楕円 263">
                  <a:extLst>
                    <a:ext uri="{FF2B5EF4-FFF2-40B4-BE49-F238E27FC236}">
                      <a16:creationId xmlns:a16="http://schemas.microsoft.com/office/drawing/2014/main" id="{070A1CA6-6D3D-4541-A284-5B0BE3C82C1C}"/>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0" name="円/楕円 264">
                  <a:extLst>
                    <a:ext uri="{FF2B5EF4-FFF2-40B4-BE49-F238E27FC236}">
                      <a16:creationId xmlns:a16="http://schemas.microsoft.com/office/drawing/2014/main" id="{7058EAED-E86B-4C59-968C-498DE2F9E51C}"/>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1" name="円/楕円 265">
                  <a:extLst>
                    <a:ext uri="{FF2B5EF4-FFF2-40B4-BE49-F238E27FC236}">
                      <a16:creationId xmlns:a16="http://schemas.microsoft.com/office/drawing/2014/main" id="{32EC083F-8F6B-40AD-A21C-41D48C2F0F24}"/>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2" name="Freeform 5">
                  <a:extLst>
                    <a:ext uri="{FF2B5EF4-FFF2-40B4-BE49-F238E27FC236}">
                      <a16:creationId xmlns:a16="http://schemas.microsoft.com/office/drawing/2014/main" id="{16CDAE53-12AB-40C6-8E8A-570FCF19E974}"/>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73" name="円/楕円 267">
                  <a:extLst>
                    <a:ext uri="{FF2B5EF4-FFF2-40B4-BE49-F238E27FC236}">
                      <a16:creationId xmlns:a16="http://schemas.microsoft.com/office/drawing/2014/main" id="{543B9289-E4DF-4DDF-A89D-AADA92975979}"/>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74" name="円/楕円 268">
                  <a:extLst>
                    <a:ext uri="{FF2B5EF4-FFF2-40B4-BE49-F238E27FC236}">
                      <a16:creationId xmlns:a16="http://schemas.microsoft.com/office/drawing/2014/main" id="{4BC190CD-64C2-4B69-93DD-E16096F63D5C}"/>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21" name="グループ化 920">
                <a:extLst>
                  <a:ext uri="{FF2B5EF4-FFF2-40B4-BE49-F238E27FC236}">
                    <a16:creationId xmlns:a16="http://schemas.microsoft.com/office/drawing/2014/main" id="{DD4BDB44-F096-42F7-92D3-846F46C32983}"/>
                  </a:ext>
                </a:extLst>
              </p:cNvPr>
              <p:cNvGrpSpPr/>
              <p:nvPr/>
            </p:nvGrpSpPr>
            <p:grpSpPr>
              <a:xfrm>
                <a:off x="5625949" y="4474658"/>
                <a:ext cx="101828" cy="35411"/>
                <a:chOff x="5340414" y="2107025"/>
                <a:chExt cx="410274" cy="150650"/>
              </a:xfrm>
            </p:grpSpPr>
            <p:pic>
              <p:nvPicPr>
                <p:cNvPr id="957" name="Picture 2">
                  <a:extLst>
                    <a:ext uri="{FF2B5EF4-FFF2-40B4-BE49-F238E27FC236}">
                      <a16:creationId xmlns:a16="http://schemas.microsoft.com/office/drawing/2014/main" id="{4747C13A-7342-49CC-B362-422C4D09CAA4}"/>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40414" y="2167690"/>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8" name="Picture 2">
                  <a:extLst>
                    <a:ext uri="{FF2B5EF4-FFF2-40B4-BE49-F238E27FC236}">
                      <a16:creationId xmlns:a16="http://schemas.microsoft.com/office/drawing/2014/main" id="{4444A5FD-5D3A-4F64-AFD5-091288F1CEBB}"/>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65924" y="2160942"/>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9" name="Picture 2">
                  <a:extLst>
                    <a:ext uri="{FF2B5EF4-FFF2-40B4-BE49-F238E27FC236}">
                      <a16:creationId xmlns:a16="http://schemas.microsoft.com/office/drawing/2014/main" id="{449BDA01-9058-4CCC-A9F5-A6E7EC853F3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396825" y="2158336"/>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0" name="Picture 2">
                  <a:extLst>
                    <a:ext uri="{FF2B5EF4-FFF2-40B4-BE49-F238E27FC236}">
                      <a16:creationId xmlns:a16="http://schemas.microsoft.com/office/drawing/2014/main" id="{196C9A9A-2F72-4EB9-8CCF-671DBF9E398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22336" y="21485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1" name="Picture 2">
                  <a:extLst>
                    <a:ext uri="{FF2B5EF4-FFF2-40B4-BE49-F238E27FC236}">
                      <a16:creationId xmlns:a16="http://schemas.microsoft.com/office/drawing/2014/main" id="{E90F3907-2D6F-4DBD-95C8-028287230103}"/>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53884" y="214856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 name="Picture 2">
                  <a:extLst>
                    <a:ext uri="{FF2B5EF4-FFF2-40B4-BE49-F238E27FC236}">
                      <a16:creationId xmlns:a16="http://schemas.microsoft.com/office/drawing/2014/main" id="{CFB8B8C9-70C6-4FC7-AFFC-8D0976E0E232}"/>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489317" y="214518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3" name="Picture 2">
                  <a:extLst>
                    <a:ext uri="{FF2B5EF4-FFF2-40B4-BE49-F238E27FC236}">
                      <a16:creationId xmlns:a16="http://schemas.microsoft.com/office/drawing/2014/main" id="{F3A90EAA-FE43-430C-BB4D-75C217004DDF}"/>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27774" y="2136363"/>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4" name="Picture 2">
                  <a:extLst>
                    <a:ext uri="{FF2B5EF4-FFF2-40B4-BE49-F238E27FC236}">
                      <a16:creationId xmlns:a16="http://schemas.microsoft.com/office/drawing/2014/main" id="{5587156E-FE95-45D5-9101-3600EAE75591}"/>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63316" y="2126857"/>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 name="Picture 2">
                  <a:extLst>
                    <a:ext uri="{FF2B5EF4-FFF2-40B4-BE49-F238E27FC236}">
                      <a16:creationId xmlns:a16="http://schemas.microsoft.com/office/drawing/2014/main" id="{ED439BA6-1818-4289-B7A5-40DB95DD3F60}"/>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597644" y="2132914"/>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6" name="Picture 2">
                  <a:extLst>
                    <a:ext uri="{FF2B5EF4-FFF2-40B4-BE49-F238E27FC236}">
                      <a16:creationId xmlns:a16="http://schemas.microsoft.com/office/drawing/2014/main" id="{BD4413B8-88B4-483B-8259-6F2B30866AC6}"/>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26834" y="212292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7" name="Picture 2">
                  <a:extLst>
                    <a:ext uri="{FF2B5EF4-FFF2-40B4-BE49-F238E27FC236}">
                      <a16:creationId xmlns:a16="http://schemas.microsoft.com/office/drawing/2014/main" id="{8BB77E79-B707-4961-9E85-60F87250D39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665250" y="2117541"/>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8" name="Picture 2">
                  <a:extLst>
                    <a:ext uri="{FF2B5EF4-FFF2-40B4-BE49-F238E27FC236}">
                      <a16:creationId xmlns:a16="http://schemas.microsoft.com/office/drawing/2014/main" id="{CD2F4645-A668-481E-816B-D16484278969}"/>
                    </a:ext>
                  </a:extLst>
                </p:cNvPr>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33000"/>
                          </a14:imgEffect>
                        </a14:imgLayer>
                      </a14:imgProps>
                    </a:ext>
                    <a:ext uri="{28A0092B-C50C-407E-A947-70E740481C1C}">
                      <a14:useLocalDpi xmlns:a14="http://schemas.microsoft.com/office/drawing/2010/main" val="0"/>
                    </a:ext>
                  </a:extLst>
                </a:blip>
                <a:srcRect/>
                <a:stretch/>
              </p:blipFill>
              <p:spPr bwMode="auto">
                <a:xfrm rot="205847">
                  <a:off x="5704969" y="2107025"/>
                  <a:ext cx="45719" cy="8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2" name="グループ化 921">
                <a:extLst>
                  <a:ext uri="{FF2B5EF4-FFF2-40B4-BE49-F238E27FC236}">
                    <a16:creationId xmlns:a16="http://schemas.microsoft.com/office/drawing/2014/main" id="{28DFD3CF-3F2B-4F57-815A-2E728C36E254}"/>
                  </a:ext>
                </a:extLst>
              </p:cNvPr>
              <p:cNvGrpSpPr/>
              <p:nvPr/>
            </p:nvGrpSpPr>
            <p:grpSpPr>
              <a:xfrm>
                <a:off x="5813697" y="4497856"/>
                <a:ext cx="55597" cy="96384"/>
                <a:chOff x="1965868" y="3915832"/>
                <a:chExt cx="288773" cy="528609"/>
              </a:xfrm>
            </p:grpSpPr>
            <p:sp>
              <p:nvSpPr>
                <p:cNvPr id="955" name="Freeform 5">
                  <a:extLst>
                    <a:ext uri="{FF2B5EF4-FFF2-40B4-BE49-F238E27FC236}">
                      <a16:creationId xmlns:a16="http://schemas.microsoft.com/office/drawing/2014/main" id="{947F4E1F-AFA8-42F5-89D7-332734590EDC}"/>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56" name="Freeform 8">
                  <a:extLst>
                    <a:ext uri="{FF2B5EF4-FFF2-40B4-BE49-F238E27FC236}">
                      <a16:creationId xmlns:a16="http://schemas.microsoft.com/office/drawing/2014/main" id="{DD63B214-5A9B-4730-8A96-65B5B9B11155}"/>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23" name="グループ化 922">
                <a:extLst>
                  <a:ext uri="{FF2B5EF4-FFF2-40B4-BE49-F238E27FC236}">
                    <a16:creationId xmlns:a16="http://schemas.microsoft.com/office/drawing/2014/main" id="{3FF4BFB0-ECD1-49F8-A94D-3692130C2B01}"/>
                  </a:ext>
                </a:extLst>
              </p:cNvPr>
              <p:cNvGrpSpPr/>
              <p:nvPr/>
            </p:nvGrpSpPr>
            <p:grpSpPr>
              <a:xfrm>
                <a:off x="5647638" y="4527932"/>
                <a:ext cx="37592" cy="65172"/>
                <a:chOff x="1965868" y="3915832"/>
                <a:chExt cx="288773" cy="528609"/>
              </a:xfrm>
            </p:grpSpPr>
            <p:sp>
              <p:nvSpPr>
                <p:cNvPr id="953" name="Freeform 5">
                  <a:extLst>
                    <a:ext uri="{FF2B5EF4-FFF2-40B4-BE49-F238E27FC236}">
                      <a16:creationId xmlns:a16="http://schemas.microsoft.com/office/drawing/2014/main" id="{51CA653A-802F-4D7D-A92B-440A84926419}"/>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54" name="Freeform 8">
                  <a:extLst>
                    <a:ext uri="{FF2B5EF4-FFF2-40B4-BE49-F238E27FC236}">
                      <a16:creationId xmlns:a16="http://schemas.microsoft.com/office/drawing/2014/main" id="{47AC9CC3-4873-4602-8606-BF84FBF8D7AA}"/>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24" name="グループ化 923">
                <a:extLst>
                  <a:ext uri="{FF2B5EF4-FFF2-40B4-BE49-F238E27FC236}">
                    <a16:creationId xmlns:a16="http://schemas.microsoft.com/office/drawing/2014/main" id="{689E0937-D1A4-4469-A5F0-5F9A8331498E}"/>
                  </a:ext>
                </a:extLst>
              </p:cNvPr>
              <p:cNvGrpSpPr/>
              <p:nvPr/>
            </p:nvGrpSpPr>
            <p:grpSpPr>
              <a:xfrm>
                <a:off x="5701746" y="4542179"/>
                <a:ext cx="37592" cy="65172"/>
                <a:chOff x="1965868" y="3915832"/>
                <a:chExt cx="288773" cy="528609"/>
              </a:xfrm>
            </p:grpSpPr>
            <p:sp>
              <p:nvSpPr>
                <p:cNvPr id="951" name="Freeform 5">
                  <a:extLst>
                    <a:ext uri="{FF2B5EF4-FFF2-40B4-BE49-F238E27FC236}">
                      <a16:creationId xmlns:a16="http://schemas.microsoft.com/office/drawing/2014/main" id="{69B93431-6FF7-4246-85E5-344EC0B5B4B2}"/>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52" name="Freeform 8">
                  <a:extLst>
                    <a:ext uri="{FF2B5EF4-FFF2-40B4-BE49-F238E27FC236}">
                      <a16:creationId xmlns:a16="http://schemas.microsoft.com/office/drawing/2014/main" id="{9D2C39AA-A5A3-4511-921B-BFE42AEF8052}"/>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25" name="グループ化 924">
                <a:extLst>
                  <a:ext uri="{FF2B5EF4-FFF2-40B4-BE49-F238E27FC236}">
                    <a16:creationId xmlns:a16="http://schemas.microsoft.com/office/drawing/2014/main" id="{205D2BD0-7E9E-4C73-8D7A-5D0E3E9D8C46}"/>
                  </a:ext>
                </a:extLst>
              </p:cNvPr>
              <p:cNvGrpSpPr/>
              <p:nvPr/>
            </p:nvGrpSpPr>
            <p:grpSpPr>
              <a:xfrm>
                <a:off x="5731850" y="4490451"/>
                <a:ext cx="37592" cy="65172"/>
                <a:chOff x="1965868" y="3915832"/>
                <a:chExt cx="288773" cy="528609"/>
              </a:xfrm>
            </p:grpSpPr>
            <p:sp>
              <p:nvSpPr>
                <p:cNvPr id="949" name="Freeform 5">
                  <a:extLst>
                    <a:ext uri="{FF2B5EF4-FFF2-40B4-BE49-F238E27FC236}">
                      <a16:creationId xmlns:a16="http://schemas.microsoft.com/office/drawing/2014/main" id="{FD88CFC4-6B30-4461-BC23-BB5485DF7FAA}"/>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50" name="Freeform 8">
                  <a:extLst>
                    <a:ext uri="{FF2B5EF4-FFF2-40B4-BE49-F238E27FC236}">
                      <a16:creationId xmlns:a16="http://schemas.microsoft.com/office/drawing/2014/main" id="{1C98EAF4-C16E-4633-90B8-57D7B9761EC4}"/>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grpSp>
            <p:nvGrpSpPr>
              <p:cNvPr id="926" name="グループ化 925">
                <a:extLst>
                  <a:ext uri="{FF2B5EF4-FFF2-40B4-BE49-F238E27FC236}">
                    <a16:creationId xmlns:a16="http://schemas.microsoft.com/office/drawing/2014/main" id="{BB08A634-0CAE-454F-AD7D-21CB6C3DF5BB}"/>
                  </a:ext>
                </a:extLst>
              </p:cNvPr>
              <p:cNvGrpSpPr/>
              <p:nvPr/>
            </p:nvGrpSpPr>
            <p:grpSpPr>
              <a:xfrm>
                <a:off x="5783918" y="4526783"/>
                <a:ext cx="37592" cy="65172"/>
                <a:chOff x="1965868" y="3915832"/>
                <a:chExt cx="288773" cy="528609"/>
              </a:xfrm>
            </p:grpSpPr>
            <p:sp>
              <p:nvSpPr>
                <p:cNvPr id="947" name="Freeform 5">
                  <a:extLst>
                    <a:ext uri="{FF2B5EF4-FFF2-40B4-BE49-F238E27FC236}">
                      <a16:creationId xmlns:a16="http://schemas.microsoft.com/office/drawing/2014/main" id="{8D8AF315-8ED6-42D0-B37C-1E53AC91DA8A}"/>
                    </a:ext>
                  </a:extLst>
                </p:cNvPr>
                <p:cNvSpPr>
                  <a:spLocks/>
                </p:cNvSpPr>
                <p:nvPr/>
              </p:nvSpPr>
              <p:spPr bwMode="auto">
                <a:xfrm>
                  <a:off x="2079138" y="4282629"/>
                  <a:ext cx="64725" cy="161812"/>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48" name="Freeform 8">
                  <a:extLst>
                    <a:ext uri="{FF2B5EF4-FFF2-40B4-BE49-F238E27FC236}">
                      <a16:creationId xmlns:a16="http://schemas.microsoft.com/office/drawing/2014/main" id="{D1BACEA6-2696-4B1C-901B-791ACAE60A13}"/>
                    </a:ext>
                  </a:extLst>
                </p:cNvPr>
                <p:cNvSpPr>
                  <a:spLocks/>
                </p:cNvSpPr>
                <p:nvPr/>
              </p:nvSpPr>
              <p:spPr bwMode="auto">
                <a:xfrm>
                  <a:off x="1965868" y="3915832"/>
                  <a:ext cx="288773" cy="418223"/>
                </a:xfrm>
                <a:custGeom>
                  <a:avLst/>
                  <a:gdLst>
                    <a:gd name="T0" fmla="*/ 797 w 1614"/>
                    <a:gd name="T1" fmla="*/ 2563 h 2859"/>
                    <a:gd name="T2" fmla="*/ 0 w 1614"/>
                    <a:gd name="T3" fmla="*/ 2859 h 2859"/>
                    <a:gd name="T4" fmla="*/ 489 w 1614"/>
                    <a:gd name="T5" fmla="*/ 2030 h 2859"/>
                    <a:gd name="T6" fmla="*/ 133 w 1614"/>
                    <a:gd name="T7" fmla="*/ 2176 h 2859"/>
                    <a:gd name="T8" fmla="*/ 602 w 1614"/>
                    <a:gd name="T9" fmla="*/ 1381 h 2859"/>
                    <a:gd name="T10" fmla="*/ 283 w 1614"/>
                    <a:gd name="T11" fmla="*/ 1507 h 2859"/>
                    <a:gd name="T12" fmla="*/ 698 w 1614"/>
                    <a:gd name="T13" fmla="*/ 712 h 2859"/>
                    <a:gd name="T14" fmla="*/ 424 w 1614"/>
                    <a:gd name="T15" fmla="*/ 830 h 2859"/>
                    <a:gd name="T16" fmla="*/ 807 w 1614"/>
                    <a:gd name="T17" fmla="*/ 0 h 2859"/>
                    <a:gd name="T18" fmla="*/ 1190 w 1614"/>
                    <a:gd name="T19" fmla="*/ 830 h 2859"/>
                    <a:gd name="T20" fmla="*/ 915 w 1614"/>
                    <a:gd name="T21" fmla="*/ 712 h 2859"/>
                    <a:gd name="T22" fmla="*/ 1331 w 1614"/>
                    <a:gd name="T23" fmla="*/ 1507 h 2859"/>
                    <a:gd name="T24" fmla="*/ 1011 w 1614"/>
                    <a:gd name="T25" fmla="*/ 1381 h 2859"/>
                    <a:gd name="T26" fmla="*/ 1480 w 1614"/>
                    <a:gd name="T27" fmla="*/ 2176 h 2859"/>
                    <a:gd name="T28" fmla="*/ 1125 w 1614"/>
                    <a:gd name="T29" fmla="*/ 2030 h 2859"/>
                    <a:gd name="T30" fmla="*/ 1614 w 1614"/>
                    <a:gd name="T31" fmla="*/ 2859 h 2859"/>
                    <a:gd name="T32" fmla="*/ 797 w 1614"/>
                    <a:gd name="T33" fmla="*/ 256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4" h="2859">
                      <a:moveTo>
                        <a:pt x="797" y="2563"/>
                      </a:moveTo>
                      <a:lnTo>
                        <a:pt x="0" y="2859"/>
                      </a:lnTo>
                      <a:lnTo>
                        <a:pt x="489" y="2030"/>
                      </a:lnTo>
                      <a:lnTo>
                        <a:pt x="133" y="2176"/>
                      </a:lnTo>
                      <a:lnTo>
                        <a:pt x="602" y="1381"/>
                      </a:lnTo>
                      <a:lnTo>
                        <a:pt x="283" y="1507"/>
                      </a:lnTo>
                      <a:lnTo>
                        <a:pt x="698" y="712"/>
                      </a:lnTo>
                      <a:lnTo>
                        <a:pt x="424" y="830"/>
                      </a:lnTo>
                      <a:lnTo>
                        <a:pt x="807" y="0"/>
                      </a:lnTo>
                      <a:lnTo>
                        <a:pt x="1190" y="830"/>
                      </a:lnTo>
                      <a:lnTo>
                        <a:pt x="915" y="712"/>
                      </a:lnTo>
                      <a:lnTo>
                        <a:pt x="1331" y="1507"/>
                      </a:lnTo>
                      <a:lnTo>
                        <a:pt x="1011" y="1381"/>
                      </a:lnTo>
                      <a:lnTo>
                        <a:pt x="1480" y="2176"/>
                      </a:lnTo>
                      <a:lnTo>
                        <a:pt x="1125" y="2030"/>
                      </a:lnTo>
                      <a:lnTo>
                        <a:pt x="1614" y="2859"/>
                      </a:lnTo>
                      <a:lnTo>
                        <a:pt x="797" y="2563"/>
                      </a:lnTo>
                      <a:close/>
                    </a:path>
                  </a:pathLst>
                </a:custGeom>
                <a:solidFill>
                  <a:srgbClr val="3B7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grpSp>
          <p:sp>
            <p:nvSpPr>
              <p:cNvPr id="927" name="円/楕円 143">
                <a:extLst>
                  <a:ext uri="{FF2B5EF4-FFF2-40B4-BE49-F238E27FC236}">
                    <a16:creationId xmlns:a16="http://schemas.microsoft.com/office/drawing/2014/main" id="{D540FDF0-6A0E-4603-A077-61B867053172}"/>
                  </a:ext>
                </a:extLst>
              </p:cNvPr>
              <p:cNvSpPr/>
              <p:nvPr/>
            </p:nvSpPr>
            <p:spPr>
              <a:xfrm>
                <a:off x="5543831" y="4326867"/>
                <a:ext cx="19616" cy="1301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28" name="円/楕円 144">
                <a:extLst>
                  <a:ext uri="{FF2B5EF4-FFF2-40B4-BE49-F238E27FC236}">
                    <a16:creationId xmlns:a16="http://schemas.microsoft.com/office/drawing/2014/main" id="{8F63856A-FA0D-4D12-8A7A-33E767E249AA}"/>
                  </a:ext>
                </a:extLst>
              </p:cNvPr>
              <p:cNvSpPr/>
              <p:nvPr/>
            </p:nvSpPr>
            <p:spPr>
              <a:xfrm>
                <a:off x="5550851" y="4320650"/>
                <a:ext cx="27999" cy="15732"/>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29" name="円/楕円 145">
                <a:extLst>
                  <a:ext uri="{FF2B5EF4-FFF2-40B4-BE49-F238E27FC236}">
                    <a16:creationId xmlns:a16="http://schemas.microsoft.com/office/drawing/2014/main" id="{DB5F511B-B586-41A4-B7E0-B2513359EB07}"/>
                  </a:ext>
                </a:extLst>
              </p:cNvPr>
              <p:cNvSpPr/>
              <p:nvPr/>
            </p:nvSpPr>
            <p:spPr>
              <a:xfrm>
                <a:off x="5548366" y="4311214"/>
                <a:ext cx="26423" cy="1384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30" name="Freeform 5">
                <a:extLst>
                  <a:ext uri="{FF2B5EF4-FFF2-40B4-BE49-F238E27FC236}">
                    <a16:creationId xmlns:a16="http://schemas.microsoft.com/office/drawing/2014/main" id="{3EBD9DE9-2E9C-492D-9313-EE8D8ED4C0FD}"/>
                  </a:ext>
                </a:extLst>
              </p:cNvPr>
              <p:cNvSpPr>
                <a:spLocks/>
              </p:cNvSpPr>
              <p:nvPr/>
            </p:nvSpPr>
            <p:spPr bwMode="auto">
              <a:xfrm>
                <a:off x="5558251" y="4344678"/>
                <a:ext cx="7422" cy="17574"/>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31" name="円/楕円 147">
                <a:extLst>
                  <a:ext uri="{FF2B5EF4-FFF2-40B4-BE49-F238E27FC236}">
                    <a16:creationId xmlns:a16="http://schemas.microsoft.com/office/drawing/2014/main" id="{C24947B6-EBC2-4018-AC01-5C1C5FD35242}"/>
                  </a:ext>
                </a:extLst>
              </p:cNvPr>
              <p:cNvSpPr/>
              <p:nvPr/>
            </p:nvSpPr>
            <p:spPr>
              <a:xfrm>
                <a:off x="5553049" y="4300627"/>
                <a:ext cx="15750" cy="1404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32" name="円/楕円 148">
                <a:extLst>
                  <a:ext uri="{FF2B5EF4-FFF2-40B4-BE49-F238E27FC236}">
                    <a16:creationId xmlns:a16="http://schemas.microsoft.com/office/drawing/2014/main" id="{8EAA6943-AF77-4F84-8943-D6E3B129D7A1}"/>
                  </a:ext>
                </a:extLst>
              </p:cNvPr>
              <p:cNvSpPr/>
              <p:nvPr/>
            </p:nvSpPr>
            <p:spPr>
              <a:xfrm>
                <a:off x="5555595" y="4332135"/>
                <a:ext cx="19616" cy="14439"/>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nvGrpSpPr>
              <p:cNvPr id="933" name="グループ化 932">
                <a:extLst>
                  <a:ext uri="{FF2B5EF4-FFF2-40B4-BE49-F238E27FC236}">
                    <a16:creationId xmlns:a16="http://schemas.microsoft.com/office/drawing/2014/main" id="{32EE7B87-5452-4D63-88AA-BD75A0BEDEB1}"/>
                  </a:ext>
                </a:extLst>
              </p:cNvPr>
              <p:cNvGrpSpPr/>
              <p:nvPr/>
            </p:nvGrpSpPr>
            <p:grpSpPr>
              <a:xfrm>
                <a:off x="5515788" y="4349380"/>
                <a:ext cx="43660" cy="76830"/>
                <a:chOff x="1063181" y="1955013"/>
                <a:chExt cx="243818" cy="453037"/>
              </a:xfrm>
            </p:grpSpPr>
            <p:sp>
              <p:nvSpPr>
                <p:cNvPr id="941" name="円/楕円 275">
                  <a:extLst>
                    <a:ext uri="{FF2B5EF4-FFF2-40B4-BE49-F238E27FC236}">
                      <a16:creationId xmlns:a16="http://schemas.microsoft.com/office/drawing/2014/main" id="{C83E6EED-EF57-4668-97A7-B1D231FF537F}"/>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42" name="円/楕円 276">
                  <a:extLst>
                    <a:ext uri="{FF2B5EF4-FFF2-40B4-BE49-F238E27FC236}">
                      <a16:creationId xmlns:a16="http://schemas.microsoft.com/office/drawing/2014/main" id="{1F9A1DB8-F92E-4BD3-9365-C0BE7494B1A7}"/>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43" name="円/楕円 277">
                  <a:extLst>
                    <a:ext uri="{FF2B5EF4-FFF2-40B4-BE49-F238E27FC236}">
                      <a16:creationId xmlns:a16="http://schemas.microsoft.com/office/drawing/2014/main" id="{1C2BC541-F195-4797-94EE-2B386D0F5BA1}"/>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44" name="Freeform 5">
                  <a:extLst>
                    <a:ext uri="{FF2B5EF4-FFF2-40B4-BE49-F238E27FC236}">
                      <a16:creationId xmlns:a16="http://schemas.microsoft.com/office/drawing/2014/main" id="{31B0F154-08EC-497D-A3C2-E0D356FF32B3}"/>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45" name="円/楕円 279">
                  <a:extLst>
                    <a:ext uri="{FF2B5EF4-FFF2-40B4-BE49-F238E27FC236}">
                      <a16:creationId xmlns:a16="http://schemas.microsoft.com/office/drawing/2014/main" id="{497296D7-4B95-44E1-900D-F3D70E9E9A47}"/>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46" name="円/楕円 280">
                  <a:extLst>
                    <a:ext uri="{FF2B5EF4-FFF2-40B4-BE49-F238E27FC236}">
                      <a16:creationId xmlns:a16="http://schemas.microsoft.com/office/drawing/2014/main" id="{0933009C-F0A6-4879-8955-DB9F9435541D}"/>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nvGrpSpPr>
              <p:cNvPr id="934" name="グループ化 933">
                <a:extLst>
                  <a:ext uri="{FF2B5EF4-FFF2-40B4-BE49-F238E27FC236}">
                    <a16:creationId xmlns:a16="http://schemas.microsoft.com/office/drawing/2014/main" id="{A2540982-3601-4770-AE0F-06E5704AD68A}"/>
                  </a:ext>
                </a:extLst>
              </p:cNvPr>
              <p:cNvGrpSpPr/>
              <p:nvPr/>
            </p:nvGrpSpPr>
            <p:grpSpPr>
              <a:xfrm>
                <a:off x="5578851" y="4327652"/>
                <a:ext cx="35019" cy="61625"/>
                <a:chOff x="1063181" y="1955013"/>
                <a:chExt cx="243818" cy="453037"/>
              </a:xfrm>
            </p:grpSpPr>
            <p:sp>
              <p:nvSpPr>
                <p:cNvPr id="935" name="円/楕円 269">
                  <a:extLst>
                    <a:ext uri="{FF2B5EF4-FFF2-40B4-BE49-F238E27FC236}">
                      <a16:creationId xmlns:a16="http://schemas.microsoft.com/office/drawing/2014/main" id="{AF01B463-339D-4F77-9CB2-D8A8011C9213}"/>
                    </a:ext>
                  </a:extLst>
                </p:cNvPr>
                <p:cNvSpPr/>
                <p:nvPr/>
              </p:nvSpPr>
              <p:spPr>
                <a:xfrm>
                  <a:off x="1063181" y="2147915"/>
                  <a:ext cx="136577" cy="9571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36" name="円/楕円 270">
                  <a:extLst>
                    <a:ext uri="{FF2B5EF4-FFF2-40B4-BE49-F238E27FC236}">
                      <a16:creationId xmlns:a16="http://schemas.microsoft.com/office/drawing/2014/main" id="{436433A5-D747-4188-8A87-DFA0EA50A20E}"/>
                    </a:ext>
                  </a:extLst>
                </p:cNvPr>
                <p:cNvSpPr/>
                <p:nvPr/>
              </p:nvSpPr>
              <p:spPr>
                <a:xfrm>
                  <a:off x="1112055" y="2102212"/>
                  <a:ext cx="194944" cy="115657"/>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37" name="円/楕円 271">
                  <a:extLst>
                    <a:ext uri="{FF2B5EF4-FFF2-40B4-BE49-F238E27FC236}">
                      <a16:creationId xmlns:a16="http://schemas.microsoft.com/office/drawing/2014/main" id="{B0C179A0-3C0A-4513-B722-30231A3272A4}"/>
                    </a:ext>
                  </a:extLst>
                </p:cNvPr>
                <p:cNvSpPr/>
                <p:nvPr/>
              </p:nvSpPr>
              <p:spPr>
                <a:xfrm>
                  <a:off x="1094759" y="2032846"/>
                  <a:ext cx="183967" cy="101793"/>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38" name="Freeform 5">
                  <a:extLst>
                    <a:ext uri="{FF2B5EF4-FFF2-40B4-BE49-F238E27FC236}">
                      <a16:creationId xmlns:a16="http://schemas.microsoft.com/office/drawing/2014/main" id="{BB78AC52-235B-4432-81C5-336BF2C4F78E}"/>
                    </a:ext>
                  </a:extLst>
                </p:cNvPr>
                <p:cNvSpPr>
                  <a:spLocks/>
                </p:cNvSpPr>
                <p:nvPr/>
              </p:nvSpPr>
              <p:spPr bwMode="auto">
                <a:xfrm>
                  <a:off x="1163580" y="2278855"/>
                  <a:ext cx="51678" cy="129195"/>
                </a:xfrm>
                <a:custGeom>
                  <a:avLst/>
                  <a:gdLst>
                    <a:gd name="T0" fmla="*/ 0 w 353"/>
                    <a:gd name="T1" fmla="*/ 1109 h 1109"/>
                    <a:gd name="T2" fmla="*/ 26 w 353"/>
                    <a:gd name="T3" fmla="*/ 0 h 1109"/>
                    <a:gd name="T4" fmla="*/ 328 w 353"/>
                    <a:gd name="T5" fmla="*/ 0 h 1109"/>
                    <a:gd name="T6" fmla="*/ 353 w 353"/>
                    <a:gd name="T7" fmla="*/ 1109 h 1109"/>
                    <a:gd name="T8" fmla="*/ 0 w 353"/>
                    <a:gd name="T9" fmla="*/ 1109 h 1109"/>
                  </a:gdLst>
                  <a:ahLst/>
                  <a:cxnLst>
                    <a:cxn ang="0">
                      <a:pos x="T0" y="T1"/>
                    </a:cxn>
                    <a:cxn ang="0">
                      <a:pos x="T2" y="T3"/>
                    </a:cxn>
                    <a:cxn ang="0">
                      <a:pos x="T4" y="T5"/>
                    </a:cxn>
                    <a:cxn ang="0">
                      <a:pos x="T6" y="T7"/>
                    </a:cxn>
                    <a:cxn ang="0">
                      <a:pos x="T8" y="T9"/>
                    </a:cxn>
                  </a:cxnLst>
                  <a:rect l="0" t="0" r="r" b="b"/>
                  <a:pathLst>
                    <a:path w="353" h="1109">
                      <a:moveTo>
                        <a:pt x="0" y="1109"/>
                      </a:moveTo>
                      <a:lnTo>
                        <a:pt x="26" y="0"/>
                      </a:lnTo>
                      <a:lnTo>
                        <a:pt x="328" y="0"/>
                      </a:lnTo>
                      <a:lnTo>
                        <a:pt x="353" y="1109"/>
                      </a:lnTo>
                      <a:lnTo>
                        <a:pt x="0" y="1109"/>
                      </a:lnTo>
                      <a:close/>
                    </a:path>
                  </a:pathLst>
                </a:custGeom>
                <a:solidFill>
                  <a:srgbClr val="7D542B"/>
                </a:solidFill>
                <a:ln w="9525">
                  <a:noFill/>
                  <a:round/>
                  <a:headEnd/>
                  <a:tailEnd/>
                </a:ln>
              </p:spPr>
              <p:txBody>
                <a:bodyPr vert="horz" wrap="square" lIns="84406" tIns="42203" rIns="84406" bIns="42203" numCol="1" anchor="t" anchorCtr="0" compatLnSpc="1">
                  <a:prstTxWarp prst="textNoShape">
                    <a:avLst/>
                  </a:prstTxWarp>
                </a:bodyPr>
                <a:lstStyle/>
                <a:p>
                  <a:pPr defTabSz="790737">
                    <a:defRPr/>
                  </a:pPr>
                  <a:endParaRPr kumimoji="0" lang="ja-JP" altLang="en-US" sz="923" kern="0">
                    <a:solidFill>
                      <a:prstClr val="black"/>
                    </a:solidFill>
                    <a:latin typeface="Meiryo UI" panose="020B0604030504040204" pitchFamily="50" charset="-128"/>
                    <a:ea typeface="Meiryo UI" panose="020B0604030504040204" pitchFamily="50" charset="-128"/>
                  </a:endParaRPr>
                </a:p>
              </p:txBody>
            </p:sp>
            <p:sp>
              <p:nvSpPr>
                <p:cNvPr id="939" name="円/楕円 273">
                  <a:extLst>
                    <a:ext uri="{FF2B5EF4-FFF2-40B4-BE49-F238E27FC236}">
                      <a16:creationId xmlns:a16="http://schemas.microsoft.com/office/drawing/2014/main" id="{33D4031C-C96C-4076-BE70-4ABE3713089B}"/>
                    </a:ext>
                  </a:extLst>
                </p:cNvPr>
                <p:cNvSpPr/>
                <p:nvPr/>
              </p:nvSpPr>
              <p:spPr>
                <a:xfrm>
                  <a:off x="1127359" y="1955013"/>
                  <a:ext cx="109662" cy="103280"/>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sp>
              <p:nvSpPr>
                <p:cNvPr id="940" name="円/楕円 274">
                  <a:extLst>
                    <a:ext uri="{FF2B5EF4-FFF2-40B4-BE49-F238E27FC236}">
                      <a16:creationId xmlns:a16="http://schemas.microsoft.com/office/drawing/2014/main" id="{8F16B235-CCF4-4892-9B24-3B990C6718C5}"/>
                    </a:ext>
                  </a:extLst>
                </p:cNvPr>
                <p:cNvSpPr/>
                <p:nvPr/>
              </p:nvSpPr>
              <p:spPr>
                <a:xfrm>
                  <a:off x="1145086" y="2186642"/>
                  <a:ext cx="136577" cy="106146"/>
                </a:xfrm>
                <a:prstGeom prst="ellipse">
                  <a:avLst/>
                </a:prstGeom>
                <a:solidFill>
                  <a:srgbClr val="003300"/>
                </a:solidFill>
                <a:ln w="9000" cap="flat" cmpd="sng" algn="ctr">
                  <a:noFill/>
                  <a:prstDash val="solid"/>
                  <a:round/>
                </a:ln>
                <a:effectLst/>
              </p:spPr>
              <p:txBody>
                <a:bodyPr rot="0" wrap="square" lIns="66462" tIns="33231" rIns="66462" bIns="33231" rtlCol="0" anchor="ctr" anchorCtr="0"/>
                <a:lstStyle/>
                <a:p>
                  <a:pPr marL="166158" defTabSz="790737">
                    <a:spcBef>
                      <a:spcPts val="554"/>
                    </a:spcBef>
                    <a:spcAft>
                      <a:spcPts val="554"/>
                    </a:spcAft>
                    <a:defRPr/>
                  </a:pPr>
                  <a:endParaRPr kumimoji="0" lang="ja-JP" altLang="en-US" sz="923" kern="0" dirty="0">
                    <a:solidFill>
                      <a:prstClr val="black"/>
                    </a:solidFill>
                    <a:latin typeface="Meiryo UI" panose="020B0604030504040204" pitchFamily="50" charset="-128"/>
                    <a:ea typeface="Meiryo UI" panose="020B0604030504040204" pitchFamily="50" charset="-128"/>
                  </a:endParaRPr>
                </a:p>
              </p:txBody>
            </p:sp>
          </p:grpSp>
        </p:grpSp>
        <p:sp>
          <p:nvSpPr>
            <p:cNvPr id="830" name="フローチャート: 結合子 829">
              <a:extLst>
                <a:ext uri="{FF2B5EF4-FFF2-40B4-BE49-F238E27FC236}">
                  <a16:creationId xmlns:a16="http://schemas.microsoft.com/office/drawing/2014/main" id="{8CDEE88B-2BC6-433F-B9A0-A00AF61EE2CC}"/>
                </a:ext>
              </a:extLst>
            </p:cNvPr>
            <p:cNvSpPr/>
            <p:nvPr/>
          </p:nvSpPr>
          <p:spPr>
            <a:xfrm>
              <a:off x="11040947" y="3067215"/>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1" name="フローチャート: 結合子 830">
              <a:extLst>
                <a:ext uri="{FF2B5EF4-FFF2-40B4-BE49-F238E27FC236}">
                  <a16:creationId xmlns:a16="http://schemas.microsoft.com/office/drawing/2014/main" id="{6A387983-E7A7-43F9-8FC9-66C055C6A0E4}"/>
                </a:ext>
              </a:extLst>
            </p:cNvPr>
            <p:cNvSpPr/>
            <p:nvPr/>
          </p:nvSpPr>
          <p:spPr>
            <a:xfrm>
              <a:off x="11873434" y="3081910"/>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2" name="フローチャート: 結合子 831">
              <a:extLst>
                <a:ext uri="{FF2B5EF4-FFF2-40B4-BE49-F238E27FC236}">
                  <a16:creationId xmlns:a16="http://schemas.microsoft.com/office/drawing/2014/main" id="{A4E40527-73F4-4DB1-B209-3BBA9151CF85}"/>
                </a:ext>
              </a:extLst>
            </p:cNvPr>
            <p:cNvSpPr/>
            <p:nvPr/>
          </p:nvSpPr>
          <p:spPr>
            <a:xfrm>
              <a:off x="11811321" y="3261959"/>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3" name="フローチャート: 結合子 832">
              <a:extLst>
                <a:ext uri="{FF2B5EF4-FFF2-40B4-BE49-F238E27FC236}">
                  <a16:creationId xmlns:a16="http://schemas.microsoft.com/office/drawing/2014/main" id="{8D2A185F-67A1-4107-9CA9-A3C6395CDD92}"/>
                </a:ext>
              </a:extLst>
            </p:cNvPr>
            <p:cNvSpPr/>
            <p:nvPr/>
          </p:nvSpPr>
          <p:spPr>
            <a:xfrm>
              <a:off x="11002680" y="3450388"/>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4" name="フローチャート: 結合子 833">
              <a:extLst>
                <a:ext uri="{FF2B5EF4-FFF2-40B4-BE49-F238E27FC236}">
                  <a16:creationId xmlns:a16="http://schemas.microsoft.com/office/drawing/2014/main" id="{9C4EA03A-B84F-4191-9003-C2D5EC422890}"/>
                </a:ext>
              </a:extLst>
            </p:cNvPr>
            <p:cNvSpPr/>
            <p:nvPr/>
          </p:nvSpPr>
          <p:spPr>
            <a:xfrm>
              <a:off x="11001996" y="3256869"/>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835" name="フローチャート: 結合子 834">
              <a:extLst>
                <a:ext uri="{FF2B5EF4-FFF2-40B4-BE49-F238E27FC236}">
                  <a16:creationId xmlns:a16="http://schemas.microsoft.com/office/drawing/2014/main" id="{AA96C71C-B862-43B4-9091-4A26E3DCD29F}"/>
                </a:ext>
              </a:extLst>
            </p:cNvPr>
            <p:cNvSpPr/>
            <p:nvPr/>
          </p:nvSpPr>
          <p:spPr>
            <a:xfrm>
              <a:off x="11597476" y="3161826"/>
              <a:ext cx="64996" cy="66363"/>
            </a:xfrm>
            <a:prstGeom prst="flowChartConnector">
              <a:avLst/>
            </a:prstGeom>
            <a:solidFill>
              <a:srgbClr val="FF0000"/>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grpSp>
      <p:sp>
        <p:nvSpPr>
          <p:cNvPr id="1241" name="矢印: ストライプ 1240">
            <a:extLst>
              <a:ext uri="{FF2B5EF4-FFF2-40B4-BE49-F238E27FC236}">
                <a16:creationId xmlns:a16="http://schemas.microsoft.com/office/drawing/2014/main" id="{98837C4B-8556-48C3-9711-298DAA4D6F07}"/>
              </a:ext>
            </a:extLst>
          </p:cNvPr>
          <p:cNvSpPr/>
          <p:nvPr/>
        </p:nvSpPr>
        <p:spPr>
          <a:xfrm rot="10800000">
            <a:off x="3786526" y="5332294"/>
            <a:ext cx="179190" cy="228518"/>
          </a:xfrm>
          <a:prstGeom prst="stripedRightArrow">
            <a:avLst/>
          </a:prstGeom>
          <a:solidFill>
            <a:srgbClr val="4F81BD"/>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pic>
        <p:nvPicPr>
          <p:cNvPr id="1242" name="図 1241">
            <a:extLst>
              <a:ext uri="{FF2B5EF4-FFF2-40B4-BE49-F238E27FC236}">
                <a16:creationId xmlns:a16="http://schemas.microsoft.com/office/drawing/2014/main" id="{A4FD1011-5D5B-4FD1-9DD0-6C5441741B6B}"/>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2768536" y="5200718"/>
            <a:ext cx="233948" cy="269338"/>
          </a:xfrm>
          <a:prstGeom prst="rect">
            <a:avLst/>
          </a:prstGeom>
        </p:spPr>
      </p:pic>
      <p:pic>
        <p:nvPicPr>
          <p:cNvPr id="1243" name="図 1242">
            <a:extLst>
              <a:ext uri="{FF2B5EF4-FFF2-40B4-BE49-F238E27FC236}">
                <a16:creationId xmlns:a16="http://schemas.microsoft.com/office/drawing/2014/main" id="{7CFC813F-386E-42C7-93C9-9C4EF7900C8C}"/>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2868995" y="5286618"/>
            <a:ext cx="262542" cy="255877"/>
          </a:xfrm>
          <a:prstGeom prst="rect">
            <a:avLst/>
          </a:prstGeom>
        </p:spPr>
      </p:pic>
      <p:sp>
        <p:nvSpPr>
          <p:cNvPr id="1244" name="テキスト ボックス 1243">
            <a:extLst>
              <a:ext uri="{FF2B5EF4-FFF2-40B4-BE49-F238E27FC236}">
                <a16:creationId xmlns:a16="http://schemas.microsoft.com/office/drawing/2014/main" id="{B10A161E-164B-4D7B-936A-F1775929FF0B}"/>
              </a:ext>
            </a:extLst>
          </p:cNvPr>
          <p:cNvSpPr txBox="1"/>
          <p:nvPr/>
        </p:nvSpPr>
        <p:spPr>
          <a:xfrm>
            <a:off x="2740599" y="4873021"/>
            <a:ext cx="994755" cy="234360"/>
          </a:xfrm>
          <a:prstGeom prst="rect">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790737">
              <a:defRPr/>
            </a:pPr>
            <a:r>
              <a:rPr kumimoji="0" lang="ja-JP" altLang="en-US" sz="923" kern="0" dirty="0">
                <a:solidFill>
                  <a:prstClr val="black"/>
                </a:solidFill>
                <a:latin typeface="Meiryo UI" panose="020B0604030504040204" pitchFamily="50" charset="-128"/>
                <a:ea typeface="Meiryo UI" panose="020B0604030504040204" pitchFamily="50" charset="-128"/>
              </a:rPr>
              <a:t>捕獲情報の管理</a:t>
            </a:r>
          </a:p>
        </p:txBody>
      </p:sp>
      <p:sp>
        <p:nvSpPr>
          <p:cNvPr id="1245" name="稲妻 1244">
            <a:extLst>
              <a:ext uri="{FF2B5EF4-FFF2-40B4-BE49-F238E27FC236}">
                <a16:creationId xmlns:a16="http://schemas.microsoft.com/office/drawing/2014/main" id="{4E310862-0806-4DA1-81A6-F39E6BAC1B36}"/>
              </a:ext>
            </a:extLst>
          </p:cNvPr>
          <p:cNvSpPr/>
          <p:nvPr/>
        </p:nvSpPr>
        <p:spPr>
          <a:xfrm rot="561935">
            <a:off x="2687473" y="5183992"/>
            <a:ext cx="131842" cy="102062"/>
          </a:xfrm>
          <a:prstGeom prst="lightningBolt">
            <a:avLst/>
          </a:prstGeom>
          <a:solidFill>
            <a:srgbClr val="FFC000"/>
          </a:solidFill>
          <a:ln w="3175" cap="flat" cmpd="sng" algn="ctr">
            <a:solidFill>
              <a:sysClr val="windowText" lastClr="000000"/>
            </a:solid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6" name="吹き出し: 折線 1245">
            <a:extLst>
              <a:ext uri="{FF2B5EF4-FFF2-40B4-BE49-F238E27FC236}">
                <a16:creationId xmlns:a16="http://schemas.microsoft.com/office/drawing/2014/main" id="{52C9E4BC-20A8-457D-9C37-07BB8D0D200A}"/>
              </a:ext>
            </a:extLst>
          </p:cNvPr>
          <p:cNvSpPr/>
          <p:nvPr/>
        </p:nvSpPr>
        <p:spPr>
          <a:xfrm>
            <a:off x="3285854" y="5582146"/>
            <a:ext cx="581223" cy="354610"/>
          </a:xfrm>
          <a:prstGeom prst="borderCallout2">
            <a:avLst>
              <a:gd name="adj1" fmla="val 18750"/>
              <a:gd name="adj2" fmla="val -8333"/>
              <a:gd name="adj3" fmla="val 18750"/>
              <a:gd name="adj4" fmla="val -16667"/>
              <a:gd name="adj5" fmla="val -33001"/>
              <a:gd name="adj6" fmla="val 438"/>
            </a:avLst>
          </a:prstGeom>
          <a:solidFill>
            <a:sysClr val="window" lastClr="FFFFFF"/>
          </a:solidFill>
          <a:ln w="12700" cap="flat" cmpd="sng" algn="ctr">
            <a:solidFill>
              <a:sysClr val="windowText" lastClr="000000"/>
            </a:solidFill>
            <a:prstDash val="solid"/>
          </a:ln>
          <a:effectLst/>
        </p:spPr>
        <p:txBody>
          <a:bodyPr rtlCol="0" anchor="ctr"/>
          <a:lstStyle/>
          <a:p>
            <a:pPr defTabSz="790737">
              <a:defRPr/>
            </a:pPr>
            <a:r>
              <a:rPr kumimoji="0" lang="ja-JP" altLang="en-US" sz="738" kern="0" dirty="0">
                <a:solidFill>
                  <a:prstClr val="black"/>
                </a:solidFill>
                <a:latin typeface="Meiryo UI" panose="020B0604030504040204" pitchFamily="50" charset="-128"/>
                <a:ea typeface="Meiryo UI" panose="020B0604030504040204" pitchFamily="50" charset="-128"/>
              </a:rPr>
              <a:t>捕獲日時、</a:t>
            </a:r>
            <a:endParaRPr kumimoji="0" lang="en-US" altLang="ja-JP" sz="738" kern="0" dirty="0">
              <a:solidFill>
                <a:prstClr val="black"/>
              </a:solidFill>
              <a:latin typeface="Meiryo UI" panose="020B0604030504040204" pitchFamily="50" charset="-128"/>
              <a:ea typeface="Meiryo UI" panose="020B0604030504040204" pitchFamily="50" charset="-128"/>
            </a:endParaRPr>
          </a:p>
          <a:p>
            <a:pPr defTabSz="790737">
              <a:defRPr/>
            </a:pPr>
            <a:r>
              <a:rPr kumimoji="0" lang="ja-JP" altLang="en-US" sz="738" kern="0" dirty="0">
                <a:solidFill>
                  <a:prstClr val="black"/>
                </a:solidFill>
                <a:latin typeface="Meiryo UI" panose="020B0604030504040204" pitchFamily="50" charset="-128"/>
                <a:ea typeface="Meiryo UI" panose="020B0604030504040204" pitchFamily="50" charset="-128"/>
              </a:rPr>
              <a:t>捕獲方法、</a:t>
            </a:r>
            <a:endParaRPr kumimoji="0" lang="en-US" altLang="ja-JP" sz="738" kern="0" dirty="0">
              <a:solidFill>
                <a:prstClr val="black"/>
              </a:solidFill>
              <a:latin typeface="Meiryo UI" panose="020B0604030504040204" pitchFamily="50" charset="-128"/>
              <a:ea typeface="Meiryo UI" panose="020B0604030504040204" pitchFamily="50" charset="-128"/>
            </a:endParaRPr>
          </a:p>
          <a:p>
            <a:pPr defTabSz="790737">
              <a:defRPr/>
            </a:pPr>
            <a:r>
              <a:rPr kumimoji="0" lang="ja-JP" altLang="en-US" sz="738" kern="0" dirty="0">
                <a:solidFill>
                  <a:prstClr val="black"/>
                </a:solidFill>
                <a:latin typeface="Meiryo UI" panose="020B0604030504040204" pitchFamily="50" charset="-128"/>
                <a:ea typeface="Meiryo UI" panose="020B0604030504040204" pitchFamily="50" charset="-128"/>
              </a:rPr>
              <a:t>性別等</a:t>
            </a:r>
            <a:endParaRPr kumimoji="0" lang="en-US" altLang="ja-JP" sz="738" kern="0" dirty="0">
              <a:solidFill>
                <a:prstClr val="black"/>
              </a:solidFill>
              <a:latin typeface="Meiryo UI" panose="020B0604030504040204" pitchFamily="50" charset="-128"/>
              <a:ea typeface="Meiryo UI" panose="020B0604030504040204" pitchFamily="50" charset="-128"/>
            </a:endParaRPr>
          </a:p>
        </p:txBody>
      </p:sp>
      <p:grpSp>
        <p:nvGrpSpPr>
          <p:cNvPr id="1247" name="グループ化 1246">
            <a:extLst>
              <a:ext uri="{FF2B5EF4-FFF2-40B4-BE49-F238E27FC236}">
                <a16:creationId xmlns:a16="http://schemas.microsoft.com/office/drawing/2014/main" id="{07FDB224-B8B3-4E99-A3D8-937EEB500E3B}"/>
              </a:ext>
            </a:extLst>
          </p:cNvPr>
          <p:cNvGrpSpPr/>
          <p:nvPr/>
        </p:nvGrpSpPr>
        <p:grpSpPr>
          <a:xfrm>
            <a:off x="4002971" y="5381920"/>
            <a:ext cx="550171" cy="604279"/>
            <a:chOff x="7823028" y="2929518"/>
            <a:chExt cx="652332" cy="710754"/>
          </a:xfrm>
        </p:grpSpPr>
        <p:pic>
          <p:nvPicPr>
            <p:cNvPr id="1248" name="Picture 3" descr="\\58022871a\F\30_イラストデータ\imgs\large\07-P-004-K.jpg">
              <a:extLst>
                <a:ext uri="{FF2B5EF4-FFF2-40B4-BE49-F238E27FC236}">
                  <a16:creationId xmlns:a16="http://schemas.microsoft.com/office/drawing/2014/main" id="{4EDA3907-2B89-489B-A8C2-D5F81776E8ED}"/>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7823028" y="2953950"/>
              <a:ext cx="534091" cy="516466"/>
            </a:xfrm>
            <a:prstGeom prst="rect">
              <a:avLst/>
            </a:prstGeom>
            <a:noFill/>
            <a:extLst>
              <a:ext uri="{909E8E84-426E-40DD-AFC4-6F175D3DCCD1}">
                <a14:hiddenFill xmlns:a14="http://schemas.microsoft.com/office/drawing/2010/main">
                  <a:solidFill>
                    <a:srgbClr val="FFFFFF"/>
                  </a:solidFill>
                </a14:hiddenFill>
              </a:ext>
            </a:extLst>
          </p:spPr>
        </p:pic>
        <p:pic>
          <p:nvPicPr>
            <p:cNvPr id="1249" name="図 1248">
              <a:extLst>
                <a:ext uri="{FF2B5EF4-FFF2-40B4-BE49-F238E27FC236}">
                  <a16:creationId xmlns:a16="http://schemas.microsoft.com/office/drawing/2014/main" id="{08D203C6-8E56-4F44-BC5F-C16700C1184D}"/>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rot="19573987">
              <a:off x="8085926" y="3047495"/>
              <a:ext cx="389434" cy="422151"/>
            </a:xfrm>
            <a:prstGeom prst="rect">
              <a:avLst/>
            </a:prstGeom>
          </p:spPr>
        </p:pic>
        <p:sp>
          <p:nvSpPr>
            <p:cNvPr id="1250" name="稲妻 1249">
              <a:extLst>
                <a:ext uri="{FF2B5EF4-FFF2-40B4-BE49-F238E27FC236}">
                  <a16:creationId xmlns:a16="http://schemas.microsoft.com/office/drawing/2014/main" id="{B7F7A3E7-2EDF-44A2-93C2-29203ED80D82}"/>
                </a:ext>
              </a:extLst>
            </p:cNvPr>
            <p:cNvSpPr/>
            <p:nvPr/>
          </p:nvSpPr>
          <p:spPr>
            <a:xfrm rot="5400000">
              <a:off x="8287434" y="2949632"/>
              <a:ext cx="130346" cy="90117"/>
            </a:xfrm>
            <a:prstGeom prst="lightningBolt">
              <a:avLst/>
            </a:prstGeom>
            <a:solidFill>
              <a:srgbClr val="FFC000"/>
            </a:solidFill>
            <a:ln w="3175" cap="flat" cmpd="sng" algn="ctr">
              <a:solidFill>
                <a:sysClr val="windowText" lastClr="000000"/>
              </a:solid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sp>
          <p:nvSpPr>
            <p:cNvPr id="1251" name="正方形/長方形 1250">
              <a:extLst>
                <a:ext uri="{FF2B5EF4-FFF2-40B4-BE49-F238E27FC236}">
                  <a16:creationId xmlns:a16="http://schemas.microsoft.com/office/drawing/2014/main" id="{4A669357-711A-4CEC-A746-EB584BA49C90}"/>
                </a:ext>
              </a:extLst>
            </p:cNvPr>
            <p:cNvSpPr/>
            <p:nvPr/>
          </p:nvSpPr>
          <p:spPr>
            <a:xfrm>
              <a:off x="8195103" y="3123304"/>
              <a:ext cx="173569" cy="267826"/>
            </a:xfrm>
            <a:prstGeom prst="rect">
              <a:avLst/>
            </a:prstGeom>
            <a:solidFill>
              <a:sysClr val="window" lastClr="FFFFFF"/>
            </a:solidFill>
            <a:ln w="25400" cap="flat" cmpd="sng" algn="ctr">
              <a:noFill/>
              <a:prstDash val="solid"/>
            </a:ln>
            <a:effectLst/>
          </p:spPr>
          <p:txBody>
            <a:bodyPr rtlCol="0" anchor="ctr"/>
            <a:lstStyle/>
            <a:p>
              <a:pPr algn="ctr" defTabSz="790737">
                <a:defRPr/>
              </a:pPr>
              <a:endParaRPr kumimoji="0" lang="ja-JP" altLang="en-US" sz="923" kern="0">
                <a:solidFill>
                  <a:prstClr val="white"/>
                </a:solidFill>
                <a:latin typeface="Meiryo UI" panose="020B0604030504040204" pitchFamily="50" charset="-128"/>
                <a:ea typeface="Meiryo UI" panose="020B0604030504040204" pitchFamily="50" charset="-128"/>
              </a:endParaRPr>
            </a:p>
          </p:txBody>
        </p:sp>
        <p:pic>
          <p:nvPicPr>
            <p:cNvPr id="1252" name="図 1251">
              <a:extLst>
                <a:ext uri="{FF2B5EF4-FFF2-40B4-BE49-F238E27FC236}">
                  <a16:creationId xmlns:a16="http://schemas.microsoft.com/office/drawing/2014/main" id="{831BCDCC-CAF1-4316-8F01-FF7AE5355FA1}"/>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8203498" y="3248688"/>
              <a:ext cx="155872" cy="139115"/>
            </a:xfrm>
            <a:prstGeom prst="rect">
              <a:avLst/>
            </a:prstGeom>
          </p:spPr>
        </p:pic>
        <p:sp>
          <p:nvSpPr>
            <p:cNvPr id="1253" name="四角形吹き出し 327">
              <a:extLst>
                <a:ext uri="{FF2B5EF4-FFF2-40B4-BE49-F238E27FC236}">
                  <a16:creationId xmlns:a16="http://schemas.microsoft.com/office/drawing/2014/main" id="{6E4ADF33-8E11-4E98-B56E-FDF633D6B452}"/>
                </a:ext>
              </a:extLst>
            </p:cNvPr>
            <p:cNvSpPr/>
            <p:nvPr/>
          </p:nvSpPr>
          <p:spPr>
            <a:xfrm>
              <a:off x="7850611" y="3504667"/>
              <a:ext cx="517583" cy="135605"/>
            </a:xfrm>
            <a:prstGeom prst="wedgeRectCallout">
              <a:avLst>
                <a:gd name="adj1" fmla="val 37700"/>
                <a:gd name="adj2" fmla="val -83860"/>
              </a:avLst>
            </a:prstGeom>
            <a:solidFill>
              <a:sysClr val="window" lastClr="FFFFFF"/>
            </a:solidFill>
            <a:ln w="3175" cap="flat" cmpd="sng" algn="ctr">
              <a:solidFill>
                <a:sysClr val="windowText" lastClr="000000"/>
              </a:solidFill>
              <a:prstDash val="solid"/>
            </a:ln>
            <a:effectLst/>
          </p:spPr>
          <p:txBody>
            <a:bodyPr lIns="0" tIns="0" rIns="0" bIns="0" rtlCol="0" anchor="ctr"/>
            <a:lstStyle/>
            <a:p>
              <a:pPr algn="ctr" defTabSz="790737">
                <a:defRPr/>
              </a:pPr>
              <a:r>
                <a:rPr kumimoji="0" lang="ja-JP" altLang="en-US" sz="646"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捕獲ボタン</a:t>
              </a:r>
            </a:p>
          </p:txBody>
        </p:sp>
      </p:grpSp>
      <p:sp>
        <p:nvSpPr>
          <p:cNvPr id="1254" name="四角形: 角を丸くする 1253">
            <a:extLst>
              <a:ext uri="{FF2B5EF4-FFF2-40B4-BE49-F238E27FC236}">
                <a16:creationId xmlns:a16="http://schemas.microsoft.com/office/drawing/2014/main" id="{1F8E99E2-8CD0-4E97-9C89-3503C4475A1F}"/>
              </a:ext>
            </a:extLst>
          </p:cNvPr>
          <p:cNvSpPr/>
          <p:nvPr/>
        </p:nvSpPr>
        <p:spPr>
          <a:xfrm>
            <a:off x="2562967" y="4464252"/>
            <a:ext cx="1993846" cy="1906645"/>
          </a:xfrm>
          <a:prstGeom prst="roundRect">
            <a:avLst>
              <a:gd name="adj" fmla="val 632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endParaRPr lang="ja-JP" altLang="en-US" sz="923">
              <a:solidFill>
                <a:prstClr val="white"/>
              </a:solidFill>
              <a:latin typeface="Meiryo UI" panose="020B0604030504040204" pitchFamily="50" charset="-128"/>
              <a:ea typeface="Meiryo UI" panose="020B0604030504040204" pitchFamily="50" charset="-128"/>
            </a:endParaRPr>
          </a:p>
        </p:txBody>
      </p:sp>
      <p:sp useBgFill="1">
        <p:nvSpPr>
          <p:cNvPr id="1255" name="正方形/長方形 1254">
            <a:extLst>
              <a:ext uri="{FF2B5EF4-FFF2-40B4-BE49-F238E27FC236}">
                <a16:creationId xmlns:a16="http://schemas.microsoft.com/office/drawing/2014/main" id="{DD0E0B2C-58B6-46D3-B050-84CA4852B9AA}"/>
              </a:ext>
            </a:extLst>
          </p:cNvPr>
          <p:cNvSpPr/>
          <p:nvPr/>
        </p:nvSpPr>
        <p:spPr>
          <a:xfrm>
            <a:off x="2710981" y="4366154"/>
            <a:ext cx="996923" cy="234360"/>
          </a:xfrm>
          <a:prstGeom prst="rect">
            <a:avLst/>
          </a:prstGeom>
          <a:ln>
            <a:solidFill>
              <a:schemeClr val="accent4"/>
            </a:solidFill>
          </a:ln>
        </p:spPr>
        <p:txBody>
          <a:bodyPr wrap="square" anchor="ctr">
            <a:spAutoFit/>
          </a:bodyPr>
          <a:lstStyle/>
          <a:p>
            <a:pPr algn="ctr" defTabSz="884160">
              <a:defRPr/>
            </a:pPr>
            <a:r>
              <a:rPr lang="en-US" altLang="ja-JP" sz="923" b="1" dirty="0">
                <a:solidFill>
                  <a:srgbClr val="FF0000"/>
                </a:solidFill>
                <a:latin typeface="Meiryo UI" panose="020B0604030504040204" pitchFamily="50" charset="-128"/>
                <a:ea typeface="Meiryo UI" panose="020B0604030504040204" pitchFamily="50" charset="-128"/>
              </a:rPr>
              <a:t>D</a:t>
            </a:r>
            <a:r>
              <a:rPr lang="en-US" altLang="ja-JP" sz="923" dirty="0">
                <a:solidFill>
                  <a:prstClr val="black"/>
                </a:solidFill>
                <a:latin typeface="Meiryo UI" panose="020B0604030504040204" pitchFamily="50" charset="-128"/>
                <a:ea typeface="Meiryo UI" panose="020B0604030504040204" pitchFamily="50" charset="-128"/>
              </a:rPr>
              <a:t>o</a:t>
            </a:r>
            <a:r>
              <a:rPr lang="ja-JP" altLang="en-US" sz="923" dirty="0">
                <a:solidFill>
                  <a:prstClr val="black"/>
                </a:solidFill>
                <a:latin typeface="Meiryo UI" panose="020B0604030504040204" pitchFamily="50" charset="-128"/>
                <a:ea typeface="Meiryo UI" panose="020B0604030504040204" pitchFamily="50" charset="-128"/>
              </a:rPr>
              <a:t>：実行</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1267" name="テキスト ボックス 1266">
            <a:extLst>
              <a:ext uri="{FF2B5EF4-FFF2-40B4-BE49-F238E27FC236}">
                <a16:creationId xmlns:a16="http://schemas.microsoft.com/office/drawing/2014/main" id="{24053AE6-C5D4-455E-9222-094A40405A0C}"/>
              </a:ext>
            </a:extLst>
          </p:cNvPr>
          <p:cNvSpPr txBox="1"/>
          <p:nvPr/>
        </p:nvSpPr>
        <p:spPr>
          <a:xfrm>
            <a:off x="7245534" y="1861096"/>
            <a:ext cx="269946" cy="883487"/>
          </a:xfrm>
          <a:prstGeom prst="rect">
            <a:avLst/>
          </a:prstGeom>
          <a:noFill/>
        </p:spPr>
        <p:txBody>
          <a:bodyPr vert="eaVert" wrap="square" rtlCol="0">
            <a:spAutoFit/>
          </a:bodyPr>
          <a:lstStyle/>
          <a:p>
            <a:pPr algn="ctr" defTabSz="326576"/>
            <a:r>
              <a:rPr lang="ja-JP" altLang="en-US" sz="554" dirty="0">
                <a:solidFill>
                  <a:prstClr val="black"/>
                </a:solidFill>
                <a:latin typeface="Meiryo UI" panose="020B0604030504040204" pitchFamily="50" charset="-128"/>
                <a:ea typeface="Meiryo UI" panose="020B0604030504040204" pitchFamily="50" charset="-128"/>
              </a:rPr>
              <a:t>適時の情報入手</a:t>
            </a:r>
          </a:p>
        </p:txBody>
      </p:sp>
      <p:pic>
        <p:nvPicPr>
          <p:cNvPr id="1271" name="図 1270">
            <a:extLst>
              <a:ext uri="{FF2B5EF4-FFF2-40B4-BE49-F238E27FC236}">
                <a16:creationId xmlns:a16="http://schemas.microsoft.com/office/drawing/2014/main" id="{6D2BB2A2-B88B-4C8C-8445-42CCC9323BAB}"/>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4817022" y="4856548"/>
            <a:ext cx="622237" cy="518260"/>
          </a:xfrm>
          <a:prstGeom prst="rect">
            <a:avLst/>
          </a:prstGeom>
        </p:spPr>
      </p:pic>
      <p:sp>
        <p:nvSpPr>
          <p:cNvPr id="1272" name="テキスト ボックス 1271">
            <a:extLst>
              <a:ext uri="{FF2B5EF4-FFF2-40B4-BE49-F238E27FC236}">
                <a16:creationId xmlns:a16="http://schemas.microsoft.com/office/drawing/2014/main" id="{CA30584A-AE56-4B9F-AF49-BAD3D760AB30}"/>
              </a:ext>
            </a:extLst>
          </p:cNvPr>
          <p:cNvSpPr txBox="1"/>
          <p:nvPr/>
        </p:nvSpPr>
        <p:spPr>
          <a:xfrm>
            <a:off x="7068780" y="4728776"/>
            <a:ext cx="1036952" cy="603820"/>
          </a:xfrm>
          <a:prstGeom prst="rect">
            <a:avLst/>
          </a:prstGeom>
          <a:noFill/>
        </p:spPr>
        <p:txBody>
          <a:bodyPr wrap="square" rtlCol="0">
            <a:spAutoFit/>
          </a:bodyPr>
          <a:lstStyle/>
          <a:p>
            <a:pPr algn="ctr" defTabSz="884160">
              <a:defRPr/>
            </a:pPr>
            <a:r>
              <a:rPr lang="ja-JP" altLang="en-US" sz="1108" dirty="0">
                <a:solidFill>
                  <a:prstClr val="black"/>
                </a:solidFill>
                <a:latin typeface="Meiryo UI" panose="020B0604030504040204" pitchFamily="50" charset="-128"/>
                <a:ea typeface="Meiryo UI" panose="020B0604030504040204" pitchFamily="50" charset="-128"/>
              </a:rPr>
              <a:t>点検・分析</a:t>
            </a:r>
            <a:endParaRPr lang="en-US" altLang="ja-JP" sz="1108" dirty="0">
              <a:solidFill>
                <a:prstClr val="black"/>
              </a:solidFill>
              <a:latin typeface="Meiryo UI" panose="020B0604030504040204" pitchFamily="50" charset="-128"/>
              <a:ea typeface="Meiryo UI" panose="020B0604030504040204" pitchFamily="50" charset="-128"/>
            </a:endParaRPr>
          </a:p>
          <a:p>
            <a:pPr algn="ctr" defTabSz="884160">
              <a:defRPr/>
            </a:pPr>
            <a:r>
              <a:rPr lang="ja-JP" altLang="en-US" sz="1108" dirty="0">
                <a:solidFill>
                  <a:prstClr val="black"/>
                </a:solidFill>
                <a:latin typeface="Meiryo UI" panose="020B0604030504040204" pitchFamily="50" charset="-128"/>
                <a:ea typeface="Meiryo UI" panose="020B0604030504040204" pitchFamily="50" charset="-128"/>
              </a:rPr>
              <a:t>を踏まえた</a:t>
            </a:r>
            <a:endParaRPr lang="en-US" altLang="ja-JP" sz="1108" dirty="0">
              <a:solidFill>
                <a:prstClr val="black"/>
              </a:solidFill>
              <a:latin typeface="Meiryo UI" panose="020B0604030504040204" pitchFamily="50" charset="-128"/>
              <a:ea typeface="Meiryo UI" panose="020B0604030504040204" pitchFamily="50" charset="-128"/>
            </a:endParaRPr>
          </a:p>
          <a:p>
            <a:pPr algn="ctr" defTabSz="884160">
              <a:defRPr/>
            </a:pPr>
            <a:r>
              <a:rPr lang="ja-JP" altLang="en-US" sz="1108" dirty="0">
                <a:solidFill>
                  <a:prstClr val="black"/>
                </a:solidFill>
                <a:latin typeface="Meiryo UI" panose="020B0604030504040204" pitchFamily="50" charset="-128"/>
                <a:ea typeface="Meiryo UI" panose="020B0604030504040204" pitchFamily="50" charset="-128"/>
              </a:rPr>
              <a:t>対策の改善</a:t>
            </a:r>
          </a:p>
        </p:txBody>
      </p:sp>
      <p:pic>
        <p:nvPicPr>
          <p:cNvPr id="1273" name="図 1272">
            <a:extLst>
              <a:ext uri="{FF2B5EF4-FFF2-40B4-BE49-F238E27FC236}">
                <a16:creationId xmlns:a16="http://schemas.microsoft.com/office/drawing/2014/main" id="{DF9EFEA7-D1D5-4338-8B97-90706B588847}"/>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5526382" y="5030378"/>
            <a:ext cx="1127698" cy="1238845"/>
          </a:xfrm>
          <a:prstGeom prst="rect">
            <a:avLst/>
          </a:prstGeom>
        </p:spPr>
      </p:pic>
      <p:sp>
        <p:nvSpPr>
          <p:cNvPr id="1274" name="テキスト ボックス 1273">
            <a:extLst>
              <a:ext uri="{FF2B5EF4-FFF2-40B4-BE49-F238E27FC236}">
                <a16:creationId xmlns:a16="http://schemas.microsoft.com/office/drawing/2014/main" id="{B6FE76D6-C291-4E98-BC94-498ABEB7B9B9}"/>
              </a:ext>
            </a:extLst>
          </p:cNvPr>
          <p:cNvSpPr txBox="1"/>
          <p:nvPr/>
        </p:nvSpPr>
        <p:spPr>
          <a:xfrm>
            <a:off x="5530037" y="5042331"/>
            <a:ext cx="1110010" cy="284052"/>
          </a:xfrm>
          <a:prstGeom prst="rect">
            <a:avLst/>
          </a:prstGeom>
          <a:noFill/>
        </p:spPr>
        <p:txBody>
          <a:bodyPr wrap="square" lIns="0" tIns="0" rIns="0" bIns="0" rtlCol="0">
            <a:spAutoFit/>
          </a:bodyPr>
          <a:lstStyle/>
          <a:p>
            <a:pPr algn="ctr" defTabSz="790737">
              <a:defRPr/>
            </a:pPr>
            <a:r>
              <a:rPr lang="en-US" altLang="ja-JP" sz="9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GIS</a:t>
            </a:r>
            <a:r>
              <a:rPr lang="ja-JP" altLang="en-US" sz="9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を活用した</a:t>
            </a:r>
            <a:r>
              <a:rPr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790737">
              <a:defRPr/>
            </a:pPr>
            <a:r>
              <a:rPr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の効果の可視化</a:t>
            </a:r>
            <a:endParaRPr lang="en-US" altLang="ja-JP"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75" name="図 1274" descr="グラフ, 棒グラフ&#10;&#10;自動的に生成された説明">
            <a:extLst>
              <a:ext uri="{FF2B5EF4-FFF2-40B4-BE49-F238E27FC236}">
                <a16:creationId xmlns:a16="http://schemas.microsoft.com/office/drawing/2014/main" id="{A5EA54C6-3520-41ED-9C15-F722F0465AD4}"/>
              </a:ext>
            </a:extLst>
          </p:cNvPr>
          <p:cNvPicPr>
            <a:picLocks noChangeAspect="1"/>
          </p:cNvPicPr>
          <p:nvPr/>
        </p:nvPicPr>
        <p:blipFill>
          <a:blip r:embed="rId52" cstate="print">
            <a:extLst>
              <a:ext uri="{28A0092B-C50C-407E-A947-70E740481C1C}">
                <a14:useLocalDpi xmlns:a14="http://schemas.microsoft.com/office/drawing/2010/main"/>
              </a:ext>
            </a:extLst>
          </a:blip>
          <a:stretch>
            <a:fillRect/>
          </a:stretch>
        </p:blipFill>
        <p:spPr>
          <a:xfrm>
            <a:off x="4846923" y="5833268"/>
            <a:ext cx="622237" cy="409538"/>
          </a:xfrm>
          <a:prstGeom prst="rect">
            <a:avLst/>
          </a:prstGeom>
        </p:spPr>
      </p:pic>
      <p:sp>
        <p:nvSpPr>
          <p:cNvPr id="1276" name="テキスト ボックス 1275">
            <a:extLst>
              <a:ext uri="{FF2B5EF4-FFF2-40B4-BE49-F238E27FC236}">
                <a16:creationId xmlns:a16="http://schemas.microsoft.com/office/drawing/2014/main" id="{13A1588F-A035-403C-B7DB-60677FFDD5BF}"/>
              </a:ext>
            </a:extLst>
          </p:cNvPr>
          <p:cNvSpPr txBox="1"/>
          <p:nvPr/>
        </p:nvSpPr>
        <p:spPr>
          <a:xfrm>
            <a:off x="4719436" y="5423444"/>
            <a:ext cx="885402" cy="518412"/>
          </a:xfrm>
          <a:prstGeom prst="rect">
            <a:avLst/>
          </a:prstGeom>
          <a:noFill/>
        </p:spPr>
        <p:txBody>
          <a:bodyPr wrap="square" rtlCol="0">
            <a:spAutoFit/>
          </a:bodyPr>
          <a:lstStyle/>
          <a:p>
            <a:pPr defTabSz="884160">
              <a:defRPr/>
            </a:pPr>
            <a:r>
              <a:rPr lang="ja-JP" altLang="en-US" sz="923" dirty="0">
                <a:solidFill>
                  <a:prstClr val="black"/>
                </a:solidFill>
                <a:latin typeface="Meiryo UI" panose="020B0604030504040204" pitchFamily="50" charset="-128"/>
                <a:ea typeface="Meiryo UI" panose="020B0604030504040204" pitchFamily="50" charset="-128"/>
              </a:rPr>
              <a:t>定量的データによる効果分析</a:t>
            </a:r>
          </a:p>
        </p:txBody>
      </p:sp>
      <p:pic>
        <p:nvPicPr>
          <p:cNvPr id="1277" name="図 1276">
            <a:extLst>
              <a:ext uri="{FF2B5EF4-FFF2-40B4-BE49-F238E27FC236}">
                <a16:creationId xmlns:a16="http://schemas.microsoft.com/office/drawing/2014/main" id="{6D646203-952A-4676-A33E-DBBFF1B00A2A}"/>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8113533" y="4649297"/>
            <a:ext cx="798746" cy="798746"/>
          </a:xfrm>
          <a:prstGeom prst="rect">
            <a:avLst/>
          </a:prstGeom>
        </p:spPr>
      </p:pic>
      <p:sp>
        <p:nvSpPr>
          <p:cNvPr id="1278" name="正方形/長方形 1277">
            <a:extLst>
              <a:ext uri="{FF2B5EF4-FFF2-40B4-BE49-F238E27FC236}">
                <a16:creationId xmlns:a16="http://schemas.microsoft.com/office/drawing/2014/main" id="{EEBB868E-1827-4FCB-ACA5-C67D900F38DD}"/>
              </a:ext>
            </a:extLst>
          </p:cNvPr>
          <p:cNvSpPr/>
          <p:nvPr/>
        </p:nvSpPr>
        <p:spPr>
          <a:xfrm>
            <a:off x="5321341" y="4614529"/>
            <a:ext cx="1365475" cy="433324"/>
          </a:xfrm>
          <a:prstGeom prst="rect">
            <a:avLst/>
          </a:prstGeom>
        </p:spPr>
        <p:txBody>
          <a:bodyPr wrap="square">
            <a:spAutoFit/>
          </a:bodyPr>
          <a:lstStyle/>
          <a:p>
            <a:pPr algn="ctr" defTabSz="884160">
              <a:defRPr/>
            </a:pPr>
            <a:r>
              <a:rPr lang="ja-JP" altLang="en-US" sz="1108" dirty="0">
                <a:solidFill>
                  <a:prstClr val="black"/>
                </a:solidFill>
                <a:latin typeface="Meiryo UI" panose="020B0604030504040204" pitchFamily="50" charset="-128"/>
                <a:ea typeface="Meiryo UI" panose="020B0604030504040204" pitchFamily="50" charset="-128"/>
              </a:rPr>
              <a:t>対策の効果を確認し、</a:t>
            </a:r>
            <a:endParaRPr lang="en-US" altLang="ja-JP" sz="1108" dirty="0">
              <a:solidFill>
                <a:prstClr val="black"/>
              </a:solidFill>
              <a:latin typeface="Meiryo UI" panose="020B0604030504040204" pitchFamily="50" charset="-128"/>
              <a:ea typeface="Meiryo UI" panose="020B0604030504040204" pitchFamily="50" charset="-128"/>
            </a:endParaRPr>
          </a:p>
          <a:p>
            <a:pPr algn="ctr" defTabSz="884160">
              <a:defRPr/>
            </a:pPr>
            <a:r>
              <a:rPr lang="ja-JP" altLang="en-US" sz="1108" dirty="0">
                <a:solidFill>
                  <a:prstClr val="black"/>
                </a:solidFill>
                <a:latin typeface="Meiryo UI" panose="020B0604030504040204" pitchFamily="50" charset="-128"/>
                <a:ea typeface="Meiryo UI" panose="020B0604030504040204" pitchFamily="50" charset="-128"/>
              </a:rPr>
              <a:t>課題を整理</a:t>
            </a:r>
          </a:p>
        </p:txBody>
      </p:sp>
      <p:sp>
        <p:nvSpPr>
          <p:cNvPr id="1279" name="四角形: 角を丸くする 1278">
            <a:extLst>
              <a:ext uri="{FF2B5EF4-FFF2-40B4-BE49-F238E27FC236}">
                <a16:creationId xmlns:a16="http://schemas.microsoft.com/office/drawing/2014/main" id="{61B2244F-6F12-4475-8A2A-F98B812923F7}"/>
              </a:ext>
            </a:extLst>
          </p:cNvPr>
          <p:cNvSpPr/>
          <p:nvPr/>
        </p:nvSpPr>
        <p:spPr>
          <a:xfrm>
            <a:off x="4761733" y="4464252"/>
            <a:ext cx="1993846" cy="1917084"/>
          </a:xfrm>
          <a:prstGeom prst="roundRect">
            <a:avLst>
              <a:gd name="adj" fmla="val 632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endParaRPr lang="ja-JP" altLang="en-US" sz="923">
              <a:solidFill>
                <a:prstClr val="white"/>
              </a:solidFill>
              <a:latin typeface="Meiryo UI" panose="020B0604030504040204" pitchFamily="50" charset="-128"/>
              <a:ea typeface="Meiryo UI" panose="020B0604030504040204" pitchFamily="50" charset="-128"/>
            </a:endParaRPr>
          </a:p>
        </p:txBody>
      </p:sp>
      <p:sp>
        <p:nvSpPr>
          <p:cNvPr id="1280" name="テキスト ボックス 1279">
            <a:extLst>
              <a:ext uri="{FF2B5EF4-FFF2-40B4-BE49-F238E27FC236}">
                <a16:creationId xmlns:a16="http://schemas.microsoft.com/office/drawing/2014/main" id="{AC2AF583-127A-43BC-AAB6-9A39384FF9A9}"/>
              </a:ext>
            </a:extLst>
          </p:cNvPr>
          <p:cNvSpPr txBox="1"/>
          <p:nvPr/>
        </p:nvSpPr>
        <p:spPr>
          <a:xfrm>
            <a:off x="4874116" y="4366154"/>
            <a:ext cx="996923" cy="234360"/>
          </a:xfrm>
          <a:prstGeom prst="rect">
            <a:avLst/>
          </a:prstGeom>
          <a:solidFill>
            <a:schemeClr val="bg1"/>
          </a:solidFill>
          <a:ln>
            <a:solidFill>
              <a:schemeClr val="accent2"/>
            </a:solidFill>
          </a:ln>
        </p:spPr>
        <p:txBody>
          <a:bodyPr wrap="square" rtlCol="0" anchor="ctr">
            <a:spAutoFit/>
          </a:bodyPr>
          <a:lstStyle/>
          <a:p>
            <a:pPr algn="ctr" defTabSz="884160">
              <a:defRPr/>
            </a:pPr>
            <a:r>
              <a:rPr lang="en-US" altLang="ja-JP" sz="923" b="1" dirty="0">
                <a:solidFill>
                  <a:srgbClr val="FF0000"/>
                </a:solidFill>
                <a:latin typeface="Meiryo UI" panose="020B0604030504040204" pitchFamily="50" charset="-128"/>
                <a:ea typeface="Meiryo UI" panose="020B0604030504040204" pitchFamily="50" charset="-128"/>
              </a:rPr>
              <a:t>C</a:t>
            </a:r>
            <a:r>
              <a:rPr lang="en-US" altLang="ja-JP" sz="923" dirty="0">
                <a:solidFill>
                  <a:prstClr val="black"/>
                </a:solidFill>
                <a:latin typeface="Meiryo UI" panose="020B0604030504040204" pitchFamily="50" charset="-128"/>
                <a:ea typeface="Meiryo UI" panose="020B0604030504040204" pitchFamily="50" charset="-128"/>
              </a:rPr>
              <a:t>heck</a:t>
            </a:r>
            <a:r>
              <a:rPr lang="ja-JP" altLang="en-US" sz="923" dirty="0">
                <a:solidFill>
                  <a:prstClr val="black"/>
                </a:solidFill>
                <a:latin typeface="Meiryo UI" panose="020B0604030504040204" pitchFamily="50" charset="-128"/>
                <a:ea typeface="Meiryo UI" panose="020B0604030504040204" pitchFamily="50" charset="-128"/>
              </a:rPr>
              <a:t>：点検</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1281" name="四角形: 角を丸くする 1280">
            <a:extLst>
              <a:ext uri="{FF2B5EF4-FFF2-40B4-BE49-F238E27FC236}">
                <a16:creationId xmlns:a16="http://schemas.microsoft.com/office/drawing/2014/main" id="{5743C252-07E4-4173-B019-C2548AB8A60A}"/>
              </a:ext>
            </a:extLst>
          </p:cNvPr>
          <p:cNvSpPr/>
          <p:nvPr/>
        </p:nvSpPr>
        <p:spPr>
          <a:xfrm>
            <a:off x="6968027" y="4464252"/>
            <a:ext cx="1993846" cy="1910140"/>
          </a:xfrm>
          <a:prstGeom prst="roundRect">
            <a:avLst>
              <a:gd name="adj" fmla="val 632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endParaRPr lang="ja-JP" altLang="en-US" sz="923">
              <a:solidFill>
                <a:prstClr val="white"/>
              </a:solidFill>
              <a:latin typeface="Meiryo UI" panose="020B0604030504040204" pitchFamily="50" charset="-128"/>
              <a:ea typeface="Meiryo UI" panose="020B0604030504040204" pitchFamily="50" charset="-128"/>
            </a:endParaRPr>
          </a:p>
        </p:txBody>
      </p:sp>
      <p:sp>
        <p:nvSpPr>
          <p:cNvPr id="1282" name="正方形/長方形 1281">
            <a:extLst>
              <a:ext uri="{FF2B5EF4-FFF2-40B4-BE49-F238E27FC236}">
                <a16:creationId xmlns:a16="http://schemas.microsoft.com/office/drawing/2014/main" id="{50953A8D-656E-4E06-85D8-990C87886CF6}"/>
              </a:ext>
            </a:extLst>
          </p:cNvPr>
          <p:cNvSpPr/>
          <p:nvPr/>
        </p:nvSpPr>
        <p:spPr>
          <a:xfrm>
            <a:off x="7091387" y="4366154"/>
            <a:ext cx="996923" cy="234360"/>
          </a:xfrm>
          <a:prstGeom prst="rect">
            <a:avLst/>
          </a:prstGeom>
          <a:solidFill>
            <a:schemeClr val="bg1"/>
          </a:solidFill>
          <a:ln>
            <a:solidFill>
              <a:schemeClr val="accent6"/>
            </a:solidFill>
          </a:ln>
        </p:spPr>
        <p:txBody>
          <a:bodyPr wrap="square" anchor="ctr">
            <a:spAutoFit/>
          </a:bodyPr>
          <a:lstStyle/>
          <a:p>
            <a:pPr algn="ctr" defTabSz="884160">
              <a:defRPr/>
            </a:pPr>
            <a:r>
              <a:rPr lang="en-US" altLang="ja-JP" sz="923" b="1" dirty="0">
                <a:solidFill>
                  <a:srgbClr val="FF0000"/>
                </a:solidFill>
                <a:latin typeface="Meiryo UI" panose="020B0604030504040204" pitchFamily="50" charset="-128"/>
                <a:ea typeface="Meiryo UI" panose="020B0604030504040204" pitchFamily="50" charset="-128"/>
              </a:rPr>
              <a:t>A</a:t>
            </a:r>
            <a:r>
              <a:rPr lang="en-US" altLang="ja-JP" sz="923" dirty="0">
                <a:solidFill>
                  <a:prstClr val="black"/>
                </a:solidFill>
                <a:latin typeface="Meiryo UI" panose="020B0604030504040204" pitchFamily="50" charset="-128"/>
                <a:ea typeface="Meiryo UI" panose="020B0604030504040204" pitchFamily="50" charset="-128"/>
              </a:rPr>
              <a:t>ction</a:t>
            </a:r>
            <a:r>
              <a:rPr lang="ja-JP" altLang="en-US" sz="923" dirty="0">
                <a:solidFill>
                  <a:prstClr val="black"/>
                </a:solidFill>
                <a:latin typeface="Meiryo UI" panose="020B0604030504040204" pitchFamily="50" charset="-128"/>
                <a:ea typeface="Meiryo UI" panose="020B0604030504040204" pitchFamily="50" charset="-128"/>
              </a:rPr>
              <a:t>：改善</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1284" name="楕円 1283">
            <a:extLst>
              <a:ext uri="{FF2B5EF4-FFF2-40B4-BE49-F238E27FC236}">
                <a16:creationId xmlns:a16="http://schemas.microsoft.com/office/drawing/2014/main" id="{D96C59D5-B233-4B32-8EE4-47878F91D166}"/>
              </a:ext>
            </a:extLst>
          </p:cNvPr>
          <p:cNvSpPr/>
          <p:nvPr/>
        </p:nvSpPr>
        <p:spPr>
          <a:xfrm>
            <a:off x="7047093" y="5479446"/>
            <a:ext cx="1778886" cy="81072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endParaRPr lang="ja-JP" altLang="en-US" sz="923" b="1" dirty="0">
              <a:solidFill>
                <a:prstClr val="white"/>
              </a:solidFill>
              <a:latin typeface="Meiryo UI" panose="020B0604030504040204" pitchFamily="50" charset="-128"/>
              <a:ea typeface="Meiryo UI" panose="020B0604030504040204" pitchFamily="50" charset="-128"/>
            </a:endParaRPr>
          </a:p>
        </p:txBody>
      </p:sp>
      <p:sp>
        <p:nvSpPr>
          <p:cNvPr id="1285" name="正方形/長方形 1284">
            <a:extLst>
              <a:ext uri="{FF2B5EF4-FFF2-40B4-BE49-F238E27FC236}">
                <a16:creationId xmlns:a16="http://schemas.microsoft.com/office/drawing/2014/main" id="{98ABB7C5-FBFB-436B-AE9F-A108F895C0E3}"/>
              </a:ext>
            </a:extLst>
          </p:cNvPr>
          <p:cNvSpPr/>
          <p:nvPr/>
        </p:nvSpPr>
        <p:spPr>
          <a:xfrm>
            <a:off x="6989589" y="5660528"/>
            <a:ext cx="1974936" cy="5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r>
              <a:rPr lang="ja-JP" altLang="en-US" sz="923" b="1" dirty="0">
                <a:solidFill>
                  <a:srgbClr val="FF0000"/>
                </a:solidFill>
                <a:latin typeface="Meiryo UI" panose="020B0604030504040204" pitchFamily="50" charset="-128"/>
                <a:ea typeface="Meiryo UI" panose="020B0604030504040204" pitchFamily="50" charset="-128"/>
              </a:rPr>
              <a:t>鳥獣害対策の知見を有する</a:t>
            </a:r>
            <a:br>
              <a:rPr lang="en-US" altLang="ja-JP" sz="923" b="1" dirty="0">
                <a:solidFill>
                  <a:srgbClr val="FF0000"/>
                </a:solidFill>
                <a:latin typeface="Meiryo UI" panose="020B0604030504040204" pitchFamily="50" charset="-128"/>
                <a:ea typeface="Meiryo UI" panose="020B0604030504040204" pitchFamily="50" charset="-128"/>
              </a:rPr>
            </a:br>
            <a:r>
              <a:rPr lang="ja-JP" altLang="en-US" sz="923" b="1" dirty="0">
                <a:solidFill>
                  <a:srgbClr val="FF0000"/>
                </a:solidFill>
                <a:latin typeface="Meiryo UI" panose="020B0604030504040204" pitchFamily="50" charset="-128"/>
                <a:ea typeface="Meiryo UI" panose="020B0604030504040204" pitchFamily="50" charset="-128"/>
              </a:rPr>
              <a:t>専門家にアドバイスを受けながら</a:t>
            </a:r>
            <a:br>
              <a:rPr lang="en-US" altLang="ja-JP" sz="923" b="1" dirty="0">
                <a:solidFill>
                  <a:srgbClr val="FF0000"/>
                </a:solidFill>
                <a:latin typeface="Meiryo UI" panose="020B0604030504040204" pitchFamily="50" charset="-128"/>
                <a:ea typeface="Meiryo UI" panose="020B0604030504040204" pitchFamily="50" charset="-128"/>
              </a:rPr>
            </a:br>
            <a:r>
              <a:rPr lang="ja-JP" altLang="en-US" sz="923" b="1" dirty="0">
                <a:solidFill>
                  <a:srgbClr val="FF0000"/>
                </a:solidFill>
                <a:latin typeface="Meiryo UI" panose="020B0604030504040204" pitchFamily="50" charset="-128"/>
                <a:ea typeface="Meiryo UI" panose="020B0604030504040204" pitchFamily="50" charset="-128"/>
              </a:rPr>
              <a:t>効果的な取組を実施</a:t>
            </a:r>
          </a:p>
        </p:txBody>
      </p:sp>
      <p:sp>
        <p:nvSpPr>
          <p:cNvPr id="1289" name="十字形 1288">
            <a:extLst>
              <a:ext uri="{FF2B5EF4-FFF2-40B4-BE49-F238E27FC236}">
                <a16:creationId xmlns:a16="http://schemas.microsoft.com/office/drawing/2014/main" id="{1221541A-3B1B-45AE-9ADB-A616A04DB0D1}"/>
              </a:ext>
            </a:extLst>
          </p:cNvPr>
          <p:cNvSpPr/>
          <p:nvPr/>
        </p:nvSpPr>
        <p:spPr>
          <a:xfrm>
            <a:off x="7829429" y="5355083"/>
            <a:ext cx="184001" cy="179329"/>
          </a:xfrm>
          <a:prstGeom prst="plus">
            <a:avLst>
              <a:gd name="adj" fmla="val 345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23">
              <a:latin typeface="Meiryo UI" panose="020B0604030504040204" pitchFamily="50" charset="-128"/>
              <a:ea typeface="Meiryo UI" panose="020B0604030504040204" pitchFamily="50" charset="-128"/>
            </a:endParaRPr>
          </a:p>
        </p:txBody>
      </p:sp>
      <p:sp>
        <p:nvSpPr>
          <p:cNvPr id="1290" name="テキスト ボックス 1289">
            <a:extLst>
              <a:ext uri="{FF2B5EF4-FFF2-40B4-BE49-F238E27FC236}">
                <a16:creationId xmlns:a16="http://schemas.microsoft.com/office/drawing/2014/main" id="{60245997-32F5-4D08-AEA5-8576E563BBB4}"/>
              </a:ext>
            </a:extLst>
          </p:cNvPr>
          <p:cNvSpPr txBox="1"/>
          <p:nvPr/>
        </p:nvSpPr>
        <p:spPr>
          <a:xfrm>
            <a:off x="1117752" y="2634136"/>
            <a:ext cx="1091966" cy="213264"/>
          </a:xfrm>
          <a:prstGeom prst="rect">
            <a:avLst/>
          </a:prstGeom>
          <a:noFill/>
        </p:spPr>
        <p:txBody>
          <a:bodyPr wrap="none" rtlCol="0">
            <a:spAutoFit/>
          </a:bodyPr>
          <a:lstStyle/>
          <a:p>
            <a:pPr defTabSz="326576"/>
            <a:r>
              <a:rPr lang="ja-JP" altLang="en-US" sz="786" dirty="0">
                <a:solidFill>
                  <a:prstClr val="black"/>
                </a:solidFill>
                <a:latin typeface="Meiryo UI" panose="020B0604030504040204" pitchFamily="50" charset="-128"/>
                <a:ea typeface="Meiryo UI" panose="020B0604030504040204" pitchFamily="50" charset="-128"/>
              </a:rPr>
              <a:t>相談・調整・捕獲依頼</a:t>
            </a:r>
          </a:p>
        </p:txBody>
      </p:sp>
      <p:sp>
        <p:nvSpPr>
          <p:cNvPr id="1291" name="テキスト ボックス 1290">
            <a:extLst>
              <a:ext uri="{FF2B5EF4-FFF2-40B4-BE49-F238E27FC236}">
                <a16:creationId xmlns:a16="http://schemas.microsoft.com/office/drawing/2014/main" id="{BB585E0E-F319-464C-82AA-0B45157390D7}"/>
              </a:ext>
            </a:extLst>
          </p:cNvPr>
          <p:cNvSpPr txBox="1"/>
          <p:nvPr/>
        </p:nvSpPr>
        <p:spPr>
          <a:xfrm>
            <a:off x="4230009" y="1069940"/>
            <a:ext cx="4913992" cy="603820"/>
          </a:xfrm>
          <a:prstGeom prst="rect">
            <a:avLst/>
          </a:prstGeom>
          <a:noFill/>
        </p:spPr>
        <p:txBody>
          <a:bodyPr wrap="square" rtlCol="0">
            <a:spAutoFit/>
          </a:bodyPr>
          <a:lstStyle/>
          <a:p>
            <a:r>
              <a:rPr lang="ja-JP" altLang="en-US" sz="1108" dirty="0">
                <a:latin typeface="Meiryo UI" panose="020B0604030504040204" pitchFamily="50" charset="-128"/>
                <a:ea typeface="Meiryo UI" panose="020B0604030504040204" pitchFamily="50" charset="-128"/>
              </a:rPr>
              <a:t>○センサーカメラ等で</a:t>
            </a:r>
            <a:r>
              <a:rPr lang="ja-JP" altLang="en-US" sz="1108" u="sng" dirty="0">
                <a:latin typeface="Meiryo UI" panose="020B0604030504040204" pitchFamily="50" charset="-128"/>
                <a:ea typeface="Meiryo UI" panose="020B0604030504040204" pitchFamily="50" charset="-128"/>
              </a:rPr>
              <a:t>生息域や対象獣種を正確に調査　</a:t>
            </a:r>
            <a:endParaRPr lang="en-US" altLang="ja-JP" sz="1108" dirty="0">
              <a:latin typeface="Meiryo UI" panose="020B0604030504040204" pitchFamily="50" charset="-128"/>
              <a:ea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rPr>
              <a:t>○捕獲に効果的な場所への</a:t>
            </a:r>
            <a:r>
              <a:rPr lang="ja-JP" altLang="en-US" sz="1108" u="sng" dirty="0">
                <a:latin typeface="Meiryo UI" panose="020B0604030504040204" pitchFamily="50" charset="-128"/>
                <a:ea typeface="Meiryo UI" panose="020B0604030504040204" pitchFamily="50" charset="-128"/>
              </a:rPr>
              <a:t>わなの設置　→　わなセンサー等で適時の情報入手</a:t>
            </a:r>
            <a:endParaRPr lang="en-US" altLang="ja-JP" sz="1108" u="sng" dirty="0">
              <a:latin typeface="Meiryo UI" panose="020B0604030504040204" pitchFamily="50" charset="-128"/>
              <a:ea typeface="Meiryo UI" panose="020B0604030504040204" pitchFamily="50" charset="-128"/>
            </a:endParaRPr>
          </a:p>
          <a:p>
            <a:r>
              <a:rPr lang="ja-JP" altLang="en-US" sz="1108" dirty="0">
                <a:latin typeface="Meiryo UI" panose="020B0604030504040204" pitchFamily="50" charset="-128"/>
                <a:ea typeface="Meiryo UI" panose="020B0604030504040204" pitchFamily="50" charset="-128"/>
              </a:rPr>
              <a:t>○捕獲確認アプリで</a:t>
            </a:r>
            <a:r>
              <a:rPr lang="ja-JP" altLang="en-US" sz="1108" u="sng" dirty="0">
                <a:latin typeface="Meiryo UI" panose="020B0604030504040204" pitchFamily="50" charset="-128"/>
                <a:ea typeface="Meiryo UI" panose="020B0604030504040204" pitchFamily="50" charset="-128"/>
              </a:rPr>
              <a:t>必要な</a:t>
            </a:r>
            <a:r>
              <a:rPr lang="ja-JP" altLang="en-US" sz="1108" u="sng">
                <a:latin typeface="Meiryo UI" panose="020B0604030504040204" pitchFamily="50" charset="-128"/>
                <a:ea typeface="Meiryo UI" panose="020B0604030504040204" pitchFamily="50" charset="-128"/>
              </a:rPr>
              <a:t>情報を自治体</a:t>
            </a:r>
            <a:r>
              <a:rPr lang="ja-JP" altLang="en-US" sz="1108" u="sng" dirty="0">
                <a:latin typeface="Meiryo UI" panose="020B0604030504040204" pitchFamily="50" charset="-128"/>
                <a:ea typeface="Meiryo UI" panose="020B0604030504040204" pitchFamily="50" charset="-128"/>
              </a:rPr>
              <a:t>等に報告</a:t>
            </a:r>
          </a:p>
        </p:txBody>
      </p:sp>
      <p:sp>
        <p:nvSpPr>
          <p:cNvPr id="1294" name="テキスト ボックス 1293">
            <a:extLst>
              <a:ext uri="{FF2B5EF4-FFF2-40B4-BE49-F238E27FC236}">
                <a16:creationId xmlns:a16="http://schemas.microsoft.com/office/drawing/2014/main" id="{2408E153-D2FF-442A-89B0-93B86D2E81DD}"/>
              </a:ext>
            </a:extLst>
          </p:cNvPr>
          <p:cNvSpPr txBox="1"/>
          <p:nvPr/>
        </p:nvSpPr>
        <p:spPr>
          <a:xfrm>
            <a:off x="4264135" y="4035832"/>
            <a:ext cx="4809822" cy="213264"/>
          </a:xfrm>
          <a:prstGeom prst="rect">
            <a:avLst/>
          </a:prstGeom>
          <a:solidFill>
            <a:schemeClr val="bg1"/>
          </a:solidFill>
          <a:ln w="12700">
            <a:noFill/>
          </a:ln>
        </p:spPr>
        <p:txBody>
          <a:bodyPr wrap="square" rtlCol="0">
            <a:spAutoFit/>
          </a:bodyPr>
          <a:lstStyle/>
          <a:p>
            <a:pPr algn="ctr" defTabSz="326576"/>
            <a:endParaRPr lang="ja-JP" altLang="en-US" sz="786" dirty="0">
              <a:solidFill>
                <a:prstClr val="black"/>
              </a:solidFill>
              <a:latin typeface="Meiryo UI" panose="020B0604030504040204" pitchFamily="50" charset="-128"/>
              <a:ea typeface="Meiryo UI" panose="020B0604030504040204" pitchFamily="50" charset="-128"/>
            </a:endParaRPr>
          </a:p>
        </p:txBody>
      </p:sp>
      <p:sp>
        <p:nvSpPr>
          <p:cNvPr id="800" name="テキスト ボックス 799">
            <a:extLst>
              <a:ext uri="{FF2B5EF4-FFF2-40B4-BE49-F238E27FC236}">
                <a16:creationId xmlns:a16="http://schemas.microsoft.com/office/drawing/2014/main" id="{69B6681A-A22F-49D1-8B32-5078534A405B}"/>
              </a:ext>
            </a:extLst>
          </p:cNvPr>
          <p:cNvSpPr txBox="1"/>
          <p:nvPr/>
        </p:nvSpPr>
        <p:spPr>
          <a:xfrm>
            <a:off x="247783" y="4131348"/>
            <a:ext cx="3012377" cy="291170"/>
          </a:xfrm>
          <a:prstGeom prst="rect">
            <a:avLst/>
          </a:prstGeom>
          <a:noFill/>
        </p:spPr>
        <p:txBody>
          <a:bodyPr wrap="square" rtlCol="0">
            <a:spAutoFit/>
          </a:bodyPr>
          <a:lstStyle/>
          <a:p>
            <a:r>
              <a:rPr lang="en-US" altLang="ja-JP" sz="1292" dirty="0">
                <a:latin typeface="Meiryo UI" panose="020B0604030504040204" pitchFamily="50" charset="-128"/>
                <a:ea typeface="Meiryo UI" panose="020B0604030504040204" pitchFamily="50" charset="-128"/>
              </a:rPr>
              <a:t>【ICT</a:t>
            </a:r>
            <a:r>
              <a:rPr lang="ja-JP" altLang="en-US" sz="1292" dirty="0">
                <a:latin typeface="Meiryo UI" panose="020B0604030504040204" pitchFamily="50" charset="-128"/>
                <a:ea typeface="Meiryo UI" panose="020B0604030504040204" pitchFamily="50" charset="-128"/>
              </a:rPr>
              <a:t>をフル活用した鳥獣対策のイメージ</a:t>
            </a:r>
            <a:r>
              <a:rPr lang="en-US" altLang="ja-JP" sz="1292" dirty="0">
                <a:latin typeface="Meiryo UI" panose="020B0604030504040204" pitchFamily="50" charset="-128"/>
                <a:ea typeface="Meiryo UI" panose="020B0604030504040204" pitchFamily="50" charset="-128"/>
              </a:rPr>
              <a:t>】</a:t>
            </a:r>
          </a:p>
        </p:txBody>
      </p:sp>
      <p:sp>
        <p:nvSpPr>
          <p:cNvPr id="1296" name="テキスト ボックス 1295">
            <a:extLst>
              <a:ext uri="{FF2B5EF4-FFF2-40B4-BE49-F238E27FC236}">
                <a16:creationId xmlns:a16="http://schemas.microsoft.com/office/drawing/2014/main" id="{94E51374-53EC-4792-88C9-ABEAA4C812EA}"/>
              </a:ext>
            </a:extLst>
          </p:cNvPr>
          <p:cNvSpPr txBox="1"/>
          <p:nvPr/>
        </p:nvSpPr>
        <p:spPr>
          <a:xfrm>
            <a:off x="3975727" y="1985553"/>
            <a:ext cx="255691" cy="944489"/>
          </a:xfrm>
          <a:prstGeom prst="rect">
            <a:avLst/>
          </a:prstGeom>
          <a:noFill/>
        </p:spPr>
        <p:txBody>
          <a:bodyPr vert="horz" wrap="square" rtlCol="0">
            <a:spAutoFit/>
          </a:bodyPr>
          <a:lstStyle/>
          <a:p>
            <a:pPr algn="ctr" defTabSz="326576"/>
            <a:r>
              <a:rPr lang="en-US" altLang="ja-JP" sz="923" b="1" dirty="0">
                <a:solidFill>
                  <a:srgbClr val="FF0000"/>
                </a:solidFill>
                <a:latin typeface="Meiryo UI" panose="020B0604030504040204" pitchFamily="50" charset="-128"/>
                <a:ea typeface="Meiryo UI" panose="020B0604030504040204" pitchFamily="50" charset="-128"/>
              </a:rPr>
              <a:t>I</a:t>
            </a:r>
          </a:p>
          <a:p>
            <a:pPr algn="ctr" defTabSz="326576"/>
            <a:r>
              <a:rPr lang="en-US" altLang="ja-JP" sz="923" b="1" dirty="0">
                <a:solidFill>
                  <a:srgbClr val="FF0000"/>
                </a:solidFill>
                <a:latin typeface="Meiryo UI" panose="020B0604030504040204" pitchFamily="50" charset="-128"/>
                <a:ea typeface="Meiryo UI" panose="020B0604030504040204" pitchFamily="50" charset="-128"/>
              </a:rPr>
              <a:t>CT</a:t>
            </a:r>
            <a:r>
              <a:rPr lang="ja-JP" altLang="en-US" sz="923" b="1" dirty="0">
                <a:solidFill>
                  <a:srgbClr val="FF0000"/>
                </a:solidFill>
                <a:latin typeface="Meiryo UI" panose="020B0604030504040204" pitchFamily="50" charset="-128"/>
                <a:ea typeface="Meiryo UI" panose="020B0604030504040204" pitchFamily="50" charset="-128"/>
              </a:rPr>
              <a:t>を</a:t>
            </a:r>
            <a:endParaRPr lang="en-US" altLang="ja-JP" sz="923" b="1" dirty="0">
              <a:solidFill>
                <a:srgbClr val="FF0000"/>
              </a:solidFill>
              <a:latin typeface="Meiryo UI" panose="020B0604030504040204" pitchFamily="50" charset="-128"/>
              <a:ea typeface="Meiryo UI" panose="020B0604030504040204" pitchFamily="50" charset="-128"/>
            </a:endParaRPr>
          </a:p>
          <a:p>
            <a:pPr algn="ctr" defTabSz="326576"/>
            <a:r>
              <a:rPr lang="ja-JP" altLang="en-US" sz="923" b="1" dirty="0">
                <a:solidFill>
                  <a:srgbClr val="FF0000"/>
                </a:solidFill>
                <a:latin typeface="Meiryo UI" panose="020B0604030504040204" pitchFamily="50" charset="-128"/>
                <a:ea typeface="Meiryo UI" panose="020B0604030504040204" pitchFamily="50" charset="-128"/>
              </a:rPr>
              <a:t>導入</a:t>
            </a:r>
          </a:p>
        </p:txBody>
      </p:sp>
      <p:cxnSp>
        <p:nvCxnSpPr>
          <p:cNvPr id="4" name="直線コネクタ 3">
            <a:extLst>
              <a:ext uri="{FF2B5EF4-FFF2-40B4-BE49-F238E27FC236}">
                <a16:creationId xmlns:a16="http://schemas.microsoft.com/office/drawing/2014/main" id="{2BA028C6-FAA4-4F19-AD81-1ADE5D19E1D9}"/>
              </a:ext>
            </a:extLst>
          </p:cNvPr>
          <p:cNvCxnSpPr>
            <a:cxnSpLocks/>
          </p:cNvCxnSpPr>
          <p:nvPr/>
        </p:nvCxnSpPr>
        <p:spPr>
          <a:xfrm>
            <a:off x="3759602" y="4137775"/>
            <a:ext cx="5325674" cy="6604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298" name="二等辺三角形 1297">
            <a:extLst>
              <a:ext uri="{FF2B5EF4-FFF2-40B4-BE49-F238E27FC236}">
                <a16:creationId xmlns:a16="http://schemas.microsoft.com/office/drawing/2014/main" id="{0F8E7919-E548-4624-89B3-EDEEC31D9EBE}"/>
              </a:ext>
            </a:extLst>
          </p:cNvPr>
          <p:cNvSpPr/>
          <p:nvPr/>
        </p:nvSpPr>
        <p:spPr>
          <a:xfrm rot="5400000">
            <a:off x="1810975" y="5322720"/>
            <a:ext cx="1281268" cy="146166"/>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1299" name="二等辺三角形 1298">
            <a:extLst>
              <a:ext uri="{FF2B5EF4-FFF2-40B4-BE49-F238E27FC236}">
                <a16:creationId xmlns:a16="http://schemas.microsoft.com/office/drawing/2014/main" id="{976FB119-6FC1-4177-A365-45FDC5BFFA50}"/>
              </a:ext>
            </a:extLst>
          </p:cNvPr>
          <p:cNvSpPr/>
          <p:nvPr/>
        </p:nvSpPr>
        <p:spPr>
          <a:xfrm rot="5400000">
            <a:off x="4021527" y="5322720"/>
            <a:ext cx="1281268" cy="146166"/>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cxnSp>
        <p:nvCxnSpPr>
          <p:cNvPr id="6" name="コネクタ: カギ線 5">
            <a:extLst>
              <a:ext uri="{FF2B5EF4-FFF2-40B4-BE49-F238E27FC236}">
                <a16:creationId xmlns:a16="http://schemas.microsoft.com/office/drawing/2014/main" id="{87C16B14-55AF-4166-9D58-74771FB5EB58}"/>
              </a:ext>
            </a:extLst>
          </p:cNvPr>
          <p:cNvCxnSpPr>
            <a:cxnSpLocks/>
            <a:stCxn id="1281" idx="2"/>
            <a:endCxn id="1261" idx="2"/>
          </p:cNvCxnSpPr>
          <p:nvPr/>
        </p:nvCxnSpPr>
        <p:spPr>
          <a:xfrm rot="5400000">
            <a:off x="4645127" y="3075873"/>
            <a:ext cx="21306" cy="6618342"/>
          </a:xfrm>
          <a:prstGeom prst="bentConnector3">
            <a:avLst>
              <a:gd name="adj1" fmla="val 1025077"/>
            </a:avLst>
          </a:prstGeom>
          <a:ln w="38100">
            <a:solidFill>
              <a:schemeClr val="accent6"/>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9" name="矢印: ストライプ 18">
            <a:extLst>
              <a:ext uri="{FF2B5EF4-FFF2-40B4-BE49-F238E27FC236}">
                <a16:creationId xmlns:a16="http://schemas.microsoft.com/office/drawing/2014/main" id="{1EDFB0D2-95B4-403F-9C22-0C1507AF0D08}"/>
              </a:ext>
            </a:extLst>
          </p:cNvPr>
          <p:cNvSpPr/>
          <p:nvPr/>
        </p:nvSpPr>
        <p:spPr>
          <a:xfrm rot="7938524">
            <a:off x="4109018" y="3500775"/>
            <a:ext cx="1428626" cy="759582"/>
          </a:xfrm>
          <a:prstGeom prst="stripedRight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01" name="テキスト ボックス 1300">
            <a:extLst>
              <a:ext uri="{FF2B5EF4-FFF2-40B4-BE49-F238E27FC236}">
                <a16:creationId xmlns:a16="http://schemas.microsoft.com/office/drawing/2014/main" id="{D739EC85-29F7-4630-BEAA-ABC78C3ACCF1}"/>
              </a:ext>
            </a:extLst>
          </p:cNvPr>
          <p:cNvSpPr txBox="1"/>
          <p:nvPr/>
        </p:nvSpPr>
        <p:spPr>
          <a:xfrm>
            <a:off x="4362723" y="3602280"/>
            <a:ext cx="1036952" cy="603820"/>
          </a:xfrm>
          <a:prstGeom prst="rect">
            <a:avLst/>
          </a:prstGeom>
          <a:noFill/>
        </p:spPr>
        <p:txBody>
          <a:bodyPr wrap="square" rtlCol="0">
            <a:spAutoFit/>
          </a:bodyPr>
          <a:lstStyle/>
          <a:p>
            <a:pPr algn="ctr" defTabSz="884160">
              <a:defRPr/>
            </a:pPr>
            <a:r>
              <a:rPr lang="en-US" altLang="ja-JP" sz="1108" b="1" dirty="0">
                <a:solidFill>
                  <a:srgbClr val="FF0000"/>
                </a:solidFill>
                <a:latin typeface="Meiryo UI" panose="020B0604030504040204" pitchFamily="50" charset="-128"/>
                <a:ea typeface="Meiryo UI" panose="020B0604030504040204" pitchFamily="50" charset="-128"/>
              </a:rPr>
              <a:t>ICT</a:t>
            </a:r>
            <a:r>
              <a:rPr lang="ja-JP" altLang="en-US" sz="1108" b="1" dirty="0">
                <a:solidFill>
                  <a:srgbClr val="FF0000"/>
                </a:solidFill>
                <a:latin typeface="Meiryo UI" panose="020B0604030504040204" pitchFamily="50" charset="-128"/>
                <a:ea typeface="Meiryo UI" panose="020B0604030504040204" pitchFamily="50" charset="-128"/>
              </a:rPr>
              <a:t>の導入</a:t>
            </a:r>
            <a:endParaRPr lang="en-US" altLang="ja-JP" sz="1108" b="1" dirty="0">
              <a:solidFill>
                <a:srgbClr val="FF0000"/>
              </a:solidFill>
              <a:latin typeface="Meiryo UI" panose="020B0604030504040204" pitchFamily="50" charset="-128"/>
              <a:ea typeface="Meiryo UI" panose="020B0604030504040204" pitchFamily="50" charset="-128"/>
            </a:endParaRPr>
          </a:p>
          <a:p>
            <a:pPr algn="ctr" defTabSz="884160">
              <a:defRPr/>
            </a:pPr>
            <a:r>
              <a:rPr lang="ja-JP" altLang="en-US" sz="1108" b="1" dirty="0">
                <a:solidFill>
                  <a:srgbClr val="FF0000"/>
                </a:solidFill>
                <a:latin typeface="Meiryo UI" panose="020B0604030504040204" pitchFamily="50" charset="-128"/>
                <a:ea typeface="Meiryo UI" panose="020B0604030504040204" pitchFamily="50" charset="-128"/>
              </a:rPr>
              <a:t>から</a:t>
            </a:r>
            <a:endParaRPr lang="en-US" altLang="ja-JP" sz="1108" b="1" dirty="0">
              <a:solidFill>
                <a:srgbClr val="FF0000"/>
              </a:solidFill>
              <a:latin typeface="Meiryo UI" panose="020B0604030504040204" pitchFamily="50" charset="-128"/>
              <a:ea typeface="Meiryo UI" panose="020B0604030504040204" pitchFamily="50" charset="-128"/>
            </a:endParaRPr>
          </a:p>
          <a:p>
            <a:pPr algn="ctr" defTabSz="884160">
              <a:defRPr/>
            </a:pPr>
            <a:r>
              <a:rPr lang="ja-JP" altLang="en-US" sz="1108" b="1" dirty="0">
                <a:solidFill>
                  <a:srgbClr val="FF0000"/>
                </a:solidFill>
                <a:latin typeface="Meiryo UI" panose="020B0604030504040204" pitchFamily="50" charset="-128"/>
                <a:ea typeface="Meiryo UI" panose="020B0604030504040204" pitchFamily="50" charset="-128"/>
              </a:rPr>
              <a:t>フル活用へ！</a:t>
            </a:r>
          </a:p>
        </p:txBody>
      </p:sp>
      <p:pic>
        <p:nvPicPr>
          <p:cNvPr id="1302" name="Picture 3" descr="\\58022871a\F\30_イラストデータ\imgs\large\07-P-004-K.jpg">
            <a:extLst>
              <a:ext uri="{FF2B5EF4-FFF2-40B4-BE49-F238E27FC236}">
                <a16:creationId xmlns:a16="http://schemas.microsoft.com/office/drawing/2014/main" id="{2F50E68E-B56F-4158-9C83-F55E2167D9A8}"/>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7635812" y="2137912"/>
            <a:ext cx="450448" cy="439097"/>
          </a:xfrm>
          <a:prstGeom prst="rect">
            <a:avLst/>
          </a:prstGeom>
          <a:noFill/>
          <a:extLst>
            <a:ext uri="{909E8E84-426E-40DD-AFC4-6F175D3DCCD1}">
              <a14:hiddenFill xmlns:a14="http://schemas.microsoft.com/office/drawing/2010/main">
                <a:solidFill>
                  <a:srgbClr val="FFFFFF"/>
                </a:solidFill>
              </a14:hiddenFill>
            </a:ext>
          </a:extLst>
        </p:spPr>
      </p:pic>
      <p:pic>
        <p:nvPicPr>
          <p:cNvPr id="182" name="図 181">
            <a:extLst>
              <a:ext uri="{FF2B5EF4-FFF2-40B4-BE49-F238E27FC236}">
                <a16:creationId xmlns:a16="http://schemas.microsoft.com/office/drawing/2014/main" id="{A1A79246-6A24-42C7-9E5E-E5F278B63F88}"/>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8593726" y="2154750"/>
            <a:ext cx="499986" cy="546151"/>
          </a:xfrm>
          <a:prstGeom prst="rect">
            <a:avLst/>
          </a:prstGeom>
        </p:spPr>
      </p:pic>
      <p:grpSp>
        <p:nvGrpSpPr>
          <p:cNvPr id="5" name="グループ化 4">
            <a:extLst>
              <a:ext uri="{FF2B5EF4-FFF2-40B4-BE49-F238E27FC236}">
                <a16:creationId xmlns:a16="http://schemas.microsoft.com/office/drawing/2014/main" id="{A1B86365-9A51-4A9F-A277-CAD0F93F4BC6}"/>
              </a:ext>
            </a:extLst>
          </p:cNvPr>
          <p:cNvGrpSpPr/>
          <p:nvPr/>
        </p:nvGrpSpPr>
        <p:grpSpPr>
          <a:xfrm>
            <a:off x="349686" y="4366154"/>
            <a:ext cx="1993846" cy="2029544"/>
            <a:chOff x="378826" y="4444250"/>
            <a:chExt cx="2160000" cy="2198672"/>
          </a:xfrm>
        </p:grpSpPr>
        <p:sp>
          <p:nvSpPr>
            <p:cNvPr id="1258" name="テキスト ボックス 1257">
              <a:extLst>
                <a:ext uri="{FF2B5EF4-FFF2-40B4-BE49-F238E27FC236}">
                  <a16:creationId xmlns:a16="http://schemas.microsoft.com/office/drawing/2014/main" id="{39FB9068-5825-4F5F-B17D-CC49789120B3}"/>
                </a:ext>
              </a:extLst>
            </p:cNvPr>
            <p:cNvSpPr txBox="1"/>
            <p:nvPr/>
          </p:nvSpPr>
          <p:spPr>
            <a:xfrm>
              <a:off x="561938" y="4661856"/>
              <a:ext cx="1814262" cy="407750"/>
            </a:xfrm>
            <a:prstGeom prst="rect">
              <a:avLst/>
            </a:prstGeom>
            <a:noFill/>
          </p:spPr>
          <p:txBody>
            <a:bodyPr wrap="square" rtlCol="0">
              <a:spAutoFit/>
            </a:bodyPr>
            <a:lstStyle/>
            <a:p>
              <a:pPr algn="ctr" defTabSz="884160">
                <a:defRPr/>
              </a:pPr>
              <a:r>
                <a:rPr lang="ja-JP" altLang="en-US" sz="923" dirty="0">
                  <a:solidFill>
                    <a:prstClr val="black"/>
                  </a:solidFill>
                  <a:latin typeface="Meiryo UI" panose="020B0604030504040204" pitchFamily="50" charset="-128"/>
                  <a:ea typeface="Meiryo UI" panose="020B0604030504040204" pitchFamily="50" charset="-128"/>
                </a:rPr>
                <a:t>　生息・被害状況等を調査し、</a:t>
              </a:r>
              <a:endParaRPr lang="en-US" altLang="ja-JP" sz="923" dirty="0">
                <a:solidFill>
                  <a:prstClr val="black"/>
                </a:solidFill>
                <a:latin typeface="Meiryo UI" panose="020B0604030504040204" pitchFamily="50" charset="-128"/>
                <a:ea typeface="Meiryo UI" panose="020B0604030504040204" pitchFamily="50" charset="-128"/>
              </a:endParaRPr>
            </a:p>
            <a:p>
              <a:pPr algn="ctr" defTabSz="884160">
                <a:defRPr/>
              </a:pPr>
              <a:r>
                <a:rPr lang="ja-JP" altLang="en-US" sz="923" dirty="0">
                  <a:solidFill>
                    <a:prstClr val="black"/>
                  </a:solidFill>
                  <a:latin typeface="Meiryo UI" panose="020B0604030504040204" pitchFamily="50" charset="-128"/>
                  <a:ea typeface="Meiryo UI" panose="020B0604030504040204" pitchFamily="50" charset="-128"/>
                </a:rPr>
                <a:t>データに基づく被害対策の策定</a:t>
              </a:r>
              <a:endParaRPr lang="en-US" altLang="ja-JP" sz="923" dirty="0">
                <a:solidFill>
                  <a:prstClr val="black"/>
                </a:solidFill>
                <a:latin typeface="Meiryo UI" panose="020B0604030504040204" pitchFamily="50" charset="-128"/>
                <a:ea typeface="Meiryo UI" panose="020B0604030504040204" pitchFamily="50" charset="-128"/>
              </a:endParaRPr>
            </a:p>
          </p:txBody>
        </p:sp>
        <p:pic>
          <p:nvPicPr>
            <p:cNvPr id="1259" name="図 1258">
              <a:extLst>
                <a:ext uri="{FF2B5EF4-FFF2-40B4-BE49-F238E27FC236}">
                  <a16:creationId xmlns:a16="http://schemas.microsoft.com/office/drawing/2014/main" id="{B1F0A957-1509-47B0-8979-B2AECB6EABAD}"/>
                </a:ext>
              </a:extLst>
            </p:cNvPr>
            <p:cNvPicPr>
              <a:picLocks noChangeAspect="1"/>
            </p:cNvPicPr>
            <p:nvPr/>
          </p:nvPicPr>
          <p:blipFill rotWithShape="1">
            <a:blip r:embed="rId55" cstate="screen">
              <a:extLst>
                <a:ext uri="{28A0092B-C50C-407E-A947-70E740481C1C}">
                  <a14:useLocalDpi xmlns:a14="http://schemas.microsoft.com/office/drawing/2010/main"/>
                </a:ext>
              </a:extLst>
            </a:blip>
            <a:srcRect/>
            <a:stretch/>
          </p:blipFill>
          <p:spPr>
            <a:xfrm>
              <a:off x="1216052" y="5041398"/>
              <a:ext cx="1208493" cy="1538331"/>
            </a:xfrm>
            <a:prstGeom prst="rect">
              <a:avLst/>
            </a:prstGeom>
          </p:spPr>
        </p:pic>
        <p:sp>
          <p:nvSpPr>
            <p:cNvPr id="1260" name="テキスト ボックス 1259">
              <a:extLst>
                <a:ext uri="{FF2B5EF4-FFF2-40B4-BE49-F238E27FC236}">
                  <a16:creationId xmlns:a16="http://schemas.microsoft.com/office/drawing/2014/main" id="{1298D503-3C14-479A-A3AE-B00B61109866}"/>
                </a:ext>
              </a:extLst>
            </p:cNvPr>
            <p:cNvSpPr txBox="1"/>
            <p:nvPr/>
          </p:nvSpPr>
          <p:spPr>
            <a:xfrm>
              <a:off x="1257850" y="5064933"/>
              <a:ext cx="1138828" cy="307723"/>
            </a:xfrm>
            <a:prstGeom prst="rect">
              <a:avLst/>
            </a:prstGeom>
            <a:noFill/>
          </p:spPr>
          <p:txBody>
            <a:bodyPr wrap="square" lIns="0" tIns="0" rIns="0" bIns="0" rtlCol="0">
              <a:spAutoFit/>
            </a:bodyPr>
            <a:lstStyle/>
            <a:p>
              <a:pPr algn="ctr" defTabSz="790737">
                <a:defRPr/>
              </a:pPr>
              <a:r>
                <a:rPr lang="en-US" altLang="ja-JP" sz="9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GIS</a:t>
              </a:r>
              <a:r>
                <a:rPr lang="ja-JP" altLang="en-US" sz="9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を活用した</a:t>
              </a:r>
              <a:r>
                <a:rPr lang="ja-JP" altLang="en-US"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被害状況・対策の可視化</a:t>
              </a:r>
              <a:endParaRPr lang="en-US" altLang="ja-JP" sz="92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1" name="四角形: 角を丸くする 1260">
              <a:extLst>
                <a:ext uri="{FF2B5EF4-FFF2-40B4-BE49-F238E27FC236}">
                  <a16:creationId xmlns:a16="http://schemas.microsoft.com/office/drawing/2014/main" id="{9D69F5DF-DD55-4035-8F92-15697B4D8F94}"/>
                </a:ext>
              </a:extLst>
            </p:cNvPr>
            <p:cNvSpPr/>
            <p:nvPr/>
          </p:nvSpPr>
          <p:spPr>
            <a:xfrm>
              <a:off x="378826" y="4550523"/>
              <a:ext cx="2160000" cy="2092399"/>
            </a:xfrm>
            <a:prstGeom prst="roundRect">
              <a:avLst>
                <a:gd name="adj" fmla="val 63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defRPr/>
              </a:pPr>
              <a:endParaRPr lang="ja-JP" altLang="en-US" sz="923">
                <a:solidFill>
                  <a:prstClr val="white"/>
                </a:solidFill>
                <a:latin typeface="Meiryo UI" panose="020B0604030504040204" pitchFamily="50" charset="-128"/>
                <a:ea typeface="Meiryo UI" panose="020B0604030504040204" pitchFamily="50" charset="-128"/>
              </a:endParaRPr>
            </a:p>
          </p:txBody>
        </p:sp>
        <p:sp>
          <p:nvSpPr>
            <p:cNvPr id="1262" name="正方形/長方形 1261">
              <a:extLst>
                <a:ext uri="{FF2B5EF4-FFF2-40B4-BE49-F238E27FC236}">
                  <a16:creationId xmlns:a16="http://schemas.microsoft.com/office/drawing/2014/main" id="{19EBECD5-B2AF-4029-9E0D-6BA0A6830F38}"/>
                </a:ext>
              </a:extLst>
            </p:cNvPr>
            <p:cNvSpPr/>
            <p:nvPr/>
          </p:nvSpPr>
          <p:spPr>
            <a:xfrm>
              <a:off x="500804" y="4444250"/>
              <a:ext cx="861695" cy="253890"/>
            </a:xfrm>
            <a:prstGeom prst="rect">
              <a:avLst/>
            </a:prstGeom>
            <a:solidFill>
              <a:schemeClr val="bg1"/>
            </a:solidFill>
            <a:ln>
              <a:solidFill>
                <a:schemeClr val="accent5"/>
              </a:solidFill>
            </a:ln>
          </p:spPr>
          <p:txBody>
            <a:bodyPr wrap="none" anchor="ctr">
              <a:spAutoFit/>
            </a:bodyPr>
            <a:lstStyle/>
            <a:p>
              <a:pPr algn="ctr" defTabSz="884160">
                <a:defRPr/>
              </a:pPr>
              <a:r>
                <a:rPr lang="en-US" altLang="ja-JP" sz="923" b="1" dirty="0">
                  <a:solidFill>
                    <a:srgbClr val="FF0000"/>
                  </a:solidFill>
                  <a:latin typeface="Meiryo UI" panose="020B0604030504040204" pitchFamily="50" charset="-128"/>
                  <a:ea typeface="Meiryo UI" panose="020B0604030504040204" pitchFamily="50" charset="-128"/>
                </a:rPr>
                <a:t>P</a:t>
              </a:r>
              <a:r>
                <a:rPr lang="en-US" altLang="ja-JP" sz="923" dirty="0">
                  <a:solidFill>
                    <a:prstClr val="black"/>
                  </a:solidFill>
                  <a:latin typeface="Meiryo UI" panose="020B0604030504040204" pitchFamily="50" charset="-128"/>
                  <a:ea typeface="Meiryo UI" panose="020B0604030504040204" pitchFamily="50" charset="-128"/>
                </a:rPr>
                <a:t>lan</a:t>
              </a:r>
              <a:r>
                <a:rPr lang="ja-JP" altLang="en-US" sz="923" dirty="0">
                  <a:solidFill>
                    <a:prstClr val="black"/>
                  </a:solidFill>
                  <a:latin typeface="Meiryo UI" panose="020B0604030504040204" pitchFamily="50" charset="-128"/>
                  <a:ea typeface="Meiryo UI" panose="020B0604030504040204" pitchFamily="50" charset="-128"/>
                </a:rPr>
                <a:t>：計画</a:t>
              </a:r>
              <a:endParaRPr lang="en-US" altLang="ja-JP" sz="923" dirty="0">
                <a:solidFill>
                  <a:prstClr val="black"/>
                </a:solidFill>
                <a:latin typeface="Meiryo UI" panose="020B0604030504040204" pitchFamily="50" charset="-128"/>
                <a:ea typeface="Meiryo UI" panose="020B0604030504040204" pitchFamily="50" charset="-128"/>
              </a:endParaRPr>
            </a:p>
          </p:txBody>
        </p:sp>
        <p:pic>
          <p:nvPicPr>
            <p:cNvPr id="1264" name="図 1263">
              <a:extLst>
                <a:ext uri="{FF2B5EF4-FFF2-40B4-BE49-F238E27FC236}">
                  <a16:creationId xmlns:a16="http://schemas.microsoft.com/office/drawing/2014/main" id="{A89964DB-9F53-4D1B-8BA6-79771F80953B}"/>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479786" y="5038545"/>
              <a:ext cx="691773" cy="518830"/>
            </a:xfrm>
            <a:prstGeom prst="rect">
              <a:avLst/>
            </a:prstGeom>
          </p:spPr>
        </p:pic>
        <p:pic>
          <p:nvPicPr>
            <p:cNvPr id="1265" name="図 1264">
              <a:extLst>
                <a:ext uri="{FF2B5EF4-FFF2-40B4-BE49-F238E27FC236}">
                  <a16:creationId xmlns:a16="http://schemas.microsoft.com/office/drawing/2014/main" id="{19B31B73-83F5-4C37-A239-530B9462219F}"/>
                </a:ext>
              </a:extLst>
            </p:cNvPr>
            <p:cNvPicPr>
              <a:picLocks noChangeAspect="1"/>
            </p:cNvPicPr>
            <p:nvPr/>
          </p:nvPicPr>
          <p:blipFill rotWithShape="1">
            <a:blip r:embed="rId57" cstate="email">
              <a:extLst>
                <a:ext uri="{28A0092B-C50C-407E-A947-70E740481C1C}">
                  <a14:useLocalDpi xmlns:a14="http://schemas.microsoft.com/office/drawing/2010/main"/>
                </a:ext>
              </a:extLst>
            </a:blip>
            <a:srcRect l="10503" t="14607" r="26894" b="17876"/>
            <a:stretch/>
          </p:blipFill>
          <p:spPr>
            <a:xfrm>
              <a:off x="461534" y="5600969"/>
              <a:ext cx="708895" cy="500704"/>
            </a:xfrm>
            <a:prstGeom prst="rect">
              <a:avLst/>
            </a:prstGeom>
          </p:spPr>
        </p:pic>
        <p:sp>
          <p:nvSpPr>
            <p:cNvPr id="1266" name="テキスト ボックス 1265">
              <a:extLst>
                <a:ext uri="{FF2B5EF4-FFF2-40B4-BE49-F238E27FC236}">
                  <a16:creationId xmlns:a16="http://schemas.microsoft.com/office/drawing/2014/main" id="{DBE79E31-B34A-45DA-9D97-0183CC4C37A3}"/>
                </a:ext>
              </a:extLst>
            </p:cNvPr>
            <p:cNvSpPr txBox="1"/>
            <p:nvPr/>
          </p:nvSpPr>
          <p:spPr>
            <a:xfrm>
              <a:off x="391580" y="6061819"/>
              <a:ext cx="899085" cy="561613"/>
            </a:xfrm>
            <a:prstGeom prst="rect">
              <a:avLst/>
            </a:prstGeom>
            <a:noFill/>
          </p:spPr>
          <p:txBody>
            <a:bodyPr wrap="square" rtlCol="0">
              <a:spAutoFit/>
            </a:bodyPr>
            <a:lstStyle/>
            <a:p>
              <a:pPr defTabSz="884160">
                <a:defRPr/>
              </a:pPr>
              <a:r>
                <a:rPr lang="ja-JP" altLang="en-US" sz="923" dirty="0">
                  <a:solidFill>
                    <a:prstClr val="black"/>
                  </a:solidFill>
                  <a:latin typeface="Meiryo UI" panose="020B0604030504040204" pitchFamily="50" charset="-128"/>
                  <a:ea typeface="Meiryo UI" panose="020B0604030504040204" pitchFamily="50" charset="-128"/>
                </a:rPr>
                <a:t>自動撮影カメラによる生息状況調査</a:t>
              </a:r>
            </a:p>
          </p:txBody>
        </p:sp>
        <p:sp>
          <p:nvSpPr>
            <p:cNvPr id="592" name="テキスト ボックス 591">
              <a:extLst>
                <a:ext uri="{FF2B5EF4-FFF2-40B4-BE49-F238E27FC236}">
                  <a16:creationId xmlns:a16="http://schemas.microsoft.com/office/drawing/2014/main" id="{2C311636-B47E-4B8D-9332-F6F9A90918DF}"/>
                </a:ext>
              </a:extLst>
            </p:cNvPr>
            <p:cNvSpPr txBox="1"/>
            <p:nvPr/>
          </p:nvSpPr>
          <p:spPr>
            <a:xfrm>
              <a:off x="2002757" y="5360752"/>
              <a:ext cx="380660" cy="207696"/>
            </a:xfrm>
            <a:prstGeom prst="rect">
              <a:avLst/>
            </a:prstGeom>
            <a:solidFill>
              <a:schemeClr val="bg1"/>
            </a:solidFill>
            <a:ln w="12700">
              <a:noFill/>
            </a:ln>
          </p:spPr>
          <p:txBody>
            <a:bodyPr wrap="none" rtlCol="0">
              <a:spAutoFit/>
            </a:bodyPr>
            <a:lstStyle/>
            <a:p>
              <a:pPr defTabSz="326576"/>
              <a:r>
                <a:rPr lang="ja-JP" altLang="en-US" sz="646" dirty="0">
                  <a:solidFill>
                    <a:prstClr val="black"/>
                  </a:solidFill>
                  <a:latin typeface="Meiryo UI" panose="020B0604030504040204" pitchFamily="50" charset="-128"/>
                  <a:ea typeface="Meiryo UI" panose="020B0604030504040204" pitchFamily="50" charset="-128"/>
                </a:rPr>
                <a:t>被害</a:t>
              </a:r>
            </a:p>
          </p:txBody>
        </p:sp>
        <p:sp>
          <p:nvSpPr>
            <p:cNvPr id="593" name="テキスト ボックス 592">
              <a:extLst>
                <a:ext uri="{FF2B5EF4-FFF2-40B4-BE49-F238E27FC236}">
                  <a16:creationId xmlns:a16="http://schemas.microsoft.com/office/drawing/2014/main" id="{1CDD21F5-2A63-4484-9398-74605CEC66F2}"/>
                </a:ext>
              </a:extLst>
            </p:cNvPr>
            <p:cNvSpPr txBox="1"/>
            <p:nvPr/>
          </p:nvSpPr>
          <p:spPr>
            <a:xfrm>
              <a:off x="2080660" y="5738464"/>
              <a:ext cx="290357" cy="207696"/>
            </a:xfrm>
            <a:prstGeom prst="rect">
              <a:avLst/>
            </a:prstGeom>
            <a:solidFill>
              <a:schemeClr val="bg1"/>
            </a:solidFill>
            <a:ln w="12700">
              <a:noFill/>
            </a:ln>
          </p:spPr>
          <p:txBody>
            <a:bodyPr wrap="none" rtlCol="0">
              <a:spAutoFit/>
            </a:bodyPr>
            <a:lstStyle/>
            <a:p>
              <a:pPr defTabSz="326576"/>
              <a:r>
                <a:rPr lang="ja-JP" altLang="en-US" sz="646" dirty="0">
                  <a:solidFill>
                    <a:prstClr val="black"/>
                  </a:solidFill>
                  <a:latin typeface="Meiryo UI" panose="020B0604030504040204" pitchFamily="50" charset="-128"/>
                  <a:ea typeface="Meiryo UI" panose="020B0604030504040204" pitchFamily="50" charset="-128"/>
                </a:rPr>
                <a:t>柵</a:t>
              </a:r>
            </a:p>
          </p:txBody>
        </p:sp>
        <p:sp>
          <p:nvSpPr>
            <p:cNvPr id="594" name="テキスト ボックス 593">
              <a:extLst>
                <a:ext uri="{FF2B5EF4-FFF2-40B4-BE49-F238E27FC236}">
                  <a16:creationId xmlns:a16="http://schemas.microsoft.com/office/drawing/2014/main" id="{8B1B83DF-B046-4D59-A7B0-3CA88AE4F8B8}"/>
                </a:ext>
              </a:extLst>
            </p:cNvPr>
            <p:cNvSpPr txBox="1"/>
            <p:nvPr/>
          </p:nvSpPr>
          <p:spPr>
            <a:xfrm>
              <a:off x="1232304" y="5370232"/>
              <a:ext cx="352874" cy="207696"/>
            </a:xfrm>
            <a:prstGeom prst="rect">
              <a:avLst/>
            </a:prstGeom>
            <a:solidFill>
              <a:schemeClr val="bg1"/>
            </a:solidFill>
            <a:ln w="12700">
              <a:noFill/>
            </a:ln>
          </p:spPr>
          <p:txBody>
            <a:bodyPr wrap="none" rtlCol="0">
              <a:spAutoFit/>
            </a:bodyPr>
            <a:lstStyle/>
            <a:p>
              <a:pPr defTabSz="326576"/>
              <a:r>
                <a:rPr lang="ja-JP" altLang="en-US" sz="646" dirty="0">
                  <a:solidFill>
                    <a:prstClr val="black"/>
                  </a:solidFill>
                  <a:latin typeface="Meiryo UI" panose="020B0604030504040204" pitchFamily="50" charset="-128"/>
                  <a:ea typeface="Meiryo UI" panose="020B0604030504040204" pitchFamily="50" charset="-128"/>
                </a:rPr>
                <a:t>わな</a:t>
              </a:r>
            </a:p>
          </p:txBody>
        </p:sp>
      </p:grpSp>
      <p:sp>
        <p:nvSpPr>
          <p:cNvPr id="595" name="二等辺三角形 594">
            <a:extLst>
              <a:ext uri="{FF2B5EF4-FFF2-40B4-BE49-F238E27FC236}">
                <a16:creationId xmlns:a16="http://schemas.microsoft.com/office/drawing/2014/main" id="{93E56110-FDC2-4283-9C2A-273D5864FB32}"/>
              </a:ext>
            </a:extLst>
          </p:cNvPr>
          <p:cNvSpPr/>
          <p:nvPr/>
        </p:nvSpPr>
        <p:spPr>
          <a:xfrm rot="5400000">
            <a:off x="6212215" y="5313832"/>
            <a:ext cx="1281268" cy="146166"/>
          </a:xfrm>
          <a:prstGeom prst="triangle">
            <a:avLst/>
          </a:prstGeom>
          <a:solidFill>
            <a:schemeClr val="accent6">
              <a:lumMod val="40000"/>
              <a:lumOff val="60000"/>
            </a:schemeClr>
          </a:solidFill>
          <a:ln w="952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AB9E505-F064-D18C-6C4A-D7AE3999D026}"/>
              </a:ext>
            </a:extLst>
          </p:cNvPr>
          <p:cNvSpPr>
            <a:spLocks noGrp="1"/>
          </p:cNvSpPr>
          <p:nvPr>
            <p:ph type="sldNum" sz="quarter" idx="12"/>
          </p:nvPr>
        </p:nvSpPr>
        <p:spPr/>
        <p:txBody>
          <a:bodyPr/>
          <a:lstStyle/>
          <a:p>
            <a:fld id="{F3B54D9B-250D-4F76-B854-608460556B8E}" type="slidenum">
              <a:rPr kumimoji="1" lang="ja-JP" altLang="en-US" smtClean="0"/>
              <a:t>19</a:t>
            </a:fld>
            <a:endParaRPr kumimoji="1" lang="ja-JP" altLang="en-US" dirty="0"/>
          </a:p>
        </p:txBody>
      </p:sp>
    </p:spTree>
    <p:extLst>
      <p:ext uri="{BB962C8B-B14F-4D97-AF65-F5344CB8AC3E}">
        <p14:creationId xmlns:p14="http://schemas.microsoft.com/office/powerpoint/2010/main" val="294699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912F758-2BF4-E553-FBC3-4CA6E9BDC8AA}"/>
              </a:ext>
            </a:extLst>
          </p:cNvPr>
          <p:cNvCxnSpPr>
            <a:cxnSpLocks/>
            <a:stCxn id="9" idx="32"/>
          </p:cNvCxnSpPr>
          <p:nvPr/>
        </p:nvCxnSpPr>
        <p:spPr>
          <a:xfrm flipV="1">
            <a:off x="2588699" y="4622430"/>
            <a:ext cx="1468951" cy="91813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86E7FED6-6C5F-1434-CC1A-550CCCD06B92}"/>
              </a:ext>
            </a:extLst>
          </p:cNvPr>
          <p:cNvSpPr/>
          <p:nvPr/>
        </p:nvSpPr>
        <p:spPr>
          <a:xfrm>
            <a:off x="142874" y="616916"/>
            <a:ext cx="8858251" cy="862572"/>
          </a:xfrm>
          <a:prstGeom prst="round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300"/>
              </a:spcBef>
              <a:spcAft>
                <a:spcPts val="0"/>
              </a:spcAft>
              <a:buClrTx/>
              <a:buSzTx/>
              <a:buFont typeface="Meiryo UI" panose="020B0604030504040204" pitchFamily="50" charset="-128"/>
              <a:buChar char="○"/>
              <a:tabLst/>
              <a:defRPr/>
            </a:pPr>
            <a:r>
              <a:rPr kumimoji="1" lang="ja-JP" altLang="en-US" sz="1600">
                <a:solidFill>
                  <a:prstClr val="black"/>
                </a:solidFill>
                <a:latin typeface="Meiryo UI" panose="020B0604030504040204" pitchFamily="50" charset="-128"/>
                <a:ea typeface="Meiryo UI" panose="020B0604030504040204" pitchFamily="50" charset="-128"/>
              </a:rPr>
              <a:t>令和４年度</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、「状況調査→計画</a:t>
            </a:r>
            <a:r>
              <a:rPr kumimoji="1" lang="ja-JP" altLang="en-US" sz="160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対策実施→効果検証</a:t>
            </a:r>
            <a:r>
              <a:rPr kumimoji="1" lang="ja-JP" altLang="en-US" sz="160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計画の見直し」の</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を踏まえたデータに基づく被害対策を各地で実証中。</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Meiryo UI" panose="020B0604030504040204" pitchFamily="50" charset="-128"/>
              <a:buChar char="○"/>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今後、</a:t>
            </a:r>
            <a:r>
              <a:rPr kumimoji="1" lang="ja-JP" altLang="en-US" sz="1600">
                <a:solidFill>
                  <a:prstClr val="black"/>
                </a:solidFill>
                <a:latin typeface="Meiryo UI" panose="020B0604030504040204" pitchFamily="50" charset="-128"/>
                <a:ea typeface="Meiryo UI" panose="020B0604030504040204" pitchFamily="50" charset="-128"/>
              </a:rPr>
              <a:t>取組の効果</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を検証し、その成果をもとに各地でデータに基づく</a:t>
            </a:r>
            <a:r>
              <a:rPr kumimoji="1" lang="ja-JP" altLang="en-US" sz="1600">
                <a:solidFill>
                  <a:prstClr val="black"/>
                </a:solidFill>
                <a:latin typeface="Meiryo UI" panose="020B0604030504040204" pitchFamily="50" charset="-128"/>
                <a:ea typeface="Meiryo UI" panose="020B0604030504040204" pitchFamily="50" charset="-128"/>
              </a:rPr>
              <a:t>効果的</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な被害対策の展開を図る。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B2569C19-9C88-0244-1269-A2C44A421DAC}"/>
              </a:ext>
            </a:extLst>
          </p:cNvPr>
          <p:cNvGrpSpPr>
            <a:grpSpLocks noChangeAspect="1"/>
          </p:cNvGrpSpPr>
          <p:nvPr/>
        </p:nvGrpSpPr>
        <p:grpSpPr>
          <a:xfrm>
            <a:off x="634260" y="4164804"/>
            <a:ext cx="2756640" cy="2619606"/>
            <a:chOff x="5883792" y="2829758"/>
            <a:chExt cx="3144625" cy="3544919"/>
          </a:xfrm>
        </p:grpSpPr>
        <p:grpSp>
          <p:nvGrpSpPr>
            <p:cNvPr id="7" name="グループ化 6">
              <a:extLst>
                <a:ext uri="{FF2B5EF4-FFF2-40B4-BE49-F238E27FC236}">
                  <a16:creationId xmlns:a16="http://schemas.microsoft.com/office/drawing/2014/main" id="{F48331D1-A040-A0AC-3A86-CA41DD4E6165}"/>
                </a:ext>
              </a:extLst>
            </p:cNvPr>
            <p:cNvGrpSpPr/>
            <p:nvPr/>
          </p:nvGrpSpPr>
          <p:grpSpPr>
            <a:xfrm>
              <a:off x="5978729" y="2829758"/>
              <a:ext cx="3049688" cy="3544919"/>
              <a:chOff x="5978729" y="2829758"/>
              <a:chExt cx="3049688" cy="3544919"/>
            </a:xfrm>
          </p:grpSpPr>
          <p:sp>
            <p:nvSpPr>
              <p:cNvPr id="40" name="Freeform 54">
                <a:extLst>
                  <a:ext uri="{FF2B5EF4-FFF2-40B4-BE49-F238E27FC236}">
                    <a16:creationId xmlns:a16="http://schemas.microsoft.com/office/drawing/2014/main" id="{7E7E6DDA-329B-05E5-82AF-15CA6A0B150C}"/>
                  </a:ext>
                </a:extLst>
              </p:cNvPr>
              <p:cNvSpPr>
                <a:spLocks/>
              </p:cNvSpPr>
              <p:nvPr/>
            </p:nvSpPr>
            <p:spPr bwMode="auto">
              <a:xfrm>
                <a:off x="5978729" y="5791958"/>
                <a:ext cx="148956" cy="137301"/>
              </a:xfrm>
              <a:custGeom>
                <a:avLst/>
                <a:gdLst>
                  <a:gd name="T0" fmla="*/ 592 w 790"/>
                  <a:gd name="T1" fmla="*/ 416 h 728"/>
                  <a:gd name="T2" fmla="*/ 645 w 790"/>
                  <a:gd name="T3" fmla="*/ 363 h 728"/>
                  <a:gd name="T4" fmla="*/ 673 w 790"/>
                  <a:gd name="T5" fmla="*/ 350 h 728"/>
                  <a:gd name="T6" fmla="*/ 697 w 790"/>
                  <a:gd name="T7" fmla="*/ 324 h 728"/>
                  <a:gd name="T8" fmla="*/ 731 w 790"/>
                  <a:gd name="T9" fmla="*/ 284 h 728"/>
                  <a:gd name="T10" fmla="*/ 770 w 790"/>
                  <a:gd name="T11" fmla="*/ 257 h 728"/>
                  <a:gd name="T12" fmla="*/ 783 w 790"/>
                  <a:gd name="T13" fmla="*/ 215 h 728"/>
                  <a:gd name="T14" fmla="*/ 786 w 790"/>
                  <a:gd name="T15" fmla="*/ 166 h 728"/>
                  <a:gd name="T16" fmla="*/ 751 w 790"/>
                  <a:gd name="T17" fmla="*/ 134 h 728"/>
                  <a:gd name="T18" fmla="*/ 714 w 790"/>
                  <a:gd name="T19" fmla="*/ 143 h 728"/>
                  <a:gd name="T20" fmla="*/ 679 w 790"/>
                  <a:gd name="T21" fmla="*/ 181 h 728"/>
                  <a:gd name="T22" fmla="*/ 646 w 790"/>
                  <a:gd name="T23" fmla="*/ 158 h 728"/>
                  <a:gd name="T24" fmla="*/ 560 w 790"/>
                  <a:gd name="T25" fmla="*/ 111 h 728"/>
                  <a:gd name="T26" fmla="*/ 538 w 790"/>
                  <a:gd name="T27" fmla="*/ 96 h 728"/>
                  <a:gd name="T28" fmla="*/ 516 w 790"/>
                  <a:gd name="T29" fmla="*/ 92 h 728"/>
                  <a:gd name="T30" fmla="*/ 461 w 790"/>
                  <a:gd name="T31" fmla="*/ 92 h 728"/>
                  <a:gd name="T32" fmla="*/ 357 w 790"/>
                  <a:gd name="T33" fmla="*/ 97 h 728"/>
                  <a:gd name="T34" fmla="*/ 309 w 790"/>
                  <a:gd name="T35" fmla="*/ 98 h 728"/>
                  <a:gd name="T36" fmla="*/ 293 w 790"/>
                  <a:gd name="T37" fmla="*/ 81 h 728"/>
                  <a:gd name="T38" fmla="*/ 286 w 790"/>
                  <a:gd name="T39" fmla="*/ 75 h 728"/>
                  <a:gd name="T40" fmla="*/ 279 w 790"/>
                  <a:gd name="T41" fmla="*/ 116 h 728"/>
                  <a:gd name="T42" fmla="*/ 222 w 790"/>
                  <a:gd name="T43" fmla="*/ 123 h 728"/>
                  <a:gd name="T44" fmla="*/ 199 w 790"/>
                  <a:gd name="T45" fmla="*/ 62 h 728"/>
                  <a:gd name="T46" fmla="*/ 184 w 790"/>
                  <a:gd name="T47" fmla="*/ 14 h 728"/>
                  <a:gd name="T48" fmla="*/ 102 w 790"/>
                  <a:gd name="T49" fmla="*/ 35 h 728"/>
                  <a:gd name="T50" fmla="*/ 83 w 790"/>
                  <a:gd name="T51" fmla="*/ 90 h 728"/>
                  <a:gd name="T52" fmla="*/ 60 w 790"/>
                  <a:gd name="T53" fmla="*/ 146 h 728"/>
                  <a:gd name="T54" fmla="*/ 109 w 790"/>
                  <a:gd name="T55" fmla="*/ 192 h 728"/>
                  <a:gd name="T56" fmla="*/ 29 w 790"/>
                  <a:gd name="T57" fmla="*/ 221 h 728"/>
                  <a:gd name="T58" fmla="*/ 28 w 790"/>
                  <a:gd name="T59" fmla="*/ 221 h 728"/>
                  <a:gd name="T60" fmla="*/ 6 w 790"/>
                  <a:gd name="T61" fmla="*/ 292 h 728"/>
                  <a:gd name="T62" fmla="*/ 18 w 790"/>
                  <a:gd name="T63" fmla="*/ 348 h 728"/>
                  <a:gd name="T64" fmla="*/ 53 w 790"/>
                  <a:gd name="T65" fmla="*/ 384 h 728"/>
                  <a:gd name="T66" fmla="*/ 51 w 790"/>
                  <a:gd name="T67" fmla="*/ 429 h 728"/>
                  <a:gd name="T68" fmla="*/ 88 w 790"/>
                  <a:gd name="T69" fmla="*/ 459 h 728"/>
                  <a:gd name="T70" fmla="*/ 148 w 790"/>
                  <a:gd name="T71" fmla="*/ 474 h 728"/>
                  <a:gd name="T72" fmla="*/ 189 w 790"/>
                  <a:gd name="T73" fmla="*/ 495 h 728"/>
                  <a:gd name="T74" fmla="*/ 184 w 790"/>
                  <a:gd name="T75" fmla="*/ 535 h 728"/>
                  <a:gd name="T76" fmla="*/ 171 w 790"/>
                  <a:gd name="T77" fmla="*/ 552 h 728"/>
                  <a:gd name="T78" fmla="*/ 183 w 790"/>
                  <a:gd name="T79" fmla="*/ 570 h 728"/>
                  <a:gd name="T80" fmla="*/ 216 w 790"/>
                  <a:gd name="T81" fmla="*/ 603 h 728"/>
                  <a:gd name="T82" fmla="*/ 244 w 790"/>
                  <a:gd name="T83" fmla="*/ 615 h 728"/>
                  <a:gd name="T84" fmla="*/ 258 w 790"/>
                  <a:gd name="T85" fmla="*/ 639 h 728"/>
                  <a:gd name="T86" fmla="*/ 306 w 790"/>
                  <a:gd name="T87" fmla="*/ 671 h 728"/>
                  <a:gd name="T88" fmla="*/ 356 w 790"/>
                  <a:gd name="T89" fmla="*/ 698 h 728"/>
                  <a:gd name="T90" fmla="*/ 415 w 790"/>
                  <a:gd name="T91" fmla="*/ 712 h 728"/>
                  <a:gd name="T92" fmla="*/ 450 w 790"/>
                  <a:gd name="T93" fmla="*/ 728 h 728"/>
                  <a:gd name="T94" fmla="*/ 469 w 790"/>
                  <a:gd name="T95" fmla="*/ 715 h 728"/>
                  <a:gd name="T96" fmla="*/ 442 w 790"/>
                  <a:gd name="T97" fmla="*/ 668 h 728"/>
                  <a:gd name="T98" fmla="*/ 396 w 790"/>
                  <a:gd name="T99" fmla="*/ 585 h 728"/>
                  <a:gd name="T100" fmla="*/ 385 w 790"/>
                  <a:gd name="T101" fmla="*/ 530 h 728"/>
                  <a:gd name="T102" fmla="*/ 452 w 790"/>
                  <a:gd name="T103" fmla="*/ 476 h 728"/>
                  <a:gd name="T104" fmla="*/ 504 w 790"/>
                  <a:gd name="T105" fmla="*/ 441 h 728"/>
                  <a:gd name="T106" fmla="*/ 546 w 790"/>
                  <a:gd name="T107" fmla="*/ 490 h 728"/>
                  <a:gd name="T108" fmla="*/ 605 w 790"/>
                  <a:gd name="T109" fmla="*/ 495 h 728"/>
                  <a:gd name="T110" fmla="*/ 593 w 790"/>
                  <a:gd name="T111" fmla="*/ 469 h 728"/>
                  <a:gd name="T112" fmla="*/ 592 w 790"/>
                  <a:gd name="T113" fmla="*/ 41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728">
                    <a:moveTo>
                      <a:pt x="592" y="416"/>
                    </a:moveTo>
                    <a:cubicBezTo>
                      <a:pt x="601" y="392"/>
                      <a:pt x="622" y="376"/>
                      <a:pt x="645" y="363"/>
                    </a:cubicBezTo>
                    <a:cubicBezTo>
                      <a:pt x="654" y="358"/>
                      <a:pt x="665" y="356"/>
                      <a:pt x="673" y="350"/>
                    </a:cubicBezTo>
                    <a:cubicBezTo>
                      <a:pt x="682" y="344"/>
                      <a:pt x="690" y="333"/>
                      <a:pt x="697" y="324"/>
                    </a:cubicBezTo>
                    <a:cubicBezTo>
                      <a:pt x="708" y="308"/>
                      <a:pt x="715" y="296"/>
                      <a:pt x="731" y="284"/>
                    </a:cubicBezTo>
                    <a:cubicBezTo>
                      <a:pt x="743" y="275"/>
                      <a:pt x="760" y="269"/>
                      <a:pt x="770" y="257"/>
                    </a:cubicBezTo>
                    <a:cubicBezTo>
                      <a:pt x="781" y="242"/>
                      <a:pt x="782" y="232"/>
                      <a:pt x="783" y="215"/>
                    </a:cubicBezTo>
                    <a:cubicBezTo>
                      <a:pt x="784" y="200"/>
                      <a:pt x="790" y="180"/>
                      <a:pt x="786" y="166"/>
                    </a:cubicBezTo>
                    <a:cubicBezTo>
                      <a:pt x="781" y="151"/>
                      <a:pt x="765" y="135"/>
                      <a:pt x="751" y="134"/>
                    </a:cubicBezTo>
                    <a:cubicBezTo>
                      <a:pt x="740" y="133"/>
                      <a:pt x="724" y="137"/>
                      <a:pt x="714" y="143"/>
                    </a:cubicBezTo>
                    <a:cubicBezTo>
                      <a:pt x="699" y="152"/>
                      <a:pt x="697" y="177"/>
                      <a:pt x="679" y="181"/>
                    </a:cubicBezTo>
                    <a:cubicBezTo>
                      <a:pt x="661" y="185"/>
                      <a:pt x="659" y="165"/>
                      <a:pt x="646" y="158"/>
                    </a:cubicBezTo>
                    <a:cubicBezTo>
                      <a:pt x="619" y="141"/>
                      <a:pt x="589" y="127"/>
                      <a:pt x="560" y="111"/>
                    </a:cubicBezTo>
                    <a:cubicBezTo>
                      <a:pt x="552" y="107"/>
                      <a:pt x="547" y="100"/>
                      <a:pt x="538" y="96"/>
                    </a:cubicBezTo>
                    <a:cubicBezTo>
                      <a:pt x="531" y="93"/>
                      <a:pt x="523" y="93"/>
                      <a:pt x="516" y="92"/>
                    </a:cubicBezTo>
                    <a:cubicBezTo>
                      <a:pt x="498" y="88"/>
                      <a:pt x="480" y="89"/>
                      <a:pt x="461" y="92"/>
                    </a:cubicBezTo>
                    <a:cubicBezTo>
                      <a:pt x="427" y="96"/>
                      <a:pt x="392" y="94"/>
                      <a:pt x="357" y="97"/>
                    </a:cubicBezTo>
                    <a:cubicBezTo>
                      <a:pt x="342" y="98"/>
                      <a:pt x="323" y="108"/>
                      <a:pt x="309" y="98"/>
                    </a:cubicBezTo>
                    <a:cubicBezTo>
                      <a:pt x="302" y="94"/>
                      <a:pt x="299" y="86"/>
                      <a:pt x="293" y="81"/>
                    </a:cubicBezTo>
                    <a:cubicBezTo>
                      <a:pt x="290" y="78"/>
                      <a:pt x="288" y="77"/>
                      <a:pt x="286" y="75"/>
                    </a:cubicBezTo>
                    <a:cubicBezTo>
                      <a:pt x="282" y="87"/>
                      <a:pt x="284" y="101"/>
                      <a:pt x="279" y="116"/>
                    </a:cubicBezTo>
                    <a:cubicBezTo>
                      <a:pt x="269" y="139"/>
                      <a:pt x="246" y="132"/>
                      <a:pt x="222" y="123"/>
                    </a:cubicBezTo>
                    <a:cubicBezTo>
                      <a:pt x="206" y="117"/>
                      <a:pt x="198" y="87"/>
                      <a:pt x="199" y="62"/>
                    </a:cubicBezTo>
                    <a:cubicBezTo>
                      <a:pt x="201" y="37"/>
                      <a:pt x="199" y="27"/>
                      <a:pt x="184" y="14"/>
                    </a:cubicBezTo>
                    <a:cubicBezTo>
                      <a:pt x="169" y="0"/>
                      <a:pt x="132" y="12"/>
                      <a:pt x="102" y="35"/>
                    </a:cubicBezTo>
                    <a:cubicBezTo>
                      <a:pt x="71" y="58"/>
                      <a:pt x="98" y="71"/>
                      <a:pt x="83" y="90"/>
                    </a:cubicBezTo>
                    <a:cubicBezTo>
                      <a:pt x="67" y="110"/>
                      <a:pt x="63" y="104"/>
                      <a:pt x="60" y="146"/>
                    </a:cubicBezTo>
                    <a:cubicBezTo>
                      <a:pt x="56" y="188"/>
                      <a:pt x="86" y="157"/>
                      <a:pt x="109" y="192"/>
                    </a:cubicBezTo>
                    <a:cubicBezTo>
                      <a:pt x="132" y="226"/>
                      <a:pt x="56" y="228"/>
                      <a:pt x="29" y="221"/>
                    </a:cubicBezTo>
                    <a:cubicBezTo>
                      <a:pt x="28" y="221"/>
                      <a:pt x="28" y="221"/>
                      <a:pt x="28" y="221"/>
                    </a:cubicBezTo>
                    <a:cubicBezTo>
                      <a:pt x="29" y="243"/>
                      <a:pt x="9" y="285"/>
                      <a:pt x="6" y="292"/>
                    </a:cubicBezTo>
                    <a:cubicBezTo>
                      <a:pt x="0" y="310"/>
                      <a:pt x="6" y="334"/>
                      <a:pt x="18" y="348"/>
                    </a:cubicBezTo>
                    <a:cubicBezTo>
                      <a:pt x="30" y="363"/>
                      <a:pt x="46" y="363"/>
                      <a:pt x="53" y="384"/>
                    </a:cubicBezTo>
                    <a:cubicBezTo>
                      <a:pt x="59" y="401"/>
                      <a:pt x="50" y="412"/>
                      <a:pt x="51" y="429"/>
                    </a:cubicBezTo>
                    <a:cubicBezTo>
                      <a:pt x="52" y="451"/>
                      <a:pt x="71" y="450"/>
                      <a:pt x="88" y="459"/>
                    </a:cubicBezTo>
                    <a:cubicBezTo>
                      <a:pt x="108" y="470"/>
                      <a:pt x="127" y="471"/>
                      <a:pt x="148" y="474"/>
                    </a:cubicBezTo>
                    <a:cubicBezTo>
                      <a:pt x="166" y="476"/>
                      <a:pt x="179" y="480"/>
                      <a:pt x="189" y="495"/>
                    </a:cubicBezTo>
                    <a:cubicBezTo>
                      <a:pt x="202" y="513"/>
                      <a:pt x="206" y="525"/>
                      <a:pt x="184" y="535"/>
                    </a:cubicBezTo>
                    <a:cubicBezTo>
                      <a:pt x="174" y="540"/>
                      <a:pt x="171" y="539"/>
                      <a:pt x="171" y="552"/>
                    </a:cubicBezTo>
                    <a:cubicBezTo>
                      <a:pt x="172" y="562"/>
                      <a:pt x="176" y="564"/>
                      <a:pt x="183" y="570"/>
                    </a:cubicBezTo>
                    <a:cubicBezTo>
                      <a:pt x="195" y="580"/>
                      <a:pt x="204" y="593"/>
                      <a:pt x="216" y="603"/>
                    </a:cubicBezTo>
                    <a:cubicBezTo>
                      <a:pt x="224" y="609"/>
                      <a:pt x="237" y="609"/>
                      <a:pt x="244" y="615"/>
                    </a:cubicBezTo>
                    <a:cubicBezTo>
                      <a:pt x="250" y="620"/>
                      <a:pt x="253" y="632"/>
                      <a:pt x="258" y="639"/>
                    </a:cubicBezTo>
                    <a:cubicBezTo>
                      <a:pt x="269" y="654"/>
                      <a:pt x="291" y="661"/>
                      <a:pt x="306" y="671"/>
                    </a:cubicBezTo>
                    <a:cubicBezTo>
                      <a:pt x="324" y="681"/>
                      <a:pt x="335" y="693"/>
                      <a:pt x="356" y="698"/>
                    </a:cubicBezTo>
                    <a:cubicBezTo>
                      <a:pt x="376" y="704"/>
                      <a:pt x="396" y="705"/>
                      <a:pt x="415" y="712"/>
                    </a:cubicBezTo>
                    <a:cubicBezTo>
                      <a:pt x="427" y="717"/>
                      <a:pt x="438" y="722"/>
                      <a:pt x="450" y="728"/>
                    </a:cubicBezTo>
                    <a:cubicBezTo>
                      <a:pt x="454" y="723"/>
                      <a:pt x="457" y="722"/>
                      <a:pt x="469" y="715"/>
                    </a:cubicBezTo>
                    <a:cubicBezTo>
                      <a:pt x="489" y="703"/>
                      <a:pt x="465" y="690"/>
                      <a:pt x="442" y="668"/>
                    </a:cubicBezTo>
                    <a:cubicBezTo>
                      <a:pt x="419" y="646"/>
                      <a:pt x="412" y="613"/>
                      <a:pt x="396" y="585"/>
                    </a:cubicBezTo>
                    <a:cubicBezTo>
                      <a:pt x="381" y="557"/>
                      <a:pt x="372" y="553"/>
                      <a:pt x="385" y="530"/>
                    </a:cubicBezTo>
                    <a:cubicBezTo>
                      <a:pt x="397" y="507"/>
                      <a:pt x="433" y="490"/>
                      <a:pt x="452" y="476"/>
                    </a:cubicBezTo>
                    <a:cubicBezTo>
                      <a:pt x="472" y="462"/>
                      <a:pt x="472" y="446"/>
                      <a:pt x="504" y="441"/>
                    </a:cubicBezTo>
                    <a:cubicBezTo>
                      <a:pt x="524" y="437"/>
                      <a:pt x="527" y="485"/>
                      <a:pt x="546" y="490"/>
                    </a:cubicBezTo>
                    <a:cubicBezTo>
                      <a:pt x="563" y="495"/>
                      <a:pt x="583" y="490"/>
                      <a:pt x="605" y="495"/>
                    </a:cubicBezTo>
                    <a:cubicBezTo>
                      <a:pt x="604" y="484"/>
                      <a:pt x="599" y="479"/>
                      <a:pt x="593" y="469"/>
                    </a:cubicBezTo>
                    <a:cubicBezTo>
                      <a:pt x="583" y="453"/>
                      <a:pt x="586" y="434"/>
                      <a:pt x="592" y="41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Freeform 7">
                <a:extLst>
                  <a:ext uri="{FF2B5EF4-FFF2-40B4-BE49-F238E27FC236}">
                    <a16:creationId xmlns:a16="http://schemas.microsoft.com/office/drawing/2014/main" id="{50294B7D-E7CD-DFDD-8203-BFEE5A8CECC5}"/>
                  </a:ext>
                </a:extLst>
              </p:cNvPr>
              <p:cNvSpPr>
                <a:spLocks/>
              </p:cNvSpPr>
              <p:nvPr/>
            </p:nvSpPr>
            <p:spPr bwMode="auto">
              <a:xfrm>
                <a:off x="7874047" y="2829758"/>
                <a:ext cx="1154370" cy="1083325"/>
              </a:xfrm>
              <a:custGeom>
                <a:avLst/>
                <a:gdLst>
                  <a:gd name="T0" fmla="*/ 1903 w 6122"/>
                  <a:gd name="T1" fmla="*/ 192 h 5745"/>
                  <a:gd name="T2" fmla="*/ 2143 w 6122"/>
                  <a:gd name="T3" fmla="*/ 75 h 5745"/>
                  <a:gd name="T4" fmla="*/ 3331 w 6122"/>
                  <a:gd name="T5" fmla="*/ 1447 h 5745"/>
                  <a:gd name="T6" fmla="*/ 5199 w 6122"/>
                  <a:gd name="T7" fmla="*/ 2158 h 5745"/>
                  <a:gd name="T8" fmla="*/ 5611 w 6122"/>
                  <a:gd name="T9" fmla="*/ 1915 h 5745"/>
                  <a:gd name="T10" fmla="*/ 5353 w 6122"/>
                  <a:gd name="T11" fmla="*/ 2444 h 5745"/>
                  <a:gd name="T12" fmla="*/ 5638 w 6122"/>
                  <a:gd name="T13" fmla="*/ 2759 h 5745"/>
                  <a:gd name="T14" fmla="*/ 5781 w 6122"/>
                  <a:gd name="T15" fmla="*/ 3189 h 5745"/>
                  <a:gd name="T16" fmla="*/ 6088 w 6122"/>
                  <a:gd name="T17" fmla="*/ 3070 h 5745"/>
                  <a:gd name="T18" fmla="*/ 5841 w 6122"/>
                  <a:gd name="T19" fmla="*/ 3269 h 5745"/>
                  <a:gd name="T20" fmla="*/ 5486 w 6122"/>
                  <a:gd name="T21" fmla="*/ 3370 h 5745"/>
                  <a:gd name="T22" fmla="*/ 5299 w 6122"/>
                  <a:gd name="T23" fmla="*/ 3574 h 5745"/>
                  <a:gd name="T24" fmla="*/ 5046 w 6122"/>
                  <a:gd name="T25" fmla="*/ 3510 h 5745"/>
                  <a:gd name="T26" fmla="*/ 4881 w 6122"/>
                  <a:gd name="T27" fmla="*/ 3635 h 5745"/>
                  <a:gd name="T28" fmla="*/ 3986 w 6122"/>
                  <a:gd name="T29" fmla="*/ 3942 h 5745"/>
                  <a:gd name="T30" fmla="*/ 3514 w 6122"/>
                  <a:gd name="T31" fmla="*/ 5016 h 5745"/>
                  <a:gd name="T32" fmla="*/ 2168 w 6122"/>
                  <a:gd name="T33" fmla="*/ 4155 h 5745"/>
                  <a:gd name="T34" fmla="*/ 1059 w 6122"/>
                  <a:gd name="T35" fmla="*/ 4236 h 5745"/>
                  <a:gd name="T36" fmla="*/ 533 w 6122"/>
                  <a:gd name="T37" fmla="*/ 4499 h 5745"/>
                  <a:gd name="T38" fmla="*/ 897 w 6122"/>
                  <a:gd name="T39" fmla="*/ 4769 h 5745"/>
                  <a:gd name="T40" fmla="*/ 1206 w 6122"/>
                  <a:gd name="T41" fmla="*/ 5032 h 5745"/>
                  <a:gd name="T42" fmla="*/ 1416 w 6122"/>
                  <a:gd name="T43" fmla="*/ 5163 h 5745"/>
                  <a:gd name="T44" fmla="*/ 1279 w 6122"/>
                  <a:gd name="T45" fmla="*/ 5312 h 5745"/>
                  <a:gd name="T46" fmla="*/ 954 w 6122"/>
                  <a:gd name="T47" fmla="*/ 5241 h 5745"/>
                  <a:gd name="T48" fmla="*/ 833 w 6122"/>
                  <a:gd name="T49" fmla="*/ 5299 h 5745"/>
                  <a:gd name="T50" fmla="*/ 692 w 6122"/>
                  <a:gd name="T51" fmla="*/ 5527 h 5745"/>
                  <a:gd name="T52" fmla="*/ 449 w 6122"/>
                  <a:gd name="T53" fmla="*/ 5743 h 5745"/>
                  <a:gd name="T54" fmla="*/ 239 w 6122"/>
                  <a:gd name="T55" fmla="*/ 5483 h 5745"/>
                  <a:gd name="T56" fmla="*/ 291 w 6122"/>
                  <a:gd name="T57" fmla="*/ 4799 h 5745"/>
                  <a:gd name="T58" fmla="*/ 52 w 6122"/>
                  <a:gd name="T59" fmla="*/ 4623 h 5745"/>
                  <a:gd name="T60" fmla="*/ 81 w 6122"/>
                  <a:gd name="T61" fmla="*/ 4163 h 5745"/>
                  <a:gd name="T62" fmla="*/ 336 w 6122"/>
                  <a:gd name="T63" fmla="*/ 3933 h 5745"/>
                  <a:gd name="T64" fmla="*/ 495 w 6122"/>
                  <a:gd name="T65" fmla="*/ 3864 h 5745"/>
                  <a:gd name="T66" fmla="*/ 634 w 6122"/>
                  <a:gd name="T67" fmla="*/ 3701 h 5745"/>
                  <a:gd name="T68" fmla="*/ 677 w 6122"/>
                  <a:gd name="T69" fmla="*/ 3364 h 5745"/>
                  <a:gd name="T70" fmla="*/ 719 w 6122"/>
                  <a:gd name="T71" fmla="*/ 3084 h 5745"/>
                  <a:gd name="T72" fmla="*/ 953 w 6122"/>
                  <a:gd name="T73" fmla="*/ 3220 h 5745"/>
                  <a:gd name="T74" fmla="*/ 1220 w 6122"/>
                  <a:gd name="T75" fmla="*/ 3245 h 5745"/>
                  <a:gd name="T76" fmla="*/ 1422 w 6122"/>
                  <a:gd name="T77" fmla="*/ 3367 h 5745"/>
                  <a:gd name="T78" fmla="*/ 1688 w 6122"/>
                  <a:gd name="T79" fmla="*/ 2967 h 5745"/>
                  <a:gd name="T80" fmla="*/ 1619 w 6122"/>
                  <a:gd name="T81" fmla="*/ 2505 h 5745"/>
                  <a:gd name="T82" fmla="*/ 1919 w 6122"/>
                  <a:gd name="T83" fmla="*/ 1748 h 5745"/>
                  <a:gd name="T84" fmla="*/ 2023 w 6122"/>
                  <a:gd name="T85" fmla="*/ 1003 h 5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2" h="5745">
                    <a:moveTo>
                      <a:pt x="1859" y="577"/>
                    </a:moveTo>
                    <a:cubicBezTo>
                      <a:pt x="1794" y="473"/>
                      <a:pt x="1838" y="416"/>
                      <a:pt x="1873" y="368"/>
                    </a:cubicBezTo>
                    <a:cubicBezTo>
                      <a:pt x="1907" y="320"/>
                      <a:pt x="1934" y="257"/>
                      <a:pt x="1903" y="192"/>
                    </a:cubicBezTo>
                    <a:cubicBezTo>
                      <a:pt x="1882" y="148"/>
                      <a:pt x="1922" y="127"/>
                      <a:pt x="1953" y="167"/>
                    </a:cubicBezTo>
                    <a:cubicBezTo>
                      <a:pt x="1984" y="207"/>
                      <a:pt x="2036" y="205"/>
                      <a:pt x="2083" y="175"/>
                    </a:cubicBezTo>
                    <a:cubicBezTo>
                      <a:pt x="2131" y="144"/>
                      <a:pt x="2143" y="142"/>
                      <a:pt x="2143" y="75"/>
                    </a:cubicBezTo>
                    <a:cubicBezTo>
                      <a:pt x="2143" y="8"/>
                      <a:pt x="2216" y="0"/>
                      <a:pt x="2237" y="62"/>
                    </a:cubicBezTo>
                    <a:cubicBezTo>
                      <a:pt x="2258" y="123"/>
                      <a:pt x="2453" y="301"/>
                      <a:pt x="2496" y="363"/>
                    </a:cubicBezTo>
                    <a:cubicBezTo>
                      <a:pt x="2538" y="424"/>
                      <a:pt x="3178" y="1335"/>
                      <a:pt x="3331" y="1447"/>
                    </a:cubicBezTo>
                    <a:cubicBezTo>
                      <a:pt x="3485" y="1560"/>
                      <a:pt x="3988" y="2015"/>
                      <a:pt x="4525" y="2035"/>
                    </a:cubicBezTo>
                    <a:cubicBezTo>
                      <a:pt x="4596" y="2245"/>
                      <a:pt x="4647" y="2286"/>
                      <a:pt x="4806" y="2291"/>
                    </a:cubicBezTo>
                    <a:cubicBezTo>
                      <a:pt x="4964" y="2296"/>
                      <a:pt x="5102" y="2306"/>
                      <a:pt x="5199" y="2158"/>
                    </a:cubicBezTo>
                    <a:cubicBezTo>
                      <a:pt x="5296" y="2010"/>
                      <a:pt x="5424" y="1964"/>
                      <a:pt x="5460" y="1918"/>
                    </a:cubicBezTo>
                    <a:cubicBezTo>
                      <a:pt x="5496" y="1872"/>
                      <a:pt x="5583" y="1759"/>
                      <a:pt x="5618" y="1698"/>
                    </a:cubicBezTo>
                    <a:cubicBezTo>
                      <a:pt x="5670" y="1790"/>
                      <a:pt x="5636" y="1874"/>
                      <a:pt x="5611" y="1915"/>
                    </a:cubicBezTo>
                    <a:cubicBezTo>
                      <a:pt x="5585" y="1956"/>
                      <a:pt x="5532" y="1992"/>
                      <a:pt x="5532" y="2091"/>
                    </a:cubicBezTo>
                    <a:cubicBezTo>
                      <a:pt x="5511" y="2120"/>
                      <a:pt x="5397" y="2281"/>
                      <a:pt x="5390" y="2325"/>
                    </a:cubicBezTo>
                    <a:cubicBezTo>
                      <a:pt x="5382" y="2369"/>
                      <a:pt x="5373" y="2407"/>
                      <a:pt x="5353" y="2444"/>
                    </a:cubicBezTo>
                    <a:cubicBezTo>
                      <a:pt x="5340" y="2469"/>
                      <a:pt x="5346" y="2518"/>
                      <a:pt x="5369" y="2549"/>
                    </a:cubicBezTo>
                    <a:cubicBezTo>
                      <a:pt x="5405" y="2601"/>
                      <a:pt x="5412" y="2666"/>
                      <a:pt x="5472" y="2687"/>
                    </a:cubicBezTo>
                    <a:cubicBezTo>
                      <a:pt x="5532" y="2708"/>
                      <a:pt x="5633" y="2737"/>
                      <a:pt x="5638" y="2759"/>
                    </a:cubicBezTo>
                    <a:cubicBezTo>
                      <a:pt x="5628" y="2802"/>
                      <a:pt x="5628" y="2802"/>
                      <a:pt x="5628" y="2802"/>
                    </a:cubicBezTo>
                    <a:cubicBezTo>
                      <a:pt x="5516" y="2806"/>
                      <a:pt x="5516" y="2806"/>
                      <a:pt x="5516" y="2806"/>
                    </a:cubicBezTo>
                    <a:cubicBezTo>
                      <a:pt x="5556" y="3047"/>
                      <a:pt x="5633" y="3161"/>
                      <a:pt x="5781" y="3189"/>
                    </a:cubicBezTo>
                    <a:cubicBezTo>
                      <a:pt x="5949" y="3026"/>
                      <a:pt x="5949" y="3026"/>
                      <a:pt x="5949" y="3026"/>
                    </a:cubicBezTo>
                    <a:cubicBezTo>
                      <a:pt x="5991" y="3036"/>
                      <a:pt x="6015" y="3038"/>
                      <a:pt x="6044" y="3022"/>
                    </a:cubicBezTo>
                    <a:cubicBezTo>
                      <a:pt x="6083" y="3025"/>
                      <a:pt x="6122" y="3043"/>
                      <a:pt x="6088" y="3070"/>
                    </a:cubicBezTo>
                    <a:cubicBezTo>
                      <a:pt x="6054" y="3097"/>
                      <a:pt x="5991" y="3113"/>
                      <a:pt x="5931" y="3122"/>
                    </a:cubicBezTo>
                    <a:cubicBezTo>
                      <a:pt x="5849" y="3202"/>
                      <a:pt x="5849" y="3202"/>
                      <a:pt x="5849" y="3202"/>
                    </a:cubicBezTo>
                    <a:cubicBezTo>
                      <a:pt x="5841" y="3269"/>
                      <a:pt x="5841" y="3269"/>
                      <a:pt x="5841" y="3269"/>
                    </a:cubicBezTo>
                    <a:cubicBezTo>
                      <a:pt x="5793" y="3329"/>
                      <a:pt x="5793" y="3329"/>
                      <a:pt x="5793" y="3329"/>
                    </a:cubicBezTo>
                    <a:cubicBezTo>
                      <a:pt x="5740" y="3309"/>
                      <a:pt x="5647" y="3319"/>
                      <a:pt x="5606" y="3328"/>
                    </a:cubicBezTo>
                    <a:cubicBezTo>
                      <a:pt x="5565" y="3337"/>
                      <a:pt x="5530" y="3373"/>
                      <a:pt x="5486" y="3370"/>
                    </a:cubicBezTo>
                    <a:cubicBezTo>
                      <a:pt x="5441" y="3368"/>
                      <a:pt x="5403" y="3367"/>
                      <a:pt x="5396" y="3414"/>
                    </a:cubicBezTo>
                    <a:cubicBezTo>
                      <a:pt x="5390" y="3461"/>
                      <a:pt x="5360" y="3499"/>
                      <a:pt x="5337" y="3519"/>
                    </a:cubicBezTo>
                    <a:cubicBezTo>
                      <a:pt x="5314" y="3538"/>
                      <a:pt x="5323" y="3560"/>
                      <a:pt x="5299" y="3574"/>
                    </a:cubicBezTo>
                    <a:cubicBezTo>
                      <a:pt x="5275" y="3588"/>
                      <a:pt x="5198" y="3588"/>
                      <a:pt x="5176" y="3583"/>
                    </a:cubicBezTo>
                    <a:cubicBezTo>
                      <a:pt x="5155" y="3577"/>
                      <a:pt x="5105" y="3560"/>
                      <a:pt x="5132" y="3507"/>
                    </a:cubicBezTo>
                    <a:cubicBezTo>
                      <a:pt x="5142" y="3487"/>
                      <a:pt x="5073" y="3470"/>
                      <a:pt x="5046" y="3510"/>
                    </a:cubicBezTo>
                    <a:cubicBezTo>
                      <a:pt x="5019" y="3549"/>
                      <a:pt x="4992" y="3593"/>
                      <a:pt x="5017" y="3608"/>
                    </a:cubicBezTo>
                    <a:cubicBezTo>
                      <a:pt x="5041" y="3623"/>
                      <a:pt x="5091" y="3664"/>
                      <a:pt x="5054" y="3664"/>
                    </a:cubicBezTo>
                    <a:cubicBezTo>
                      <a:pt x="5017" y="3664"/>
                      <a:pt x="4912" y="3630"/>
                      <a:pt x="4881" y="3635"/>
                    </a:cubicBezTo>
                    <a:cubicBezTo>
                      <a:pt x="4851" y="3640"/>
                      <a:pt x="4793" y="3659"/>
                      <a:pt x="4753" y="3648"/>
                    </a:cubicBezTo>
                    <a:cubicBezTo>
                      <a:pt x="4714" y="3636"/>
                      <a:pt x="4638" y="3572"/>
                      <a:pt x="4577" y="3565"/>
                    </a:cubicBezTo>
                    <a:cubicBezTo>
                      <a:pt x="4410" y="3545"/>
                      <a:pt x="4119" y="3824"/>
                      <a:pt x="3986" y="3942"/>
                    </a:cubicBezTo>
                    <a:cubicBezTo>
                      <a:pt x="3876" y="4039"/>
                      <a:pt x="3605" y="4425"/>
                      <a:pt x="3597" y="4603"/>
                    </a:cubicBezTo>
                    <a:cubicBezTo>
                      <a:pt x="3595" y="4641"/>
                      <a:pt x="3602" y="4745"/>
                      <a:pt x="3586" y="4802"/>
                    </a:cubicBezTo>
                    <a:cubicBezTo>
                      <a:pt x="3570" y="4858"/>
                      <a:pt x="3498" y="4931"/>
                      <a:pt x="3514" y="5016"/>
                    </a:cubicBezTo>
                    <a:cubicBezTo>
                      <a:pt x="3441" y="4940"/>
                      <a:pt x="3425" y="4868"/>
                      <a:pt x="3306" y="4811"/>
                    </a:cubicBezTo>
                    <a:cubicBezTo>
                      <a:pt x="3186" y="4754"/>
                      <a:pt x="2760" y="4578"/>
                      <a:pt x="2659" y="4493"/>
                    </a:cubicBezTo>
                    <a:cubicBezTo>
                      <a:pt x="2558" y="4408"/>
                      <a:pt x="2250" y="4222"/>
                      <a:pt x="2168" y="4155"/>
                    </a:cubicBezTo>
                    <a:cubicBezTo>
                      <a:pt x="2086" y="4089"/>
                      <a:pt x="1818" y="4033"/>
                      <a:pt x="1651" y="4168"/>
                    </a:cubicBezTo>
                    <a:cubicBezTo>
                      <a:pt x="1484" y="4304"/>
                      <a:pt x="1311" y="4406"/>
                      <a:pt x="1266" y="4519"/>
                    </a:cubicBezTo>
                    <a:cubicBezTo>
                      <a:pt x="1192" y="4396"/>
                      <a:pt x="1110" y="4307"/>
                      <a:pt x="1059" y="4236"/>
                    </a:cubicBezTo>
                    <a:cubicBezTo>
                      <a:pt x="1008" y="4164"/>
                      <a:pt x="932" y="4110"/>
                      <a:pt x="860" y="4138"/>
                    </a:cubicBezTo>
                    <a:cubicBezTo>
                      <a:pt x="788" y="4166"/>
                      <a:pt x="760" y="4090"/>
                      <a:pt x="709" y="4133"/>
                    </a:cubicBezTo>
                    <a:cubicBezTo>
                      <a:pt x="627" y="4202"/>
                      <a:pt x="537" y="4399"/>
                      <a:pt x="533" y="4499"/>
                    </a:cubicBezTo>
                    <a:cubicBezTo>
                      <a:pt x="530" y="4555"/>
                      <a:pt x="530" y="4616"/>
                      <a:pt x="648" y="4634"/>
                    </a:cubicBezTo>
                    <a:cubicBezTo>
                      <a:pt x="694" y="4679"/>
                      <a:pt x="705" y="4689"/>
                      <a:pt x="738" y="4723"/>
                    </a:cubicBezTo>
                    <a:cubicBezTo>
                      <a:pt x="788" y="4775"/>
                      <a:pt x="847" y="4800"/>
                      <a:pt x="897" y="4769"/>
                    </a:cubicBezTo>
                    <a:cubicBezTo>
                      <a:pt x="947" y="4738"/>
                      <a:pt x="1002" y="4748"/>
                      <a:pt x="1047" y="4823"/>
                    </a:cubicBezTo>
                    <a:cubicBezTo>
                      <a:pt x="1091" y="4897"/>
                      <a:pt x="1108" y="4909"/>
                      <a:pt x="1146" y="4932"/>
                    </a:cubicBezTo>
                    <a:cubicBezTo>
                      <a:pt x="1185" y="4955"/>
                      <a:pt x="1179" y="4999"/>
                      <a:pt x="1206" y="5032"/>
                    </a:cubicBezTo>
                    <a:cubicBezTo>
                      <a:pt x="1232" y="5064"/>
                      <a:pt x="1276" y="5069"/>
                      <a:pt x="1328" y="5079"/>
                    </a:cubicBezTo>
                    <a:cubicBezTo>
                      <a:pt x="1356" y="5085"/>
                      <a:pt x="1384" y="5111"/>
                      <a:pt x="1397" y="5120"/>
                    </a:cubicBezTo>
                    <a:cubicBezTo>
                      <a:pt x="1416" y="5132"/>
                      <a:pt x="1402" y="5150"/>
                      <a:pt x="1416" y="5163"/>
                    </a:cubicBezTo>
                    <a:cubicBezTo>
                      <a:pt x="1431" y="5175"/>
                      <a:pt x="1459" y="5211"/>
                      <a:pt x="1415" y="5221"/>
                    </a:cubicBezTo>
                    <a:cubicBezTo>
                      <a:pt x="1385" y="5228"/>
                      <a:pt x="1365" y="5227"/>
                      <a:pt x="1353" y="5257"/>
                    </a:cubicBezTo>
                    <a:cubicBezTo>
                      <a:pt x="1341" y="5289"/>
                      <a:pt x="1330" y="5309"/>
                      <a:pt x="1279" y="5312"/>
                    </a:cubicBezTo>
                    <a:cubicBezTo>
                      <a:pt x="1229" y="5315"/>
                      <a:pt x="1199" y="5295"/>
                      <a:pt x="1155" y="5272"/>
                    </a:cubicBezTo>
                    <a:cubicBezTo>
                      <a:pt x="1111" y="5249"/>
                      <a:pt x="1041" y="5212"/>
                      <a:pt x="989" y="5261"/>
                    </a:cubicBezTo>
                    <a:cubicBezTo>
                      <a:pt x="970" y="5279"/>
                      <a:pt x="943" y="5263"/>
                      <a:pt x="954" y="5241"/>
                    </a:cubicBezTo>
                    <a:cubicBezTo>
                      <a:pt x="968" y="5211"/>
                      <a:pt x="978" y="5195"/>
                      <a:pt x="949" y="5180"/>
                    </a:cubicBezTo>
                    <a:cubicBezTo>
                      <a:pt x="920" y="5165"/>
                      <a:pt x="880" y="5182"/>
                      <a:pt x="877" y="5211"/>
                    </a:cubicBezTo>
                    <a:cubicBezTo>
                      <a:pt x="874" y="5240"/>
                      <a:pt x="855" y="5277"/>
                      <a:pt x="833" y="5299"/>
                    </a:cubicBezTo>
                    <a:cubicBezTo>
                      <a:pt x="811" y="5321"/>
                      <a:pt x="789" y="5342"/>
                      <a:pt x="761" y="5340"/>
                    </a:cubicBezTo>
                    <a:cubicBezTo>
                      <a:pt x="733" y="5338"/>
                      <a:pt x="690" y="5350"/>
                      <a:pt x="690" y="5393"/>
                    </a:cubicBezTo>
                    <a:cubicBezTo>
                      <a:pt x="690" y="5438"/>
                      <a:pt x="692" y="5527"/>
                      <a:pt x="692" y="5527"/>
                    </a:cubicBezTo>
                    <a:cubicBezTo>
                      <a:pt x="692" y="5527"/>
                      <a:pt x="704" y="5570"/>
                      <a:pt x="646" y="5585"/>
                    </a:cubicBezTo>
                    <a:cubicBezTo>
                      <a:pt x="588" y="5599"/>
                      <a:pt x="537" y="5605"/>
                      <a:pt x="515" y="5648"/>
                    </a:cubicBezTo>
                    <a:cubicBezTo>
                      <a:pt x="493" y="5691"/>
                      <a:pt x="472" y="5745"/>
                      <a:pt x="449" y="5743"/>
                    </a:cubicBezTo>
                    <a:cubicBezTo>
                      <a:pt x="426" y="5741"/>
                      <a:pt x="417" y="5690"/>
                      <a:pt x="381" y="5699"/>
                    </a:cubicBezTo>
                    <a:cubicBezTo>
                      <a:pt x="344" y="5707"/>
                      <a:pt x="350" y="5743"/>
                      <a:pt x="309" y="5683"/>
                    </a:cubicBezTo>
                    <a:cubicBezTo>
                      <a:pt x="267" y="5624"/>
                      <a:pt x="240" y="5547"/>
                      <a:pt x="239" y="5483"/>
                    </a:cubicBezTo>
                    <a:cubicBezTo>
                      <a:pt x="238" y="5419"/>
                      <a:pt x="269" y="5326"/>
                      <a:pt x="322" y="5255"/>
                    </a:cubicBezTo>
                    <a:cubicBezTo>
                      <a:pt x="375" y="5184"/>
                      <a:pt x="398" y="5096"/>
                      <a:pt x="392" y="5036"/>
                    </a:cubicBezTo>
                    <a:cubicBezTo>
                      <a:pt x="386" y="4977"/>
                      <a:pt x="336" y="4841"/>
                      <a:pt x="291" y="4799"/>
                    </a:cubicBezTo>
                    <a:cubicBezTo>
                      <a:pt x="247" y="4757"/>
                      <a:pt x="242" y="4757"/>
                      <a:pt x="187" y="4758"/>
                    </a:cubicBezTo>
                    <a:cubicBezTo>
                      <a:pt x="124" y="4644"/>
                      <a:pt x="124" y="4644"/>
                      <a:pt x="124" y="4644"/>
                    </a:cubicBezTo>
                    <a:cubicBezTo>
                      <a:pt x="52" y="4623"/>
                      <a:pt x="52" y="4623"/>
                      <a:pt x="52" y="4623"/>
                    </a:cubicBezTo>
                    <a:cubicBezTo>
                      <a:pt x="52" y="4623"/>
                      <a:pt x="0" y="4524"/>
                      <a:pt x="35" y="4463"/>
                    </a:cubicBezTo>
                    <a:cubicBezTo>
                      <a:pt x="69" y="4402"/>
                      <a:pt x="96" y="4416"/>
                      <a:pt x="98" y="4344"/>
                    </a:cubicBezTo>
                    <a:cubicBezTo>
                      <a:pt x="101" y="4273"/>
                      <a:pt x="105" y="4211"/>
                      <a:pt x="81" y="4163"/>
                    </a:cubicBezTo>
                    <a:cubicBezTo>
                      <a:pt x="56" y="4114"/>
                      <a:pt x="101" y="4053"/>
                      <a:pt x="129" y="4026"/>
                    </a:cubicBezTo>
                    <a:cubicBezTo>
                      <a:pt x="157" y="3999"/>
                      <a:pt x="235" y="3997"/>
                      <a:pt x="276" y="3991"/>
                    </a:cubicBezTo>
                    <a:cubicBezTo>
                      <a:pt x="317" y="3986"/>
                      <a:pt x="316" y="3953"/>
                      <a:pt x="336" y="3933"/>
                    </a:cubicBezTo>
                    <a:cubicBezTo>
                      <a:pt x="357" y="3912"/>
                      <a:pt x="386" y="3915"/>
                      <a:pt x="399" y="3903"/>
                    </a:cubicBezTo>
                    <a:cubicBezTo>
                      <a:pt x="412" y="3892"/>
                      <a:pt x="409" y="3823"/>
                      <a:pt x="442" y="3809"/>
                    </a:cubicBezTo>
                    <a:cubicBezTo>
                      <a:pt x="475" y="3814"/>
                      <a:pt x="488" y="3846"/>
                      <a:pt x="495" y="3864"/>
                    </a:cubicBezTo>
                    <a:cubicBezTo>
                      <a:pt x="501" y="3882"/>
                      <a:pt x="524" y="3902"/>
                      <a:pt x="551" y="3882"/>
                    </a:cubicBezTo>
                    <a:cubicBezTo>
                      <a:pt x="578" y="3861"/>
                      <a:pt x="552" y="3828"/>
                      <a:pt x="570" y="3796"/>
                    </a:cubicBezTo>
                    <a:cubicBezTo>
                      <a:pt x="588" y="3764"/>
                      <a:pt x="624" y="3737"/>
                      <a:pt x="634" y="3701"/>
                    </a:cubicBezTo>
                    <a:cubicBezTo>
                      <a:pt x="644" y="3666"/>
                      <a:pt x="662" y="3661"/>
                      <a:pt x="712" y="3629"/>
                    </a:cubicBezTo>
                    <a:cubicBezTo>
                      <a:pt x="777" y="3586"/>
                      <a:pt x="809" y="3560"/>
                      <a:pt x="771" y="3498"/>
                    </a:cubicBezTo>
                    <a:cubicBezTo>
                      <a:pt x="732" y="3437"/>
                      <a:pt x="714" y="3393"/>
                      <a:pt x="677" y="3364"/>
                    </a:cubicBezTo>
                    <a:cubicBezTo>
                      <a:pt x="640" y="3335"/>
                      <a:pt x="569" y="3286"/>
                      <a:pt x="590" y="3225"/>
                    </a:cubicBezTo>
                    <a:cubicBezTo>
                      <a:pt x="612" y="3163"/>
                      <a:pt x="616" y="3130"/>
                      <a:pt x="615" y="3111"/>
                    </a:cubicBezTo>
                    <a:cubicBezTo>
                      <a:pt x="648" y="3114"/>
                      <a:pt x="714" y="3107"/>
                      <a:pt x="719" y="3084"/>
                    </a:cubicBezTo>
                    <a:cubicBezTo>
                      <a:pt x="725" y="3061"/>
                      <a:pt x="748" y="3038"/>
                      <a:pt x="771" y="3065"/>
                    </a:cubicBezTo>
                    <a:cubicBezTo>
                      <a:pt x="794" y="3092"/>
                      <a:pt x="868" y="3147"/>
                      <a:pt x="895" y="3172"/>
                    </a:cubicBezTo>
                    <a:cubicBezTo>
                      <a:pt x="900" y="3199"/>
                      <a:pt x="923" y="3222"/>
                      <a:pt x="953" y="3220"/>
                    </a:cubicBezTo>
                    <a:cubicBezTo>
                      <a:pt x="983" y="3219"/>
                      <a:pt x="1023" y="3249"/>
                      <a:pt x="1034" y="3270"/>
                    </a:cubicBezTo>
                    <a:cubicBezTo>
                      <a:pt x="1045" y="3291"/>
                      <a:pt x="1064" y="3317"/>
                      <a:pt x="1101" y="3297"/>
                    </a:cubicBezTo>
                    <a:cubicBezTo>
                      <a:pt x="1138" y="3277"/>
                      <a:pt x="1186" y="3260"/>
                      <a:pt x="1220" y="3245"/>
                    </a:cubicBezTo>
                    <a:cubicBezTo>
                      <a:pt x="1254" y="3229"/>
                      <a:pt x="1286" y="3243"/>
                      <a:pt x="1282" y="3280"/>
                    </a:cubicBezTo>
                    <a:cubicBezTo>
                      <a:pt x="1277" y="3317"/>
                      <a:pt x="1307" y="3326"/>
                      <a:pt x="1334" y="3326"/>
                    </a:cubicBezTo>
                    <a:cubicBezTo>
                      <a:pt x="1361" y="3326"/>
                      <a:pt x="1381" y="3368"/>
                      <a:pt x="1422" y="3367"/>
                    </a:cubicBezTo>
                    <a:cubicBezTo>
                      <a:pt x="1464" y="3365"/>
                      <a:pt x="1509" y="3337"/>
                      <a:pt x="1536" y="3306"/>
                    </a:cubicBezTo>
                    <a:cubicBezTo>
                      <a:pt x="1563" y="3274"/>
                      <a:pt x="1649" y="3191"/>
                      <a:pt x="1668" y="3145"/>
                    </a:cubicBezTo>
                    <a:cubicBezTo>
                      <a:pt x="1688" y="3099"/>
                      <a:pt x="1715" y="3023"/>
                      <a:pt x="1688" y="2967"/>
                    </a:cubicBezTo>
                    <a:cubicBezTo>
                      <a:pt x="1661" y="2912"/>
                      <a:pt x="1604" y="2869"/>
                      <a:pt x="1634" y="2805"/>
                    </a:cubicBezTo>
                    <a:cubicBezTo>
                      <a:pt x="1664" y="2741"/>
                      <a:pt x="1649" y="2737"/>
                      <a:pt x="1630" y="2688"/>
                    </a:cubicBezTo>
                    <a:cubicBezTo>
                      <a:pt x="1612" y="2640"/>
                      <a:pt x="1580" y="2572"/>
                      <a:pt x="1619" y="2505"/>
                    </a:cubicBezTo>
                    <a:cubicBezTo>
                      <a:pt x="1657" y="2438"/>
                      <a:pt x="1723" y="2427"/>
                      <a:pt x="1792" y="2390"/>
                    </a:cubicBezTo>
                    <a:cubicBezTo>
                      <a:pt x="1862" y="2353"/>
                      <a:pt x="1920" y="2281"/>
                      <a:pt x="1926" y="2159"/>
                    </a:cubicBezTo>
                    <a:cubicBezTo>
                      <a:pt x="1932" y="2037"/>
                      <a:pt x="1905" y="1778"/>
                      <a:pt x="1919" y="1748"/>
                    </a:cubicBezTo>
                    <a:cubicBezTo>
                      <a:pt x="1933" y="1718"/>
                      <a:pt x="1983" y="1628"/>
                      <a:pt x="2013" y="1569"/>
                    </a:cubicBezTo>
                    <a:cubicBezTo>
                      <a:pt x="2043" y="1509"/>
                      <a:pt x="2014" y="1456"/>
                      <a:pt x="2037" y="1389"/>
                    </a:cubicBezTo>
                    <a:cubicBezTo>
                      <a:pt x="2060" y="1323"/>
                      <a:pt x="2068" y="1138"/>
                      <a:pt x="2023" y="1003"/>
                    </a:cubicBezTo>
                    <a:cubicBezTo>
                      <a:pt x="1977" y="867"/>
                      <a:pt x="1923" y="680"/>
                      <a:pt x="1859" y="57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Freeform 8">
                <a:extLst>
                  <a:ext uri="{FF2B5EF4-FFF2-40B4-BE49-F238E27FC236}">
                    <a16:creationId xmlns:a16="http://schemas.microsoft.com/office/drawing/2014/main" id="{2E2A0A8C-D1CA-E178-CAAE-26BC2C97E07A}"/>
                  </a:ext>
                </a:extLst>
              </p:cNvPr>
              <p:cNvSpPr>
                <a:spLocks/>
              </p:cNvSpPr>
              <p:nvPr/>
            </p:nvSpPr>
            <p:spPr bwMode="auto">
              <a:xfrm>
                <a:off x="7580047" y="4669199"/>
                <a:ext cx="72802" cy="129957"/>
              </a:xfrm>
              <a:custGeom>
                <a:avLst/>
                <a:gdLst>
                  <a:gd name="T0" fmla="*/ 70 w 386"/>
                  <a:gd name="T1" fmla="*/ 446 h 689"/>
                  <a:gd name="T2" fmla="*/ 32 w 386"/>
                  <a:gd name="T3" fmla="*/ 464 h 689"/>
                  <a:gd name="T4" fmla="*/ 40 w 386"/>
                  <a:gd name="T5" fmla="*/ 353 h 689"/>
                  <a:gd name="T6" fmla="*/ 74 w 386"/>
                  <a:gd name="T7" fmla="*/ 287 h 689"/>
                  <a:gd name="T8" fmla="*/ 113 w 386"/>
                  <a:gd name="T9" fmla="*/ 211 h 689"/>
                  <a:gd name="T10" fmla="*/ 151 w 386"/>
                  <a:gd name="T11" fmla="*/ 172 h 689"/>
                  <a:gd name="T12" fmla="*/ 206 w 386"/>
                  <a:gd name="T13" fmla="*/ 115 h 689"/>
                  <a:gd name="T14" fmla="*/ 231 w 386"/>
                  <a:gd name="T15" fmla="*/ 104 h 689"/>
                  <a:gd name="T16" fmla="*/ 247 w 386"/>
                  <a:gd name="T17" fmla="*/ 64 h 689"/>
                  <a:gd name="T18" fmla="*/ 284 w 386"/>
                  <a:gd name="T19" fmla="*/ 15 h 689"/>
                  <a:gd name="T20" fmla="*/ 317 w 386"/>
                  <a:gd name="T21" fmla="*/ 30 h 689"/>
                  <a:gd name="T22" fmla="*/ 312 w 386"/>
                  <a:gd name="T23" fmla="*/ 94 h 689"/>
                  <a:gd name="T24" fmla="*/ 303 w 386"/>
                  <a:gd name="T25" fmla="*/ 163 h 689"/>
                  <a:gd name="T26" fmla="*/ 253 w 386"/>
                  <a:gd name="T27" fmla="*/ 238 h 689"/>
                  <a:gd name="T28" fmla="*/ 238 w 386"/>
                  <a:gd name="T29" fmla="*/ 316 h 689"/>
                  <a:gd name="T30" fmla="*/ 280 w 386"/>
                  <a:gd name="T31" fmla="*/ 354 h 689"/>
                  <a:gd name="T32" fmla="*/ 331 w 386"/>
                  <a:gd name="T33" fmla="*/ 330 h 689"/>
                  <a:gd name="T34" fmla="*/ 381 w 386"/>
                  <a:gd name="T35" fmla="*/ 330 h 689"/>
                  <a:gd name="T36" fmla="*/ 369 w 386"/>
                  <a:gd name="T37" fmla="*/ 380 h 689"/>
                  <a:gd name="T38" fmla="*/ 341 w 386"/>
                  <a:gd name="T39" fmla="*/ 434 h 689"/>
                  <a:gd name="T40" fmla="*/ 311 w 386"/>
                  <a:gd name="T41" fmla="*/ 509 h 689"/>
                  <a:gd name="T42" fmla="*/ 285 w 386"/>
                  <a:gd name="T43" fmla="*/ 556 h 689"/>
                  <a:gd name="T44" fmla="*/ 237 w 386"/>
                  <a:gd name="T45" fmla="*/ 590 h 689"/>
                  <a:gd name="T46" fmla="*/ 191 w 386"/>
                  <a:gd name="T47" fmla="*/ 623 h 689"/>
                  <a:gd name="T48" fmla="*/ 145 w 386"/>
                  <a:gd name="T49" fmla="*/ 656 h 689"/>
                  <a:gd name="T50" fmla="*/ 97 w 386"/>
                  <a:gd name="T51" fmla="*/ 667 h 689"/>
                  <a:gd name="T52" fmla="*/ 56 w 386"/>
                  <a:gd name="T53" fmla="*/ 687 h 689"/>
                  <a:gd name="T54" fmla="*/ 9 w 386"/>
                  <a:gd name="T55" fmla="*/ 660 h 689"/>
                  <a:gd name="T56" fmla="*/ 59 w 386"/>
                  <a:gd name="T57" fmla="*/ 636 h 689"/>
                  <a:gd name="T58" fmla="*/ 93 w 386"/>
                  <a:gd name="T59" fmla="*/ 590 h 689"/>
                  <a:gd name="T60" fmla="*/ 87 w 386"/>
                  <a:gd name="T61" fmla="*/ 541 h 689"/>
                  <a:gd name="T62" fmla="*/ 125 w 386"/>
                  <a:gd name="T63" fmla="*/ 503 h 689"/>
                  <a:gd name="T64" fmla="*/ 142 w 386"/>
                  <a:gd name="T65" fmla="*/ 454 h 689"/>
                  <a:gd name="T66" fmla="*/ 106 w 386"/>
                  <a:gd name="T67" fmla="*/ 423 h 689"/>
                  <a:gd name="T68" fmla="*/ 70 w 386"/>
                  <a:gd name="T69" fmla="*/ 44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689">
                    <a:moveTo>
                      <a:pt x="70" y="446"/>
                    </a:moveTo>
                    <a:cubicBezTo>
                      <a:pt x="63" y="467"/>
                      <a:pt x="39" y="509"/>
                      <a:pt x="32" y="464"/>
                    </a:cubicBezTo>
                    <a:cubicBezTo>
                      <a:pt x="26" y="420"/>
                      <a:pt x="41" y="376"/>
                      <a:pt x="40" y="353"/>
                    </a:cubicBezTo>
                    <a:cubicBezTo>
                      <a:pt x="39" y="330"/>
                      <a:pt x="58" y="305"/>
                      <a:pt x="74" y="287"/>
                    </a:cubicBezTo>
                    <a:cubicBezTo>
                      <a:pt x="91" y="269"/>
                      <a:pt x="104" y="229"/>
                      <a:pt x="113" y="211"/>
                    </a:cubicBezTo>
                    <a:cubicBezTo>
                      <a:pt x="122" y="193"/>
                      <a:pt x="133" y="181"/>
                      <a:pt x="151" y="172"/>
                    </a:cubicBezTo>
                    <a:cubicBezTo>
                      <a:pt x="169" y="163"/>
                      <a:pt x="197" y="124"/>
                      <a:pt x="206" y="115"/>
                    </a:cubicBezTo>
                    <a:cubicBezTo>
                      <a:pt x="215" y="107"/>
                      <a:pt x="216" y="109"/>
                      <a:pt x="231" y="104"/>
                    </a:cubicBezTo>
                    <a:cubicBezTo>
                      <a:pt x="247" y="99"/>
                      <a:pt x="246" y="82"/>
                      <a:pt x="247" y="64"/>
                    </a:cubicBezTo>
                    <a:cubicBezTo>
                      <a:pt x="248" y="46"/>
                      <a:pt x="269" y="26"/>
                      <a:pt x="284" y="15"/>
                    </a:cubicBezTo>
                    <a:cubicBezTo>
                      <a:pt x="299" y="3"/>
                      <a:pt x="320" y="0"/>
                      <a:pt x="317" y="30"/>
                    </a:cubicBezTo>
                    <a:cubicBezTo>
                      <a:pt x="315" y="59"/>
                      <a:pt x="312" y="76"/>
                      <a:pt x="312" y="94"/>
                    </a:cubicBezTo>
                    <a:cubicBezTo>
                      <a:pt x="312" y="112"/>
                      <a:pt x="317" y="141"/>
                      <a:pt x="303" y="163"/>
                    </a:cubicBezTo>
                    <a:cubicBezTo>
                      <a:pt x="289" y="184"/>
                      <a:pt x="260" y="207"/>
                      <a:pt x="253" y="238"/>
                    </a:cubicBezTo>
                    <a:cubicBezTo>
                      <a:pt x="247" y="269"/>
                      <a:pt x="228" y="293"/>
                      <a:pt x="238" y="316"/>
                    </a:cubicBezTo>
                    <a:cubicBezTo>
                      <a:pt x="248" y="339"/>
                      <a:pt x="260" y="357"/>
                      <a:pt x="280" y="354"/>
                    </a:cubicBezTo>
                    <a:cubicBezTo>
                      <a:pt x="300" y="352"/>
                      <a:pt x="311" y="340"/>
                      <a:pt x="331" y="330"/>
                    </a:cubicBezTo>
                    <a:cubicBezTo>
                      <a:pt x="352" y="320"/>
                      <a:pt x="376" y="311"/>
                      <a:pt x="381" y="330"/>
                    </a:cubicBezTo>
                    <a:cubicBezTo>
                      <a:pt x="386" y="349"/>
                      <a:pt x="380" y="366"/>
                      <a:pt x="369" y="380"/>
                    </a:cubicBezTo>
                    <a:cubicBezTo>
                      <a:pt x="359" y="394"/>
                      <a:pt x="346" y="420"/>
                      <a:pt x="341" y="434"/>
                    </a:cubicBezTo>
                    <a:cubicBezTo>
                      <a:pt x="336" y="448"/>
                      <a:pt x="311" y="489"/>
                      <a:pt x="311" y="509"/>
                    </a:cubicBezTo>
                    <a:cubicBezTo>
                      <a:pt x="311" y="529"/>
                      <a:pt x="309" y="541"/>
                      <a:pt x="285" y="556"/>
                    </a:cubicBezTo>
                    <a:cubicBezTo>
                      <a:pt x="261" y="572"/>
                      <a:pt x="243" y="581"/>
                      <a:pt x="237" y="590"/>
                    </a:cubicBezTo>
                    <a:cubicBezTo>
                      <a:pt x="230" y="598"/>
                      <a:pt x="201" y="609"/>
                      <a:pt x="191" y="623"/>
                    </a:cubicBezTo>
                    <a:cubicBezTo>
                      <a:pt x="180" y="637"/>
                      <a:pt x="168" y="652"/>
                      <a:pt x="145" y="656"/>
                    </a:cubicBezTo>
                    <a:cubicBezTo>
                      <a:pt x="122" y="660"/>
                      <a:pt x="115" y="655"/>
                      <a:pt x="97" y="667"/>
                    </a:cubicBezTo>
                    <a:cubicBezTo>
                      <a:pt x="79" y="680"/>
                      <a:pt x="78" y="689"/>
                      <a:pt x="56" y="687"/>
                    </a:cubicBezTo>
                    <a:cubicBezTo>
                      <a:pt x="35" y="684"/>
                      <a:pt x="0" y="676"/>
                      <a:pt x="9" y="660"/>
                    </a:cubicBezTo>
                    <a:cubicBezTo>
                      <a:pt x="18" y="643"/>
                      <a:pt x="40" y="643"/>
                      <a:pt x="59" y="636"/>
                    </a:cubicBezTo>
                    <a:cubicBezTo>
                      <a:pt x="78" y="628"/>
                      <a:pt x="93" y="613"/>
                      <a:pt x="93" y="590"/>
                    </a:cubicBezTo>
                    <a:cubicBezTo>
                      <a:pt x="93" y="567"/>
                      <a:pt x="74" y="565"/>
                      <a:pt x="87" y="541"/>
                    </a:cubicBezTo>
                    <a:cubicBezTo>
                      <a:pt x="100" y="517"/>
                      <a:pt x="106" y="515"/>
                      <a:pt x="125" y="503"/>
                    </a:cubicBezTo>
                    <a:cubicBezTo>
                      <a:pt x="145" y="490"/>
                      <a:pt x="159" y="478"/>
                      <a:pt x="142" y="454"/>
                    </a:cubicBezTo>
                    <a:cubicBezTo>
                      <a:pt x="125" y="430"/>
                      <a:pt x="118" y="427"/>
                      <a:pt x="106" y="423"/>
                    </a:cubicBezTo>
                    <a:cubicBezTo>
                      <a:pt x="95" y="420"/>
                      <a:pt x="77" y="430"/>
                      <a:pt x="70" y="44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Freeform 9">
                <a:extLst>
                  <a:ext uri="{FF2B5EF4-FFF2-40B4-BE49-F238E27FC236}">
                    <a16:creationId xmlns:a16="http://schemas.microsoft.com/office/drawing/2014/main" id="{1307726C-4D35-F517-E3E7-594C9E916E0E}"/>
                  </a:ext>
                </a:extLst>
              </p:cNvPr>
              <p:cNvSpPr>
                <a:spLocks/>
              </p:cNvSpPr>
              <p:nvPr/>
            </p:nvSpPr>
            <p:spPr bwMode="auto">
              <a:xfrm>
                <a:off x="7893445" y="3871972"/>
                <a:ext cx="349400" cy="339263"/>
              </a:xfrm>
              <a:custGeom>
                <a:avLst/>
                <a:gdLst>
                  <a:gd name="T0" fmla="*/ 178 w 1853"/>
                  <a:gd name="T1" fmla="*/ 1507 h 1799"/>
                  <a:gd name="T2" fmla="*/ 249 w 1853"/>
                  <a:gd name="T3" fmla="*/ 1469 h 1799"/>
                  <a:gd name="T4" fmla="*/ 306 w 1853"/>
                  <a:gd name="T5" fmla="*/ 1499 h 1799"/>
                  <a:gd name="T6" fmla="*/ 374 w 1853"/>
                  <a:gd name="T7" fmla="*/ 1494 h 1799"/>
                  <a:gd name="T8" fmla="*/ 504 w 1853"/>
                  <a:gd name="T9" fmla="*/ 1479 h 1799"/>
                  <a:gd name="T10" fmla="*/ 585 w 1853"/>
                  <a:gd name="T11" fmla="*/ 1438 h 1799"/>
                  <a:gd name="T12" fmla="*/ 666 w 1853"/>
                  <a:gd name="T13" fmla="*/ 1517 h 1799"/>
                  <a:gd name="T14" fmla="*/ 728 w 1853"/>
                  <a:gd name="T15" fmla="*/ 1515 h 1799"/>
                  <a:gd name="T16" fmla="*/ 862 w 1853"/>
                  <a:gd name="T17" fmla="*/ 1507 h 1799"/>
                  <a:gd name="T18" fmla="*/ 969 w 1853"/>
                  <a:gd name="T19" fmla="*/ 1440 h 1799"/>
                  <a:gd name="T20" fmla="*/ 1034 w 1853"/>
                  <a:gd name="T21" fmla="*/ 1502 h 1799"/>
                  <a:gd name="T22" fmla="*/ 1148 w 1853"/>
                  <a:gd name="T23" fmla="*/ 1608 h 1799"/>
                  <a:gd name="T24" fmla="*/ 1104 w 1853"/>
                  <a:gd name="T25" fmla="*/ 1680 h 1799"/>
                  <a:gd name="T26" fmla="*/ 1220 w 1853"/>
                  <a:gd name="T27" fmla="*/ 1757 h 1799"/>
                  <a:gd name="T28" fmla="*/ 1283 w 1853"/>
                  <a:gd name="T29" fmla="*/ 1681 h 1799"/>
                  <a:gd name="T30" fmla="*/ 1392 w 1853"/>
                  <a:gd name="T31" fmla="*/ 1632 h 1799"/>
                  <a:gd name="T32" fmla="*/ 1488 w 1853"/>
                  <a:gd name="T33" fmla="*/ 1599 h 1799"/>
                  <a:gd name="T34" fmla="*/ 1651 w 1853"/>
                  <a:gd name="T35" fmla="*/ 1581 h 1799"/>
                  <a:gd name="T36" fmla="*/ 1754 w 1853"/>
                  <a:gd name="T37" fmla="*/ 1535 h 1799"/>
                  <a:gd name="T38" fmla="*/ 1853 w 1853"/>
                  <a:gd name="T39" fmla="*/ 1510 h 1799"/>
                  <a:gd name="T40" fmla="*/ 1707 w 1853"/>
                  <a:gd name="T41" fmla="*/ 1367 h 1799"/>
                  <a:gd name="T42" fmla="*/ 1553 w 1853"/>
                  <a:gd name="T43" fmla="*/ 523 h 1799"/>
                  <a:gd name="T44" fmla="*/ 1589 w 1853"/>
                  <a:gd name="T45" fmla="*/ 204 h 1799"/>
                  <a:gd name="T46" fmla="*/ 1292 w 1853"/>
                  <a:gd name="T47" fmla="*/ 158 h 1799"/>
                  <a:gd name="T48" fmla="*/ 1108 w 1853"/>
                  <a:gd name="T49" fmla="*/ 43 h 1799"/>
                  <a:gd name="T50" fmla="*/ 1022 w 1853"/>
                  <a:gd name="T51" fmla="*/ 157 h 1799"/>
                  <a:gd name="T52" fmla="*/ 944 w 1853"/>
                  <a:gd name="T53" fmla="*/ 439 h 1799"/>
                  <a:gd name="T54" fmla="*/ 974 w 1853"/>
                  <a:gd name="T55" fmla="*/ 578 h 1799"/>
                  <a:gd name="T56" fmla="*/ 1064 w 1853"/>
                  <a:gd name="T57" fmla="*/ 522 h 1799"/>
                  <a:gd name="T58" fmla="*/ 1177 w 1853"/>
                  <a:gd name="T59" fmla="*/ 495 h 1799"/>
                  <a:gd name="T60" fmla="*/ 1288 w 1853"/>
                  <a:gd name="T61" fmla="*/ 451 h 1799"/>
                  <a:gd name="T62" fmla="*/ 1369 w 1853"/>
                  <a:gd name="T63" fmla="*/ 396 h 1799"/>
                  <a:gd name="T64" fmla="*/ 1417 w 1853"/>
                  <a:gd name="T65" fmla="*/ 590 h 1799"/>
                  <a:gd name="T66" fmla="*/ 1386 w 1853"/>
                  <a:gd name="T67" fmla="*/ 785 h 1799"/>
                  <a:gd name="T68" fmla="*/ 1249 w 1853"/>
                  <a:gd name="T69" fmla="*/ 897 h 1799"/>
                  <a:gd name="T70" fmla="*/ 1156 w 1853"/>
                  <a:gd name="T71" fmla="*/ 837 h 1799"/>
                  <a:gd name="T72" fmla="*/ 1077 w 1853"/>
                  <a:gd name="T73" fmla="*/ 748 h 1799"/>
                  <a:gd name="T74" fmla="*/ 1022 w 1853"/>
                  <a:gd name="T75" fmla="*/ 821 h 1799"/>
                  <a:gd name="T76" fmla="*/ 929 w 1853"/>
                  <a:gd name="T77" fmla="*/ 976 h 1799"/>
                  <a:gd name="T78" fmla="*/ 799 w 1853"/>
                  <a:gd name="T79" fmla="*/ 658 h 1799"/>
                  <a:gd name="T80" fmla="*/ 772 w 1853"/>
                  <a:gd name="T81" fmla="*/ 481 h 1799"/>
                  <a:gd name="T82" fmla="*/ 673 w 1853"/>
                  <a:gd name="T83" fmla="*/ 476 h 1799"/>
                  <a:gd name="T84" fmla="*/ 556 w 1853"/>
                  <a:gd name="T85" fmla="*/ 445 h 1799"/>
                  <a:gd name="T86" fmla="*/ 486 w 1853"/>
                  <a:gd name="T87" fmla="*/ 469 h 1799"/>
                  <a:gd name="T88" fmla="*/ 425 w 1853"/>
                  <a:gd name="T89" fmla="*/ 573 h 1799"/>
                  <a:gd name="T90" fmla="*/ 477 w 1853"/>
                  <a:gd name="T91" fmla="*/ 650 h 1799"/>
                  <a:gd name="T92" fmla="*/ 422 w 1853"/>
                  <a:gd name="T93" fmla="*/ 994 h 1799"/>
                  <a:gd name="T94" fmla="*/ 321 w 1853"/>
                  <a:gd name="T95" fmla="*/ 1062 h 1799"/>
                  <a:gd name="T96" fmla="*/ 211 w 1853"/>
                  <a:gd name="T97" fmla="*/ 1062 h 1799"/>
                  <a:gd name="T98" fmla="*/ 124 w 1853"/>
                  <a:gd name="T99" fmla="*/ 1157 h 1799"/>
                  <a:gd name="T100" fmla="*/ 20 w 1853"/>
                  <a:gd name="T101" fmla="*/ 1258 h 1799"/>
                  <a:gd name="T102" fmla="*/ 84 w 1853"/>
                  <a:gd name="T103" fmla="*/ 1322 h 1799"/>
                  <a:gd name="T104" fmla="*/ 92 w 1853"/>
                  <a:gd name="T105" fmla="*/ 14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3" h="1799">
                    <a:moveTo>
                      <a:pt x="154" y="1494"/>
                    </a:moveTo>
                    <a:cubicBezTo>
                      <a:pt x="163" y="1497"/>
                      <a:pt x="169" y="1511"/>
                      <a:pt x="178" y="1507"/>
                    </a:cubicBezTo>
                    <a:cubicBezTo>
                      <a:pt x="191" y="1501"/>
                      <a:pt x="180" y="1486"/>
                      <a:pt x="185" y="1476"/>
                    </a:cubicBezTo>
                    <a:cubicBezTo>
                      <a:pt x="199" y="1449"/>
                      <a:pt x="234" y="1454"/>
                      <a:pt x="249" y="1469"/>
                    </a:cubicBezTo>
                    <a:cubicBezTo>
                      <a:pt x="256" y="1475"/>
                      <a:pt x="257" y="1487"/>
                      <a:pt x="270" y="1493"/>
                    </a:cubicBezTo>
                    <a:cubicBezTo>
                      <a:pt x="282" y="1499"/>
                      <a:pt x="293" y="1500"/>
                      <a:pt x="306" y="1499"/>
                    </a:cubicBezTo>
                    <a:cubicBezTo>
                      <a:pt x="315" y="1498"/>
                      <a:pt x="327" y="1489"/>
                      <a:pt x="338" y="1488"/>
                    </a:cubicBezTo>
                    <a:cubicBezTo>
                      <a:pt x="354" y="1486"/>
                      <a:pt x="357" y="1490"/>
                      <a:pt x="374" y="1494"/>
                    </a:cubicBezTo>
                    <a:cubicBezTo>
                      <a:pt x="403" y="1501"/>
                      <a:pt x="439" y="1496"/>
                      <a:pt x="468" y="1492"/>
                    </a:cubicBezTo>
                    <a:cubicBezTo>
                      <a:pt x="474" y="1491"/>
                      <a:pt x="499" y="1484"/>
                      <a:pt x="504" y="1479"/>
                    </a:cubicBezTo>
                    <a:cubicBezTo>
                      <a:pt x="512" y="1470"/>
                      <a:pt x="507" y="1455"/>
                      <a:pt x="515" y="1445"/>
                    </a:cubicBezTo>
                    <a:cubicBezTo>
                      <a:pt x="530" y="1427"/>
                      <a:pt x="564" y="1435"/>
                      <a:pt x="585" y="1438"/>
                    </a:cubicBezTo>
                    <a:cubicBezTo>
                      <a:pt x="586" y="1465"/>
                      <a:pt x="591" y="1465"/>
                      <a:pt x="612" y="1474"/>
                    </a:cubicBezTo>
                    <a:cubicBezTo>
                      <a:pt x="635" y="1484"/>
                      <a:pt x="645" y="1503"/>
                      <a:pt x="666" y="1517"/>
                    </a:cubicBezTo>
                    <a:cubicBezTo>
                      <a:pt x="676" y="1524"/>
                      <a:pt x="688" y="1531"/>
                      <a:pt x="701" y="1530"/>
                    </a:cubicBezTo>
                    <a:cubicBezTo>
                      <a:pt x="719" y="1528"/>
                      <a:pt x="713" y="1521"/>
                      <a:pt x="728" y="1515"/>
                    </a:cubicBezTo>
                    <a:cubicBezTo>
                      <a:pt x="756" y="1504"/>
                      <a:pt x="767" y="1523"/>
                      <a:pt x="790" y="1531"/>
                    </a:cubicBezTo>
                    <a:cubicBezTo>
                      <a:pt x="825" y="1543"/>
                      <a:pt x="835" y="1517"/>
                      <a:pt x="862" y="1507"/>
                    </a:cubicBezTo>
                    <a:cubicBezTo>
                      <a:pt x="882" y="1500"/>
                      <a:pt x="902" y="1503"/>
                      <a:pt x="920" y="1490"/>
                    </a:cubicBezTo>
                    <a:cubicBezTo>
                      <a:pt x="938" y="1475"/>
                      <a:pt x="956" y="1460"/>
                      <a:pt x="969" y="1440"/>
                    </a:cubicBezTo>
                    <a:cubicBezTo>
                      <a:pt x="985" y="1413"/>
                      <a:pt x="991" y="1405"/>
                      <a:pt x="1028" y="1407"/>
                    </a:cubicBezTo>
                    <a:cubicBezTo>
                      <a:pt x="1026" y="1425"/>
                      <a:pt x="1023" y="1493"/>
                      <a:pt x="1034" y="1502"/>
                    </a:cubicBezTo>
                    <a:cubicBezTo>
                      <a:pt x="1059" y="1523"/>
                      <a:pt x="1103" y="1493"/>
                      <a:pt x="1130" y="1520"/>
                    </a:cubicBezTo>
                    <a:cubicBezTo>
                      <a:pt x="1146" y="1535"/>
                      <a:pt x="1159" y="1587"/>
                      <a:pt x="1148" y="1608"/>
                    </a:cubicBezTo>
                    <a:cubicBezTo>
                      <a:pt x="1142" y="1621"/>
                      <a:pt x="1125" y="1625"/>
                      <a:pt x="1118" y="1638"/>
                    </a:cubicBezTo>
                    <a:cubicBezTo>
                      <a:pt x="1112" y="1649"/>
                      <a:pt x="1107" y="1669"/>
                      <a:pt x="1104" y="1680"/>
                    </a:cubicBezTo>
                    <a:cubicBezTo>
                      <a:pt x="1096" y="1712"/>
                      <a:pt x="1098" y="1756"/>
                      <a:pt x="1128" y="1777"/>
                    </a:cubicBezTo>
                    <a:cubicBezTo>
                      <a:pt x="1158" y="1799"/>
                      <a:pt x="1196" y="1774"/>
                      <a:pt x="1220" y="1757"/>
                    </a:cubicBezTo>
                    <a:cubicBezTo>
                      <a:pt x="1232" y="1749"/>
                      <a:pt x="1250" y="1741"/>
                      <a:pt x="1258" y="1727"/>
                    </a:cubicBezTo>
                    <a:cubicBezTo>
                      <a:pt x="1268" y="1708"/>
                      <a:pt x="1265" y="1695"/>
                      <a:pt x="1283" y="1681"/>
                    </a:cubicBezTo>
                    <a:cubicBezTo>
                      <a:pt x="1301" y="1668"/>
                      <a:pt x="1323" y="1669"/>
                      <a:pt x="1342" y="1661"/>
                    </a:cubicBezTo>
                    <a:cubicBezTo>
                      <a:pt x="1360" y="1653"/>
                      <a:pt x="1374" y="1638"/>
                      <a:pt x="1392" y="1632"/>
                    </a:cubicBezTo>
                    <a:cubicBezTo>
                      <a:pt x="1417" y="1623"/>
                      <a:pt x="1439" y="1613"/>
                      <a:pt x="1462" y="1604"/>
                    </a:cubicBezTo>
                    <a:cubicBezTo>
                      <a:pt x="1472" y="1601"/>
                      <a:pt x="1478" y="1599"/>
                      <a:pt x="1488" y="1599"/>
                    </a:cubicBezTo>
                    <a:cubicBezTo>
                      <a:pt x="1512" y="1597"/>
                      <a:pt x="1505" y="1604"/>
                      <a:pt x="1519" y="1615"/>
                    </a:cubicBezTo>
                    <a:cubicBezTo>
                      <a:pt x="1574" y="1661"/>
                      <a:pt x="1594" y="1559"/>
                      <a:pt x="1651" y="1581"/>
                    </a:cubicBezTo>
                    <a:cubicBezTo>
                      <a:pt x="1673" y="1589"/>
                      <a:pt x="1687" y="1610"/>
                      <a:pt x="1715" y="1601"/>
                    </a:cubicBezTo>
                    <a:cubicBezTo>
                      <a:pt x="1750" y="1591"/>
                      <a:pt x="1736" y="1560"/>
                      <a:pt x="1754" y="1535"/>
                    </a:cubicBezTo>
                    <a:cubicBezTo>
                      <a:pt x="1770" y="1513"/>
                      <a:pt x="1819" y="1515"/>
                      <a:pt x="1844" y="1512"/>
                    </a:cubicBezTo>
                    <a:cubicBezTo>
                      <a:pt x="1847" y="1512"/>
                      <a:pt x="1850" y="1510"/>
                      <a:pt x="1853" y="1510"/>
                    </a:cubicBezTo>
                    <a:cubicBezTo>
                      <a:pt x="1812" y="1451"/>
                      <a:pt x="1774" y="1398"/>
                      <a:pt x="1766" y="1387"/>
                    </a:cubicBezTo>
                    <a:cubicBezTo>
                      <a:pt x="1751" y="1369"/>
                      <a:pt x="1734" y="1362"/>
                      <a:pt x="1707" y="1367"/>
                    </a:cubicBezTo>
                    <a:cubicBezTo>
                      <a:pt x="1679" y="1372"/>
                      <a:pt x="1651" y="1331"/>
                      <a:pt x="1638" y="1310"/>
                    </a:cubicBezTo>
                    <a:cubicBezTo>
                      <a:pt x="1536" y="1137"/>
                      <a:pt x="1548" y="789"/>
                      <a:pt x="1553" y="523"/>
                    </a:cubicBezTo>
                    <a:cubicBezTo>
                      <a:pt x="1554" y="454"/>
                      <a:pt x="1598" y="299"/>
                      <a:pt x="1619" y="242"/>
                    </a:cubicBezTo>
                    <a:cubicBezTo>
                      <a:pt x="1641" y="184"/>
                      <a:pt x="1607" y="181"/>
                      <a:pt x="1589" y="204"/>
                    </a:cubicBezTo>
                    <a:cubicBezTo>
                      <a:pt x="1540" y="271"/>
                      <a:pt x="1463" y="282"/>
                      <a:pt x="1411" y="266"/>
                    </a:cubicBezTo>
                    <a:cubicBezTo>
                      <a:pt x="1358" y="249"/>
                      <a:pt x="1317" y="193"/>
                      <a:pt x="1292" y="158"/>
                    </a:cubicBezTo>
                    <a:cubicBezTo>
                      <a:pt x="1267" y="123"/>
                      <a:pt x="1219" y="102"/>
                      <a:pt x="1194" y="103"/>
                    </a:cubicBezTo>
                    <a:cubicBezTo>
                      <a:pt x="1169" y="104"/>
                      <a:pt x="1142" y="85"/>
                      <a:pt x="1108" y="43"/>
                    </a:cubicBezTo>
                    <a:cubicBezTo>
                      <a:pt x="1074" y="0"/>
                      <a:pt x="1062" y="17"/>
                      <a:pt x="1062" y="60"/>
                    </a:cubicBezTo>
                    <a:cubicBezTo>
                      <a:pt x="1062" y="104"/>
                      <a:pt x="1054" y="124"/>
                      <a:pt x="1022" y="157"/>
                    </a:cubicBezTo>
                    <a:cubicBezTo>
                      <a:pt x="967" y="211"/>
                      <a:pt x="982" y="258"/>
                      <a:pt x="970" y="297"/>
                    </a:cubicBezTo>
                    <a:cubicBezTo>
                      <a:pt x="959" y="336"/>
                      <a:pt x="947" y="392"/>
                      <a:pt x="944" y="439"/>
                    </a:cubicBezTo>
                    <a:cubicBezTo>
                      <a:pt x="942" y="487"/>
                      <a:pt x="922" y="502"/>
                      <a:pt x="919" y="541"/>
                    </a:cubicBezTo>
                    <a:cubicBezTo>
                      <a:pt x="917" y="579"/>
                      <a:pt x="957" y="589"/>
                      <a:pt x="974" y="578"/>
                    </a:cubicBezTo>
                    <a:cubicBezTo>
                      <a:pt x="992" y="567"/>
                      <a:pt x="998" y="543"/>
                      <a:pt x="1017" y="533"/>
                    </a:cubicBezTo>
                    <a:cubicBezTo>
                      <a:pt x="1033" y="525"/>
                      <a:pt x="1045" y="523"/>
                      <a:pt x="1064" y="522"/>
                    </a:cubicBezTo>
                    <a:cubicBezTo>
                      <a:pt x="1083" y="521"/>
                      <a:pt x="1101" y="518"/>
                      <a:pt x="1120" y="503"/>
                    </a:cubicBezTo>
                    <a:cubicBezTo>
                      <a:pt x="1139" y="489"/>
                      <a:pt x="1156" y="483"/>
                      <a:pt x="1177" y="495"/>
                    </a:cubicBezTo>
                    <a:cubicBezTo>
                      <a:pt x="1198" y="506"/>
                      <a:pt x="1217" y="507"/>
                      <a:pt x="1228" y="491"/>
                    </a:cubicBezTo>
                    <a:cubicBezTo>
                      <a:pt x="1240" y="474"/>
                      <a:pt x="1266" y="466"/>
                      <a:pt x="1288" y="451"/>
                    </a:cubicBezTo>
                    <a:cubicBezTo>
                      <a:pt x="1310" y="437"/>
                      <a:pt x="1297" y="429"/>
                      <a:pt x="1313" y="396"/>
                    </a:cubicBezTo>
                    <a:cubicBezTo>
                      <a:pt x="1330" y="362"/>
                      <a:pt x="1355" y="380"/>
                      <a:pt x="1369" y="396"/>
                    </a:cubicBezTo>
                    <a:cubicBezTo>
                      <a:pt x="1383" y="411"/>
                      <a:pt x="1397" y="434"/>
                      <a:pt x="1423" y="486"/>
                    </a:cubicBezTo>
                    <a:cubicBezTo>
                      <a:pt x="1449" y="538"/>
                      <a:pt x="1432" y="564"/>
                      <a:pt x="1417" y="590"/>
                    </a:cubicBezTo>
                    <a:cubicBezTo>
                      <a:pt x="1402" y="616"/>
                      <a:pt x="1400" y="654"/>
                      <a:pt x="1396" y="680"/>
                    </a:cubicBezTo>
                    <a:cubicBezTo>
                      <a:pt x="1392" y="707"/>
                      <a:pt x="1396" y="750"/>
                      <a:pt x="1386" y="785"/>
                    </a:cubicBezTo>
                    <a:cubicBezTo>
                      <a:pt x="1377" y="819"/>
                      <a:pt x="1333" y="887"/>
                      <a:pt x="1308" y="909"/>
                    </a:cubicBezTo>
                    <a:cubicBezTo>
                      <a:pt x="1283" y="932"/>
                      <a:pt x="1270" y="921"/>
                      <a:pt x="1249" y="897"/>
                    </a:cubicBezTo>
                    <a:cubicBezTo>
                      <a:pt x="1228" y="873"/>
                      <a:pt x="1230" y="870"/>
                      <a:pt x="1209" y="863"/>
                    </a:cubicBezTo>
                    <a:cubicBezTo>
                      <a:pt x="1188" y="855"/>
                      <a:pt x="1175" y="843"/>
                      <a:pt x="1156" y="837"/>
                    </a:cubicBezTo>
                    <a:cubicBezTo>
                      <a:pt x="1137" y="830"/>
                      <a:pt x="1141" y="811"/>
                      <a:pt x="1138" y="796"/>
                    </a:cubicBezTo>
                    <a:cubicBezTo>
                      <a:pt x="1135" y="782"/>
                      <a:pt x="1107" y="770"/>
                      <a:pt x="1077" y="748"/>
                    </a:cubicBezTo>
                    <a:cubicBezTo>
                      <a:pt x="1046" y="727"/>
                      <a:pt x="1034" y="745"/>
                      <a:pt x="1024" y="764"/>
                    </a:cubicBezTo>
                    <a:cubicBezTo>
                      <a:pt x="1014" y="783"/>
                      <a:pt x="1011" y="800"/>
                      <a:pt x="1022" y="821"/>
                    </a:cubicBezTo>
                    <a:cubicBezTo>
                      <a:pt x="1034" y="842"/>
                      <a:pt x="1029" y="865"/>
                      <a:pt x="1015" y="900"/>
                    </a:cubicBezTo>
                    <a:cubicBezTo>
                      <a:pt x="1002" y="934"/>
                      <a:pt x="980" y="970"/>
                      <a:pt x="929" y="976"/>
                    </a:cubicBezTo>
                    <a:cubicBezTo>
                      <a:pt x="878" y="981"/>
                      <a:pt x="848" y="939"/>
                      <a:pt x="834" y="892"/>
                    </a:cubicBezTo>
                    <a:cubicBezTo>
                      <a:pt x="821" y="845"/>
                      <a:pt x="803" y="695"/>
                      <a:pt x="799" y="658"/>
                    </a:cubicBezTo>
                    <a:cubicBezTo>
                      <a:pt x="794" y="622"/>
                      <a:pt x="796" y="593"/>
                      <a:pt x="797" y="545"/>
                    </a:cubicBezTo>
                    <a:cubicBezTo>
                      <a:pt x="799" y="497"/>
                      <a:pt x="786" y="498"/>
                      <a:pt x="772" y="481"/>
                    </a:cubicBezTo>
                    <a:cubicBezTo>
                      <a:pt x="758" y="464"/>
                      <a:pt x="756" y="453"/>
                      <a:pt x="722" y="447"/>
                    </a:cubicBezTo>
                    <a:cubicBezTo>
                      <a:pt x="688" y="441"/>
                      <a:pt x="684" y="465"/>
                      <a:pt x="673" y="476"/>
                    </a:cubicBezTo>
                    <a:cubicBezTo>
                      <a:pt x="663" y="488"/>
                      <a:pt x="654" y="508"/>
                      <a:pt x="622" y="502"/>
                    </a:cubicBezTo>
                    <a:cubicBezTo>
                      <a:pt x="591" y="495"/>
                      <a:pt x="576" y="473"/>
                      <a:pt x="556" y="445"/>
                    </a:cubicBezTo>
                    <a:cubicBezTo>
                      <a:pt x="535" y="417"/>
                      <a:pt x="518" y="400"/>
                      <a:pt x="496" y="409"/>
                    </a:cubicBezTo>
                    <a:cubicBezTo>
                      <a:pt x="473" y="419"/>
                      <a:pt x="484" y="442"/>
                      <a:pt x="486" y="469"/>
                    </a:cubicBezTo>
                    <a:cubicBezTo>
                      <a:pt x="488" y="496"/>
                      <a:pt x="489" y="523"/>
                      <a:pt x="478" y="542"/>
                    </a:cubicBezTo>
                    <a:cubicBezTo>
                      <a:pt x="468" y="561"/>
                      <a:pt x="444" y="567"/>
                      <a:pt x="425" y="573"/>
                    </a:cubicBezTo>
                    <a:cubicBezTo>
                      <a:pt x="407" y="580"/>
                      <a:pt x="428" y="589"/>
                      <a:pt x="443" y="596"/>
                    </a:cubicBezTo>
                    <a:cubicBezTo>
                      <a:pt x="459" y="604"/>
                      <a:pt x="470" y="621"/>
                      <a:pt x="477" y="650"/>
                    </a:cubicBezTo>
                    <a:cubicBezTo>
                      <a:pt x="484" y="679"/>
                      <a:pt x="468" y="794"/>
                      <a:pt x="463" y="836"/>
                    </a:cubicBezTo>
                    <a:cubicBezTo>
                      <a:pt x="459" y="878"/>
                      <a:pt x="430" y="975"/>
                      <a:pt x="422" y="994"/>
                    </a:cubicBezTo>
                    <a:cubicBezTo>
                      <a:pt x="413" y="1012"/>
                      <a:pt x="392" y="1030"/>
                      <a:pt x="374" y="1036"/>
                    </a:cubicBezTo>
                    <a:cubicBezTo>
                      <a:pt x="355" y="1042"/>
                      <a:pt x="339" y="1042"/>
                      <a:pt x="321" y="1062"/>
                    </a:cubicBezTo>
                    <a:cubicBezTo>
                      <a:pt x="304" y="1082"/>
                      <a:pt x="278" y="1092"/>
                      <a:pt x="259" y="1090"/>
                    </a:cubicBezTo>
                    <a:cubicBezTo>
                      <a:pt x="240" y="1087"/>
                      <a:pt x="231" y="1068"/>
                      <a:pt x="211" y="1062"/>
                    </a:cubicBezTo>
                    <a:cubicBezTo>
                      <a:pt x="190" y="1056"/>
                      <a:pt x="171" y="1081"/>
                      <a:pt x="154" y="1094"/>
                    </a:cubicBezTo>
                    <a:cubicBezTo>
                      <a:pt x="137" y="1107"/>
                      <a:pt x="130" y="1136"/>
                      <a:pt x="124" y="1157"/>
                    </a:cubicBezTo>
                    <a:cubicBezTo>
                      <a:pt x="118" y="1177"/>
                      <a:pt x="99" y="1193"/>
                      <a:pt x="79" y="1214"/>
                    </a:cubicBezTo>
                    <a:cubicBezTo>
                      <a:pt x="59" y="1236"/>
                      <a:pt x="38" y="1244"/>
                      <a:pt x="20" y="1258"/>
                    </a:cubicBezTo>
                    <a:cubicBezTo>
                      <a:pt x="0" y="1274"/>
                      <a:pt x="11" y="1299"/>
                      <a:pt x="40" y="1299"/>
                    </a:cubicBezTo>
                    <a:cubicBezTo>
                      <a:pt x="68" y="1299"/>
                      <a:pt x="74" y="1305"/>
                      <a:pt x="84" y="1322"/>
                    </a:cubicBezTo>
                    <a:cubicBezTo>
                      <a:pt x="93" y="1338"/>
                      <a:pt x="104" y="1382"/>
                      <a:pt x="103" y="1416"/>
                    </a:cubicBezTo>
                    <a:cubicBezTo>
                      <a:pt x="102" y="1447"/>
                      <a:pt x="91" y="1465"/>
                      <a:pt x="92" y="1498"/>
                    </a:cubicBezTo>
                    <a:cubicBezTo>
                      <a:pt x="111" y="1490"/>
                      <a:pt x="130" y="1484"/>
                      <a:pt x="154" y="1494"/>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Freeform 10">
                <a:extLst>
                  <a:ext uri="{FF2B5EF4-FFF2-40B4-BE49-F238E27FC236}">
                    <a16:creationId xmlns:a16="http://schemas.microsoft.com/office/drawing/2014/main" id="{5D98A652-EE64-3122-DAB4-B1F61D0D2583}"/>
                  </a:ext>
                </a:extLst>
              </p:cNvPr>
              <p:cNvSpPr>
                <a:spLocks/>
              </p:cNvSpPr>
              <p:nvPr/>
            </p:nvSpPr>
            <p:spPr bwMode="auto">
              <a:xfrm>
                <a:off x="8244761" y="4514814"/>
                <a:ext cx="1517" cy="719"/>
              </a:xfrm>
              <a:custGeom>
                <a:avLst/>
                <a:gdLst>
                  <a:gd name="T0" fmla="*/ 8 w 8"/>
                  <a:gd name="T1" fmla="*/ 3 h 4"/>
                  <a:gd name="T2" fmla="*/ 0 w 8"/>
                  <a:gd name="T3" fmla="*/ 0 h 4"/>
                  <a:gd name="T4" fmla="*/ 8 w 8"/>
                  <a:gd name="T5" fmla="*/ 3 h 4"/>
                </a:gdLst>
                <a:ahLst/>
                <a:cxnLst>
                  <a:cxn ang="0">
                    <a:pos x="T0" y="T1"/>
                  </a:cxn>
                  <a:cxn ang="0">
                    <a:pos x="T2" y="T3"/>
                  </a:cxn>
                  <a:cxn ang="0">
                    <a:pos x="T4" y="T5"/>
                  </a:cxn>
                </a:cxnLst>
                <a:rect l="0" t="0" r="r" b="b"/>
                <a:pathLst>
                  <a:path w="8" h="4">
                    <a:moveTo>
                      <a:pt x="8" y="3"/>
                    </a:moveTo>
                    <a:cubicBezTo>
                      <a:pt x="5" y="1"/>
                      <a:pt x="4" y="1"/>
                      <a:pt x="0" y="0"/>
                    </a:cubicBezTo>
                    <a:cubicBezTo>
                      <a:pt x="2" y="3"/>
                      <a:pt x="5" y="4"/>
                      <a:pt x="8" y="3"/>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Freeform 11">
                <a:extLst>
                  <a:ext uri="{FF2B5EF4-FFF2-40B4-BE49-F238E27FC236}">
                    <a16:creationId xmlns:a16="http://schemas.microsoft.com/office/drawing/2014/main" id="{2852CF46-B837-B9F6-26AA-CE5BD7E4ECCF}"/>
                  </a:ext>
                </a:extLst>
              </p:cNvPr>
              <p:cNvSpPr>
                <a:spLocks/>
              </p:cNvSpPr>
              <p:nvPr/>
            </p:nvSpPr>
            <p:spPr bwMode="auto">
              <a:xfrm>
                <a:off x="7863271" y="4136916"/>
                <a:ext cx="248739" cy="403123"/>
              </a:xfrm>
              <a:custGeom>
                <a:avLst/>
                <a:gdLst>
                  <a:gd name="T0" fmla="*/ 1087 w 1319"/>
                  <a:gd name="T1" fmla="*/ 1955 h 2138"/>
                  <a:gd name="T2" fmla="*/ 1095 w 1319"/>
                  <a:gd name="T3" fmla="*/ 1862 h 2138"/>
                  <a:gd name="T4" fmla="*/ 1085 w 1319"/>
                  <a:gd name="T5" fmla="*/ 1763 h 2138"/>
                  <a:gd name="T6" fmla="*/ 1068 w 1319"/>
                  <a:gd name="T7" fmla="*/ 1689 h 2138"/>
                  <a:gd name="T8" fmla="*/ 1073 w 1319"/>
                  <a:gd name="T9" fmla="*/ 1638 h 2138"/>
                  <a:gd name="T10" fmla="*/ 1014 w 1319"/>
                  <a:gd name="T11" fmla="*/ 1526 h 2138"/>
                  <a:gd name="T12" fmla="*/ 985 w 1319"/>
                  <a:gd name="T13" fmla="*/ 1418 h 2138"/>
                  <a:gd name="T14" fmla="*/ 1041 w 1319"/>
                  <a:gd name="T15" fmla="*/ 1247 h 2138"/>
                  <a:gd name="T16" fmla="*/ 1122 w 1319"/>
                  <a:gd name="T17" fmla="*/ 1176 h 2138"/>
                  <a:gd name="T18" fmla="*/ 1109 w 1319"/>
                  <a:gd name="T19" fmla="*/ 1005 h 2138"/>
                  <a:gd name="T20" fmla="*/ 1134 w 1319"/>
                  <a:gd name="T21" fmla="*/ 977 h 2138"/>
                  <a:gd name="T22" fmla="*/ 1155 w 1319"/>
                  <a:gd name="T23" fmla="*/ 943 h 2138"/>
                  <a:gd name="T24" fmla="*/ 1139 w 1319"/>
                  <a:gd name="T25" fmla="*/ 833 h 2138"/>
                  <a:gd name="T26" fmla="*/ 1198 w 1319"/>
                  <a:gd name="T27" fmla="*/ 784 h 2138"/>
                  <a:gd name="T28" fmla="*/ 1178 w 1319"/>
                  <a:gd name="T29" fmla="*/ 694 h 2138"/>
                  <a:gd name="T30" fmla="*/ 1197 w 1319"/>
                  <a:gd name="T31" fmla="*/ 475 h 2138"/>
                  <a:gd name="T32" fmla="*/ 1253 w 1319"/>
                  <a:gd name="T33" fmla="*/ 375 h 2138"/>
                  <a:gd name="T34" fmla="*/ 1264 w 1319"/>
                  <a:gd name="T35" fmla="*/ 275 h 2138"/>
                  <a:gd name="T36" fmla="*/ 1308 w 1319"/>
                  <a:gd name="T37" fmla="*/ 203 h 2138"/>
                  <a:gd name="T38" fmla="*/ 1194 w 1319"/>
                  <a:gd name="T39" fmla="*/ 97 h 2138"/>
                  <a:gd name="T40" fmla="*/ 1129 w 1319"/>
                  <a:gd name="T41" fmla="*/ 35 h 2138"/>
                  <a:gd name="T42" fmla="*/ 1022 w 1319"/>
                  <a:gd name="T43" fmla="*/ 102 h 2138"/>
                  <a:gd name="T44" fmla="*/ 888 w 1319"/>
                  <a:gd name="T45" fmla="*/ 110 h 2138"/>
                  <a:gd name="T46" fmla="*/ 826 w 1319"/>
                  <a:gd name="T47" fmla="*/ 112 h 2138"/>
                  <a:gd name="T48" fmla="*/ 745 w 1319"/>
                  <a:gd name="T49" fmla="*/ 33 h 2138"/>
                  <a:gd name="T50" fmla="*/ 664 w 1319"/>
                  <a:gd name="T51" fmla="*/ 74 h 2138"/>
                  <a:gd name="T52" fmla="*/ 534 w 1319"/>
                  <a:gd name="T53" fmla="*/ 89 h 2138"/>
                  <a:gd name="T54" fmla="*/ 466 w 1319"/>
                  <a:gd name="T55" fmla="*/ 94 h 2138"/>
                  <a:gd name="T56" fmla="*/ 409 w 1319"/>
                  <a:gd name="T57" fmla="*/ 64 h 2138"/>
                  <a:gd name="T58" fmla="*/ 338 w 1319"/>
                  <a:gd name="T59" fmla="*/ 102 h 2138"/>
                  <a:gd name="T60" fmla="*/ 252 w 1319"/>
                  <a:gd name="T61" fmla="*/ 93 h 2138"/>
                  <a:gd name="T62" fmla="*/ 328 w 1319"/>
                  <a:gd name="T63" fmla="*/ 185 h 2138"/>
                  <a:gd name="T64" fmla="*/ 317 w 1319"/>
                  <a:gd name="T65" fmla="*/ 381 h 2138"/>
                  <a:gd name="T66" fmla="*/ 229 w 1319"/>
                  <a:gd name="T67" fmla="*/ 623 h 2138"/>
                  <a:gd name="T68" fmla="*/ 41 w 1319"/>
                  <a:gd name="T69" fmla="*/ 677 h 2138"/>
                  <a:gd name="T70" fmla="*/ 14 w 1319"/>
                  <a:gd name="T71" fmla="*/ 762 h 2138"/>
                  <a:gd name="T72" fmla="*/ 104 w 1319"/>
                  <a:gd name="T73" fmla="*/ 851 h 2138"/>
                  <a:gd name="T74" fmla="*/ 194 w 1319"/>
                  <a:gd name="T75" fmla="*/ 797 h 2138"/>
                  <a:gd name="T76" fmla="*/ 359 w 1319"/>
                  <a:gd name="T77" fmla="*/ 972 h 2138"/>
                  <a:gd name="T78" fmla="*/ 322 w 1319"/>
                  <a:gd name="T79" fmla="*/ 1495 h 2138"/>
                  <a:gd name="T80" fmla="*/ 220 w 1319"/>
                  <a:gd name="T81" fmla="*/ 1675 h 2138"/>
                  <a:gd name="T82" fmla="*/ 188 w 1319"/>
                  <a:gd name="T83" fmla="*/ 1817 h 2138"/>
                  <a:gd name="T84" fmla="*/ 320 w 1319"/>
                  <a:gd name="T85" fmla="*/ 1822 h 2138"/>
                  <a:gd name="T86" fmla="*/ 383 w 1319"/>
                  <a:gd name="T87" fmla="*/ 1831 h 2138"/>
                  <a:gd name="T88" fmla="*/ 421 w 1319"/>
                  <a:gd name="T89" fmla="*/ 1859 h 2138"/>
                  <a:gd name="T90" fmla="*/ 498 w 1319"/>
                  <a:gd name="T91" fmla="*/ 1889 h 2138"/>
                  <a:gd name="T92" fmla="*/ 649 w 1319"/>
                  <a:gd name="T93" fmla="*/ 1953 h 2138"/>
                  <a:gd name="T94" fmla="*/ 723 w 1319"/>
                  <a:gd name="T95" fmla="*/ 1980 h 2138"/>
                  <a:gd name="T96" fmla="*/ 786 w 1319"/>
                  <a:gd name="T97" fmla="*/ 2081 h 2138"/>
                  <a:gd name="T98" fmla="*/ 936 w 1319"/>
                  <a:gd name="T99" fmla="*/ 2125 h 2138"/>
                  <a:gd name="T100" fmla="*/ 1032 w 1319"/>
                  <a:gd name="T101" fmla="*/ 2063 h 2138"/>
                  <a:gd name="T102" fmla="*/ 1093 w 1319"/>
                  <a:gd name="T103" fmla="*/ 200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9" h="2138">
                    <a:moveTo>
                      <a:pt x="1093" y="2006"/>
                    </a:moveTo>
                    <a:cubicBezTo>
                      <a:pt x="1092" y="1989"/>
                      <a:pt x="1082" y="1972"/>
                      <a:pt x="1087" y="1955"/>
                    </a:cubicBezTo>
                    <a:cubicBezTo>
                      <a:pt x="1093" y="1938"/>
                      <a:pt x="1118" y="1924"/>
                      <a:pt x="1122" y="1905"/>
                    </a:cubicBezTo>
                    <a:cubicBezTo>
                      <a:pt x="1127" y="1880"/>
                      <a:pt x="1112" y="1871"/>
                      <a:pt x="1095" y="1862"/>
                    </a:cubicBezTo>
                    <a:cubicBezTo>
                      <a:pt x="1070" y="1848"/>
                      <a:pt x="1070" y="1849"/>
                      <a:pt x="1074" y="1822"/>
                    </a:cubicBezTo>
                    <a:cubicBezTo>
                      <a:pt x="1078" y="1801"/>
                      <a:pt x="1070" y="1779"/>
                      <a:pt x="1085" y="1763"/>
                    </a:cubicBezTo>
                    <a:cubicBezTo>
                      <a:pt x="1096" y="1752"/>
                      <a:pt x="1138" y="1742"/>
                      <a:pt x="1109" y="1720"/>
                    </a:cubicBezTo>
                    <a:cubicBezTo>
                      <a:pt x="1091" y="1706"/>
                      <a:pt x="1066" y="1729"/>
                      <a:pt x="1068" y="1689"/>
                    </a:cubicBezTo>
                    <a:cubicBezTo>
                      <a:pt x="1083" y="1692"/>
                      <a:pt x="1093" y="1678"/>
                      <a:pt x="1093" y="1664"/>
                    </a:cubicBezTo>
                    <a:cubicBezTo>
                      <a:pt x="1094" y="1643"/>
                      <a:pt x="1085" y="1648"/>
                      <a:pt x="1073" y="1638"/>
                    </a:cubicBezTo>
                    <a:cubicBezTo>
                      <a:pt x="1047" y="1617"/>
                      <a:pt x="1031" y="1597"/>
                      <a:pt x="1021" y="1566"/>
                    </a:cubicBezTo>
                    <a:cubicBezTo>
                      <a:pt x="1017" y="1553"/>
                      <a:pt x="1018" y="1538"/>
                      <a:pt x="1014" y="1526"/>
                    </a:cubicBezTo>
                    <a:cubicBezTo>
                      <a:pt x="1008" y="1507"/>
                      <a:pt x="994" y="1502"/>
                      <a:pt x="984" y="1487"/>
                    </a:cubicBezTo>
                    <a:cubicBezTo>
                      <a:pt x="972" y="1470"/>
                      <a:pt x="964" y="1431"/>
                      <a:pt x="985" y="1418"/>
                    </a:cubicBezTo>
                    <a:cubicBezTo>
                      <a:pt x="988" y="1388"/>
                      <a:pt x="1022" y="1362"/>
                      <a:pt x="1030" y="1337"/>
                    </a:cubicBezTo>
                    <a:cubicBezTo>
                      <a:pt x="1038" y="1310"/>
                      <a:pt x="1022" y="1272"/>
                      <a:pt x="1041" y="1247"/>
                    </a:cubicBezTo>
                    <a:cubicBezTo>
                      <a:pt x="1050" y="1235"/>
                      <a:pt x="1065" y="1233"/>
                      <a:pt x="1077" y="1226"/>
                    </a:cubicBezTo>
                    <a:cubicBezTo>
                      <a:pt x="1097" y="1213"/>
                      <a:pt x="1112" y="1196"/>
                      <a:pt x="1122" y="1176"/>
                    </a:cubicBezTo>
                    <a:cubicBezTo>
                      <a:pt x="1138" y="1146"/>
                      <a:pt x="1156" y="1109"/>
                      <a:pt x="1147" y="1073"/>
                    </a:cubicBezTo>
                    <a:cubicBezTo>
                      <a:pt x="1140" y="1045"/>
                      <a:pt x="1089" y="1036"/>
                      <a:pt x="1109" y="1005"/>
                    </a:cubicBezTo>
                    <a:cubicBezTo>
                      <a:pt x="1111" y="1002"/>
                      <a:pt x="1123" y="1002"/>
                      <a:pt x="1127" y="996"/>
                    </a:cubicBezTo>
                    <a:cubicBezTo>
                      <a:pt x="1132" y="990"/>
                      <a:pt x="1131" y="984"/>
                      <a:pt x="1134" y="977"/>
                    </a:cubicBezTo>
                    <a:cubicBezTo>
                      <a:pt x="1137" y="972"/>
                      <a:pt x="1137" y="964"/>
                      <a:pt x="1139" y="959"/>
                    </a:cubicBezTo>
                    <a:cubicBezTo>
                      <a:pt x="1143" y="950"/>
                      <a:pt x="1153" y="952"/>
                      <a:pt x="1155" y="943"/>
                    </a:cubicBezTo>
                    <a:cubicBezTo>
                      <a:pt x="1163" y="904"/>
                      <a:pt x="1100" y="910"/>
                      <a:pt x="1091" y="887"/>
                    </a:cubicBezTo>
                    <a:cubicBezTo>
                      <a:pt x="1077" y="854"/>
                      <a:pt x="1111" y="832"/>
                      <a:pt x="1139" y="833"/>
                    </a:cubicBezTo>
                    <a:cubicBezTo>
                      <a:pt x="1160" y="833"/>
                      <a:pt x="1177" y="847"/>
                      <a:pt x="1197" y="844"/>
                    </a:cubicBezTo>
                    <a:cubicBezTo>
                      <a:pt x="1204" y="823"/>
                      <a:pt x="1201" y="806"/>
                      <a:pt x="1198" y="784"/>
                    </a:cubicBezTo>
                    <a:cubicBezTo>
                      <a:pt x="1195" y="763"/>
                      <a:pt x="1192" y="761"/>
                      <a:pt x="1183" y="743"/>
                    </a:cubicBezTo>
                    <a:cubicBezTo>
                      <a:pt x="1175" y="726"/>
                      <a:pt x="1177" y="712"/>
                      <a:pt x="1178" y="694"/>
                    </a:cubicBezTo>
                    <a:cubicBezTo>
                      <a:pt x="1181" y="638"/>
                      <a:pt x="1149" y="599"/>
                      <a:pt x="1180" y="542"/>
                    </a:cubicBezTo>
                    <a:cubicBezTo>
                      <a:pt x="1193" y="519"/>
                      <a:pt x="1202" y="500"/>
                      <a:pt x="1197" y="475"/>
                    </a:cubicBezTo>
                    <a:cubicBezTo>
                      <a:pt x="1195" y="459"/>
                      <a:pt x="1179" y="431"/>
                      <a:pt x="1189" y="414"/>
                    </a:cubicBezTo>
                    <a:cubicBezTo>
                      <a:pt x="1202" y="396"/>
                      <a:pt x="1238" y="396"/>
                      <a:pt x="1253" y="375"/>
                    </a:cubicBezTo>
                    <a:cubicBezTo>
                      <a:pt x="1261" y="365"/>
                      <a:pt x="1265" y="356"/>
                      <a:pt x="1269" y="349"/>
                    </a:cubicBezTo>
                    <a:cubicBezTo>
                      <a:pt x="1258" y="327"/>
                      <a:pt x="1258" y="298"/>
                      <a:pt x="1264" y="275"/>
                    </a:cubicBezTo>
                    <a:cubicBezTo>
                      <a:pt x="1267" y="264"/>
                      <a:pt x="1272" y="244"/>
                      <a:pt x="1278" y="233"/>
                    </a:cubicBezTo>
                    <a:cubicBezTo>
                      <a:pt x="1285" y="220"/>
                      <a:pt x="1302" y="216"/>
                      <a:pt x="1308" y="203"/>
                    </a:cubicBezTo>
                    <a:cubicBezTo>
                      <a:pt x="1319" y="182"/>
                      <a:pt x="1306" y="130"/>
                      <a:pt x="1290" y="115"/>
                    </a:cubicBezTo>
                    <a:cubicBezTo>
                      <a:pt x="1263" y="88"/>
                      <a:pt x="1219" y="118"/>
                      <a:pt x="1194" y="97"/>
                    </a:cubicBezTo>
                    <a:cubicBezTo>
                      <a:pt x="1183" y="88"/>
                      <a:pt x="1186" y="20"/>
                      <a:pt x="1188" y="2"/>
                    </a:cubicBezTo>
                    <a:cubicBezTo>
                      <a:pt x="1151" y="0"/>
                      <a:pt x="1145" y="8"/>
                      <a:pt x="1129" y="35"/>
                    </a:cubicBezTo>
                    <a:cubicBezTo>
                      <a:pt x="1116" y="55"/>
                      <a:pt x="1098" y="70"/>
                      <a:pt x="1080" y="85"/>
                    </a:cubicBezTo>
                    <a:cubicBezTo>
                      <a:pt x="1062" y="98"/>
                      <a:pt x="1042" y="95"/>
                      <a:pt x="1022" y="102"/>
                    </a:cubicBezTo>
                    <a:cubicBezTo>
                      <a:pt x="995" y="112"/>
                      <a:pt x="985" y="138"/>
                      <a:pt x="950" y="126"/>
                    </a:cubicBezTo>
                    <a:cubicBezTo>
                      <a:pt x="927" y="118"/>
                      <a:pt x="916" y="99"/>
                      <a:pt x="888" y="110"/>
                    </a:cubicBezTo>
                    <a:cubicBezTo>
                      <a:pt x="873" y="116"/>
                      <a:pt x="879" y="123"/>
                      <a:pt x="861" y="125"/>
                    </a:cubicBezTo>
                    <a:cubicBezTo>
                      <a:pt x="848" y="126"/>
                      <a:pt x="836" y="119"/>
                      <a:pt x="826" y="112"/>
                    </a:cubicBezTo>
                    <a:cubicBezTo>
                      <a:pt x="805" y="98"/>
                      <a:pt x="795" y="79"/>
                      <a:pt x="772" y="69"/>
                    </a:cubicBezTo>
                    <a:cubicBezTo>
                      <a:pt x="751" y="60"/>
                      <a:pt x="746" y="60"/>
                      <a:pt x="745" y="33"/>
                    </a:cubicBezTo>
                    <a:cubicBezTo>
                      <a:pt x="724" y="30"/>
                      <a:pt x="690" y="22"/>
                      <a:pt x="675" y="40"/>
                    </a:cubicBezTo>
                    <a:cubicBezTo>
                      <a:pt x="667" y="50"/>
                      <a:pt x="672" y="65"/>
                      <a:pt x="664" y="74"/>
                    </a:cubicBezTo>
                    <a:cubicBezTo>
                      <a:pt x="659" y="79"/>
                      <a:pt x="634" y="86"/>
                      <a:pt x="628" y="87"/>
                    </a:cubicBezTo>
                    <a:cubicBezTo>
                      <a:pt x="599" y="91"/>
                      <a:pt x="563" y="96"/>
                      <a:pt x="534" y="89"/>
                    </a:cubicBezTo>
                    <a:cubicBezTo>
                      <a:pt x="517" y="85"/>
                      <a:pt x="514" y="81"/>
                      <a:pt x="498" y="83"/>
                    </a:cubicBezTo>
                    <a:cubicBezTo>
                      <a:pt x="487" y="84"/>
                      <a:pt x="475" y="93"/>
                      <a:pt x="466" y="94"/>
                    </a:cubicBezTo>
                    <a:cubicBezTo>
                      <a:pt x="453" y="95"/>
                      <a:pt x="442" y="94"/>
                      <a:pt x="430" y="88"/>
                    </a:cubicBezTo>
                    <a:cubicBezTo>
                      <a:pt x="417" y="82"/>
                      <a:pt x="416" y="70"/>
                      <a:pt x="409" y="64"/>
                    </a:cubicBezTo>
                    <a:cubicBezTo>
                      <a:pt x="394" y="49"/>
                      <a:pt x="359" y="44"/>
                      <a:pt x="345" y="71"/>
                    </a:cubicBezTo>
                    <a:cubicBezTo>
                      <a:pt x="340" y="81"/>
                      <a:pt x="351" y="96"/>
                      <a:pt x="338" y="102"/>
                    </a:cubicBezTo>
                    <a:cubicBezTo>
                      <a:pt x="329" y="106"/>
                      <a:pt x="323" y="92"/>
                      <a:pt x="314" y="89"/>
                    </a:cubicBezTo>
                    <a:cubicBezTo>
                      <a:pt x="290" y="79"/>
                      <a:pt x="271" y="85"/>
                      <a:pt x="252" y="93"/>
                    </a:cubicBezTo>
                    <a:cubicBezTo>
                      <a:pt x="252" y="95"/>
                      <a:pt x="252" y="98"/>
                      <a:pt x="253" y="101"/>
                    </a:cubicBezTo>
                    <a:cubicBezTo>
                      <a:pt x="256" y="140"/>
                      <a:pt x="298" y="149"/>
                      <a:pt x="328" y="185"/>
                    </a:cubicBezTo>
                    <a:cubicBezTo>
                      <a:pt x="357" y="221"/>
                      <a:pt x="343" y="253"/>
                      <a:pt x="335" y="284"/>
                    </a:cubicBezTo>
                    <a:cubicBezTo>
                      <a:pt x="326" y="314"/>
                      <a:pt x="322" y="348"/>
                      <a:pt x="317" y="381"/>
                    </a:cubicBezTo>
                    <a:cubicBezTo>
                      <a:pt x="312" y="413"/>
                      <a:pt x="298" y="431"/>
                      <a:pt x="295" y="477"/>
                    </a:cubicBezTo>
                    <a:cubicBezTo>
                      <a:pt x="291" y="522"/>
                      <a:pt x="254" y="569"/>
                      <a:pt x="229" y="623"/>
                    </a:cubicBezTo>
                    <a:cubicBezTo>
                      <a:pt x="205" y="677"/>
                      <a:pt x="147" y="713"/>
                      <a:pt x="120" y="722"/>
                    </a:cubicBezTo>
                    <a:cubicBezTo>
                      <a:pt x="90" y="733"/>
                      <a:pt x="65" y="705"/>
                      <a:pt x="41" y="677"/>
                    </a:cubicBezTo>
                    <a:cubicBezTo>
                      <a:pt x="17" y="650"/>
                      <a:pt x="0" y="673"/>
                      <a:pt x="3" y="690"/>
                    </a:cubicBezTo>
                    <a:cubicBezTo>
                      <a:pt x="6" y="707"/>
                      <a:pt x="3" y="745"/>
                      <a:pt x="14" y="762"/>
                    </a:cubicBezTo>
                    <a:cubicBezTo>
                      <a:pt x="24" y="778"/>
                      <a:pt x="38" y="801"/>
                      <a:pt x="50" y="828"/>
                    </a:cubicBezTo>
                    <a:cubicBezTo>
                      <a:pt x="62" y="856"/>
                      <a:pt x="74" y="846"/>
                      <a:pt x="104" y="851"/>
                    </a:cubicBezTo>
                    <a:cubicBezTo>
                      <a:pt x="134" y="855"/>
                      <a:pt x="151" y="850"/>
                      <a:pt x="165" y="839"/>
                    </a:cubicBezTo>
                    <a:cubicBezTo>
                      <a:pt x="186" y="822"/>
                      <a:pt x="178" y="799"/>
                      <a:pt x="194" y="797"/>
                    </a:cubicBezTo>
                    <a:cubicBezTo>
                      <a:pt x="231" y="791"/>
                      <a:pt x="251" y="805"/>
                      <a:pt x="283" y="829"/>
                    </a:cubicBezTo>
                    <a:cubicBezTo>
                      <a:pt x="315" y="853"/>
                      <a:pt x="338" y="907"/>
                      <a:pt x="359" y="972"/>
                    </a:cubicBezTo>
                    <a:cubicBezTo>
                      <a:pt x="380" y="1038"/>
                      <a:pt x="370" y="1106"/>
                      <a:pt x="374" y="1193"/>
                    </a:cubicBezTo>
                    <a:cubicBezTo>
                      <a:pt x="378" y="1280"/>
                      <a:pt x="330" y="1458"/>
                      <a:pt x="322" y="1495"/>
                    </a:cubicBezTo>
                    <a:cubicBezTo>
                      <a:pt x="314" y="1532"/>
                      <a:pt x="286" y="1576"/>
                      <a:pt x="248" y="1601"/>
                    </a:cubicBezTo>
                    <a:cubicBezTo>
                      <a:pt x="211" y="1625"/>
                      <a:pt x="225" y="1643"/>
                      <a:pt x="220" y="1675"/>
                    </a:cubicBezTo>
                    <a:cubicBezTo>
                      <a:pt x="215" y="1707"/>
                      <a:pt x="220" y="1711"/>
                      <a:pt x="215" y="1745"/>
                    </a:cubicBezTo>
                    <a:cubicBezTo>
                      <a:pt x="210" y="1776"/>
                      <a:pt x="195" y="1788"/>
                      <a:pt x="188" y="1817"/>
                    </a:cubicBezTo>
                    <a:cubicBezTo>
                      <a:pt x="213" y="1820"/>
                      <a:pt x="239" y="1823"/>
                      <a:pt x="262" y="1824"/>
                    </a:cubicBezTo>
                    <a:cubicBezTo>
                      <a:pt x="279" y="1825"/>
                      <a:pt x="304" y="1826"/>
                      <a:pt x="320" y="1822"/>
                    </a:cubicBezTo>
                    <a:cubicBezTo>
                      <a:pt x="344" y="1816"/>
                      <a:pt x="344" y="1801"/>
                      <a:pt x="364" y="1789"/>
                    </a:cubicBezTo>
                    <a:cubicBezTo>
                      <a:pt x="379" y="1802"/>
                      <a:pt x="378" y="1814"/>
                      <a:pt x="383" y="1831"/>
                    </a:cubicBezTo>
                    <a:cubicBezTo>
                      <a:pt x="385" y="1838"/>
                      <a:pt x="379" y="1847"/>
                      <a:pt x="386" y="1853"/>
                    </a:cubicBezTo>
                    <a:cubicBezTo>
                      <a:pt x="392" y="1859"/>
                      <a:pt x="412" y="1854"/>
                      <a:pt x="421" y="1859"/>
                    </a:cubicBezTo>
                    <a:cubicBezTo>
                      <a:pt x="433" y="1867"/>
                      <a:pt x="434" y="1883"/>
                      <a:pt x="451" y="1891"/>
                    </a:cubicBezTo>
                    <a:cubicBezTo>
                      <a:pt x="467" y="1898"/>
                      <a:pt x="483" y="1901"/>
                      <a:pt x="498" y="1889"/>
                    </a:cubicBezTo>
                    <a:cubicBezTo>
                      <a:pt x="527" y="1953"/>
                      <a:pt x="590" y="1921"/>
                      <a:pt x="643" y="1928"/>
                    </a:cubicBezTo>
                    <a:cubicBezTo>
                      <a:pt x="644" y="1937"/>
                      <a:pt x="646" y="1944"/>
                      <a:pt x="649" y="1953"/>
                    </a:cubicBezTo>
                    <a:cubicBezTo>
                      <a:pt x="667" y="1952"/>
                      <a:pt x="667" y="1949"/>
                      <a:pt x="681" y="1956"/>
                    </a:cubicBezTo>
                    <a:cubicBezTo>
                      <a:pt x="699" y="1966"/>
                      <a:pt x="705" y="1974"/>
                      <a:pt x="723" y="1980"/>
                    </a:cubicBezTo>
                    <a:cubicBezTo>
                      <a:pt x="757" y="1992"/>
                      <a:pt x="774" y="2009"/>
                      <a:pt x="780" y="2045"/>
                    </a:cubicBezTo>
                    <a:cubicBezTo>
                      <a:pt x="783" y="2059"/>
                      <a:pt x="777" y="2069"/>
                      <a:pt x="786" y="2081"/>
                    </a:cubicBezTo>
                    <a:cubicBezTo>
                      <a:pt x="795" y="2093"/>
                      <a:pt x="817" y="2095"/>
                      <a:pt x="831" y="2099"/>
                    </a:cubicBezTo>
                    <a:cubicBezTo>
                      <a:pt x="867" y="2108"/>
                      <a:pt x="893" y="2138"/>
                      <a:pt x="936" y="2125"/>
                    </a:cubicBezTo>
                    <a:cubicBezTo>
                      <a:pt x="952" y="2121"/>
                      <a:pt x="964" y="2100"/>
                      <a:pt x="980" y="2096"/>
                    </a:cubicBezTo>
                    <a:cubicBezTo>
                      <a:pt x="1012" y="2086"/>
                      <a:pt x="1013" y="2097"/>
                      <a:pt x="1032" y="2063"/>
                    </a:cubicBezTo>
                    <a:cubicBezTo>
                      <a:pt x="1051" y="2031"/>
                      <a:pt x="1062" y="2023"/>
                      <a:pt x="1093" y="2021"/>
                    </a:cubicBezTo>
                    <a:cubicBezTo>
                      <a:pt x="1094" y="2016"/>
                      <a:pt x="1094" y="2011"/>
                      <a:pt x="1093" y="200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Freeform 12">
                <a:extLst>
                  <a:ext uri="{FF2B5EF4-FFF2-40B4-BE49-F238E27FC236}">
                    <a16:creationId xmlns:a16="http://schemas.microsoft.com/office/drawing/2014/main" id="{C1A0AE0F-DAF0-F65D-AF7E-8599822D37F0}"/>
                  </a:ext>
                </a:extLst>
              </p:cNvPr>
              <p:cNvSpPr>
                <a:spLocks/>
              </p:cNvSpPr>
              <p:nvPr/>
            </p:nvSpPr>
            <p:spPr bwMode="auto">
              <a:xfrm>
                <a:off x="8045036" y="4156713"/>
                <a:ext cx="277796" cy="412224"/>
              </a:xfrm>
              <a:custGeom>
                <a:avLst/>
                <a:gdLst>
                  <a:gd name="T0" fmla="*/ 1347 w 1473"/>
                  <a:gd name="T1" fmla="*/ 1055 h 2186"/>
                  <a:gd name="T2" fmla="*/ 1334 w 1473"/>
                  <a:gd name="T3" fmla="*/ 728 h 2186"/>
                  <a:gd name="T4" fmla="*/ 1286 w 1473"/>
                  <a:gd name="T5" fmla="*/ 555 h 2186"/>
                  <a:gd name="T6" fmla="*/ 1209 w 1473"/>
                  <a:gd name="T7" fmla="*/ 394 h 2186"/>
                  <a:gd name="T8" fmla="*/ 1173 w 1473"/>
                  <a:gd name="T9" fmla="*/ 279 h 2186"/>
                  <a:gd name="T10" fmla="*/ 1049 w 1473"/>
                  <a:gd name="T11" fmla="*/ 0 h 2186"/>
                  <a:gd name="T12" fmla="*/ 950 w 1473"/>
                  <a:gd name="T13" fmla="*/ 25 h 2186"/>
                  <a:gd name="T14" fmla="*/ 847 w 1473"/>
                  <a:gd name="T15" fmla="*/ 71 h 2186"/>
                  <a:gd name="T16" fmla="*/ 684 w 1473"/>
                  <a:gd name="T17" fmla="*/ 89 h 2186"/>
                  <a:gd name="T18" fmla="*/ 588 w 1473"/>
                  <a:gd name="T19" fmla="*/ 122 h 2186"/>
                  <a:gd name="T20" fmla="*/ 479 w 1473"/>
                  <a:gd name="T21" fmla="*/ 171 h 2186"/>
                  <a:gd name="T22" fmla="*/ 416 w 1473"/>
                  <a:gd name="T23" fmla="*/ 247 h 2186"/>
                  <a:gd name="T24" fmla="*/ 305 w 1473"/>
                  <a:gd name="T25" fmla="*/ 244 h 2186"/>
                  <a:gd name="T26" fmla="*/ 225 w 1473"/>
                  <a:gd name="T27" fmla="*/ 309 h 2186"/>
                  <a:gd name="T28" fmla="*/ 216 w 1473"/>
                  <a:gd name="T29" fmla="*/ 437 h 2186"/>
                  <a:gd name="T30" fmla="*/ 219 w 1473"/>
                  <a:gd name="T31" fmla="*/ 638 h 2186"/>
                  <a:gd name="T32" fmla="*/ 233 w 1473"/>
                  <a:gd name="T33" fmla="*/ 739 h 2186"/>
                  <a:gd name="T34" fmla="*/ 127 w 1473"/>
                  <a:gd name="T35" fmla="*/ 782 h 2186"/>
                  <a:gd name="T36" fmla="*/ 175 w 1473"/>
                  <a:gd name="T37" fmla="*/ 854 h 2186"/>
                  <a:gd name="T38" fmla="*/ 163 w 1473"/>
                  <a:gd name="T39" fmla="*/ 891 h 2186"/>
                  <a:gd name="T40" fmla="*/ 183 w 1473"/>
                  <a:gd name="T41" fmla="*/ 968 h 2186"/>
                  <a:gd name="T42" fmla="*/ 113 w 1473"/>
                  <a:gd name="T43" fmla="*/ 1121 h 2186"/>
                  <a:gd name="T44" fmla="*/ 66 w 1473"/>
                  <a:gd name="T45" fmla="*/ 1232 h 2186"/>
                  <a:gd name="T46" fmla="*/ 20 w 1473"/>
                  <a:gd name="T47" fmla="*/ 1382 h 2186"/>
                  <a:gd name="T48" fmla="*/ 57 w 1473"/>
                  <a:gd name="T49" fmla="*/ 1461 h 2186"/>
                  <a:gd name="T50" fmla="*/ 129 w 1473"/>
                  <a:gd name="T51" fmla="*/ 1559 h 2186"/>
                  <a:gd name="T52" fmla="*/ 145 w 1473"/>
                  <a:gd name="T53" fmla="*/ 1615 h 2186"/>
                  <a:gd name="T54" fmla="*/ 110 w 1473"/>
                  <a:gd name="T55" fmla="*/ 1717 h 2186"/>
                  <a:gd name="T56" fmla="*/ 158 w 1473"/>
                  <a:gd name="T57" fmla="*/ 1800 h 2186"/>
                  <a:gd name="T58" fmla="*/ 129 w 1473"/>
                  <a:gd name="T59" fmla="*/ 1901 h 2186"/>
                  <a:gd name="T60" fmla="*/ 145 w 1473"/>
                  <a:gd name="T61" fmla="*/ 1916 h 2186"/>
                  <a:gd name="T62" fmla="*/ 225 w 1473"/>
                  <a:gd name="T63" fmla="*/ 1957 h 2186"/>
                  <a:gd name="T64" fmla="*/ 356 w 1473"/>
                  <a:gd name="T65" fmla="*/ 2009 h 2186"/>
                  <a:gd name="T66" fmla="*/ 435 w 1473"/>
                  <a:gd name="T67" fmla="*/ 2018 h 2186"/>
                  <a:gd name="T68" fmla="*/ 477 w 1473"/>
                  <a:gd name="T69" fmla="*/ 2098 h 2186"/>
                  <a:gd name="T70" fmla="*/ 549 w 1473"/>
                  <a:gd name="T71" fmla="*/ 2160 h 2186"/>
                  <a:gd name="T72" fmla="*/ 660 w 1473"/>
                  <a:gd name="T73" fmla="*/ 2115 h 2186"/>
                  <a:gd name="T74" fmla="*/ 770 w 1473"/>
                  <a:gd name="T75" fmla="*/ 2147 h 2186"/>
                  <a:gd name="T76" fmla="*/ 844 w 1473"/>
                  <a:gd name="T77" fmla="*/ 1973 h 2186"/>
                  <a:gd name="T78" fmla="*/ 978 w 1473"/>
                  <a:gd name="T79" fmla="*/ 1895 h 2186"/>
                  <a:gd name="T80" fmla="*/ 1039 w 1473"/>
                  <a:gd name="T81" fmla="*/ 1907 h 2186"/>
                  <a:gd name="T82" fmla="*/ 1067 w 1473"/>
                  <a:gd name="T83" fmla="*/ 1902 h 2186"/>
                  <a:gd name="T84" fmla="*/ 1067 w 1473"/>
                  <a:gd name="T85" fmla="*/ 1902 h 2186"/>
                  <a:gd name="T86" fmla="*/ 1102 w 1473"/>
                  <a:gd name="T87" fmla="*/ 1879 h 2186"/>
                  <a:gd name="T88" fmla="*/ 1134 w 1473"/>
                  <a:gd name="T89" fmla="*/ 1838 h 2186"/>
                  <a:gd name="T90" fmla="*/ 1188 w 1473"/>
                  <a:gd name="T91" fmla="*/ 1788 h 2186"/>
                  <a:gd name="T92" fmla="*/ 1257 w 1473"/>
                  <a:gd name="T93" fmla="*/ 1751 h 2186"/>
                  <a:gd name="T94" fmla="*/ 1215 w 1473"/>
                  <a:gd name="T95" fmla="*/ 1687 h 2186"/>
                  <a:gd name="T96" fmla="*/ 1273 w 1473"/>
                  <a:gd name="T97" fmla="*/ 1647 h 2186"/>
                  <a:gd name="T98" fmla="*/ 1247 w 1473"/>
                  <a:gd name="T99" fmla="*/ 1604 h 2186"/>
                  <a:gd name="T100" fmla="*/ 1282 w 1473"/>
                  <a:gd name="T101" fmla="*/ 1565 h 2186"/>
                  <a:gd name="T102" fmla="*/ 1270 w 1473"/>
                  <a:gd name="T103" fmla="*/ 1536 h 2186"/>
                  <a:gd name="T104" fmla="*/ 1301 w 1473"/>
                  <a:gd name="T105" fmla="*/ 1461 h 2186"/>
                  <a:gd name="T106" fmla="*/ 1322 w 1473"/>
                  <a:gd name="T107" fmla="*/ 1406 h 2186"/>
                  <a:gd name="T108" fmla="*/ 1324 w 1473"/>
                  <a:gd name="T109" fmla="*/ 1335 h 2186"/>
                  <a:gd name="T110" fmla="*/ 1409 w 1473"/>
                  <a:gd name="T111" fmla="*/ 1297 h 2186"/>
                  <a:gd name="T112" fmla="*/ 1372 w 1473"/>
                  <a:gd name="T113" fmla="*/ 1246 h 2186"/>
                  <a:gd name="T114" fmla="*/ 1389 w 1473"/>
                  <a:gd name="T115" fmla="*/ 10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2186">
                    <a:moveTo>
                      <a:pt x="1389" y="1080"/>
                    </a:moveTo>
                    <a:cubicBezTo>
                      <a:pt x="1395" y="1019"/>
                      <a:pt x="1372" y="1029"/>
                      <a:pt x="1347" y="1055"/>
                    </a:cubicBezTo>
                    <a:cubicBezTo>
                      <a:pt x="1322" y="1082"/>
                      <a:pt x="1320" y="1040"/>
                      <a:pt x="1339" y="954"/>
                    </a:cubicBezTo>
                    <a:cubicBezTo>
                      <a:pt x="1359" y="868"/>
                      <a:pt x="1345" y="753"/>
                      <a:pt x="1334" y="728"/>
                    </a:cubicBezTo>
                    <a:cubicBezTo>
                      <a:pt x="1322" y="703"/>
                      <a:pt x="1293" y="678"/>
                      <a:pt x="1311" y="640"/>
                    </a:cubicBezTo>
                    <a:cubicBezTo>
                      <a:pt x="1328" y="601"/>
                      <a:pt x="1301" y="559"/>
                      <a:pt x="1286" y="555"/>
                    </a:cubicBezTo>
                    <a:cubicBezTo>
                      <a:pt x="1270" y="551"/>
                      <a:pt x="1261" y="527"/>
                      <a:pt x="1230" y="503"/>
                    </a:cubicBezTo>
                    <a:cubicBezTo>
                      <a:pt x="1198" y="479"/>
                      <a:pt x="1167" y="412"/>
                      <a:pt x="1209" y="394"/>
                    </a:cubicBezTo>
                    <a:cubicBezTo>
                      <a:pt x="1251" y="376"/>
                      <a:pt x="1224" y="344"/>
                      <a:pt x="1195" y="332"/>
                    </a:cubicBezTo>
                    <a:cubicBezTo>
                      <a:pt x="1166" y="319"/>
                      <a:pt x="1141" y="305"/>
                      <a:pt x="1173" y="279"/>
                    </a:cubicBezTo>
                    <a:cubicBezTo>
                      <a:pt x="1205" y="254"/>
                      <a:pt x="1190" y="226"/>
                      <a:pt x="1163" y="173"/>
                    </a:cubicBezTo>
                    <a:cubicBezTo>
                      <a:pt x="1149" y="145"/>
                      <a:pt x="1097" y="68"/>
                      <a:pt x="1049" y="0"/>
                    </a:cubicBezTo>
                    <a:cubicBezTo>
                      <a:pt x="1046" y="0"/>
                      <a:pt x="1043" y="2"/>
                      <a:pt x="1040" y="2"/>
                    </a:cubicBezTo>
                    <a:cubicBezTo>
                      <a:pt x="1015" y="5"/>
                      <a:pt x="966" y="3"/>
                      <a:pt x="950" y="25"/>
                    </a:cubicBezTo>
                    <a:cubicBezTo>
                      <a:pt x="932" y="50"/>
                      <a:pt x="946" y="81"/>
                      <a:pt x="911" y="91"/>
                    </a:cubicBezTo>
                    <a:cubicBezTo>
                      <a:pt x="883" y="100"/>
                      <a:pt x="869" y="79"/>
                      <a:pt x="847" y="71"/>
                    </a:cubicBezTo>
                    <a:cubicBezTo>
                      <a:pt x="790" y="49"/>
                      <a:pt x="770" y="151"/>
                      <a:pt x="715" y="105"/>
                    </a:cubicBezTo>
                    <a:cubicBezTo>
                      <a:pt x="701" y="94"/>
                      <a:pt x="708" y="87"/>
                      <a:pt x="684" y="89"/>
                    </a:cubicBezTo>
                    <a:cubicBezTo>
                      <a:pt x="674" y="89"/>
                      <a:pt x="668" y="91"/>
                      <a:pt x="658" y="94"/>
                    </a:cubicBezTo>
                    <a:cubicBezTo>
                      <a:pt x="635" y="103"/>
                      <a:pt x="613" y="113"/>
                      <a:pt x="588" y="122"/>
                    </a:cubicBezTo>
                    <a:cubicBezTo>
                      <a:pt x="570" y="128"/>
                      <a:pt x="556" y="143"/>
                      <a:pt x="538" y="151"/>
                    </a:cubicBezTo>
                    <a:cubicBezTo>
                      <a:pt x="519" y="159"/>
                      <a:pt x="497" y="158"/>
                      <a:pt x="479" y="171"/>
                    </a:cubicBezTo>
                    <a:cubicBezTo>
                      <a:pt x="461" y="185"/>
                      <a:pt x="464" y="198"/>
                      <a:pt x="454" y="217"/>
                    </a:cubicBezTo>
                    <a:cubicBezTo>
                      <a:pt x="446" y="231"/>
                      <a:pt x="428" y="239"/>
                      <a:pt x="416" y="247"/>
                    </a:cubicBezTo>
                    <a:cubicBezTo>
                      <a:pt x="392" y="264"/>
                      <a:pt x="354" y="289"/>
                      <a:pt x="324" y="267"/>
                    </a:cubicBezTo>
                    <a:cubicBezTo>
                      <a:pt x="315" y="261"/>
                      <a:pt x="309" y="253"/>
                      <a:pt x="305" y="244"/>
                    </a:cubicBezTo>
                    <a:cubicBezTo>
                      <a:pt x="301" y="251"/>
                      <a:pt x="297" y="260"/>
                      <a:pt x="289" y="270"/>
                    </a:cubicBezTo>
                    <a:cubicBezTo>
                      <a:pt x="274" y="291"/>
                      <a:pt x="238" y="291"/>
                      <a:pt x="225" y="309"/>
                    </a:cubicBezTo>
                    <a:cubicBezTo>
                      <a:pt x="215" y="326"/>
                      <a:pt x="231" y="354"/>
                      <a:pt x="233" y="370"/>
                    </a:cubicBezTo>
                    <a:cubicBezTo>
                      <a:pt x="238" y="395"/>
                      <a:pt x="229" y="414"/>
                      <a:pt x="216" y="437"/>
                    </a:cubicBezTo>
                    <a:cubicBezTo>
                      <a:pt x="185" y="494"/>
                      <a:pt x="217" y="533"/>
                      <a:pt x="214" y="589"/>
                    </a:cubicBezTo>
                    <a:cubicBezTo>
                      <a:pt x="213" y="607"/>
                      <a:pt x="211" y="621"/>
                      <a:pt x="219" y="638"/>
                    </a:cubicBezTo>
                    <a:cubicBezTo>
                      <a:pt x="228" y="656"/>
                      <a:pt x="231" y="658"/>
                      <a:pt x="234" y="679"/>
                    </a:cubicBezTo>
                    <a:cubicBezTo>
                      <a:pt x="237" y="701"/>
                      <a:pt x="240" y="718"/>
                      <a:pt x="233" y="739"/>
                    </a:cubicBezTo>
                    <a:cubicBezTo>
                      <a:pt x="213" y="742"/>
                      <a:pt x="196" y="728"/>
                      <a:pt x="175" y="728"/>
                    </a:cubicBezTo>
                    <a:cubicBezTo>
                      <a:pt x="147" y="727"/>
                      <a:pt x="113" y="749"/>
                      <a:pt x="127" y="782"/>
                    </a:cubicBezTo>
                    <a:cubicBezTo>
                      <a:pt x="136" y="805"/>
                      <a:pt x="199" y="799"/>
                      <a:pt x="191" y="838"/>
                    </a:cubicBezTo>
                    <a:cubicBezTo>
                      <a:pt x="189" y="847"/>
                      <a:pt x="179" y="845"/>
                      <a:pt x="175" y="854"/>
                    </a:cubicBezTo>
                    <a:cubicBezTo>
                      <a:pt x="173" y="859"/>
                      <a:pt x="173" y="867"/>
                      <a:pt x="170" y="872"/>
                    </a:cubicBezTo>
                    <a:cubicBezTo>
                      <a:pt x="167" y="879"/>
                      <a:pt x="168" y="885"/>
                      <a:pt x="163" y="891"/>
                    </a:cubicBezTo>
                    <a:cubicBezTo>
                      <a:pt x="159" y="897"/>
                      <a:pt x="147" y="897"/>
                      <a:pt x="145" y="900"/>
                    </a:cubicBezTo>
                    <a:cubicBezTo>
                      <a:pt x="125" y="931"/>
                      <a:pt x="176" y="940"/>
                      <a:pt x="183" y="968"/>
                    </a:cubicBezTo>
                    <a:cubicBezTo>
                      <a:pt x="192" y="1004"/>
                      <a:pt x="174" y="1041"/>
                      <a:pt x="158" y="1071"/>
                    </a:cubicBezTo>
                    <a:cubicBezTo>
                      <a:pt x="148" y="1091"/>
                      <a:pt x="133" y="1108"/>
                      <a:pt x="113" y="1121"/>
                    </a:cubicBezTo>
                    <a:cubicBezTo>
                      <a:pt x="101" y="1128"/>
                      <a:pt x="86" y="1130"/>
                      <a:pt x="77" y="1142"/>
                    </a:cubicBezTo>
                    <a:cubicBezTo>
                      <a:pt x="58" y="1167"/>
                      <a:pt x="74" y="1205"/>
                      <a:pt x="66" y="1232"/>
                    </a:cubicBezTo>
                    <a:cubicBezTo>
                      <a:pt x="58" y="1257"/>
                      <a:pt x="24" y="1283"/>
                      <a:pt x="21" y="1313"/>
                    </a:cubicBezTo>
                    <a:cubicBezTo>
                      <a:pt x="0" y="1326"/>
                      <a:pt x="8" y="1365"/>
                      <a:pt x="20" y="1382"/>
                    </a:cubicBezTo>
                    <a:cubicBezTo>
                      <a:pt x="30" y="1397"/>
                      <a:pt x="44" y="1402"/>
                      <a:pt x="50" y="1421"/>
                    </a:cubicBezTo>
                    <a:cubicBezTo>
                      <a:pt x="54" y="1433"/>
                      <a:pt x="53" y="1448"/>
                      <a:pt x="57" y="1461"/>
                    </a:cubicBezTo>
                    <a:cubicBezTo>
                      <a:pt x="67" y="1492"/>
                      <a:pt x="83" y="1512"/>
                      <a:pt x="109" y="1533"/>
                    </a:cubicBezTo>
                    <a:cubicBezTo>
                      <a:pt x="121" y="1543"/>
                      <a:pt x="130" y="1538"/>
                      <a:pt x="129" y="1559"/>
                    </a:cubicBezTo>
                    <a:cubicBezTo>
                      <a:pt x="129" y="1573"/>
                      <a:pt x="119" y="1587"/>
                      <a:pt x="104" y="1584"/>
                    </a:cubicBezTo>
                    <a:cubicBezTo>
                      <a:pt x="102" y="1624"/>
                      <a:pt x="127" y="1601"/>
                      <a:pt x="145" y="1615"/>
                    </a:cubicBezTo>
                    <a:cubicBezTo>
                      <a:pt x="174" y="1637"/>
                      <a:pt x="132" y="1647"/>
                      <a:pt x="121" y="1658"/>
                    </a:cubicBezTo>
                    <a:cubicBezTo>
                      <a:pt x="106" y="1674"/>
                      <a:pt x="114" y="1696"/>
                      <a:pt x="110" y="1717"/>
                    </a:cubicBezTo>
                    <a:cubicBezTo>
                      <a:pt x="106" y="1744"/>
                      <a:pt x="106" y="1743"/>
                      <a:pt x="131" y="1757"/>
                    </a:cubicBezTo>
                    <a:cubicBezTo>
                      <a:pt x="148" y="1766"/>
                      <a:pt x="163" y="1775"/>
                      <a:pt x="158" y="1800"/>
                    </a:cubicBezTo>
                    <a:cubicBezTo>
                      <a:pt x="154" y="1819"/>
                      <a:pt x="129" y="1833"/>
                      <a:pt x="123" y="1850"/>
                    </a:cubicBezTo>
                    <a:cubicBezTo>
                      <a:pt x="118" y="1867"/>
                      <a:pt x="128" y="1884"/>
                      <a:pt x="129" y="1901"/>
                    </a:cubicBezTo>
                    <a:cubicBezTo>
                      <a:pt x="130" y="1906"/>
                      <a:pt x="130" y="1911"/>
                      <a:pt x="129" y="1916"/>
                    </a:cubicBezTo>
                    <a:cubicBezTo>
                      <a:pt x="134" y="1916"/>
                      <a:pt x="139" y="1916"/>
                      <a:pt x="145" y="1916"/>
                    </a:cubicBezTo>
                    <a:cubicBezTo>
                      <a:pt x="159" y="1916"/>
                      <a:pt x="174" y="1913"/>
                      <a:pt x="187" y="1920"/>
                    </a:cubicBezTo>
                    <a:cubicBezTo>
                      <a:pt x="204" y="1928"/>
                      <a:pt x="208" y="1948"/>
                      <a:pt x="225" y="1957"/>
                    </a:cubicBezTo>
                    <a:cubicBezTo>
                      <a:pt x="259" y="1975"/>
                      <a:pt x="308" y="1956"/>
                      <a:pt x="340" y="1985"/>
                    </a:cubicBezTo>
                    <a:cubicBezTo>
                      <a:pt x="348" y="1992"/>
                      <a:pt x="343" y="2002"/>
                      <a:pt x="356" y="2009"/>
                    </a:cubicBezTo>
                    <a:cubicBezTo>
                      <a:pt x="363" y="2013"/>
                      <a:pt x="374" y="2009"/>
                      <a:pt x="382" y="2010"/>
                    </a:cubicBezTo>
                    <a:cubicBezTo>
                      <a:pt x="399" y="2012"/>
                      <a:pt x="417" y="2016"/>
                      <a:pt x="435" y="2018"/>
                    </a:cubicBezTo>
                    <a:cubicBezTo>
                      <a:pt x="464" y="2021"/>
                      <a:pt x="515" y="2017"/>
                      <a:pt x="501" y="2064"/>
                    </a:cubicBezTo>
                    <a:cubicBezTo>
                      <a:pt x="497" y="2078"/>
                      <a:pt x="478" y="2084"/>
                      <a:pt x="477" y="2098"/>
                    </a:cubicBezTo>
                    <a:cubicBezTo>
                      <a:pt x="476" y="2113"/>
                      <a:pt x="494" y="2129"/>
                      <a:pt x="505" y="2138"/>
                    </a:cubicBezTo>
                    <a:cubicBezTo>
                      <a:pt x="517" y="2147"/>
                      <a:pt x="536" y="2152"/>
                      <a:pt x="549" y="2160"/>
                    </a:cubicBezTo>
                    <a:cubicBezTo>
                      <a:pt x="561" y="2167"/>
                      <a:pt x="572" y="2180"/>
                      <a:pt x="590" y="2182"/>
                    </a:cubicBezTo>
                    <a:cubicBezTo>
                      <a:pt x="635" y="2186"/>
                      <a:pt x="620" y="2127"/>
                      <a:pt x="660" y="2115"/>
                    </a:cubicBezTo>
                    <a:cubicBezTo>
                      <a:pt x="677" y="2110"/>
                      <a:pt x="713" y="2111"/>
                      <a:pt x="730" y="2115"/>
                    </a:cubicBezTo>
                    <a:cubicBezTo>
                      <a:pt x="748" y="2120"/>
                      <a:pt x="757" y="2144"/>
                      <a:pt x="770" y="2147"/>
                    </a:cubicBezTo>
                    <a:cubicBezTo>
                      <a:pt x="804" y="2157"/>
                      <a:pt x="802" y="2093"/>
                      <a:pt x="809" y="2072"/>
                    </a:cubicBezTo>
                    <a:cubicBezTo>
                      <a:pt x="819" y="2037"/>
                      <a:pt x="837" y="2010"/>
                      <a:pt x="844" y="1973"/>
                    </a:cubicBezTo>
                    <a:cubicBezTo>
                      <a:pt x="852" y="1927"/>
                      <a:pt x="855" y="1860"/>
                      <a:pt x="918" y="1873"/>
                    </a:cubicBezTo>
                    <a:cubicBezTo>
                      <a:pt x="942" y="1879"/>
                      <a:pt x="962" y="1885"/>
                      <a:pt x="978" y="1895"/>
                    </a:cubicBezTo>
                    <a:cubicBezTo>
                      <a:pt x="981" y="1884"/>
                      <a:pt x="986" y="1876"/>
                      <a:pt x="994" y="1874"/>
                    </a:cubicBezTo>
                    <a:cubicBezTo>
                      <a:pt x="1020" y="1867"/>
                      <a:pt x="1033" y="1888"/>
                      <a:pt x="1039" y="1907"/>
                    </a:cubicBezTo>
                    <a:cubicBezTo>
                      <a:pt x="1048" y="1938"/>
                      <a:pt x="1050" y="1923"/>
                      <a:pt x="1070" y="1905"/>
                    </a:cubicBezTo>
                    <a:cubicBezTo>
                      <a:pt x="1069" y="1904"/>
                      <a:pt x="1067" y="1903"/>
                      <a:pt x="1067" y="1902"/>
                    </a:cubicBezTo>
                    <a:cubicBezTo>
                      <a:pt x="1064" y="1903"/>
                      <a:pt x="1061" y="1902"/>
                      <a:pt x="1059" y="1899"/>
                    </a:cubicBezTo>
                    <a:cubicBezTo>
                      <a:pt x="1063" y="1900"/>
                      <a:pt x="1064" y="1900"/>
                      <a:pt x="1067" y="1902"/>
                    </a:cubicBezTo>
                    <a:cubicBezTo>
                      <a:pt x="1074" y="1901"/>
                      <a:pt x="1083" y="1892"/>
                      <a:pt x="1088" y="1887"/>
                    </a:cubicBezTo>
                    <a:cubicBezTo>
                      <a:pt x="1093" y="1883"/>
                      <a:pt x="1098" y="1885"/>
                      <a:pt x="1102" y="1879"/>
                    </a:cubicBezTo>
                    <a:cubicBezTo>
                      <a:pt x="1105" y="1875"/>
                      <a:pt x="1102" y="1864"/>
                      <a:pt x="1104" y="1858"/>
                    </a:cubicBezTo>
                    <a:cubicBezTo>
                      <a:pt x="1111" y="1843"/>
                      <a:pt x="1121" y="1847"/>
                      <a:pt x="1134" y="1838"/>
                    </a:cubicBezTo>
                    <a:cubicBezTo>
                      <a:pt x="1144" y="1831"/>
                      <a:pt x="1152" y="1807"/>
                      <a:pt x="1166" y="1823"/>
                    </a:cubicBezTo>
                    <a:cubicBezTo>
                      <a:pt x="1168" y="1807"/>
                      <a:pt x="1185" y="1804"/>
                      <a:pt x="1188" y="1788"/>
                    </a:cubicBezTo>
                    <a:cubicBezTo>
                      <a:pt x="1191" y="1772"/>
                      <a:pt x="1185" y="1754"/>
                      <a:pt x="1186" y="1738"/>
                    </a:cubicBezTo>
                    <a:cubicBezTo>
                      <a:pt x="1205" y="1743"/>
                      <a:pt x="1245" y="1771"/>
                      <a:pt x="1257" y="1751"/>
                    </a:cubicBezTo>
                    <a:cubicBezTo>
                      <a:pt x="1272" y="1724"/>
                      <a:pt x="1172" y="1714"/>
                      <a:pt x="1211" y="1683"/>
                    </a:cubicBezTo>
                    <a:cubicBezTo>
                      <a:pt x="1213" y="1683"/>
                      <a:pt x="1215" y="1685"/>
                      <a:pt x="1215" y="1687"/>
                    </a:cubicBezTo>
                    <a:cubicBezTo>
                      <a:pt x="1215" y="1661"/>
                      <a:pt x="1293" y="1680"/>
                      <a:pt x="1285" y="1648"/>
                    </a:cubicBezTo>
                    <a:cubicBezTo>
                      <a:pt x="1282" y="1648"/>
                      <a:pt x="1276" y="1648"/>
                      <a:pt x="1273" y="1647"/>
                    </a:cubicBezTo>
                    <a:cubicBezTo>
                      <a:pt x="1260" y="1641"/>
                      <a:pt x="1250" y="1643"/>
                      <a:pt x="1242" y="1629"/>
                    </a:cubicBezTo>
                    <a:cubicBezTo>
                      <a:pt x="1234" y="1615"/>
                      <a:pt x="1236" y="1609"/>
                      <a:pt x="1247" y="1604"/>
                    </a:cubicBezTo>
                    <a:cubicBezTo>
                      <a:pt x="1261" y="1597"/>
                      <a:pt x="1267" y="1604"/>
                      <a:pt x="1279" y="1592"/>
                    </a:cubicBezTo>
                    <a:cubicBezTo>
                      <a:pt x="1287" y="1583"/>
                      <a:pt x="1288" y="1579"/>
                      <a:pt x="1282" y="1565"/>
                    </a:cubicBezTo>
                    <a:cubicBezTo>
                      <a:pt x="1279" y="1559"/>
                      <a:pt x="1273" y="1556"/>
                      <a:pt x="1270" y="1550"/>
                    </a:cubicBezTo>
                    <a:cubicBezTo>
                      <a:pt x="1269" y="1546"/>
                      <a:pt x="1271" y="1540"/>
                      <a:pt x="1270" y="1536"/>
                    </a:cubicBezTo>
                    <a:cubicBezTo>
                      <a:pt x="1268" y="1521"/>
                      <a:pt x="1262" y="1501"/>
                      <a:pt x="1270" y="1487"/>
                    </a:cubicBezTo>
                    <a:cubicBezTo>
                      <a:pt x="1278" y="1474"/>
                      <a:pt x="1297" y="1476"/>
                      <a:pt x="1301" y="1461"/>
                    </a:cubicBezTo>
                    <a:cubicBezTo>
                      <a:pt x="1304" y="1448"/>
                      <a:pt x="1292" y="1440"/>
                      <a:pt x="1303" y="1428"/>
                    </a:cubicBezTo>
                    <a:cubicBezTo>
                      <a:pt x="1313" y="1416"/>
                      <a:pt x="1325" y="1426"/>
                      <a:pt x="1322" y="1406"/>
                    </a:cubicBezTo>
                    <a:cubicBezTo>
                      <a:pt x="1320" y="1393"/>
                      <a:pt x="1305" y="1387"/>
                      <a:pt x="1305" y="1370"/>
                    </a:cubicBezTo>
                    <a:cubicBezTo>
                      <a:pt x="1305" y="1357"/>
                      <a:pt x="1308" y="1336"/>
                      <a:pt x="1324" y="1335"/>
                    </a:cubicBezTo>
                    <a:cubicBezTo>
                      <a:pt x="1336" y="1334"/>
                      <a:pt x="1342" y="1345"/>
                      <a:pt x="1357" y="1342"/>
                    </a:cubicBezTo>
                    <a:cubicBezTo>
                      <a:pt x="1379" y="1336"/>
                      <a:pt x="1404" y="1321"/>
                      <a:pt x="1409" y="1297"/>
                    </a:cubicBezTo>
                    <a:cubicBezTo>
                      <a:pt x="1410" y="1287"/>
                      <a:pt x="1409" y="1263"/>
                      <a:pt x="1402" y="1254"/>
                    </a:cubicBezTo>
                    <a:cubicBezTo>
                      <a:pt x="1394" y="1243"/>
                      <a:pt x="1384" y="1249"/>
                      <a:pt x="1372" y="1246"/>
                    </a:cubicBezTo>
                    <a:cubicBezTo>
                      <a:pt x="1374" y="1211"/>
                      <a:pt x="1384" y="1200"/>
                      <a:pt x="1414" y="1184"/>
                    </a:cubicBezTo>
                    <a:cubicBezTo>
                      <a:pt x="1473" y="1153"/>
                      <a:pt x="1386" y="1115"/>
                      <a:pt x="1389" y="1080"/>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Freeform 13">
                <a:extLst>
                  <a:ext uri="{FF2B5EF4-FFF2-40B4-BE49-F238E27FC236}">
                    <a16:creationId xmlns:a16="http://schemas.microsoft.com/office/drawing/2014/main" id="{F90BE6FD-6F02-2389-CB40-58D5E08C911F}"/>
                  </a:ext>
                </a:extLst>
              </p:cNvPr>
              <p:cNvSpPr>
                <a:spLocks/>
              </p:cNvSpPr>
              <p:nvPr/>
            </p:nvSpPr>
            <p:spPr bwMode="auto">
              <a:xfrm>
                <a:off x="7836689" y="4474263"/>
                <a:ext cx="206671" cy="339821"/>
              </a:xfrm>
              <a:custGeom>
                <a:avLst/>
                <a:gdLst>
                  <a:gd name="T0" fmla="*/ 774 w 1096"/>
                  <a:gd name="T1" fmla="*/ 1392 h 1802"/>
                  <a:gd name="T2" fmla="*/ 879 w 1096"/>
                  <a:gd name="T3" fmla="*/ 1326 h 1802"/>
                  <a:gd name="T4" fmla="*/ 927 w 1096"/>
                  <a:gd name="T5" fmla="*/ 1144 h 1802"/>
                  <a:gd name="T6" fmla="*/ 956 w 1096"/>
                  <a:gd name="T7" fmla="*/ 1100 h 1802"/>
                  <a:gd name="T8" fmla="*/ 981 w 1096"/>
                  <a:gd name="T9" fmla="*/ 1046 h 1802"/>
                  <a:gd name="T10" fmla="*/ 1030 w 1096"/>
                  <a:gd name="T11" fmla="*/ 976 h 1802"/>
                  <a:gd name="T12" fmla="*/ 1071 w 1096"/>
                  <a:gd name="T13" fmla="*/ 864 h 1802"/>
                  <a:gd name="T14" fmla="*/ 1022 w 1096"/>
                  <a:gd name="T15" fmla="*/ 720 h 1802"/>
                  <a:gd name="T16" fmla="*/ 1032 w 1096"/>
                  <a:gd name="T17" fmla="*/ 631 h 1802"/>
                  <a:gd name="T18" fmla="*/ 1066 w 1096"/>
                  <a:gd name="T19" fmla="*/ 554 h 1802"/>
                  <a:gd name="T20" fmla="*/ 1055 w 1096"/>
                  <a:gd name="T21" fmla="*/ 441 h 1802"/>
                  <a:gd name="T22" fmla="*/ 1020 w 1096"/>
                  <a:gd name="T23" fmla="*/ 376 h 1802"/>
                  <a:gd name="T24" fmla="*/ 972 w 1096"/>
                  <a:gd name="T25" fmla="*/ 310 h 1802"/>
                  <a:gd name="T26" fmla="*/ 921 w 1096"/>
                  <a:gd name="T27" fmla="*/ 256 h 1802"/>
                  <a:gd name="T28" fmla="*/ 822 w 1096"/>
                  <a:gd name="T29" fmla="*/ 167 h 1802"/>
                  <a:gd name="T30" fmla="*/ 784 w 1096"/>
                  <a:gd name="T31" fmla="*/ 139 h 1802"/>
                  <a:gd name="T32" fmla="*/ 592 w 1096"/>
                  <a:gd name="T33" fmla="*/ 102 h 1802"/>
                  <a:gd name="T34" fmla="*/ 527 w 1096"/>
                  <a:gd name="T35" fmla="*/ 64 h 1802"/>
                  <a:gd name="T36" fmla="*/ 505 w 1096"/>
                  <a:gd name="T37" fmla="*/ 0 h 1802"/>
                  <a:gd name="T38" fmla="*/ 403 w 1096"/>
                  <a:gd name="T39" fmla="*/ 35 h 1802"/>
                  <a:gd name="T40" fmla="*/ 328 w 1096"/>
                  <a:gd name="T41" fmla="*/ 35 h 1802"/>
                  <a:gd name="T42" fmla="*/ 278 w 1096"/>
                  <a:gd name="T43" fmla="*/ 233 h 1802"/>
                  <a:gd name="T44" fmla="*/ 141 w 1096"/>
                  <a:gd name="T45" fmla="*/ 537 h 1802"/>
                  <a:gd name="T46" fmla="*/ 0 w 1096"/>
                  <a:gd name="T47" fmla="*/ 759 h 1802"/>
                  <a:gd name="T48" fmla="*/ 143 w 1096"/>
                  <a:gd name="T49" fmla="*/ 815 h 1802"/>
                  <a:gd name="T50" fmla="*/ 312 w 1096"/>
                  <a:gd name="T51" fmla="*/ 1045 h 1802"/>
                  <a:gd name="T52" fmla="*/ 284 w 1096"/>
                  <a:gd name="T53" fmla="*/ 1171 h 1802"/>
                  <a:gd name="T54" fmla="*/ 197 w 1096"/>
                  <a:gd name="T55" fmla="*/ 1218 h 1802"/>
                  <a:gd name="T56" fmla="*/ 143 w 1096"/>
                  <a:gd name="T57" fmla="*/ 1275 h 1802"/>
                  <a:gd name="T58" fmla="*/ 136 w 1096"/>
                  <a:gd name="T59" fmla="*/ 1364 h 1802"/>
                  <a:gd name="T60" fmla="*/ 99 w 1096"/>
                  <a:gd name="T61" fmla="*/ 1462 h 1802"/>
                  <a:gd name="T62" fmla="*/ 97 w 1096"/>
                  <a:gd name="T63" fmla="*/ 1508 h 1802"/>
                  <a:gd name="T64" fmla="*/ 110 w 1096"/>
                  <a:gd name="T65" fmla="*/ 1638 h 1802"/>
                  <a:gd name="T66" fmla="*/ 181 w 1096"/>
                  <a:gd name="T67" fmla="*/ 1685 h 1802"/>
                  <a:gd name="T68" fmla="*/ 354 w 1096"/>
                  <a:gd name="T69" fmla="*/ 1696 h 1802"/>
                  <a:gd name="T70" fmla="*/ 483 w 1096"/>
                  <a:gd name="T71" fmla="*/ 1768 h 1802"/>
                  <a:gd name="T72" fmla="*/ 555 w 1096"/>
                  <a:gd name="T73" fmla="*/ 1787 h 1802"/>
                  <a:gd name="T74" fmla="*/ 633 w 1096"/>
                  <a:gd name="T75" fmla="*/ 1781 h 1802"/>
                  <a:gd name="T76" fmla="*/ 741 w 1096"/>
                  <a:gd name="T77" fmla="*/ 1689 h 1802"/>
                  <a:gd name="T78" fmla="*/ 724 w 1096"/>
                  <a:gd name="T79" fmla="*/ 1596 h 1802"/>
                  <a:gd name="T80" fmla="*/ 738 w 1096"/>
                  <a:gd name="T81" fmla="*/ 150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802">
                    <a:moveTo>
                      <a:pt x="736" y="1393"/>
                    </a:moveTo>
                    <a:cubicBezTo>
                      <a:pt x="742" y="1388"/>
                      <a:pt x="766" y="1393"/>
                      <a:pt x="774" y="1392"/>
                    </a:cubicBezTo>
                    <a:cubicBezTo>
                      <a:pt x="794" y="1392"/>
                      <a:pt x="808" y="1386"/>
                      <a:pt x="826" y="1382"/>
                    </a:cubicBezTo>
                    <a:cubicBezTo>
                      <a:pt x="868" y="1373"/>
                      <a:pt x="864" y="1364"/>
                      <a:pt x="879" y="1326"/>
                    </a:cubicBezTo>
                    <a:cubicBezTo>
                      <a:pt x="892" y="1293"/>
                      <a:pt x="915" y="1262"/>
                      <a:pt x="926" y="1227"/>
                    </a:cubicBezTo>
                    <a:cubicBezTo>
                      <a:pt x="934" y="1200"/>
                      <a:pt x="928" y="1172"/>
                      <a:pt x="927" y="1144"/>
                    </a:cubicBezTo>
                    <a:cubicBezTo>
                      <a:pt x="926" y="1122"/>
                      <a:pt x="923" y="1122"/>
                      <a:pt x="938" y="1107"/>
                    </a:cubicBezTo>
                    <a:cubicBezTo>
                      <a:pt x="943" y="1103"/>
                      <a:pt x="952" y="1105"/>
                      <a:pt x="956" y="1100"/>
                    </a:cubicBezTo>
                    <a:cubicBezTo>
                      <a:pt x="960" y="1095"/>
                      <a:pt x="958" y="1085"/>
                      <a:pt x="961" y="1080"/>
                    </a:cubicBezTo>
                    <a:cubicBezTo>
                      <a:pt x="968" y="1070"/>
                      <a:pt x="977" y="1059"/>
                      <a:pt x="981" y="1046"/>
                    </a:cubicBezTo>
                    <a:cubicBezTo>
                      <a:pt x="988" y="1027"/>
                      <a:pt x="977" y="1019"/>
                      <a:pt x="991" y="1003"/>
                    </a:cubicBezTo>
                    <a:cubicBezTo>
                      <a:pt x="1001" y="991"/>
                      <a:pt x="1021" y="989"/>
                      <a:pt x="1030" y="976"/>
                    </a:cubicBezTo>
                    <a:cubicBezTo>
                      <a:pt x="1041" y="960"/>
                      <a:pt x="1030" y="946"/>
                      <a:pt x="1032" y="930"/>
                    </a:cubicBezTo>
                    <a:cubicBezTo>
                      <a:pt x="1037" y="899"/>
                      <a:pt x="1074" y="903"/>
                      <a:pt x="1071" y="864"/>
                    </a:cubicBezTo>
                    <a:cubicBezTo>
                      <a:pt x="1068" y="823"/>
                      <a:pt x="995" y="837"/>
                      <a:pt x="1009" y="781"/>
                    </a:cubicBezTo>
                    <a:cubicBezTo>
                      <a:pt x="1015" y="756"/>
                      <a:pt x="1027" y="748"/>
                      <a:pt x="1022" y="720"/>
                    </a:cubicBezTo>
                    <a:cubicBezTo>
                      <a:pt x="1017" y="694"/>
                      <a:pt x="996" y="683"/>
                      <a:pt x="997" y="659"/>
                    </a:cubicBezTo>
                    <a:cubicBezTo>
                      <a:pt x="998" y="633"/>
                      <a:pt x="1011" y="635"/>
                      <a:pt x="1032" y="631"/>
                    </a:cubicBezTo>
                    <a:cubicBezTo>
                      <a:pt x="1059" y="627"/>
                      <a:pt x="1063" y="628"/>
                      <a:pt x="1066" y="596"/>
                    </a:cubicBezTo>
                    <a:cubicBezTo>
                      <a:pt x="1068" y="582"/>
                      <a:pt x="1064" y="567"/>
                      <a:pt x="1066" y="554"/>
                    </a:cubicBezTo>
                    <a:cubicBezTo>
                      <a:pt x="1067" y="538"/>
                      <a:pt x="1076" y="524"/>
                      <a:pt x="1082" y="509"/>
                    </a:cubicBezTo>
                    <a:cubicBezTo>
                      <a:pt x="1096" y="467"/>
                      <a:pt x="1065" y="475"/>
                      <a:pt x="1055" y="441"/>
                    </a:cubicBezTo>
                    <a:cubicBezTo>
                      <a:pt x="1051" y="429"/>
                      <a:pt x="1059" y="413"/>
                      <a:pt x="1056" y="403"/>
                    </a:cubicBezTo>
                    <a:cubicBezTo>
                      <a:pt x="1051" y="392"/>
                      <a:pt x="1029" y="384"/>
                      <a:pt x="1020" y="376"/>
                    </a:cubicBezTo>
                    <a:cubicBezTo>
                      <a:pt x="998" y="357"/>
                      <a:pt x="1000" y="343"/>
                      <a:pt x="1007" y="324"/>
                    </a:cubicBezTo>
                    <a:cubicBezTo>
                      <a:pt x="996" y="319"/>
                      <a:pt x="984" y="313"/>
                      <a:pt x="972" y="310"/>
                    </a:cubicBezTo>
                    <a:cubicBezTo>
                      <a:pt x="958" y="306"/>
                      <a:pt x="936" y="304"/>
                      <a:pt x="927" y="292"/>
                    </a:cubicBezTo>
                    <a:cubicBezTo>
                      <a:pt x="918" y="280"/>
                      <a:pt x="924" y="270"/>
                      <a:pt x="921" y="256"/>
                    </a:cubicBezTo>
                    <a:cubicBezTo>
                      <a:pt x="915" y="220"/>
                      <a:pt x="898" y="203"/>
                      <a:pt x="864" y="191"/>
                    </a:cubicBezTo>
                    <a:cubicBezTo>
                      <a:pt x="846" y="185"/>
                      <a:pt x="840" y="177"/>
                      <a:pt x="822" y="167"/>
                    </a:cubicBezTo>
                    <a:cubicBezTo>
                      <a:pt x="808" y="160"/>
                      <a:pt x="808" y="163"/>
                      <a:pt x="790" y="164"/>
                    </a:cubicBezTo>
                    <a:cubicBezTo>
                      <a:pt x="787" y="155"/>
                      <a:pt x="785" y="148"/>
                      <a:pt x="784" y="139"/>
                    </a:cubicBezTo>
                    <a:cubicBezTo>
                      <a:pt x="731" y="132"/>
                      <a:pt x="668" y="164"/>
                      <a:pt x="639" y="100"/>
                    </a:cubicBezTo>
                    <a:cubicBezTo>
                      <a:pt x="624" y="112"/>
                      <a:pt x="608" y="109"/>
                      <a:pt x="592" y="102"/>
                    </a:cubicBezTo>
                    <a:cubicBezTo>
                      <a:pt x="575" y="94"/>
                      <a:pt x="574" y="78"/>
                      <a:pt x="562" y="70"/>
                    </a:cubicBezTo>
                    <a:cubicBezTo>
                      <a:pt x="553" y="65"/>
                      <a:pt x="533" y="70"/>
                      <a:pt x="527" y="64"/>
                    </a:cubicBezTo>
                    <a:cubicBezTo>
                      <a:pt x="520" y="58"/>
                      <a:pt x="526" y="49"/>
                      <a:pt x="524" y="42"/>
                    </a:cubicBezTo>
                    <a:cubicBezTo>
                      <a:pt x="519" y="25"/>
                      <a:pt x="520" y="13"/>
                      <a:pt x="505" y="0"/>
                    </a:cubicBezTo>
                    <a:cubicBezTo>
                      <a:pt x="485" y="12"/>
                      <a:pt x="485" y="27"/>
                      <a:pt x="461" y="33"/>
                    </a:cubicBezTo>
                    <a:cubicBezTo>
                      <a:pt x="445" y="37"/>
                      <a:pt x="420" y="36"/>
                      <a:pt x="403" y="35"/>
                    </a:cubicBezTo>
                    <a:cubicBezTo>
                      <a:pt x="380" y="34"/>
                      <a:pt x="354" y="31"/>
                      <a:pt x="329" y="28"/>
                    </a:cubicBezTo>
                    <a:cubicBezTo>
                      <a:pt x="329" y="30"/>
                      <a:pt x="328" y="32"/>
                      <a:pt x="328" y="35"/>
                    </a:cubicBezTo>
                    <a:cubicBezTo>
                      <a:pt x="322" y="69"/>
                      <a:pt x="329" y="85"/>
                      <a:pt x="318" y="119"/>
                    </a:cubicBezTo>
                    <a:cubicBezTo>
                      <a:pt x="308" y="152"/>
                      <a:pt x="288" y="188"/>
                      <a:pt x="278" y="233"/>
                    </a:cubicBezTo>
                    <a:cubicBezTo>
                      <a:pt x="269" y="277"/>
                      <a:pt x="246" y="330"/>
                      <a:pt x="229" y="400"/>
                    </a:cubicBezTo>
                    <a:cubicBezTo>
                      <a:pt x="211" y="469"/>
                      <a:pt x="171" y="510"/>
                      <a:pt x="141" y="537"/>
                    </a:cubicBezTo>
                    <a:cubicBezTo>
                      <a:pt x="110" y="564"/>
                      <a:pt x="64" y="601"/>
                      <a:pt x="42" y="652"/>
                    </a:cubicBezTo>
                    <a:cubicBezTo>
                      <a:pt x="25" y="690"/>
                      <a:pt x="11" y="728"/>
                      <a:pt x="0" y="759"/>
                    </a:cubicBezTo>
                    <a:cubicBezTo>
                      <a:pt x="19" y="773"/>
                      <a:pt x="42" y="785"/>
                      <a:pt x="61" y="792"/>
                    </a:cubicBezTo>
                    <a:cubicBezTo>
                      <a:pt x="87" y="802"/>
                      <a:pt x="117" y="806"/>
                      <a:pt x="143" y="815"/>
                    </a:cubicBezTo>
                    <a:cubicBezTo>
                      <a:pt x="206" y="836"/>
                      <a:pt x="151" y="919"/>
                      <a:pt x="169" y="966"/>
                    </a:cubicBezTo>
                    <a:cubicBezTo>
                      <a:pt x="195" y="1032"/>
                      <a:pt x="270" y="1002"/>
                      <a:pt x="312" y="1045"/>
                    </a:cubicBezTo>
                    <a:cubicBezTo>
                      <a:pt x="330" y="1064"/>
                      <a:pt x="350" y="1093"/>
                      <a:pt x="345" y="1122"/>
                    </a:cubicBezTo>
                    <a:cubicBezTo>
                      <a:pt x="339" y="1155"/>
                      <a:pt x="306" y="1149"/>
                      <a:pt x="284" y="1171"/>
                    </a:cubicBezTo>
                    <a:cubicBezTo>
                      <a:pt x="272" y="1183"/>
                      <a:pt x="272" y="1198"/>
                      <a:pt x="256" y="1206"/>
                    </a:cubicBezTo>
                    <a:cubicBezTo>
                      <a:pt x="244" y="1211"/>
                      <a:pt x="212" y="1216"/>
                      <a:pt x="197" y="1218"/>
                    </a:cubicBezTo>
                    <a:cubicBezTo>
                      <a:pt x="184" y="1220"/>
                      <a:pt x="168" y="1215"/>
                      <a:pt x="158" y="1223"/>
                    </a:cubicBezTo>
                    <a:cubicBezTo>
                      <a:pt x="146" y="1232"/>
                      <a:pt x="142" y="1262"/>
                      <a:pt x="143" y="1275"/>
                    </a:cubicBezTo>
                    <a:cubicBezTo>
                      <a:pt x="143" y="1273"/>
                      <a:pt x="143" y="1271"/>
                      <a:pt x="143" y="1268"/>
                    </a:cubicBezTo>
                    <a:cubicBezTo>
                      <a:pt x="143" y="1300"/>
                      <a:pt x="147" y="1334"/>
                      <a:pt x="136" y="1364"/>
                    </a:cubicBezTo>
                    <a:cubicBezTo>
                      <a:pt x="130" y="1382"/>
                      <a:pt x="129" y="1401"/>
                      <a:pt x="122" y="1417"/>
                    </a:cubicBezTo>
                    <a:cubicBezTo>
                      <a:pt x="116" y="1434"/>
                      <a:pt x="98" y="1440"/>
                      <a:pt x="99" y="1462"/>
                    </a:cubicBezTo>
                    <a:cubicBezTo>
                      <a:pt x="98" y="1462"/>
                      <a:pt x="97" y="1462"/>
                      <a:pt x="97" y="1461"/>
                    </a:cubicBezTo>
                    <a:cubicBezTo>
                      <a:pt x="97" y="1476"/>
                      <a:pt x="99" y="1493"/>
                      <a:pt x="97" y="1508"/>
                    </a:cubicBezTo>
                    <a:cubicBezTo>
                      <a:pt x="95" y="1525"/>
                      <a:pt x="86" y="1537"/>
                      <a:pt x="82" y="1553"/>
                    </a:cubicBezTo>
                    <a:cubicBezTo>
                      <a:pt x="73" y="1589"/>
                      <a:pt x="80" y="1617"/>
                      <a:pt x="110" y="1638"/>
                    </a:cubicBezTo>
                    <a:cubicBezTo>
                      <a:pt x="123" y="1646"/>
                      <a:pt x="139" y="1648"/>
                      <a:pt x="151" y="1655"/>
                    </a:cubicBezTo>
                    <a:cubicBezTo>
                      <a:pt x="164" y="1663"/>
                      <a:pt x="169" y="1675"/>
                      <a:pt x="181" y="1685"/>
                    </a:cubicBezTo>
                    <a:cubicBezTo>
                      <a:pt x="203" y="1706"/>
                      <a:pt x="237" y="1699"/>
                      <a:pt x="266" y="1699"/>
                    </a:cubicBezTo>
                    <a:cubicBezTo>
                      <a:pt x="295" y="1699"/>
                      <a:pt x="325" y="1699"/>
                      <a:pt x="354" y="1696"/>
                    </a:cubicBezTo>
                    <a:cubicBezTo>
                      <a:pt x="393" y="1693"/>
                      <a:pt x="405" y="1692"/>
                      <a:pt x="422" y="1730"/>
                    </a:cubicBezTo>
                    <a:cubicBezTo>
                      <a:pt x="434" y="1755"/>
                      <a:pt x="446" y="1780"/>
                      <a:pt x="483" y="1768"/>
                    </a:cubicBezTo>
                    <a:cubicBezTo>
                      <a:pt x="497" y="1763"/>
                      <a:pt x="504" y="1747"/>
                      <a:pt x="521" y="1752"/>
                    </a:cubicBezTo>
                    <a:cubicBezTo>
                      <a:pt x="534" y="1756"/>
                      <a:pt x="544" y="1779"/>
                      <a:pt x="555" y="1787"/>
                    </a:cubicBezTo>
                    <a:cubicBezTo>
                      <a:pt x="564" y="1793"/>
                      <a:pt x="582" y="1802"/>
                      <a:pt x="593" y="1801"/>
                    </a:cubicBezTo>
                    <a:cubicBezTo>
                      <a:pt x="612" y="1800"/>
                      <a:pt x="616" y="1786"/>
                      <a:pt x="633" y="1781"/>
                    </a:cubicBezTo>
                    <a:cubicBezTo>
                      <a:pt x="662" y="1772"/>
                      <a:pt x="698" y="1793"/>
                      <a:pt x="720" y="1770"/>
                    </a:cubicBezTo>
                    <a:cubicBezTo>
                      <a:pt x="737" y="1753"/>
                      <a:pt x="745" y="1709"/>
                      <a:pt x="741" y="1689"/>
                    </a:cubicBezTo>
                    <a:cubicBezTo>
                      <a:pt x="737" y="1675"/>
                      <a:pt x="727" y="1663"/>
                      <a:pt x="724" y="1650"/>
                    </a:cubicBezTo>
                    <a:cubicBezTo>
                      <a:pt x="720" y="1634"/>
                      <a:pt x="723" y="1613"/>
                      <a:pt x="724" y="1596"/>
                    </a:cubicBezTo>
                    <a:cubicBezTo>
                      <a:pt x="725" y="1578"/>
                      <a:pt x="718" y="1529"/>
                      <a:pt x="729" y="1515"/>
                    </a:cubicBezTo>
                    <a:cubicBezTo>
                      <a:pt x="732" y="1512"/>
                      <a:pt x="735" y="1510"/>
                      <a:pt x="738" y="1508"/>
                    </a:cubicBezTo>
                    <a:cubicBezTo>
                      <a:pt x="731" y="1466"/>
                      <a:pt x="718" y="1407"/>
                      <a:pt x="736" y="1393"/>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Freeform 15">
                <a:extLst>
                  <a:ext uri="{FF2B5EF4-FFF2-40B4-BE49-F238E27FC236}">
                    <a16:creationId xmlns:a16="http://schemas.microsoft.com/office/drawing/2014/main" id="{C104375A-A288-81F1-5663-D59B4CCC4587}"/>
                  </a:ext>
                </a:extLst>
              </p:cNvPr>
              <p:cNvSpPr>
                <a:spLocks/>
              </p:cNvSpPr>
              <p:nvPr/>
            </p:nvSpPr>
            <p:spPr bwMode="auto">
              <a:xfrm>
                <a:off x="7473718" y="4617392"/>
                <a:ext cx="428987" cy="437050"/>
              </a:xfrm>
              <a:custGeom>
                <a:avLst/>
                <a:gdLst>
                  <a:gd name="T0" fmla="*/ 1625 w 2275"/>
                  <a:gd name="T1" fmla="*/ 1901 h 2318"/>
                  <a:gd name="T2" fmla="*/ 1623 w 2275"/>
                  <a:gd name="T3" fmla="*/ 1765 h 2318"/>
                  <a:gd name="T4" fmla="*/ 1538 w 2275"/>
                  <a:gd name="T5" fmla="*/ 1677 h 2318"/>
                  <a:gd name="T6" fmla="*/ 1583 w 2275"/>
                  <a:gd name="T7" fmla="*/ 1577 h 2318"/>
                  <a:gd name="T8" fmla="*/ 1600 w 2275"/>
                  <a:gd name="T9" fmla="*/ 1520 h 2318"/>
                  <a:gd name="T10" fmla="*/ 1575 w 2275"/>
                  <a:gd name="T11" fmla="*/ 1468 h 2318"/>
                  <a:gd name="T12" fmla="*/ 1640 w 2275"/>
                  <a:gd name="T13" fmla="*/ 1403 h 2318"/>
                  <a:gd name="T14" fmla="*/ 1782 w 2275"/>
                  <a:gd name="T15" fmla="*/ 1331 h 2318"/>
                  <a:gd name="T16" fmla="*/ 1914 w 2275"/>
                  <a:gd name="T17" fmla="*/ 1326 h 2318"/>
                  <a:gd name="T18" fmla="*/ 1945 w 2275"/>
                  <a:gd name="T19" fmla="*/ 1274 h 2318"/>
                  <a:gd name="T20" fmla="*/ 1938 w 2275"/>
                  <a:gd name="T21" fmla="*/ 1152 h 2318"/>
                  <a:gd name="T22" fmla="*/ 2040 w 2275"/>
                  <a:gd name="T23" fmla="*/ 1024 h 2318"/>
                  <a:gd name="T24" fmla="*/ 2087 w 2275"/>
                  <a:gd name="T25" fmla="*/ 956 h 2318"/>
                  <a:gd name="T26" fmla="*/ 2119 w 2275"/>
                  <a:gd name="T27" fmla="*/ 935 h 2318"/>
                  <a:gd name="T28" fmla="*/ 2076 w 2275"/>
                  <a:gd name="T29" fmla="*/ 896 h 2318"/>
                  <a:gd name="T30" fmla="*/ 2007 w 2275"/>
                  <a:gd name="T31" fmla="*/ 794 h 2318"/>
                  <a:gd name="T32" fmla="*/ 2022 w 2275"/>
                  <a:gd name="T33" fmla="*/ 702 h 2318"/>
                  <a:gd name="T34" fmla="*/ 2047 w 2275"/>
                  <a:gd name="T35" fmla="*/ 658 h 2318"/>
                  <a:gd name="T36" fmla="*/ 2068 w 2275"/>
                  <a:gd name="T37" fmla="*/ 509 h 2318"/>
                  <a:gd name="T38" fmla="*/ 2083 w 2275"/>
                  <a:gd name="T39" fmla="*/ 464 h 2318"/>
                  <a:gd name="T40" fmla="*/ 2181 w 2275"/>
                  <a:gd name="T41" fmla="*/ 447 h 2318"/>
                  <a:gd name="T42" fmla="*/ 2270 w 2275"/>
                  <a:gd name="T43" fmla="*/ 363 h 2318"/>
                  <a:gd name="T44" fmla="*/ 2094 w 2275"/>
                  <a:gd name="T45" fmla="*/ 207 h 2318"/>
                  <a:gd name="T46" fmla="*/ 1986 w 2275"/>
                  <a:gd name="T47" fmla="*/ 33 h 2318"/>
                  <a:gd name="T48" fmla="*/ 1916 w 2275"/>
                  <a:gd name="T49" fmla="*/ 28 h 2318"/>
                  <a:gd name="T50" fmla="*/ 1830 w 2275"/>
                  <a:gd name="T51" fmla="*/ 219 h 2318"/>
                  <a:gd name="T52" fmla="*/ 1777 w 2275"/>
                  <a:gd name="T53" fmla="*/ 528 h 2318"/>
                  <a:gd name="T54" fmla="*/ 1498 w 2275"/>
                  <a:gd name="T55" fmla="*/ 759 h 2318"/>
                  <a:gd name="T56" fmla="*/ 1312 w 2275"/>
                  <a:gd name="T57" fmla="*/ 866 h 2318"/>
                  <a:gd name="T58" fmla="*/ 1158 w 2275"/>
                  <a:gd name="T59" fmla="*/ 1079 h 2318"/>
                  <a:gd name="T60" fmla="*/ 1070 w 2275"/>
                  <a:gd name="T61" fmla="*/ 1283 h 2318"/>
                  <a:gd name="T62" fmla="*/ 956 w 2275"/>
                  <a:gd name="T63" fmla="*/ 1458 h 2318"/>
                  <a:gd name="T64" fmla="*/ 784 w 2275"/>
                  <a:gd name="T65" fmla="*/ 1594 h 2318"/>
                  <a:gd name="T66" fmla="*/ 594 w 2275"/>
                  <a:gd name="T67" fmla="*/ 1762 h 2318"/>
                  <a:gd name="T68" fmla="*/ 453 w 2275"/>
                  <a:gd name="T69" fmla="*/ 1774 h 2318"/>
                  <a:gd name="T70" fmla="*/ 327 w 2275"/>
                  <a:gd name="T71" fmla="*/ 1866 h 2318"/>
                  <a:gd name="T72" fmla="*/ 157 w 2275"/>
                  <a:gd name="T73" fmla="*/ 1949 h 2318"/>
                  <a:gd name="T74" fmla="*/ 26 w 2275"/>
                  <a:gd name="T75" fmla="*/ 2042 h 2318"/>
                  <a:gd name="T76" fmla="*/ 80 w 2275"/>
                  <a:gd name="T77" fmla="*/ 2136 h 2318"/>
                  <a:gd name="T78" fmla="*/ 128 w 2275"/>
                  <a:gd name="T79" fmla="*/ 2263 h 2318"/>
                  <a:gd name="T80" fmla="*/ 203 w 2275"/>
                  <a:gd name="T81" fmla="*/ 2190 h 2318"/>
                  <a:gd name="T82" fmla="*/ 239 w 2275"/>
                  <a:gd name="T83" fmla="*/ 2083 h 2318"/>
                  <a:gd name="T84" fmla="*/ 384 w 2275"/>
                  <a:gd name="T85" fmla="*/ 2144 h 2318"/>
                  <a:gd name="T86" fmla="*/ 445 w 2275"/>
                  <a:gd name="T87" fmla="*/ 2223 h 2318"/>
                  <a:gd name="T88" fmla="*/ 509 w 2275"/>
                  <a:gd name="T89" fmla="*/ 2172 h 2318"/>
                  <a:gd name="T90" fmla="*/ 637 w 2275"/>
                  <a:gd name="T91" fmla="*/ 2166 h 2318"/>
                  <a:gd name="T92" fmla="*/ 732 w 2275"/>
                  <a:gd name="T93" fmla="*/ 2050 h 2318"/>
                  <a:gd name="T94" fmla="*/ 869 w 2275"/>
                  <a:gd name="T95" fmla="*/ 1960 h 2318"/>
                  <a:gd name="T96" fmla="*/ 939 w 2275"/>
                  <a:gd name="T97" fmla="*/ 1980 h 2318"/>
                  <a:gd name="T98" fmla="*/ 959 w 2275"/>
                  <a:gd name="T99" fmla="*/ 2072 h 2318"/>
                  <a:gd name="T100" fmla="*/ 989 w 2275"/>
                  <a:gd name="T101" fmla="*/ 2108 h 2318"/>
                  <a:gd name="T102" fmla="*/ 1041 w 2275"/>
                  <a:gd name="T103" fmla="*/ 2146 h 2318"/>
                  <a:gd name="T104" fmla="*/ 1084 w 2275"/>
                  <a:gd name="T105" fmla="*/ 2304 h 2318"/>
                  <a:gd name="T106" fmla="*/ 1151 w 2275"/>
                  <a:gd name="T107" fmla="*/ 2294 h 2318"/>
                  <a:gd name="T108" fmla="*/ 1262 w 2275"/>
                  <a:gd name="T109" fmla="*/ 2204 h 2318"/>
                  <a:gd name="T110" fmla="*/ 1348 w 2275"/>
                  <a:gd name="T111" fmla="*/ 2075 h 2318"/>
                  <a:gd name="T112" fmla="*/ 1424 w 2275"/>
                  <a:gd name="T113" fmla="*/ 1986 h 2318"/>
                  <a:gd name="T114" fmla="*/ 1565 w 2275"/>
                  <a:gd name="T115" fmla="*/ 1999 h 2318"/>
                  <a:gd name="T116" fmla="*/ 1613 w 2275"/>
                  <a:gd name="T117" fmla="*/ 2055 h 2318"/>
                  <a:gd name="T118" fmla="*/ 1624 w 2275"/>
                  <a:gd name="T119" fmla="*/ 1961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5" h="2318">
                    <a:moveTo>
                      <a:pt x="1624" y="1961"/>
                    </a:moveTo>
                    <a:cubicBezTo>
                      <a:pt x="1621" y="1941"/>
                      <a:pt x="1625" y="1924"/>
                      <a:pt x="1625" y="1901"/>
                    </a:cubicBezTo>
                    <a:cubicBezTo>
                      <a:pt x="1624" y="1876"/>
                      <a:pt x="1608" y="1862"/>
                      <a:pt x="1609" y="1837"/>
                    </a:cubicBezTo>
                    <a:cubicBezTo>
                      <a:pt x="1611" y="1812"/>
                      <a:pt x="1626" y="1792"/>
                      <a:pt x="1623" y="1765"/>
                    </a:cubicBezTo>
                    <a:cubicBezTo>
                      <a:pt x="1620" y="1735"/>
                      <a:pt x="1605" y="1734"/>
                      <a:pt x="1580" y="1725"/>
                    </a:cubicBezTo>
                    <a:cubicBezTo>
                      <a:pt x="1561" y="1718"/>
                      <a:pt x="1541" y="1700"/>
                      <a:pt x="1538" y="1677"/>
                    </a:cubicBezTo>
                    <a:cubicBezTo>
                      <a:pt x="1536" y="1651"/>
                      <a:pt x="1569" y="1638"/>
                      <a:pt x="1578" y="1614"/>
                    </a:cubicBezTo>
                    <a:cubicBezTo>
                      <a:pt x="1583" y="1600"/>
                      <a:pt x="1581" y="1590"/>
                      <a:pt x="1583" y="1577"/>
                    </a:cubicBezTo>
                    <a:cubicBezTo>
                      <a:pt x="1585" y="1562"/>
                      <a:pt x="1590" y="1562"/>
                      <a:pt x="1596" y="1550"/>
                    </a:cubicBezTo>
                    <a:cubicBezTo>
                      <a:pt x="1600" y="1541"/>
                      <a:pt x="1598" y="1530"/>
                      <a:pt x="1600" y="1520"/>
                    </a:cubicBezTo>
                    <a:cubicBezTo>
                      <a:pt x="1603" y="1503"/>
                      <a:pt x="1607" y="1502"/>
                      <a:pt x="1598" y="1490"/>
                    </a:cubicBezTo>
                    <a:cubicBezTo>
                      <a:pt x="1591" y="1481"/>
                      <a:pt x="1580" y="1482"/>
                      <a:pt x="1575" y="1468"/>
                    </a:cubicBezTo>
                    <a:cubicBezTo>
                      <a:pt x="1573" y="1462"/>
                      <a:pt x="1573" y="1443"/>
                      <a:pt x="1576" y="1436"/>
                    </a:cubicBezTo>
                    <a:cubicBezTo>
                      <a:pt x="1584" y="1420"/>
                      <a:pt x="1625" y="1407"/>
                      <a:pt x="1640" y="1403"/>
                    </a:cubicBezTo>
                    <a:cubicBezTo>
                      <a:pt x="1681" y="1391"/>
                      <a:pt x="1717" y="1391"/>
                      <a:pt x="1759" y="1386"/>
                    </a:cubicBezTo>
                    <a:cubicBezTo>
                      <a:pt x="1797" y="1382"/>
                      <a:pt x="1773" y="1356"/>
                      <a:pt x="1782" y="1331"/>
                    </a:cubicBezTo>
                    <a:cubicBezTo>
                      <a:pt x="1789" y="1309"/>
                      <a:pt x="1829" y="1328"/>
                      <a:pt x="1850" y="1328"/>
                    </a:cubicBezTo>
                    <a:cubicBezTo>
                      <a:pt x="1871" y="1329"/>
                      <a:pt x="1893" y="1323"/>
                      <a:pt x="1914" y="1326"/>
                    </a:cubicBezTo>
                    <a:cubicBezTo>
                      <a:pt x="1939" y="1331"/>
                      <a:pt x="1964" y="1344"/>
                      <a:pt x="1955" y="1303"/>
                    </a:cubicBezTo>
                    <a:cubicBezTo>
                      <a:pt x="1952" y="1293"/>
                      <a:pt x="1947" y="1284"/>
                      <a:pt x="1945" y="1274"/>
                    </a:cubicBezTo>
                    <a:cubicBezTo>
                      <a:pt x="1941" y="1255"/>
                      <a:pt x="1946" y="1235"/>
                      <a:pt x="1943" y="1216"/>
                    </a:cubicBezTo>
                    <a:cubicBezTo>
                      <a:pt x="1939" y="1192"/>
                      <a:pt x="1924" y="1176"/>
                      <a:pt x="1938" y="1152"/>
                    </a:cubicBezTo>
                    <a:cubicBezTo>
                      <a:pt x="1949" y="1130"/>
                      <a:pt x="1973" y="1116"/>
                      <a:pt x="1993" y="1103"/>
                    </a:cubicBezTo>
                    <a:cubicBezTo>
                      <a:pt x="2022" y="1086"/>
                      <a:pt x="2016" y="1047"/>
                      <a:pt x="2040" y="1024"/>
                    </a:cubicBezTo>
                    <a:cubicBezTo>
                      <a:pt x="2051" y="1013"/>
                      <a:pt x="2065" y="1006"/>
                      <a:pt x="2071" y="991"/>
                    </a:cubicBezTo>
                    <a:cubicBezTo>
                      <a:pt x="2077" y="976"/>
                      <a:pt x="2074" y="970"/>
                      <a:pt x="2087" y="956"/>
                    </a:cubicBezTo>
                    <a:cubicBezTo>
                      <a:pt x="2095" y="948"/>
                      <a:pt x="2104" y="945"/>
                      <a:pt x="2114" y="939"/>
                    </a:cubicBezTo>
                    <a:cubicBezTo>
                      <a:pt x="2115" y="938"/>
                      <a:pt x="2117" y="936"/>
                      <a:pt x="2119" y="935"/>
                    </a:cubicBezTo>
                    <a:cubicBezTo>
                      <a:pt x="2114" y="933"/>
                      <a:pt x="2110" y="930"/>
                      <a:pt x="2106" y="926"/>
                    </a:cubicBezTo>
                    <a:cubicBezTo>
                      <a:pt x="2094" y="916"/>
                      <a:pt x="2089" y="904"/>
                      <a:pt x="2076" y="896"/>
                    </a:cubicBezTo>
                    <a:cubicBezTo>
                      <a:pt x="2064" y="889"/>
                      <a:pt x="2048" y="887"/>
                      <a:pt x="2035" y="879"/>
                    </a:cubicBezTo>
                    <a:cubicBezTo>
                      <a:pt x="2005" y="858"/>
                      <a:pt x="1998" y="830"/>
                      <a:pt x="2007" y="794"/>
                    </a:cubicBezTo>
                    <a:cubicBezTo>
                      <a:pt x="2011" y="778"/>
                      <a:pt x="2020" y="766"/>
                      <a:pt x="2022" y="749"/>
                    </a:cubicBezTo>
                    <a:cubicBezTo>
                      <a:pt x="2024" y="734"/>
                      <a:pt x="2022" y="717"/>
                      <a:pt x="2022" y="702"/>
                    </a:cubicBezTo>
                    <a:cubicBezTo>
                      <a:pt x="2022" y="703"/>
                      <a:pt x="2023" y="703"/>
                      <a:pt x="2024" y="703"/>
                    </a:cubicBezTo>
                    <a:cubicBezTo>
                      <a:pt x="2023" y="681"/>
                      <a:pt x="2041" y="675"/>
                      <a:pt x="2047" y="658"/>
                    </a:cubicBezTo>
                    <a:cubicBezTo>
                      <a:pt x="2054" y="642"/>
                      <a:pt x="2055" y="623"/>
                      <a:pt x="2061" y="605"/>
                    </a:cubicBezTo>
                    <a:cubicBezTo>
                      <a:pt x="2072" y="575"/>
                      <a:pt x="2068" y="541"/>
                      <a:pt x="2068" y="509"/>
                    </a:cubicBezTo>
                    <a:cubicBezTo>
                      <a:pt x="2068" y="512"/>
                      <a:pt x="2068" y="514"/>
                      <a:pt x="2068" y="516"/>
                    </a:cubicBezTo>
                    <a:cubicBezTo>
                      <a:pt x="2067" y="503"/>
                      <a:pt x="2071" y="473"/>
                      <a:pt x="2083" y="464"/>
                    </a:cubicBezTo>
                    <a:cubicBezTo>
                      <a:pt x="2093" y="456"/>
                      <a:pt x="2109" y="461"/>
                      <a:pt x="2122" y="459"/>
                    </a:cubicBezTo>
                    <a:cubicBezTo>
                      <a:pt x="2137" y="457"/>
                      <a:pt x="2169" y="452"/>
                      <a:pt x="2181" y="447"/>
                    </a:cubicBezTo>
                    <a:cubicBezTo>
                      <a:pt x="2197" y="439"/>
                      <a:pt x="2197" y="424"/>
                      <a:pt x="2209" y="412"/>
                    </a:cubicBezTo>
                    <a:cubicBezTo>
                      <a:pt x="2231" y="390"/>
                      <a:pt x="2264" y="396"/>
                      <a:pt x="2270" y="363"/>
                    </a:cubicBezTo>
                    <a:cubicBezTo>
                      <a:pt x="2275" y="334"/>
                      <a:pt x="2255" y="305"/>
                      <a:pt x="2237" y="286"/>
                    </a:cubicBezTo>
                    <a:cubicBezTo>
                      <a:pt x="2195" y="243"/>
                      <a:pt x="2120" y="273"/>
                      <a:pt x="2094" y="207"/>
                    </a:cubicBezTo>
                    <a:cubicBezTo>
                      <a:pt x="2076" y="160"/>
                      <a:pt x="2131" y="77"/>
                      <a:pt x="2068" y="56"/>
                    </a:cubicBezTo>
                    <a:cubicBezTo>
                      <a:pt x="2042" y="47"/>
                      <a:pt x="2012" y="43"/>
                      <a:pt x="1986" y="33"/>
                    </a:cubicBezTo>
                    <a:cubicBezTo>
                      <a:pt x="1967" y="26"/>
                      <a:pt x="1944" y="14"/>
                      <a:pt x="1925" y="0"/>
                    </a:cubicBezTo>
                    <a:cubicBezTo>
                      <a:pt x="1922" y="10"/>
                      <a:pt x="1919" y="20"/>
                      <a:pt x="1916" y="28"/>
                    </a:cubicBezTo>
                    <a:cubicBezTo>
                      <a:pt x="1905" y="62"/>
                      <a:pt x="1892" y="82"/>
                      <a:pt x="1868" y="124"/>
                    </a:cubicBezTo>
                    <a:cubicBezTo>
                      <a:pt x="1845" y="164"/>
                      <a:pt x="1833" y="187"/>
                      <a:pt x="1830" y="219"/>
                    </a:cubicBezTo>
                    <a:cubicBezTo>
                      <a:pt x="1828" y="251"/>
                      <a:pt x="1822" y="328"/>
                      <a:pt x="1821" y="378"/>
                    </a:cubicBezTo>
                    <a:cubicBezTo>
                      <a:pt x="1820" y="429"/>
                      <a:pt x="1796" y="484"/>
                      <a:pt x="1777" y="528"/>
                    </a:cubicBezTo>
                    <a:cubicBezTo>
                      <a:pt x="1758" y="572"/>
                      <a:pt x="1699" y="624"/>
                      <a:pt x="1669" y="666"/>
                    </a:cubicBezTo>
                    <a:cubicBezTo>
                      <a:pt x="1638" y="707"/>
                      <a:pt x="1542" y="747"/>
                      <a:pt x="1498" y="759"/>
                    </a:cubicBezTo>
                    <a:cubicBezTo>
                      <a:pt x="1453" y="771"/>
                      <a:pt x="1436" y="775"/>
                      <a:pt x="1417" y="794"/>
                    </a:cubicBezTo>
                    <a:cubicBezTo>
                      <a:pt x="1399" y="813"/>
                      <a:pt x="1360" y="839"/>
                      <a:pt x="1312" y="866"/>
                    </a:cubicBezTo>
                    <a:cubicBezTo>
                      <a:pt x="1264" y="893"/>
                      <a:pt x="1244" y="905"/>
                      <a:pt x="1216" y="937"/>
                    </a:cubicBezTo>
                    <a:cubicBezTo>
                      <a:pt x="1187" y="969"/>
                      <a:pt x="1167" y="1028"/>
                      <a:pt x="1158" y="1079"/>
                    </a:cubicBezTo>
                    <a:cubicBezTo>
                      <a:pt x="1149" y="1129"/>
                      <a:pt x="1130" y="1177"/>
                      <a:pt x="1118" y="1211"/>
                    </a:cubicBezTo>
                    <a:cubicBezTo>
                      <a:pt x="1106" y="1244"/>
                      <a:pt x="1105" y="1258"/>
                      <a:pt x="1070" y="1283"/>
                    </a:cubicBezTo>
                    <a:cubicBezTo>
                      <a:pt x="1035" y="1308"/>
                      <a:pt x="1019" y="1334"/>
                      <a:pt x="996" y="1361"/>
                    </a:cubicBezTo>
                    <a:cubicBezTo>
                      <a:pt x="974" y="1387"/>
                      <a:pt x="968" y="1422"/>
                      <a:pt x="956" y="1458"/>
                    </a:cubicBezTo>
                    <a:cubicBezTo>
                      <a:pt x="944" y="1494"/>
                      <a:pt x="927" y="1505"/>
                      <a:pt x="890" y="1525"/>
                    </a:cubicBezTo>
                    <a:cubicBezTo>
                      <a:pt x="852" y="1545"/>
                      <a:pt x="811" y="1573"/>
                      <a:pt x="784" y="1594"/>
                    </a:cubicBezTo>
                    <a:cubicBezTo>
                      <a:pt x="757" y="1616"/>
                      <a:pt x="710" y="1667"/>
                      <a:pt x="686" y="1693"/>
                    </a:cubicBezTo>
                    <a:cubicBezTo>
                      <a:pt x="662" y="1720"/>
                      <a:pt x="625" y="1749"/>
                      <a:pt x="594" y="1762"/>
                    </a:cubicBezTo>
                    <a:cubicBezTo>
                      <a:pt x="563" y="1774"/>
                      <a:pt x="538" y="1774"/>
                      <a:pt x="505" y="1766"/>
                    </a:cubicBezTo>
                    <a:cubicBezTo>
                      <a:pt x="471" y="1757"/>
                      <a:pt x="471" y="1757"/>
                      <a:pt x="453" y="1774"/>
                    </a:cubicBezTo>
                    <a:cubicBezTo>
                      <a:pt x="434" y="1790"/>
                      <a:pt x="415" y="1816"/>
                      <a:pt x="396" y="1827"/>
                    </a:cubicBezTo>
                    <a:cubicBezTo>
                      <a:pt x="378" y="1838"/>
                      <a:pt x="355" y="1847"/>
                      <a:pt x="327" y="1866"/>
                    </a:cubicBezTo>
                    <a:cubicBezTo>
                      <a:pt x="299" y="1884"/>
                      <a:pt x="305" y="1896"/>
                      <a:pt x="259" y="1909"/>
                    </a:cubicBezTo>
                    <a:cubicBezTo>
                      <a:pt x="212" y="1921"/>
                      <a:pt x="193" y="1939"/>
                      <a:pt x="157" y="1949"/>
                    </a:cubicBezTo>
                    <a:cubicBezTo>
                      <a:pt x="123" y="1958"/>
                      <a:pt x="56" y="1991"/>
                      <a:pt x="0" y="2007"/>
                    </a:cubicBezTo>
                    <a:cubicBezTo>
                      <a:pt x="8" y="2020"/>
                      <a:pt x="14" y="2035"/>
                      <a:pt x="26" y="2042"/>
                    </a:cubicBezTo>
                    <a:cubicBezTo>
                      <a:pt x="51" y="2056"/>
                      <a:pt x="68" y="2038"/>
                      <a:pt x="77" y="2073"/>
                    </a:cubicBezTo>
                    <a:cubicBezTo>
                      <a:pt x="83" y="2093"/>
                      <a:pt x="78" y="2115"/>
                      <a:pt x="80" y="2136"/>
                    </a:cubicBezTo>
                    <a:cubicBezTo>
                      <a:pt x="83" y="2162"/>
                      <a:pt x="95" y="2174"/>
                      <a:pt x="103" y="2197"/>
                    </a:cubicBezTo>
                    <a:cubicBezTo>
                      <a:pt x="110" y="2218"/>
                      <a:pt x="104" y="2251"/>
                      <a:pt x="128" y="2263"/>
                    </a:cubicBezTo>
                    <a:cubicBezTo>
                      <a:pt x="157" y="2279"/>
                      <a:pt x="176" y="2243"/>
                      <a:pt x="188" y="2224"/>
                    </a:cubicBezTo>
                    <a:cubicBezTo>
                      <a:pt x="194" y="2213"/>
                      <a:pt x="197" y="2200"/>
                      <a:pt x="203" y="2190"/>
                    </a:cubicBezTo>
                    <a:cubicBezTo>
                      <a:pt x="208" y="2181"/>
                      <a:pt x="224" y="2173"/>
                      <a:pt x="231" y="2162"/>
                    </a:cubicBezTo>
                    <a:cubicBezTo>
                      <a:pt x="246" y="2136"/>
                      <a:pt x="239" y="2111"/>
                      <a:pt x="239" y="2083"/>
                    </a:cubicBezTo>
                    <a:cubicBezTo>
                      <a:pt x="285" y="2081"/>
                      <a:pt x="328" y="2082"/>
                      <a:pt x="371" y="2095"/>
                    </a:cubicBezTo>
                    <a:cubicBezTo>
                      <a:pt x="406" y="2106"/>
                      <a:pt x="395" y="2114"/>
                      <a:pt x="384" y="2144"/>
                    </a:cubicBezTo>
                    <a:cubicBezTo>
                      <a:pt x="376" y="2167"/>
                      <a:pt x="372" y="2189"/>
                      <a:pt x="372" y="2215"/>
                    </a:cubicBezTo>
                    <a:cubicBezTo>
                      <a:pt x="393" y="2213"/>
                      <a:pt x="428" y="2237"/>
                      <a:pt x="445" y="2223"/>
                    </a:cubicBezTo>
                    <a:cubicBezTo>
                      <a:pt x="455" y="2215"/>
                      <a:pt x="452" y="2193"/>
                      <a:pt x="462" y="2183"/>
                    </a:cubicBezTo>
                    <a:cubicBezTo>
                      <a:pt x="474" y="2170"/>
                      <a:pt x="491" y="2173"/>
                      <a:pt x="509" y="2172"/>
                    </a:cubicBezTo>
                    <a:cubicBezTo>
                      <a:pt x="537" y="2169"/>
                      <a:pt x="554" y="2161"/>
                      <a:pt x="578" y="2152"/>
                    </a:cubicBezTo>
                    <a:cubicBezTo>
                      <a:pt x="592" y="2146"/>
                      <a:pt x="642" y="2137"/>
                      <a:pt x="637" y="2166"/>
                    </a:cubicBezTo>
                    <a:cubicBezTo>
                      <a:pt x="670" y="2174"/>
                      <a:pt x="652" y="2110"/>
                      <a:pt x="660" y="2095"/>
                    </a:cubicBezTo>
                    <a:cubicBezTo>
                      <a:pt x="672" y="2071"/>
                      <a:pt x="716" y="2070"/>
                      <a:pt x="732" y="2050"/>
                    </a:cubicBezTo>
                    <a:cubicBezTo>
                      <a:pt x="753" y="2025"/>
                      <a:pt x="750" y="1989"/>
                      <a:pt x="783" y="1972"/>
                    </a:cubicBezTo>
                    <a:cubicBezTo>
                      <a:pt x="809" y="1957"/>
                      <a:pt x="840" y="1963"/>
                      <a:pt x="869" y="1960"/>
                    </a:cubicBezTo>
                    <a:cubicBezTo>
                      <a:pt x="883" y="1958"/>
                      <a:pt x="901" y="1950"/>
                      <a:pt x="915" y="1951"/>
                    </a:cubicBezTo>
                    <a:cubicBezTo>
                      <a:pt x="933" y="1953"/>
                      <a:pt x="932" y="1964"/>
                      <a:pt x="939" y="1980"/>
                    </a:cubicBezTo>
                    <a:cubicBezTo>
                      <a:pt x="946" y="1994"/>
                      <a:pt x="954" y="2008"/>
                      <a:pt x="959" y="2023"/>
                    </a:cubicBezTo>
                    <a:cubicBezTo>
                      <a:pt x="966" y="2044"/>
                      <a:pt x="960" y="2054"/>
                      <a:pt x="959" y="2072"/>
                    </a:cubicBezTo>
                    <a:cubicBezTo>
                      <a:pt x="958" y="2094"/>
                      <a:pt x="955" y="2088"/>
                      <a:pt x="972" y="2102"/>
                    </a:cubicBezTo>
                    <a:cubicBezTo>
                      <a:pt x="977" y="2105"/>
                      <a:pt x="984" y="2104"/>
                      <a:pt x="989" y="2108"/>
                    </a:cubicBezTo>
                    <a:cubicBezTo>
                      <a:pt x="995" y="2113"/>
                      <a:pt x="996" y="2124"/>
                      <a:pt x="1002" y="2128"/>
                    </a:cubicBezTo>
                    <a:cubicBezTo>
                      <a:pt x="1013" y="2136"/>
                      <a:pt x="1029" y="2135"/>
                      <a:pt x="1041" y="2146"/>
                    </a:cubicBezTo>
                    <a:cubicBezTo>
                      <a:pt x="1055" y="2159"/>
                      <a:pt x="1063" y="2173"/>
                      <a:pt x="1066" y="2190"/>
                    </a:cubicBezTo>
                    <a:cubicBezTo>
                      <a:pt x="1071" y="2213"/>
                      <a:pt x="1026" y="2318"/>
                      <a:pt x="1084" y="2304"/>
                    </a:cubicBezTo>
                    <a:cubicBezTo>
                      <a:pt x="1096" y="2301"/>
                      <a:pt x="1099" y="2290"/>
                      <a:pt x="1115" y="2289"/>
                    </a:cubicBezTo>
                    <a:cubicBezTo>
                      <a:pt x="1127" y="2289"/>
                      <a:pt x="1138" y="2297"/>
                      <a:pt x="1151" y="2294"/>
                    </a:cubicBezTo>
                    <a:cubicBezTo>
                      <a:pt x="1175" y="2288"/>
                      <a:pt x="1193" y="2262"/>
                      <a:pt x="1199" y="2241"/>
                    </a:cubicBezTo>
                    <a:cubicBezTo>
                      <a:pt x="1211" y="2193"/>
                      <a:pt x="1219" y="2217"/>
                      <a:pt x="1262" y="2204"/>
                    </a:cubicBezTo>
                    <a:cubicBezTo>
                      <a:pt x="1301" y="2193"/>
                      <a:pt x="1293" y="2143"/>
                      <a:pt x="1294" y="2111"/>
                    </a:cubicBezTo>
                    <a:cubicBezTo>
                      <a:pt x="1324" y="2108"/>
                      <a:pt x="1353" y="2118"/>
                      <a:pt x="1348" y="2075"/>
                    </a:cubicBezTo>
                    <a:cubicBezTo>
                      <a:pt x="1344" y="2050"/>
                      <a:pt x="1305" y="2017"/>
                      <a:pt x="1340" y="1998"/>
                    </a:cubicBezTo>
                    <a:cubicBezTo>
                      <a:pt x="1367" y="1983"/>
                      <a:pt x="1399" y="2010"/>
                      <a:pt x="1424" y="1986"/>
                    </a:cubicBezTo>
                    <a:cubicBezTo>
                      <a:pt x="1446" y="1965"/>
                      <a:pt x="1461" y="1939"/>
                      <a:pt x="1463" y="1909"/>
                    </a:cubicBezTo>
                    <a:cubicBezTo>
                      <a:pt x="1482" y="1906"/>
                      <a:pt x="1557" y="1981"/>
                      <a:pt x="1565" y="1999"/>
                    </a:cubicBezTo>
                    <a:cubicBezTo>
                      <a:pt x="1575" y="2021"/>
                      <a:pt x="1567" y="2036"/>
                      <a:pt x="1595" y="2049"/>
                    </a:cubicBezTo>
                    <a:cubicBezTo>
                      <a:pt x="1601" y="2052"/>
                      <a:pt x="1607" y="2053"/>
                      <a:pt x="1613" y="2055"/>
                    </a:cubicBezTo>
                    <a:cubicBezTo>
                      <a:pt x="1616" y="2044"/>
                      <a:pt x="1618" y="2034"/>
                      <a:pt x="1619" y="2024"/>
                    </a:cubicBezTo>
                    <a:cubicBezTo>
                      <a:pt x="1620" y="2002"/>
                      <a:pt x="1626" y="1982"/>
                      <a:pt x="1624" y="1961"/>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Freeform 16">
                <a:extLst>
                  <a:ext uri="{FF2B5EF4-FFF2-40B4-BE49-F238E27FC236}">
                    <a16:creationId xmlns:a16="http://schemas.microsoft.com/office/drawing/2014/main" id="{5FE21796-807C-B87A-83F1-ABA96013C055}"/>
                  </a:ext>
                </a:extLst>
              </p:cNvPr>
              <p:cNvSpPr>
                <a:spLocks/>
              </p:cNvSpPr>
              <p:nvPr/>
            </p:nvSpPr>
            <p:spPr bwMode="auto">
              <a:xfrm>
                <a:off x="7763328" y="4755252"/>
                <a:ext cx="356984" cy="286018"/>
              </a:xfrm>
              <a:custGeom>
                <a:avLst/>
                <a:gdLst>
                  <a:gd name="T0" fmla="*/ 1797 w 1893"/>
                  <a:gd name="T1" fmla="*/ 166 h 1517"/>
                  <a:gd name="T2" fmla="*/ 1731 w 1893"/>
                  <a:gd name="T3" fmla="*/ 118 h 1517"/>
                  <a:gd name="T4" fmla="*/ 1633 w 1893"/>
                  <a:gd name="T5" fmla="*/ 257 h 1517"/>
                  <a:gd name="T6" fmla="*/ 1543 w 1893"/>
                  <a:gd name="T7" fmla="*/ 188 h 1517"/>
                  <a:gd name="T8" fmla="*/ 1506 w 1893"/>
                  <a:gd name="T9" fmla="*/ 112 h 1517"/>
                  <a:gd name="T10" fmla="*/ 1396 w 1893"/>
                  <a:gd name="T11" fmla="*/ 102 h 1517"/>
                  <a:gd name="T12" fmla="*/ 1319 w 1893"/>
                  <a:gd name="T13" fmla="*/ 50 h 1517"/>
                  <a:gd name="T14" fmla="*/ 1210 w 1893"/>
                  <a:gd name="T15" fmla="*/ 30 h 1517"/>
                  <a:gd name="T16" fmla="*/ 1113 w 1893"/>
                  <a:gd name="T17" fmla="*/ 106 h 1517"/>
                  <a:gd name="T18" fmla="*/ 1130 w 1893"/>
                  <a:gd name="T19" fmla="*/ 199 h 1517"/>
                  <a:gd name="T20" fmla="*/ 1022 w 1893"/>
                  <a:gd name="T21" fmla="*/ 291 h 1517"/>
                  <a:gd name="T22" fmla="*/ 944 w 1893"/>
                  <a:gd name="T23" fmla="*/ 297 h 1517"/>
                  <a:gd name="T24" fmla="*/ 872 w 1893"/>
                  <a:gd name="T25" fmla="*/ 278 h 1517"/>
                  <a:gd name="T26" fmla="*/ 743 w 1893"/>
                  <a:gd name="T27" fmla="*/ 206 h 1517"/>
                  <a:gd name="T28" fmla="*/ 583 w 1893"/>
                  <a:gd name="T29" fmla="*/ 204 h 1517"/>
                  <a:gd name="T30" fmla="*/ 551 w 1893"/>
                  <a:gd name="T31" fmla="*/ 225 h 1517"/>
                  <a:gd name="T32" fmla="*/ 504 w 1893"/>
                  <a:gd name="T33" fmla="*/ 293 h 1517"/>
                  <a:gd name="T34" fmla="*/ 402 w 1893"/>
                  <a:gd name="T35" fmla="*/ 421 h 1517"/>
                  <a:gd name="T36" fmla="*/ 409 w 1893"/>
                  <a:gd name="T37" fmla="*/ 543 h 1517"/>
                  <a:gd name="T38" fmla="*/ 378 w 1893"/>
                  <a:gd name="T39" fmla="*/ 595 h 1517"/>
                  <a:gd name="T40" fmla="*/ 246 w 1893"/>
                  <a:gd name="T41" fmla="*/ 600 h 1517"/>
                  <a:gd name="T42" fmla="*/ 104 w 1893"/>
                  <a:gd name="T43" fmla="*/ 672 h 1517"/>
                  <a:gd name="T44" fmla="*/ 39 w 1893"/>
                  <a:gd name="T45" fmla="*/ 737 h 1517"/>
                  <a:gd name="T46" fmla="*/ 64 w 1893"/>
                  <a:gd name="T47" fmla="*/ 789 h 1517"/>
                  <a:gd name="T48" fmla="*/ 47 w 1893"/>
                  <a:gd name="T49" fmla="*/ 846 h 1517"/>
                  <a:gd name="T50" fmla="*/ 2 w 1893"/>
                  <a:gd name="T51" fmla="*/ 946 h 1517"/>
                  <a:gd name="T52" fmla="*/ 87 w 1893"/>
                  <a:gd name="T53" fmla="*/ 1034 h 1517"/>
                  <a:gd name="T54" fmla="*/ 89 w 1893"/>
                  <a:gd name="T55" fmla="*/ 1170 h 1517"/>
                  <a:gd name="T56" fmla="*/ 83 w 1893"/>
                  <a:gd name="T57" fmla="*/ 1293 h 1517"/>
                  <a:gd name="T58" fmla="*/ 141 w 1893"/>
                  <a:gd name="T59" fmla="*/ 1331 h 1517"/>
                  <a:gd name="T60" fmla="*/ 273 w 1893"/>
                  <a:gd name="T61" fmla="*/ 1310 h 1517"/>
                  <a:gd name="T62" fmla="*/ 455 w 1893"/>
                  <a:gd name="T63" fmla="*/ 1224 h 1517"/>
                  <a:gd name="T64" fmla="*/ 538 w 1893"/>
                  <a:gd name="T65" fmla="*/ 1178 h 1517"/>
                  <a:gd name="T66" fmla="*/ 680 w 1893"/>
                  <a:gd name="T67" fmla="*/ 1080 h 1517"/>
                  <a:gd name="T68" fmla="*/ 864 w 1893"/>
                  <a:gd name="T69" fmla="*/ 1068 h 1517"/>
                  <a:gd name="T70" fmla="*/ 1045 w 1893"/>
                  <a:gd name="T71" fmla="*/ 1190 h 1517"/>
                  <a:gd name="T72" fmla="*/ 1092 w 1893"/>
                  <a:gd name="T73" fmla="*/ 1302 h 1517"/>
                  <a:gd name="T74" fmla="*/ 1181 w 1893"/>
                  <a:gd name="T75" fmla="*/ 1377 h 1517"/>
                  <a:gd name="T76" fmla="*/ 1213 w 1893"/>
                  <a:gd name="T77" fmla="*/ 1404 h 1517"/>
                  <a:gd name="T78" fmla="*/ 1268 w 1893"/>
                  <a:gd name="T79" fmla="*/ 1467 h 1517"/>
                  <a:gd name="T80" fmla="*/ 1378 w 1893"/>
                  <a:gd name="T81" fmla="*/ 1446 h 1517"/>
                  <a:gd name="T82" fmla="*/ 1409 w 1893"/>
                  <a:gd name="T83" fmla="*/ 1324 h 1517"/>
                  <a:gd name="T84" fmla="*/ 1479 w 1893"/>
                  <a:gd name="T85" fmla="*/ 1371 h 1517"/>
                  <a:gd name="T86" fmla="*/ 1605 w 1893"/>
                  <a:gd name="T87" fmla="*/ 1406 h 1517"/>
                  <a:gd name="T88" fmla="*/ 1760 w 1893"/>
                  <a:gd name="T89" fmla="*/ 1322 h 1517"/>
                  <a:gd name="T90" fmla="*/ 1852 w 1893"/>
                  <a:gd name="T91" fmla="*/ 103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3" h="1517">
                    <a:moveTo>
                      <a:pt x="1867" y="436"/>
                    </a:moveTo>
                    <a:cubicBezTo>
                      <a:pt x="1860" y="316"/>
                      <a:pt x="1824" y="210"/>
                      <a:pt x="1797" y="166"/>
                    </a:cubicBezTo>
                    <a:cubicBezTo>
                      <a:pt x="1788" y="150"/>
                      <a:pt x="1781" y="129"/>
                      <a:pt x="1776" y="105"/>
                    </a:cubicBezTo>
                    <a:cubicBezTo>
                      <a:pt x="1759" y="105"/>
                      <a:pt x="1742" y="108"/>
                      <a:pt x="1731" y="118"/>
                    </a:cubicBezTo>
                    <a:cubicBezTo>
                      <a:pt x="1705" y="138"/>
                      <a:pt x="1714" y="175"/>
                      <a:pt x="1698" y="201"/>
                    </a:cubicBezTo>
                    <a:cubicBezTo>
                      <a:pt x="1680" y="232"/>
                      <a:pt x="1670" y="259"/>
                      <a:pt x="1633" y="257"/>
                    </a:cubicBezTo>
                    <a:cubicBezTo>
                      <a:pt x="1605" y="256"/>
                      <a:pt x="1559" y="251"/>
                      <a:pt x="1549" y="224"/>
                    </a:cubicBezTo>
                    <a:cubicBezTo>
                      <a:pt x="1545" y="213"/>
                      <a:pt x="1548" y="200"/>
                      <a:pt x="1543" y="188"/>
                    </a:cubicBezTo>
                    <a:cubicBezTo>
                      <a:pt x="1537" y="174"/>
                      <a:pt x="1525" y="165"/>
                      <a:pt x="1521" y="149"/>
                    </a:cubicBezTo>
                    <a:cubicBezTo>
                      <a:pt x="1515" y="128"/>
                      <a:pt x="1526" y="125"/>
                      <a:pt x="1506" y="112"/>
                    </a:cubicBezTo>
                    <a:cubicBezTo>
                      <a:pt x="1496" y="106"/>
                      <a:pt x="1479" y="104"/>
                      <a:pt x="1467" y="97"/>
                    </a:cubicBezTo>
                    <a:cubicBezTo>
                      <a:pt x="1434" y="77"/>
                      <a:pt x="1429" y="90"/>
                      <a:pt x="1396" y="102"/>
                    </a:cubicBezTo>
                    <a:cubicBezTo>
                      <a:pt x="1377" y="109"/>
                      <a:pt x="1333" y="118"/>
                      <a:pt x="1320" y="94"/>
                    </a:cubicBezTo>
                    <a:cubicBezTo>
                      <a:pt x="1313" y="83"/>
                      <a:pt x="1326" y="60"/>
                      <a:pt x="1319" y="50"/>
                    </a:cubicBezTo>
                    <a:cubicBezTo>
                      <a:pt x="1316" y="45"/>
                      <a:pt x="1292" y="37"/>
                      <a:pt x="1284" y="30"/>
                    </a:cubicBezTo>
                    <a:cubicBezTo>
                      <a:pt x="1248" y="2"/>
                      <a:pt x="1248" y="24"/>
                      <a:pt x="1210" y="30"/>
                    </a:cubicBezTo>
                    <a:cubicBezTo>
                      <a:pt x="1183" y="35"/>
                      <a:pt x="1138" y="0"/>
                      <a:pt x="1118" y="25"/>
                    </a:cubicBezTo>
                    <a:cubicBezTo>
                      <a:pt x="1107" y="39"/>
                      <a:pt x="1114" y="88"/>
                      <a:pt x="1113" y="106"/>
                    </a:cubicBezTo>
                    <a:cubicBezTo>
                      <a:pt x="1112" y="123"/>
                      <a:pt x="1109" y="144"/>
                      <a:pt x="1113" y="160"/>
                    </a:cubicBezTo>
                    <a:cubicBezTo>
                      <a:pt x="1116" y="173"/>
                      <a:pt x="1126" y="185"/>
                      <a:pt x="1130" y="199"/>
                    </a:cubicBezTo>
                    <a:cubicBezTo>
                      <a:pt x="1134" y="219"/>
                      <a:pt x="1126" y="263"/>
                      <a:pt x="1109" y="280"/>
                    </a:cubicBezTo>
                    <a:cubicBezTo>
                      <a:pt x="1087" y="303"/>
                      <a:pt x="1051" y="282"/>
                      <a:pt x="1022" y="291"/>
                    </a:cubicBezTo>
                    <a:cubicBezTo>
                      <a:pt x="1005" y="296"/>
                      <a:pt x="1001" y="310"/>
                      <a:pt x="982" y="311"/>
                    </a:cubicBezTo>
                    <a:cubicBezTo>
                      <a:pt x="971" y="312"/>
                      <a:pt x="953" y="303"/>
                      <a:pt x="944" y="297"/>
                    </a:cubicBezTo>
                    <a:cubicBezTo>
                      <a:pt x="933" y="289"/>
                      <a:pt x="923" y="266"/>
                      <a:pt x="910" y="262"/>
                    </a:cubicBezTo>
                    <a:cubicBezTo>
                      <a:pt x="893" y="257"/>
                      <a:pt x="886" y="273"/>
                      <a:pt x="872" y="278"/>
                    </a:cubicBezTo>
                    <a:cubicBezTo>
                      <a:pt x="835" y="290"/>
                      <a:pt x="823" y="265"/>
                      <a:pt x="811" y="240"/>
                    </a:cubicBezTo>
                    <a:cubicBezTo>
                      <a:pt x="794" y="202"/>
                      <a:pt x="782" y="203"/>
                      <a:pt x="743" y="206"/>
                    </a:cubicBezTo>
                    <a:cubicBezTo>
                      <a:pt x="714" y="209"/>
                      <a:pt x="684" y="209"/>
                      <a:pt x="655" y="209"/>
                    </a:cubicBezTo>
                    <a:cubicBezTo>
                      <a:pt x="631" y="209"/>
                      <a:pt x="604" y="213"/>
                      <a:pt x="583" y="204"/>
                    </a:cubicBezTo>
                    <a:cubicBezTo>
                      <a:pt x="581" y="205"/>
                      <a:pt x="579" y="207"/>
                      <a:pt x="578" y="208"/>
                    </a:cubicBezTo>
                    <a:cubicBezTo>
                      <a:pt x="568" y="214"/>
                      <a:pt x="559" y="217"/>
                      <a:pt x="551" y="225"/>
                    </a:cubicBezTo>
                    <a:cubicBezTo>
                      <a:pt x="538" y="239"/>
                      <a:pt x="541" y="245"/>
                      <a:pt x="535" y="260"/>
                    </a:cubicBezTo>
                    <a:cubicBezTo>
                      <a:pt x="529" y="275"/>
                      <a:pt x="515" y="282"/>
                      <a:pt x="504" y="293"/>
                    </a:cubicBezTo>
                    <a:cubicBezTo>
                      <a:pt x="480" y="316"/>
                      <a:pt x="486" y="355"/>
                      <a:pt x="457" y="372"/>
                    </a:cubicBezTo>
                    <a:cubicBezTo>
                      <a:pt x="437" y="385"/>
                      <a:pt x="413" y="399"/>
                      <a:pt x="402" y="421"/>
                    </a:cubicBezTo>
                    <a:cubicBezTo>
                      <a:pt x="388" y="445"/>
                      <a:pt x="403" y="461"/>
                      <a:pt x="407" y="485"/>
                    </a:cubicBezTo>
                    <a:cubicBezTo>
                      <a:pt x="410" y="504"/>
                      <a:pt x="405" y="524"/>
                      <a:pt x="409" y="543"/>
                    </a:cubicBezTo>
                    <a:cubicBezTo>
                      <a:pt x="411" y="553"/>
                      <a:pt x="416" y="562"/>
                      <a:pt x="419" y="572"/>
                    </a:cubicBezTo>
                    <a:cubicBezTo>
                      <a:pt x="428" y="613"/>
                      <a:pt x="403" y="600"/>
                      <a:pt x="378" y="595"/>
                    </a:cubicBezTo>
                    <a:cubicBezTo>
                      <a:pt x="357" y="592"/>
                      <a:pt x="335" y="598"/>
                      <a:pt x="314" y="597"/>
                    </a:cubicBezTo>
                    <a:cubicBezTo>
                      <a:pt x="293" y="597"/>
                      <a:pt x="253" y="578"/>
                      <a:pt x="246" y="600"/>
                    </a:cubicBezTo>
                    <a:cubicBezTo>
                      <a:pt x="237" y="625"/>
                      <a:pt x="261" y="651"/>
                      <a:pt x="223" y="655"/>
                    </a:cubicBezTo>
                    <a:cubicBezTo>
                      <a:pt x="181" y="660"/>
                      <a:pt x="145" y="660"/>
                      <a:pt x="104" y="672"/>
                    </a:cubicBezTo>
                    <a:cubicBezTo>
                      <a:pt x="89" y="676"/>
                      <a:pt x="48" y="689"/>
                      <a:pt x="40" y="705"/>
                    </a:cubicBezTo>
                    <a:cubicBezTo>
                      <a:pt x="37" y="712"/>
                      <a:pt x="37" y="731"/>
                      <a:pt x="39" y="737"/>
                    </a:cubicBezTo>
                    <a:cubicBezTo>
                      <a:pt x="44" y="751"/>
                      <a:pt x="55" y="750"/>
                      <a:pt x="62" y="759"/>
                    </a:cubicBezTo>
                    <a:cubicBezTo>
                      <a:pt x="71" y="771"/>
                      <a:pt x="67" y="772"/>
                      <a:pt x="64" y="789"/>
                    </a:cubicBezTo>
                    <a:cubicBezTo>
                      <a:pt x="62" y="799"/>
                      <a:pt x="64" y="810"/>
                      <a:pt x="60" y="819"/>
                    </a:cubicBezTo>
                    <a:cubicBezTo>
                      <a:pt x="54" y="831"/>
                      <a:pt x="49" y="831"/>
                      <a:pt x="47" y="846"/>
                    </a:cubicBezTo>
                    <a:cubicBezTo>
                      <a:pt x="45" y="859"/>
                      <a:pt x="47" y="869"/>
                      <a:pt x="42" y="883"/>
                    </a:cubicBezTo>
                    <a:cubicBezTo>
                      <a:pt x="33" y="907"/>
                      <a:pt x="0" y="920"/>
                      <a:pt x="2" y="946"/>
                    </a:cubicBezTo>
                    <a:cubicBezTo>
                      <a:pt x="5" y="969"/>
                      <a:pt x="25" y="987"/>
                      <a:pt x="44" y="994"/>
                    </a:cubicBezTo>
                    <a:cubicBezTo>
                      <a:pt x="69" y="1003"/>
                      <a:pt x="84" y="1004"/>
                      <a:pt x="87" y="1034"/>
                    </a:cubicBezTo>
                    <a:cubicBezTo>
                      <a:pt x="90" y="1061"/>
                      <a:pt x="75" y="1081"/>
                      <a:pt x="73" y="1106"/>
                    </a:cubicBezTo>
                    <a:cubicBezTo>
                      <a:pt x="72" y="1131"/>
                      <a:pt x="88" y="1145"/>
                      <a:pt x="89" y="1170"/>
                    </a:cubicBezTo>
                    <a:cubicBezTo>
                      <a:pt x="89" y="1193"/>
                      <a:pt x="85" y="1210"/>
                      <a:pt x="88" y="1230"/>
                    </a:cubicBezTo>
                    <a:cubicBezTo>
                      <a:pt x="90" y="1251"/>
                      <a:pt x="84" y="1271"/>
                      <a:pt x="83" y="1293"/>
                    </a:cubicBezTo>
                    <a:cubicBezTo>
                      <a:pt x="82" y="1303"/>
                      <a:pt x="80" y="1313"/>
                      <a:pt x="77" y="1324"/>
                    </a:cubicBezTo>
                    <a:cubicBezTo>
                      <a:pt x="98" y="1327"/>
                      <a:pt x="121" y="1326"/>
                      <a:pt x="141" y="1331"/>
                    </a:cubicBezTo>
                    <a:cubicBezTo>
                      <a:pt x="176" y="1339"/>
                      <a:pt x="236" y="1383"/>
                      <a:pt x="263" y="1341"/>
                    </a:cubicBezTo>
                    <a:cubicBezTo>
                      <a:pt x="268" y="1332"/>
                      <a:pt x="267" y="1319"/>
                      <a:pt x="273" y="1310"/>
                    </a:cubicBezTo>
                    <a:cubicBezTo>
                      <a:pt x="282" y="1298"/>
                      <a:pt x="298" y="1298"/>
                      <a:pt x="311" y="1293"/>
                    </a:cubicBezTo>
                    <a:cubicBezTo>
                      <a:pt x="363" y="1272"/>
                      <a:pt x="407" y="1252"/>
                      <a:pt x="455" y="1224"/>
                    </a:cubicBezTo>
                    <a:cubicBezTo>
                      <a:pt x="468" y="1217"/>
                      <a:pt x="483" y="1212"/>
                      <a:pt x="495" y="1205"/>
                    </a:cubicBezTo>
                    <a:cubicBezTo>
                      <a:pt x="509" y="1197"/>
                      <a:pt x="523" y="1186"/>
                      <a:pt x="538" y="1178"/>
                    </a:cubicBezTo>
                    <a:cubicBezTo>
                      <a:pt x="569" y="1162"/>
                      <a:pt x="613" y="1172"/>
                      <a:pt x="641" y="1146"/>
                    </a:cubicBezTo>
                    <a:cubicBezTo>
                      <a:pt x="664" y="1123"/>
                      <a:pt x="650" y="1099"/>
                      <a:pt x="680" y="1080"/>
                    </a:cubicBezTo>
                    <a:cubicBezTo>
                      <a:pt x="704" y="1065"/>
                      <a:pt x="745" y="1062"/>
                      <a:pt x="773" y="1058"/>
                    </a:cubicBezTo>
                    <a:cubicBezTo>
                      <a:pt x="805" y="1054"/>
                      <a:pt x="836" y="1057"/>
                      <a:pt x="864" y="1068"/>
                    </a:cubicBezTo>
                    <a:cubicBezTo>
                      <a:pt x="921" y="1090"/>
                      <a:pt x="978" y="1102"/>
                      <a:pt x="1017" y="1154"/>
                    </a:cubicBezTo>
                    <a:cubicBezTo>
                      <a:pt x="1026" y="1167"/>
                      <a:pt x="1035" y="1178"/>
                      <a:pt x="1045" y="1190"/>
                    </a:cubicBezTo>
                    <a:cubicBezTo>
                      <a:pt x="1055" y="1202"/>
                      <a:pt x="1072" y="1213"/>
                      <a:pt x="1082" y="1225"/>
                    </a:cubicBezTo>
                    <a:cubicBezTo>
                      <a:pt x="1099" y="1248"/>
                      <a:pt x="1088" y="1274"/>
                      <a:pt x="1092" y="1302"/>
                    </a:cubicBezTo>
                    <a:cubicBezTo>
                      <a:pt x="1097" y="1336"/>
                      <a:pt x="1122" y="1331"/>
                      <a:pt x="1150" y="1346"/>
                    </a:cubicBezTo>
                    <a:cubicBezTo>
                      <a:pt x="1170" y="1357"/>
                      <a:pt x="1172" y="1361"/>
                      <a:pt x="1181" y="1377"/>
                    </a:cubicBezTo>
                    <a:cubicBezTo>
                      <a:pt x="1187" y="1387"/>
                      <a:pt x="1186" y="1392"/>
                      <a:pt x="1193" y="1400"/>
                    </a:cubicBezTo>
                    <a:cubicBezTo>
                      <a:pt x="1198" y="1405"/>
                      <a:pt x="1209" y="1399"/>
                      <a:pt x="1213" y="1404"/>
                    </a:cubicBezTo>
                    <a:cubicBezTo>
                      <a:pt x="1221" y="1415"/>
                      <a:pt x="1215" y="1432"/>
                      <a:pt x="1224" y="1443"/>
                    </a:cubicBezTo>
                    <a:cubicBezTo>
                      <a:pt x="1236" y="1457"/>
                      <a:pt x="1255" y="1455"/>
                      <a:pt x="1268" y="1467"/>
                    </a:cubicBezTo>
                    <a:cubicBezTo>
                      <a:pt x="1296" y="1490"/>
                      <a:pt x="1317" y="1517"/>
                      <a:pt x="1348" y="1484"/>
                    </a:cubicBezTo>
                    <a:cubicBezTo>
                      <a:pt x="1359" y="1472"/>
                      <a:pt x="1366" y="1456"/>
                      <a:pt x="1378" y="1446"/>
                    </a:cubicBezTo>
                    <a:cubicBezTo>
                      <a:pt x="1395" y="1431"/>
                      <a:pt x="1425" y="1425"/>
                      <a:pt x="1433" y="1402"/>
                    </a:cubicBezTo>
                    <a:cubicBezTo>
                      <a:pt x="1443" y="1371"/>
                      <a:pt x="1404" y="1353"/>
                      <a:pt x="1409" y="1324"/>
                    </a:cubicBezTo>
                    <a:cubicBezTo>
                      <a:pt x="1420" y="1320"/>
                      <a:pt x="1443" y="1332"/>
                      <a:pt x="1449" y="1340"/>
                    </a:cubicBezTo>
                    <a:cubicBezTo>
                      <a:pt x="1461" y="1357"/>
                      <a:pt x="1454" y="1365"/>
                      <a:pt x="1479" y="1371"/>
                    </a:cubicBezTo>
                    <a:cubicBezTo>
                      <a:pt x="1498" y="1375"/>
                      <a:pt x="1518" y="1369"/>
                      <a:pt x="1536" y="1377"/>
                    </a:cubicBezTo>
                    <a:cubicBezTo>
                      <a:pt x="1561" y="1388"/>
                      <a:pt x="1578" y="1400"/>
                      <a:pt x="1605" y="1406"/>
                    </a:cubicBezTo>
                    <a:cubicBezTo>
                      <a:pt x="1617" y="1408"/>
                      <a:pt x="1630" y="1409"/>
                      <a:pt x="1643" y="1411"/>
                    </a:cubicBezTo>
                    <a:cubicBezTo>
                      <a:pt x="1653" y="1372"/>
                      <a:pt x="1690" y="1334"/>
                      <a:pt x="1760" y="1322"/>
                    </a:cubicBezTo>
                    <a:cubicBezTo>
                      <a:pt x="1823" y="1310"/>
                      <a:pt x="1831" y="1261"/>
                      <a:pt x="1825" y="1220"/>
                    </a:cubicBezTo>
                    <a:cubicBezTo>
                      <a:pt x="1819" y="1180"/>
                      <a:pt x="1831" y="1100"/>
                      <a:pt x="1852" y="1032"/>
                    </a:cubicBezTo>
                    <a:cubicBezTo>
                      <a:pt x="1893" y="902"/>
                      <a:pt x="1875" y="557"/>
                      <a:pt x="1867" y="43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Freeform 17">
                <a:extLst>
                  <a:ext uri="{FF2B5EF4-FFF2-40B4-BE49-F238E27FC236}">
                    <a16:creationId xmlns:a16="http://schemas.microsoft.com/office/drawing/2014/main" id="{5292C7DC-1C78-ED93-7FA4-8ACA554AE8F0}"/>
                  </a:ext>
                </a:extLst>
              </p:cNvPr>
              <p:cNvSpPr>
                <a:spLocks/>
              </p:cNvSpPr>
              <p:nvPr/>
            </p:nvSpPr>
            <p:spPr bwMode="auto">
              <a:xfrm>
                <a:off x="7793103" y="4953940"/>
                <a:ext cx="185357" cy="224073"/>
              </a:xfrm>
              <a:custGeom>
                <a:avLst/>
                <a:gdLst>
                  <a:gd name="T0" fmla="*/ 445 w 983"/>
                  <a:gd name="T1" fmla="*/ 1171 h 1188"/>
                  <a:gd name="T2" fmla="*/ 510 w 983"/>
                  <a:gd name="T3" fmla="*/ 1130 h 1188"/>
                  <a:gd name="T4" fmla="*/ 520 w 983"/>
                  <a:gd name="T5" fmla="*/ 1079 h 1188"/>
                  <a:gd name="T6" fmla="*/ 553 w 983"/>
                  <a:gd name="T7" fmla="*/ 1054 h 1188"/>
                  <a:gd name="T8" fmla="*/ 611 w 983"/>
                  <a:gd name="T9" fmla="*/ 1038 h 1188"/>
                  <a:gd name="T10" fmla="*/ 606 w 983"/>
                  <a:gd name="T11" fmla="*/ 1010 h 1188"/>
                  <a:gd name="T12" fmla="*/ 655 w 983"/>
                  <a:gd name="T13" fmla="*/ 1000 h 1188"/>
                  <a:gd name="T14" fmla="*/ 722 w 983"/>
                  <a:gd name="T15" fmla="*/ 964 h 1188"/>
                  <a:gd name="T16" fmla="*/ 754 w 983"/>
                  <a:gd name="T17" fmla="*/ 962 h 1188"/>
                  <a:gd name="T18" fmla="*/ 786 w 983"/>
                  <a:gd name="T19" fmla="*/ 941 h 1188"/>
                  <a:gd name="T20" fmla="*/ 816 w 983"/>
                  <a:gd name="T21" fmla="*/ 929 h 1188"/>
                  <a:gd name="T22" fmla="*/ 850 w 983"/>
                  <a:gd name="T23" fmla="*/ 943 h 1188"/>
                  <a:gd name="T24" fmla="*/ 888 w 983"/>
                  <a:gd name="T25" fmla="*/ 905 h 1188"/>
                  <a:gd name="T26" fmla="*/ 908 w 983"/>
                  <a:gd name="T27" fmla="*/ 839 h 1188"/>
                  <a:gd name="T28" fmla="*/ 942 w 983"/>
                  <a:gd name="T29" fmla="*/ 796 h 1188"/>
                  <a:gd name="T30" fmla="*/ 938 w 983"/>
                  <a:gd name="T31" fmla="*/ 739 h 1188"/>
                  <a:gd name="T32" fmla="*/ 926 w 983"/>
                  <a:gd name="T33" fmla="*/ 683 h 1188"/>
                  <a:gd name="T34" fmla="*/ 911 w 983"/>
                  <a:gd name="T35" fmla="*/ 584 h 1188"/>
                  <a:gd name="T36" fmla="*/ 968 w 983"/>
                  <a:gd name="T37" fmla="*/ 543 h 1188"/>
                  <a:gd name="T38" fmla="*/ 939 w 983"/>
                  <a:gd name="T39" fmla="*/ 477 h 1188"/>
                  <a:gd name="T40" fmla="*/ 952 w 983"/>
                  <a:gd name="T41" fmla="*/ 392 h 1188"/>
                  <a:gd name="T42" fmla="*/ 936 w 983"/>
                  <a:gd name="T43" fmla="*/ 356 h 1188"/>
                  <a:gd name="T44" fmla="*/ 936 w 983"/>
                  <a:gd name="T45" fmla="*/ 310 h 1188"/>
                  <a:gd name="T46" fmla="*/ 945 w 983"/>
                  <a:gd name="T47" fmla="*/ 271 h 1188"/>
                  <a:gd name="T48" fmla="*/ 934 w 983"/>
                  <a:gd name="T49" fmla="*/ 248 h 1188"/>
                  <a:gd name="T50" fmla="*/ 924 w 983"/>
                  <a:gd name="T51" fmla="*/ 171 h 1188"/>
                  <a:gd name="T52" fmla="*/ 887 w 983"/>
                  <a:gd name="T53" fmla="*/ 136 h 1188"/>
                  <a:gd name="T54" fmla="*/ 859 w 983"/>
                  <a:gd name="T55" fmla="*/ 100 h 1188"/>
                  <a:gd name="T56" fmla="*/ 706 w 983"/>
                  <a:gd name="T57" fmla="*/ 14 h 1188"/>
                  <a:gd name="T58" fmla="*/ 615 w 983"/>
                  <a:gd name="T59" fmla="*/ 4 h 1188"/>
                  <a:gd name="T60" fmla="*/ 522 w 983"/>
                  <a:gd name="T61" fmla="*/ 26 h 1188"/>
                  <a:gd name="T62" fmla="*/ 483 w 983"/>
                  <a:gd name="T63" fmla="*/ 92 h 1188"/>
                  <a:gd name="T64" fmla="*/ 380 w 983"/>
                  <a:gd name="T65" fmla="*/ 124 h 1188"/>
                  <a:gd name="T66" fmla="*/ 337 w 983"/>
                  <a:gd name="T67" fmla="*/ 151 h 1188"/>
                  <a:gd name="T68" fmla="*/ 297 w 983"/>
                  <a:gd name="T69" fmla="*/ 170 h 1188"/>
                  <a:gd name="T70" fmla="*/ 153 w 983"/>
                  <a:gd name="T71" fmla="*/ 239 h 1188"/>
                  <a:gd name="T72" fmla="*/ 115 w 983"/>
                  <a:gd name="T73" fmla="*/ 256 h 1188"/>
                  <a:gd name="T74" fmla="*/ 105 w 983"/>
                  <a:gd name="T75" fmla="*/ 287 h 1188"/>
                  <a:gd name="T76" fmla="*/ 75 w 983"/>
                  <a:gd name="T77" fmla="*/ 305 h 1188"/>
                  <a:gd name="T78" fmla="*/ 62 w 983"/>
                  <a:gd name="T79" fmla="*/ 327 h 1188"/>
                  <a:gd name="T80" fmla="*/ 41 w 983"/>
                  <a:gd name="T81" fmla="*/ 394 h 1188"/>
                  <a:gd name="T82" fmla="*/ 54 w 983"/>
                  <a:gd name="T83" fmla="*/ 453 h 1188"/>
                  <a:gd name="T84" fmla="*/ 32 w 983"/>
                  <a:gd name="T85" fmla="*/ 487 h 1188"/>
                  <a:gd name="T86" fmla="*/ 40 w 983"/>
                  <a:gd name="T87" fmla="*/ 522 h 1188"/>
                  <a:gd name="T88" fmla="*/ 12 w 983"/>
                  <a:gd name="T89" fmla="*/ 584 h 1188"/>
                  <a:gd name="T90" fmla="*/ 6 w 983"/>
                  <a:gd name="T91" fmla="*/ 660 h 1188"/>
                  <a:gd name="T92" fmla="*/ 153 w 983"/>
                  <a:gd name="T93" fmla="*/ 704 h 1188"/>
                  <a:gd name="T94" fmla="*/ 126 w 983"/>
                  <a:gd name="T95" fmla="*/ 766 h 1188"/>
                  <a:gd name="T96" fmla="*/ 103 w 983"/>
                  <a:gd name="T97" fmla="*/ 844 h 1188"/>
                  <a:gd name="T98" fmla="*/ 67 w 983"/>
                  <a:gd name="T99" fmla="*/ 931 h 1188"/>
                  <a:gd name="T100" fmla="*/ 64 w 983"/>
                  <a:gd name="T101" fmla="*/ 922 h 1188"/>
                  <a:gd name="T102" fmla="*/ 42 w 983"/>
                  <a:gd name="T103" fmla="*/ 983 h 1188"/>
                  <a:gd name="T104" fmla="*/ 91 w 983"/>
                  <a:gd name="T105" fmla="*/ 1028 h 1188"/>
                  <a:gd name="T106" fmla="*/ 126 w 983"/>
                  <a:gd name="T107" fmla="*/ 1095 h 1188"/>
                  <a:gd name="T108" fmla="*/ 190 w 983"/>
                  <a:gd name="T109" fmla="*/ 1107 h 1188"/>
                  <a:gd name="T110" fmla="*/ 192 w 983"/>
                  <a:gd name="T111" fmla="*/ 1092 h 1188"/>
                  <a:gd name="T112" fmla="*/ 288 w 983"/>
                  <a:gd name="T113" fmla="*/ 1113 h 1188"/>
                  <a:gd name="T114" fmla="*/ 354 w 983"/>
                  <a:gd name="T115" fmla="*/ 1182 h 1188"/>
                  <a:gd name="T116" fmla="*/ 357 w 983"/>
                  <a:gd name="T117" fmla="*/ 1188 h 1188"/>
                  <a:gd name="T118" fmla="*/ 370 w 983"/>
                  <a:gd name="T119" fmla="*/ 1185 h 1188"/>
                  <a:gd name="T120" fmla="*/ 445 w 983"/>
                  <a:gd name="T121" fmla="*/ 1171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1188">
                    <a:moveTo>
                      <a:pt x="445" y="1171"/>
                    </a:moveTo>
                    <a:cubicBezTo>
                      <a:pt x="486" y="1169"/>
                      <a:pt x="494" y="1169"/>
                      <a:pt x="510" y="1130"/>
                    </a:cubicBezTo>
                    <a:cubicBezTo>
                      <a:pt x="518" y="1112"/>
                      <a:pt x="516" y="1098"/>
                      <a:pt x="520" y="1079"/>
                    </a:cubicBezTo>
                    <a:cubicBezTo>
                      <a:pt x="524" y="1060"/>
                      <a:pt x="531" y="1056"/>
                      <a:pt x="553" y="1054"/>
                    </a:cubicBezTo>
                    <a:cubicBezTo>
                      <a:pt x="577" y="1051"/>
                      <a:pt x="604" y="1071"/>
                      <a:pt x="611" y="1038"/>
                    </a:cubicBezTo>
                    <a:cubicBezTo>
                      <a:pt x="612" y="1030"/>
                      <a:pt x="601" y="1019"/>
                      <a:pt x="606" y="1010"/>
                    </a:cubicBezTo>
                    <a:cubicBezTo>
                      <a:pt x="614" y="997"/>
                      <a:pt x="643" y="1004"/>
                      <a:pt x="655" y="1000"/>
                    </a:cubicBezTo>
                    <a:cubicBezTo>
                      <a:pt x="680" y="993"/>
                      <a:pt x="694" y="969"/>
                      <a:pt x="722" y="964"/>
                    </a:cubicBezTo>
                    <a:cubicBezTo>
                      <a:pt x="733" y="962"/>
                      <a:pt x="744" y="966"/>
                      <a:pt x="754" y="962"/>
                    </a:cubicBezTo>
                    <a:cubicBezTo>
                      <a:pt x="765" y="958"/>
                      <a:pt x="776" y="947"/>
                      <a:pt x="786" y="941"/>
                    </a:cubicBezTo>
                    <a:cubicBezTo>
                      <a:pt x="794" y="938"/>
                      <a:pt x="807" y="929"/>
                      <a:pt x="816" y="929"/>
                    </a:cubicBezTo>
                    <a:cubicBezTo>
                      <a:pt x="833" y="929"/>
                      <a:pt x="835" y="940"/>
                      <a:pt x="850" y="943"/>
                    </a:cubicBezTo>
                    <a:cubicBezTo>
                      <a:pt x="880" y="951"/>
                      <a:pt x="885" y="929"/>
                      <a:pt x="888" y="905"/>
                    </a:cubicBezTo>
                    <a:cubicBezTo>
                      <a:pt x="890" y="884"/>
                      <a:pt x="897" y="857"/>
                      <a:pt x="908" y="839"/>
                    </a:cubicBezTo>
                    <a:cubicBezTo>
                      <a:pt x="917" y="824"/>
                      <a:pt x="936" y="814"/>
                      <a:pt x="942" y="796"/>
                    </a:cubicBezTo>
                    <a:cubicBezTo>
                      <a:pt x="946" y="782"/>
                      <a:pt x="941" y="753"/>
                      <a:pt x="938" y="739"/>
                    </a:cubicBezTo>
                    <a:cubicBezTo>
                      <a:pt x="934" y="719"/>
                      <a:pt x="928" y="703"/>
                      <a:pt x="926" y="683"/>
                    </a:cubicBezTo>
                    <a:cubicBezTo>
                      <a:pt x="922" y="654"/>
                      <a:pt x="905" y="613"/>
                      <a:pt x="911" y="584"/>
                    </a:cubicBezTo>
                    <a:cubicBezTo>
                      <a:pt x="917" y="552"/>
                      <a:pt x="955" y="571"/>
                      <a:pt x="968" y="543"/>
                    </a:cubicBezTo>
                    <a:cubicBezTo>
                      <a:pt x="983" y="508"/>
                      <a:pt x="936" y="512"/>
                      <a:pt x="939" y="477"/>
                    </a:cubicBezTo>
                    <a:cubicBezTo>
                      <a:pt x="941" y="449"/>
                      <a:pt x="962" y="424"/>
                      <a:pt x="952" y="392"/>
                    </a:cubicBezTo>
                    <a:cubicBezTo>
                      <a:pt x="947" y="378"/>
                      <a:pt x="939" y="372"/>
                      <a:pt x="936" y="356"/>
                    </a:cubicBezTo>
                    <a:cubicBezTo>
                      <a:pt x="934" y="342"/>
                      <a:pt x="936" y="324"/>
                      <a:pt x="936" y="310"/>
                    </a:cubicBezTo>
                    <a:cubicBezTo>
                      <a:pt x="937" y="297"/>
                      <a:pt x="940" y="284"/>
                      <a:pt x="945" y="271"/>
                    </a:cubicBezTo>
                    <a:cubicBezTo>
                      <a:pt x="939" y="266"/>
                      <a:pt x="935" y="259"/>
                      <a:pt x="934" y="248"/>
                    </a:cubicBezTo>
                    <a:cubicBezTo>
                      <a:pt x="930" y="220"/>
                      <a:pt x="941" y="194"/>
                      <a:pt x="924" y="171"/>
                    </a:cubicBezTo>
                    <a:cubicBezTo>
                      <a:pt x="914" y="159"/>
                      <a:pt x="897" y="148"/>
                      <a:pt x="887" y="136"/>
                    </a:cubicBezTo>
                    <a:cubicBezTo>
                      <a:pt x="877" y="124"/>
                      <a:pt x="868" y="113"/>
                      <a:pt x="859" y="100"/>
                    </a:cubicBezTo>
                    <a:cubicBezTo>
                      <a:pt x="820" y="48"/>
                      <a:pt x="763" y="36"/>
                      <a:pt x="706" y="14"/>
                    </a:cubicBezTo>
                    <a:cubicBezTo>
                      <a:pt x="678" y="3"/>
                      <a:pt x="647" y="0"/>
                      <a:pt x="615" y="4"/>
                    </a:cubicBezTo>
                    <a:cubicBezTo>
                      <a:pt x="587" y="8"/>
                      <a:pt x="546" y="11"/>
                      <a:pt x="522" y="26"/>
                    </a:cubicBezTo>
                    <a:cubicBezTo>
                      <a:pt x="492" y="45"/>
                      <a:pt x="506" y="69"/>
                      <a:pt x="483" y="92"/>
                    </a:cubicBezTo>
                    <a:cubicBezTo>
                      <a:pt x="455" y="118"/>
                      <a:pt x="411" y="108"/>
                      <a:pt x="380" y="124"/>
                    </a:cubicBezTo>
                    <a:cubicBezTo>
                      <a:pt x="365" y="132"/>
                      <a:pt x="351" y="143"/>
                      <a:pt x="337" y="151"/>
                    </a:cubicBezTo>
                    <a:cubicBezTo>
                      <a:pt x="325" y="158"/>
                      <a:pt x="310" y="163"/>
                      <a:pt x="297" y="170"/>
                    </a:cubicBezTo>
                    <a:cubicBezTo>
                      <a:pt x="249" y="198"/>
                      <a:pt x="205" y="218"/>
                      <a:pt x="153" y="239"/>
                    </a:cubicBezTo>
                    <a:cubicBezTo>
                      <a:pt x="140" y="244"/>
                      <a:pt x="124" y="244"/>
                      <a:pt x="115" y="256"/>
                    </a:cubicBezTo>
                    <a:cubicBezTo>
                      <a:pt x="109" y="265"/>
                      <a:pt x="110" y="278"/>
                      <a:pt x="105" y="287"/>
                    </a:cubicBezTo>
                    <a:cubicBezTo>
                      <a:pt x="97" y="299"/>
                      <a:pt x="87" y="304"/>
                      <a:pt x="75" y="305"/>
                    </a:cubicBezTo>
                    <a:cubicBezTo>
                      <a:pt x="74" y="312"/>
                      <a:pt x="70" y="319"/>
                      <a:pt x="62" y="327"/>
                    </a:cubicBezTo>
                    <a:cubicBezTo>
                      <a:pt x="42" y="348"/>
                      <a:pt x="19" y="369"/>
                      <a:pt x="41" y="394"/>
                    </a:cubicBezTo>
                    <a:cubicBezTo>
                      <a:pt x="63" y="418"/>
                      <a:pt x="82" y="419"/>
                      <a:pt x="54" y="453"/>
                    </a:cubicBezTo>
                    <a:cubicBezTo>
                      <a:pt x="44" y="466"/>
                      <a:pt x="33" y="469"/>
                      <a:pt x="32" y="487"/>
                    </a:cubicBezTo>
                    <a:cubicBezTo>
                      <a:pt x="31" y="497"/>
                      <a:pt x="37" y="513"/>
                      <a:pt x="40" y="522"/>
                    </a:cubicBezTo>
                    <a:cubicBezTo>
                      <a:pt x="51" y="565"/>
                      <a:pt x="27" y="551"/>
                      <a:pt x="12" y="584"/>
                    </a:cubicBezTo>
                    <a:cubicBezTo>
                      <a:pt x="5" y="598"/>
                      <a:pt x="0" y="645"/>
                      <a:pt x="6" y="660"/>
                    </a:cubicBezTo>
                    <a:cubicBezTo>
                      <a:pt x="25" y="705"/>
                      <a:pt x="116" y="694"/>
                      <a:pt x="153" y="704"/>
                    </a:cubicBezTo>
                    <a:cubicBezTo>
                      <a:pt x="165" y="743"/>
                      <a:pt x="126" y="735"/>
                      <a:pt x="126" y="766"/>
                    </a:cubicBezTo>
                    <a:cubicBezTo>
                      <a:pt x="102" y="780"/>
                      <a:pt x="109" y="821"/>
                      <a:pt x="103" y="844"/>
                    </a:cubicBezTo>
                    <a:cubicBezTo>
                      <a:pt x="96" y="871"/>
                      <a:pt x="80" y="904"/>
                      <a:pt x="67" y="931"/>
                    </a:cubicBezTo>
                    <a:cubicBezTo>
                      <a:pt x="66" y="928"/>
                      <a:pt x="65" y="925"/>
                      <a:pt x="64" y="922"/>
                    </a:cubicBezTo>
                    <a:cubicBezTo>
                      <a:pt x="57" y="939"/>
                      <a:pt x="34" y="961"/>
                      <a:pt x="42" y="983"/>
                    </a:cubicBezTo>
                    <a:cubicBezTo>
                      <a:pt x="48" y="1001"/>
                      <a:pt x="80" y="1008"/>
                      <a:pt x="91" y="1028"/>
                    </a:cubicBezTo>
                    <a:cubicBezTo>
                      <a:pt x="103" y="1050"/>
                      <a:pt x="106" y="1077"/>
                      <a:pt x="126" y="1095"/>
                    </a:cubicBezTo>
                    <a:cubicBezTo>
                      <a:pt x="145" y="1112"/>
                      <a:pt x="166" y="1107"/>
                      <a:pt x="190" y="1107"/>
                    </a:cubicBezTo>
                    <a:cubicBezTo>
                      <a:pt x="190" y="1104"/>
                      <a:pt x="194" y="1098"/>
                      <a:pt x="192" y="1092"/>
                    </a:cubicBezTo>
                    <a:cubicBezTo>
                      <a:pt x="220" y="1103"/>
                      <a:pt x="258" y="1106"/>
                      <a:pt x="288" y="1113"/>
                    </a:cubicBezTo>
                    <a:cubicBezTo>
                      <a:pt x="321" y="1120"/>
                      <a:pt x="338" y="1152"/>
                      <a:pt x="354" y="1182"/>
                    </a:cubicBezTo>
                    <a:cubicBezTo>
                      <a:pt x="355" y="1184"/>
                      <a:pt x="356" y="1186"/>
                      <a:pt x="357" y="1188"/>
                    </a:cubicBezTo>
                    <a:cubicBezTo>
                      <a:pt x="361" y="1186"/>
                      <a:pt x="365" y="1186"/>
                      <a:pt x="370" y="1185"/>
                    </a:cubicBezTo>
                    <a:cubicBezTo>
                      <a:pt x="397" y="1179"/>
                      <a:pt x="417" y="1173"/>
                      <a:pt x="445" y="1171"/>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Freeform 18">
                <a:extLst>
                  <a:ext uri="{FF2B5EF4-FFF2-40B4-BE49-F238E27FC236}">
                    <a16:creationId xmlns:a16="http://schemas.microsoft.com/office/drawing/2014/main" id="{9AB02C82-4108-47BA-17F2-B24238C4B606}"/>
                  </a:ext>
                </a:extLst>
              </p:cNvPr>
              <p:cNvSpPr>
                <a:spLocks/>
              </p:cNvSpPr>
              <p:nvPr/>
            </p:nvSpPr>
            <p:spPr bwMode="auto">
              <a:xfrm>
                <a:off x="7615889" y="4976770"/>
                <a:ext cx="244588" cy="253449"/>
              </a:xfrm>
              <a:custGeom>
                <a:avLst/>
                <a:gdLst>
                  <a:gd name="T0" fmla="*/ 1132 w 1297"/>
                  <a:gd name="T1" fmla="*/ 971 h 1344"/>
                  <a:gd name="T2" fmla="*/ 1066 w 1297"/>
                  <a:gd name="T3" fmla="*/ 974 h 1344"/>
                  <a:gd name="T4" fmla="*/ 982 w 1297"/>
                  <a:gd name="T5" fmla="*/ 862 h 1344"/>
                  <a:gd name="T6" fmla="*/ 1007 w 1297"/>
                  <a:gd name="T7" fmla="*/ 810 h 1344"/>
                  <a:gd name="T8" fmla="*/ 1066 w 1297"/>
                  <a:gd name="T9" fmla="*/ 645 h 1344"/>
                  <a:gd name="T10" fmla="*/ 946 w 1297"/>
                  <a:gd name="T11" fmla="*/ 539 h 1344"/>
                  <a:gd name="T12" fmla="*/ 980 w 1297"/>
                  <a:gd name="T13" fmla="*/ 401 h 1344"/>
                  <a:gd name="T14" fmla="*/ 994 w 1297"/>
                  <a:gd name="T15" fmla="*/ 332 h 1344"/>
                  <a:gd name="T16" fmla="*/ 1002 w 1297"/>
                  <a:gd name="T17" fmla="*/ 206 h 1344"/>
                  <a:gd name="T18" fmla="*/ 923 w 1297"/>
                  <a:gd name="T19" fmla="*/ 156 h 1344"/>
                  <a:gd name="T20" fmla="*/ 811 w 1297"/>
                  <a:gd name="T21" fmla="*/ 93 h 1344"/>
                  <a:gd name="T22" fmla="*/ 670 w 1297"/>
                  <a:gd name="T23" fmla="*/ 80 h 1344"/>
                  <a:gd name="T24" fmla="*/ 594 w 1297"/>
                  <a:gd name="T25" fmla="*/ 169 h 1344"/>
                  <a:gd name="T26" fmla="*/ 508 w 1297"/>
                  <a:gd name="T27" fmla="*/ 298 h 1344"/>
                  <a:gd name="T28" fmla="*/ 397 w 1297"/>
                  <a:gd name="T29" fmla="*/ 388 h 1344"/>
                  <a:gd name="T30" fmla="*/ 330 w 1297"/>
                  <a:gd name="T31" fmla="*/ 398 h 1344"/>
                  <a:gd name="T32" fmla="*/ 228 w 1297"/>
                  <a:gd name="T33" fmla="*/ 424 h 1344"/>
                  <a:gd name="T34" fmla="*/ 128 w 1297"/>
                  <a:gd name="T35" fmla="*/ 463 h 1344"/>
                  <a:gd name="T36" fmla="*/ 72 w 1297"/>
                  <a:gd name="T37" fmla="*/ 539 h 1344"/>
                  <a:gd name="T38" fmla="*/ 26 w 1297"/>
                  <a:gd name="T39" fmla="*/ 611 h 1344"/>
                  <a:gd name="T40" fmla="*/ 18 w 1297"/>
                  <a:gd name="T41" fmla="*/ 685 h 1344"/>
                  <a:gd name="T42" fmla="*/ 70 w 1297"/>
                  <a:gd name="T43" fmla="*/ 805 h 1344"/>
                  <a:gd name="T44" fmla="*/ 118 w 1297"/>
                  <a:gd name="T45" fmla="*/ 815 h 1344"/>
                  <a:gd name="T46" fmla="*/ 171 w 1297"/>
                  <a:gd name="T47" fmla="*/ 808 h 1344"/>
                  <a:gd name="T48" fmla="*/ 259 w 1297"/>
                  <a:gd name="T49" fmla="*/ 832 h 1344"/>
                  <a:gd name="T50" fmla="*/ 259 w 1297"/>
                  <a:gd name="T51" fmla="*/ 951 h 1344"/>
                  <a:gd name="T52" fmla="*/ 213 w 1297"/>
                  <a:gd name="T53" fmla="*/ 984 h 1344"/>
                  <a:gd name="T54" fmla="*/ 241 w 1297"/>
                  <a:gd name="T55" fmla="*/ 1102 h 1344"/>
                  <a:gd name="T56" fmla="*/ 197 w 1297"/>
                  <a:gd name="T57" fmla="*/ 1137 h 1344"/>
                  <a:gd name="T58" fmla="*/ 251 w 1297"/>
                  <a:gd name="T59" fmla="*/ 1192 h 1344"/>
                  <a:gd name="T60" fmla="*/ 258 w 1297"/>
                  <a:gd name="T61" fmla="*/ 1298 h 1344"/>
                  <a:gd name="T62" fmla="*/ 311 w 1297"/>
                  <a:gd name="T63" fmla="*/ 1344 h 1344"/>
                  <a:gd name="T64" fmla="*/ 354 w 1297"/>
                  <a:gd name="T65" fmla="*/ 1301 h 1344"/>
                  <a:gd name="T66" fmla="*/ 447 w 1297"/>
                  <a:gd name="T67" fmla="*/ 1267 h 1344"/>
                  <a:gd name="T68" fmla="*/ 558 w 1297"/>
                  <a:gd name="T69" fmla="*/ 1201 h 1344"/>
                  <a:gd name="T70" fmla="*/ 639 w 1297"/>
                  <a:gd name="T71" fmla="*/ 1150 h 1344"/>
                  <a:gd name="T72" fmla="*/ 737 w 1297"/>
                  <a:gd name="T73" fmla="*/ 999 h 1344"/>
                  <a:gd name="T74" fmla="*/ 818 w 1297"/>
                  <a:gd name="T75" fmla="*/ 996 h 1344"/>
                  <a:gd name="T76" fmla="*/ 945 w 1297"/>
                  <a:gd name="T77" fmla="*/ 1020 h 1344"/>
                  <a:gd name="T78" fmla="*/ 1020 w 1297"/>
                  <a:gd name="T79" fmla="*/ 1038 h 1344"/>
                  <a:gd name="T80" fmla="*/ 1142 w 1297"/>
                  <a:gd name="T81" fmla="*/ 1088 h 1344"/>
                  <a:gd name="T82" fmla="*/ 1297 w 1297"/>
                  <a:gd name="T83" fmla="*/ 1067 h 1344"/>
                  <a:gd name="T84" fmla="*/ 1228 w 1297"/>
                  <a:gd name="T85" fmla="*/ 99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7" h="1344">
                    <a:moveTo>
                      <a:pt x="1228" y="992"/>
                    </a:moveTo>
                    <a:cubicBezTo>
                      <a:pt x="1198" y="985"/>
                      <a:pt x="1160" y="982"/>
                      <a:pt x="1132" y="971"/>
                    </a:cubicBezTo>
                    <a:cubicBezTo>
                      <a:pt x="1134" y="977"/>
                      <a:pt x="1130" y="983"/>
                      <a:pt x="1130" y="986"/>
                    </a:cubicBezTo>
                    <a:cubicBezTo>
                      <a:pt x="1106" y="986"/>
                      <a:pt x="1085" y="991"/>
                      <a:pt x="1066" y="974"/>
                    </a:cubicBezTo>
                    <a:cubicBezTo>
                      <a:pt x="1046" y="956"/>
                      <a:pt x="1043" y="929"/>
                      <a:pt x="1031" y="907"/>
                    </a:cubicBezTo>
                    <a:cubicBezTo>
                      <a:pt x="1020" y="887"/>
                      <a:pt x="988" y="880"/>
                      <a:pt x="982" y="862"/>
                    </a:cubicBezTo>
                    <a:cubicBezTo>
                      <a:pt x="974" y="840"/>
                      <a:pt x="997" y="818"/>
                      <a:pt x="1004" y="801"/>
                    </a:cubicBezTo>
                    <a:cubicBezTo>
                      <a:pt x="1005" y="804"/>
                      <a:pt x="1006" y="807"/>
                      <a:pt x="1007" y="810"/>
                    </a:cubicBezTo>
                    <a:cubicBezTo>
                      <a:pt x="1020" y="783"/>
                      <a:pt x="1036" y="750"/>
                      <a:pt x="1043" y="723"/>
                    </a:cubicBezTo>
                    <a:cubicBezTo>
                      <a:pt x="1049" y="700"/>
                      <a:pt x="1042" y="659"/>
                      <a:pt x="1066" y="645"/>
                    </a:cubicBezTo>
                    <a:cubicBezTo>
                      <a:pt x="1066" y="614"/>
                      <a:pt x="1105" y="622"/>
                      <a:pt x="1093" y="583"/>
                    </a:cubicBezTo>
                    <a:cubicBezTo>
                      <a:pt x="1056" y="573"/>
                      <a:pt x="965" y="584"/>
                      <a:pt x="946" y="539"/>
                    </a:cubicBezTo>
                    <a:cubicBezTo>
                      <a:pt x="940" y="524"/>
                      <a:pt x="945" y="477"/>
                      <a:pt x="952" y="463"/>
                    </a:cubicBezTo>
                    <a:cubicBezTo>
                      <a:pt x="967" y="430"/>
                      <a:pt x="991" y="444"/>
                      <a:pt x="980" y="401"/>
                    </a:cubicBezTo>
                    <a:cubicBezTo>
                      <a:pt x="977" y="392"/>
                      <a:pt x="971" y="376"/>
                      <a:pt x="972" y="366"/>
                    </a:cubicBezTo>
                    <a:cubicBezTo>
                      <a:pt x="973" y="348"/>
                      <a:pt x="984" y="345"/>
                      <a:pt x="994" y="332"/>
                    </a:cubicBezTo>
                    <a:cubicBezTo>
                      <a:pt x="1022" y="298"/>
                      <a:pt x="1003" y="297"/>
                      <a:pt x="981" y="273"/>
                    </a:cubicBezTo>
                    <a:cubicBezTo>
                      <a:pt x="959" y="248"/>
                      <a:pt x="982" y="227"/>
                      <a:pt x="1002" y="206"/>
                    </a:cubicBezTo>
                    <a:cubicBezTo>
                      <a:pt x="1010" y="198"/>
                      <a:pt x="1014" y="191"/>
                      <a:pt x="1015" y="184"/>
                    </a:cubicBezTo>
                    <a:cubicBezTo>
                      <a:pt x="986" y="186"/>
                      <a:pt x="948" y="162"/>
                      <a:pt x="923" y="156"/>
                    </a:cubicBezTo>
                    <a:cubicBezTo>
                      <a:pt x="897" y="150"/>
                      <a:pt x="865" y="154"/>
                      <a:pt x="841" y="143"/>
                    </a:cubicBezTo>
                    <a:cubicBezTo>
                      <a:pt x="813" y="130"/>
                      <a:pt x="821" y="115"/>
                      <a:pt x="811" y="93"/>
                    </a:cubicBezTo>
                    <a:cubicBezTo>
                      <a:pt x="803" y="75"/>
                      <a:pt x="728" y="0"/>
                      <a:pt x="709" y="3"/>
                    </a:cubicBezTo>
                    <a:cubicBezTo>
                      <a:pt x="707" y="33"/>
                      <a:pt x="692" y="59"/>
                      <a:pt x="670" y="80"/>
                    </a:cubicBezTo>
                    <a:cubicBezTo>
                      <a:pt x="645" y="104"/>
                      <a:pt x="613" y="77"/>
                      <a:pt x="586" y="92"/>
                    </a:cubicBezTo>
                    <a:cubicBezTo>
                      <a:pt x="551" y="111"/>
                      <a:pt x="590" y="144"/>
                      <a:pt x="594" y="169"/>
                    </a:cubicBezTo>
                    <a:cubicBezTo>
                      <a:pt x="599" y="212"/>
                      <a:pt x="570" y="202"/>
                      <a:pt x="540" y="205"/>
                    </a:cubicBezTo>
                    <a:cubicBezTo>
                      <a:pt x="539" y="237"/>
                      <a:pt x="547" y="287"/>
                      <a:pt x="508" y="298"/>
                    </a:cubicBezTo>
                    <a:cubicBezTo>
                      <a:pt x="465" y="311"/>
                      <a:pt x="457" y="287"/>
                      <a:pt x="445" y="335"/>
                    </a:cubicBezTo>
                    <a:cubicBezTo>
                      <a:pt x="439" y="356"/>
                      <a:pt x="421" y="382"/>
                      <a:pt x="397" y="388"/>
                    </a:cubicBezTo>
                    <a:cubicBezTo>
                      <a:pt x="384" y="391"/>
                      <a:pt x="373" y="383"/>
                      <a:pt x="361" y="383"/>
                    </a:cubicBezTo>
                    <a:cubicBezTo>
                      <a:pt x="345" y="384"/>
                      <a:pt x="342" y="395"/>
                      <a:pt x="330" y="398"/>
                    </a:cubicBezTo>
                    <a:cubicBezTo>
                      <a:pt x="327" y="399"/>
                      <a:pt x="323" y="399"/>
                      <a:pt x="320" y="399"/>
                    </a:cubicBezTo>
                    <a:cubicBezTo>
                      <a:pt x="301" y="419"/>
                      <a:pt x="247" y="422"/>
                      <a:pt x="228" y="424"/>
                    </a:cubicBezTo>
                    <a:cubicBezTo>
                      <a:pt x="221" y="459"/>
                      <a:pt x="180" y="440"/>
                      <a:pt x="154" y="445"/>
                    </a:cubicBezTo>
                    <a:cubicBezTo>
                      <a:pt x="140" y="447"/>
                      <a:pt x="133" y="446"/>
                      <a:pt x="128" y="463"/>
                    </a:cubicBezTo>
                    <a:cubicBezTo>
                      <a:pt x="124" y="481"/>
                      <a:pt x="144" y="491"/>
                      <a:pt x="141" y="506"/>
                    </a:cubicBezTo>
                    <a:cubicBezTo>
                      <a:pt x="136" y="531"/>
                      <a:pt x="87" y="516"/>
                      <a:pt x="72" y="539"/>
                    </a:cubicBezTo>
                    <a:cubicBezTo>
                      <a:pt x="64" y="551"/>
                      <a:pt x="66" y="563"/>
                      <a:pt x="57" y="575"/>
                    </a:cubicBezTo>
                    <a:cubicBezTo>
                      <a:pt x="49" y="586"/>
                      <a:pt x="28" y="594"/>
                      <a:pt x="26" y="611"/>
                    </a:cubicBezTo>
                    <a:cubicBezTo>
                      <a:pt x="24" y="624"/>
                      <a:pt x="35" y="633"/>
                      <a:pt x="34" y="647"/>
                    </a:cubicBezTo>
                    <a:cubicBezTo>
                      <a:pt x="33" y="657"/>
                      <a:pt x="23" y="674"/>
                      <a:pt x="18" y="685"/>
                    </a:cubicBezTo>
                    <a:cubicBezTo>
                      <a:pt x="8" y="709"/>
                      <a:pt x="0" y="739"/>
                      <a:pt x="6" y="767"/>
                    </a:cubicBezTo>
                    <a:cubicBezTo>
                      <a:pt x="13" y="804"/>
                      <a:pt x="44" y="787"/>
                      <a:pt x="70" y="805"/>
                    </a:cubicBezTo>
                    <a:cubicBezTo>
                      <a:pt x="83" y="814"/>
                      <a:pt x="86" y="828"/>
                      <a:pt x="103" y="828"/>
                    </a:cubicBezTo>
                    <a:cubicBezTo>
                      <a:pt x="106" y="827"/>
                      <a:pt x="112" y="816"/>
                      <a:pt x="118" y="815"/>
                    </a:cubicBezTo>
                    <a:cubicBezTo>
                      <a:pt x="125" y="814"/>
                      <a:pt x="132" y="816"/>
                      <a:pt x="139" y="817"/>
                    </a:cubicBezTo>
                    <a:cubicBezTo>
                      <a:pt x="160" y="819"/>
                      <a:pt x="153" y="823"/>
                      <a:pt x="171" y="808"/>
                    </a:cubicBezTo>
                    <a:cubicBezTo>
                      <a:pt x="185" y="796"/>
                      <a:pt x="174" y="795"/>
                      <a:pt x="197" y="792"/>
                    </a:cubicBezTo>
                    <a:cubicBezTo>
                      <a:pt x="229" y="789"/>
                      <a:pt x="255" y="800"/>
                      <a:pt x="259" y="832"/>
                    </a:cubicBezTo>
                    <a:cubicBezTo>
                      <a:pt x="262" y="856"/>
                      <a:pt x="260" y="883"/>
                      <a:pt x="261" y="907"/>
                    </a:cubicBezTo>
                    <a:cubicBezTo>
                      <a:pt x="262" y="917"/>
                      <a:pt x="265" y="942"/>
                      <a:pt x="259" y="951"/>
                    </a:cubicBezTo>
                    <a:cubicBezTo>
                      <a:pt x="250" y="967"/>
                      <a:pt x="241" y="957"/>
                      <a:pt x="228" y="963"/>
                    </a:cubicBezTo>
                    <a:cubicBezTo>
                      <a:pt x="212" y="971"/>
                      <a:pt x="215" y="965"/>
                      <a:pt x="213" y="984"/>
                    </a:cubicBezTo>
                    <a:cubicBezTo>
                      <a:pt x="211" y="996"/>
                      <a:pt x="217" y="1011"/>
                      <a:pt x="221" y="1022"/>
                    </a:cubicBezTo>
                    <a:cubicBezTo>
                      <a:pt x="229" y="1046"/>
                      <a:pt x="248" y="1075"/>
                      <a:pt x="241" y="1102"/>
                    </a:cubicBezTo>
                    <a:cubicBezTo>
                      <a:pt x="235" y="1122"/>
                      <a:pt x="239" y="1112"/>
                      <a:pt x="220" y="1119"/>
                    </a:cubicBezTo>
                    <a:cubicBezTo>
                      <a:pt x="208" y="1124"/>
                      <a:pt x="193" y="1116"/>
                      <a:pt x="197" y="1137"/>
                    </a:cubicBezTo>
                    <a:cubicBezTo>
                      <a:pt x="200" y="1155"/>
                      <a:pt x="223" y="1150"/>
                      <a:pt x="233" y="1160"/>
                    </a:cubicBezTo>
                    <a:cubicBezTo>
                      <a:pt x="242" y="1169"/>
                      <a:pt x="240" y="1187"/>
                      <a:pt x="251" y="1192"/>
                    </a:cubicBezTo>
                    <a:cubicBezTo>
                      <a:pt x="224" y="1202"/>
                      <a:pt x="248" y="1248"/>
                      <a:pt x="253" y="1263"/>
                    </a:cubicBezTo>
                    <a:cubicBezTo>
                      <a:pt x="256" y="1273"/>
                      <a:pt x="253" y="1289"/>
                      <a:pt x="258" y="1298"/>
                    </a:cubicBezTo>
                    <a:cubicBezTo>
                      <a:pt x="262" y="1304"/>
                      <a:pt x="287" y="1317"/>
                      <a:pt x="294" y="1326"/>
                    </a:cubicBezTo>
                    <a:cubicBezTo>
                      <a:pt x="300" y="1333"/>
                      <a:pt x="305" y="1339"/>
                      <a:pt x="311" y="1344"/>
                    </a:cubicBezTo>
                    <a:cubicBezTo>
                      <a:pt x="316" y="1342"/>
                      <a:pt x="321" y="1340"/>
                      <a:pt x="326" y="1336"/>
                    </a:cubicBezTo>
                    <a:cubicBezTo>
                      <a:pt x="342" y="1326"/>
                      <a:pt x="345" y="1317"/>
                      <a:pt x="354" y="1301"/>
                    </a:cubicBezTo>
                    <a:cubicBezTo>
                      <a:pt x="369" y="1271"/>
                      <a:pt x="378" y="1275"/>
                      <a:pt x="412" y="1275"/>
                    </a:cubicBezTo>
                    <a:cubicBezTo>
                      <a:pt x="428" y="1275"/>
                      <a:pt x="436" y="1276"/>
                      <a:pt x="447" y="1267"/>
                    </a:cubicBezTo>
                    <a:cubicBezTo>
                      <a:pt x="459" y="1259"/>
                      <a:pt x="461" y="1237"/>
                      <a:pt x="472" y="1229"/>
                    </a:cubicBezTo>
                    <a:cubicBezTo>
                      <a:pt x="496" y="1211"/>
                      <a:pt x="533" y="1222"/>
                      <a:pt x="558" y="1201"/>
                    </a:cubicBezTo>
                    <a:cubicBezTo>
                      <a:pt x="572" y="1188"/>
                      <a:pt x="577" y="1179"/>
                      <a:pt x="593" y="1170"/>
                    </a:cubicBezTo>
                    <a:cubicBezTo>
                      <a:pt x="609" y="1163"/>
                      <a:pt x="625" y="1158"/>
                      <a:pt x="639" y="1150"/>
                    </a:cubicBezTo>
                    <a:cubicBezTo>
                      <a:pt x="674" y="1131"/>
                      <a:pt x="665" y="1114"/>
                      <a:pt x="675" y="1079"/>
                    </a:cubicBezTo>
                    <a:cubicBezTo>
                      <a:pt x="685" y="1045"/>
                      <a:pt x="712" y="1023"/>
                      <a:pt x="737" y="999"/>
                    </a:cubicBezTo>
                    <a:cubicBezTo>
                      <a:pt x="752" y="984"/>
                      <a:pt x="752" y="977"/>
                      <a:pt x="772" y="978"/>
                    </a:cubicBezTo>
                    <a:cubicBezTo>
                      <a:pt x="786" y="979"/>
                      <a:pt x="805" y="990"/>
                      <a:pt x="818" y="996"/>
                    </a:cubicBezTo>
                    <a:cubicBezTo>
                      <a:pt x="847" y="1008"/>
                      <a:pt x="870" y="1017"/>
                      <a:pt x="902" y="1017"/>
                    </a:cubicBezTo>
                    <a:cubicBezTo>
                      <a:pt x="917" y="1017"/>
                      <a:pt x="931" y="1021"/>
                      <a:pt x="945" y="1020"/>
                    </a:cubicBezTo>
                    <a:cubicBezTo>
                      <a:pt x="960" y="1020"/>
                      <a:pt x="970" y="1015"/>
                      <a:pt x="984" y="1016"/>
                    </a:cubicBezTo>
                    <a:cubicBezTo>
                      <a:pt x="998" y="1018"/>
                      <a:pt x="1011" y="1030"/>
                      <a:pt x="1020" y="1038"/>
                    </a:cubicBezTo>
                    <a:cubicBezTo>
                      <a:pt x="1034" y="1050"/>
                      <a:pt x="1044" y="1053"/>
                      <a:pt x="1058" y="1062"/>
                    </a:cubicBezTo>
                    <a:cubicBezTo>
                      <a:pt x="1088" y="1081"/>
                      <a:pt x="1104" y="1095"/>
                      <a:pt x="1142" y="1088"/>
                    </a:cubicBezTo>
                    <a:cubicBezTo>
                      <a:pt x="1179" y="1081"/>
                      <a:pt x="1185" y="1054"/>
                      <a:pt x="1223" y="1069"/>
                    </a:cubicBezTo>
                    <a:cubicBezTo>
                      <a:pt x="1254" y="1081"/>
                      <a:pt x="1269" y="1073"/>
                      <a:pt x="1297" y="1067"/>
                    </a:cubicBezTo>
                    <a:cubicBezTo>
                      <a:pt x="1296" y="1065"/>
                      <a:pt x="1295" y="1063"/>
                      <a:pt x="1294" y="1061"/>
                    </a:cubicBezTo>
                    <a:cubicBezTo>
                      <a:pt x="1278" y="1031"/>
                      <a:pt x="1261" y="999"/>
                      <a:pt x="1228" y="992"/>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Freeform 19">
                <a:extLst>
                  <a:ext uri="{FF2B5EF4-FFF2-40B4-BE49-F238E27FC236}">
                    <a16:creationId xmlns:a16="http://schemas.microsoft.com/office/drawing/2014/main" id="{973DCE34-824C-6A9A-01D2-42C4464F26DB}"/>
                  </a:ext>
                </a:extLst>
              </p:cNvPr>
              <p:cNvSpPr>
                <a:spLocks/>
              </p:cNvSpPr>
              <p:nvPr/>
            </p:nvSpPr>
            <p:spPr bwMode="auto">
              <a:xfrm>
                <a:off x="7874047" y="5203637"/>
                <a:ext cx="215132" cy="279073"/>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Freeform 21">
                <a:extLst>
                  <a:ext uri="{FF2B5EF4-FFF2-40B4-BE49-F238E27FC236}">
                    <a16:creationId xmlns:a16="http://schemas.microsoft.com/office/drawing/2014/main" id="{232A609A-3E64-A120-DD28-33C36973AEBF}"/>
                  </a:ext>
                </a:extLst>
              </p:cNvPr>
              <p:cNvSpPr>
                <a:spLocks/>
              </p:cNvSpPr>
              <p:nvPr/>
            </p:nvSpPr>
            <p:spPr bwMode="auto">
              <a:xfrm>
                <a:off x="7674561" y="5161010"/>
                <a:ext cx="232055" cy="12237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Freeform 22">
                <a:extLst>
                  <a:ext uri="{FF2B5EF4-FFF2-40B4-BE49-F238E27FC236}">
                    <a16:creationId xmlns:a16="http://schemas.microsoft.com/office/drawing/2014/main" id="{82A57852-C7AA-0501-F321-BFB03C17334C}"/>
                  </a:ext>
                </a:extLst>
              </p:cNvPr>
              <p:cNvSpPr>
                <a:spLocks/>
              </p:cNvSpPr>
              <p:nvPr/>
            </p:nvSpPr>
            <p:spPr bwMode="auto">
              <a:xfrm>
                <a:off x="7719743" y="5250735"/>
                <a:ext cx="185437" cy="9283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Freeform 23">
                <a:extLst>
                  <a:ext uri="{FF2B5EF4-FFF2-40B4-BE49-F238E27FC236}">
                    <a16:creationId xmlns:a16="http://schemas.microsoft.com/office/drawing/2014/main" id="{0524C671-8F9A-F142-F441-777055B9F2CC}"/>
                  </a:ext>
                </a:extLst>
              </p:cNvPr>
              <p:cNvSpPr>
                <a:spLocks/>
              </p:cNvSpPr>
              <p:nvPr/>
            </p:nvSpPr>
            <p:spPr bwMode="auto">
              <a:xfrm>
                <a:off x="7443943" y="5310365"/>
                <a:ext cx="316751" cy="244189"/>
              </a:xfrm>
              <a:custGeom>
                <a:avLst/>
                <a:gdLst>
                  <a:gd name="T0" fmla="*/ 1553 w 1680"/>
                  <a:gd name="T1" fmla="*/ 586 h 1295"/>
                  <a:gd name="T2" fmla="*/ 1530 w 1680"/>
                  <a:gd name="T3" fmla="*/ 421 h 1295"/>
                  <a:gd name="T4" fmla="*/ 1471 w 1680"/>
                  <a:gd name="T5" fmla="*/ 287 h 1295"/>
                  <a:gd name="T6" fmla="*/ 1381 w 1680"/>
                  <a:gd name="T7" fmla="*/ 310 h 1295"/>
                  <a:gd name="T8" fmla="*/ 1274 w 1680"/>
                  <a:gd name="T9" fmla="*/ 329 h 1295"/>
                  <a:gd name="T10" fmla="*/ 1206 w 1680"/>
                  <a:gd name="T11" fmla="*/ 344 h 1295"/>
                  <a:gd name="T12" fmla="*/ 1129 w 1680"/>
                  <a:gd name="T13" fmla="*/ 289 h 1295"/>
                  <a:gd name="T14" fmla="*/ 1063 w 1680"/>
                  <a:gd name="T15" fmla="*/ 305 h 1295"/>
                  <a:gd name="T16" fmla="*/ 1043 w 1680"/>
                  <a:gd name="T17" fmla="*/ 452 h 1295"/>
                  <a:gd name="T18" fmla="*/ 1035 w 1680"/>
                  <a:gd name="T19" fmla="*/ 580 h 1295"/>
                  <a:gd name="T20" fmla="*/ 901 w 1680"/>
                  <a:gd name="T21" fmla="*/ 465 h 1295"/>
                  <a:gd name="T22" fmla="*/ 835 w 1680"/>
                  <a:gd name="T23" fmla="*/ 402 h 1295"/>
                  <a:gd name="T24" fmla="*/ 782 w 1680"/>
                  <a:gd name="T25" fmla="*/ 354 h 1295"/>
                  <a:gd name="T26" fmla="*/ 775 w 1680"/>
                  <a:gd name="T27" fmla="*/ 273 h 1295"/>
                  <a:gd name="T28" fmla="*/ 777 w 1680"/>
                  <a:gd name="T29" fmla="*/ 95 h 1295"/>
                  <a:gd name="T30" fmla="*/ 740 w 1680"/>
                  <a:gd name="T31" fmla="*/ 0 h 1295"/>
                  <a:gd name="T32" fmla="*/ 731 w 1680"/>
                  <a:gd name="T33" fmla="*/ 45 h 1295"/>
                  <a:gd name="T34" fmla="*/ 667 w 1680"/>
                  <a:gd name="T35" fmla="*/ 153 h 1295"/>
                  <a:gd name="T36" fmla="*/ 665 w 1680"/>
                  <a:gd name="T37" fmla="*/ 222 h 1295"/>
                  <a:gd name="T38" fmla="*/ 669 w 1680"/>
                  <a:gd name="T39" fmla="*/ 286 h 1295"/>
                  <a:gd name="T40" fmla="*/ 590 w 1680"/>
                  <a:gd name="T41" fmla="*/ 372 h 1295"/>
                  <a:gd name="T42" fmla="*/ 474 w 1680"/>
                  <a:gd name="T43" fmla="*/ 439 h 1295"/>
                  <a:gd name="T44" fmla="*/ 361 w 1680"/>
                  <a:gd name="T45" fmla="*/ 520 h 1295"/>
                  <a:gd name="T46" fmla="*/ 336 w 1680"/>
                  <a:gd name="T47" fmla="*/ 613 h 1295"/>
                  <a:gd name="T48" fmla="*/ 284 w 1680"/>
                  <a:gd name="T49" fmla="*/ 702 h 1295"/>
                  <a:gd name="T50" fmla="*/ 223 w 1680"/>
                  <a:gd name="T51" fmla="*/ 770 h 1295"/>
                  <a:gd name="T52" fmla="*/ 187 w 1680"/>
                  <a:gd name="T53" fmla="*/ 841 h 1295"/>
                  <a:gd name="T54" fmla="*/ 153 w 1680"/>
                  <a:gd name="T55" fmla="*/ 909 h 1295"/>
                  <a:gd name="T56" fmla="*/ 51 w 1680"/>
                  <a:gd name="T57" fmla="*/ 982 h 1295"/>
                  <a:gd name="T58" fmla="*/ 0 w 1680"/>
                  <a:gd name="T59" fmla="*/ 1127 h 1295"/>
                  <a:gd name="T60" fmla="*/ 253 w 1680"/>
                  <a:gd name="T61" fmla="*/ 1206 h 1295"/>
                  <a:gd name="T62" fmla="*/ 509 w 1680"/>
                  <a:gd name="T63" fmla="*/ 1202 h 1295"/>
                  <a:gd name="T64" fmla="*/ 726 w 1680"/>
                  <a:gd name="T65" fmla="*/ 1241 h 1295"/>
                  <a:gd name="T66" fmla="*/ 751 w 1680"/>
                  <a:gd name="T67" fmla="*/ 1130 h 1295"/>
                  <a:gd name="T68" fmla="*/ 859 w 1680"/>
                  <a:gd name="T69" fmla="*/ 986 h 1295"/>
                  <a:gd name="T70" fmla="*/ 1002 w 1680"/>
                  <a:gd name="T71" fmla="*/ 841 h 1295"/>
                  <a:gd name="T72" fmla="*/ 1048 w 1680"/>
                  <a:gd name="T73" fmla="*/ 735 h 1295"/>
                  <a:gd name="T74" fmla="*/ 1165 w 1680"/>
                  <a:gd name="T75" fmla="*/ 653 h 1295"/>
                  <a:gd name="T76" fmla="*/ 1387 w 1680"/>
                  <a:gd name="T77" fmla="*/ 691 h 1295"/>
                  <a:gd name="T78" fmla="*/ 1318 w 1680"/>
                  <a:gd name="T79" fmla="*/ 772 h 1295"/>
                  <a:gd name="T80" fmla="*/ 1315 w 1680"/>
                  <a:gd name="T81" fmla="*/ 894 h 1295"/>
                  <a:gd name="T82" fmla="*/ 1293 w 1680"/>
                  <a:gd name="T83" fmla="*/ 988 h 1295"/>
                  <a:gd name="T84" fmla="*/ 1282 w 1680"/>
                  <a:gd name="T85" fmla="*/ 1109 h 1295"/>
                  <a:gd name="T86" fmla="*/ 1303 w 1680"/>
                  <a:gd name="T87" fmla="*/ 1217 h 1295"/>
                  <a:gd name="T88" fmla="*/ 1435 w 1680"/>
                  <a:gd name="T89" fmla="*/ 1243 h 1295"/>
                  <a:gd name="T90" fmla="*/ 1521 w 1680"/>
                  <a:gd name="T91" fmla="*/ 1142 h 1295"/>
                  <a:gd name="T92" fmla="*/ 1608 w 1680"/>
                  <a:gd name="T93" fmla="*/ 1006 h 1295"/>
                  <a:gd name="T94" fmla="*/ 1677 w 1680"/>
                  <a:gd name="T95" fmla="*/ 880 h 1295"/>
                  <a:gd name="T96" fmla="*/ 1622 w 1680"/>
                  <a:gd name="T97" fmla="*/ 776 h 1295"/>
                  <a:gd name="T98" fmla="*/ 1610 w 1680"/>
                  <a:gd name="T99" fmla="*/ 667 h 1295"/>
                  <a:gd name="T100" fmla="*/ 1604 w 1680"/>
                  <a:gd name="T101" fmla="*/ 61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0" h="1295">
                    <a:moveTo>
                      <a:pt x="1576" y="603"/>
                    </a:moveTo>
                    <a:cubicBezTo>
                      <a:pt x="1569" y="597"/>
                      <a:pt x="1560" y="592"/>
                      <a:pt x="1553" y="586"/>
                    </a:cubicBezTo>
                    <a:cubicBezTo>
                      <a:pt x="1523" y="561"/>
                      <a:pt x="1505" y="516"/>
                      <a:pt x="1509" y="477"/>
                    </a:cubicBezTo>
                    <a:cubicBezTo>
                      <a:pt x="1511" y="456"/>
                      <a:pt x="1525" y="442"/>
                      <a:pt x="1530" y="421"/>
                    </a:cubicBezTo>
                    <a:cubicBezTo>
                      <a:pt x="1534" y="401"/>
                      <a:pt x="1542" y="382"/>
                      <a:pt x="1543" y="362"/>
                    </a:cubicBezTo>
                    <a:cubicBezTo>
                      <a:pt x="1546" y="318"/>
                      <a:pt x="1518" y="278"/>
                      <a:pt x="1471" y="287"/>
                    </a:cubicBezTo>
                    <a:cubicBezTo>
                      <a:pt x="1451" y="291"/>
                      <a:pt x="1433" y="302"/>
                      <a:pt x="1413" y="306"/>
                    </a:cubicBezTo>
                    <a:cubicBezTo>
                      <a:pt x="1402" y="308"/>
                      <a:pt x="1391" y="307"/>
                      <a:pt x="1381" y="310"/>
                    </a:cubicBezTo>
                    <a:cubicBezTo>
                      <a:pt x="1367" y="315"/>
                      <a:pt x="1361" y="326"/>
                      <a:pt x="1346" y="327"/>
                    </a:cubicBezTo>
                    <a:cubicBezTo>
                      <a:pt x="1322" y="329"/>
                      <a:pt x="1297" y="321"/>
                      <a:pt x="1274" y="329"/>
                    </a:cubicBezTo>
                    <a:cubicBezTo>
                      <a:pt x="1261" y="334"/>
                      <a:pt x="1254" y="341"/>
                      <a:pt x="1240" y="344"/>
                    </a:cubicBezTo>
                    <a:cubicBezTo>
                      <a:pt x="1230" y="347"/>
                      <a:pt x="1217" y="345"/>
                      <a:pt x="1206" y="344"/>
                    </a:cubicBezTo>
                    <a:cubicBezTo>
                      <a:pt x="1202" y="309"/>
                      <a:pt x="1206" y="292"/>
                      <a:pt x="1166" y="298"/>
                    </a:cubicBezTo>
                    <a:cubicBezTo>
                      <a:pt x="1149" y="301"/>
                      <a:pt x="1136" y="305"/>
                      <a:pt x="1129" y="289"/>
                    </a:cubicBezTo>
                    <a:cubicBezTo>
                      <a:pt x="1124" y="278"/>
                      <a:pt x="1132" y="259"/>
                      <a:pt x="1120" y="251"/>
                    </a:cubicBezTo>
                    <a:cubicBezTo>
                      <a:pt x="1088" y="231"/>
                      <a:pt x="1067" y="285"/>
                      <a:pt x="1063" y="305"/>
                    </a:cubicBezTo>
                    <a:cubicBezTo>
                      <a:pt x="1057" y="330"/>
                      <a:pt x="1059" y="358"/>
                      <a:pt x="1052" y="383"/>
                    </a:cubicBezTo>
                    <a:cubicBezTo>
                      <a:pt x="1046" y="406"/>
                      <a:pt x="1042" y="425"/>
                      <a:pt x="1043" y="452"/>
                    </a:cubicBezTo>
                    <a:cubicBezTo>
                      <a:pt x="1044" y="476"/>
                      <a:pt x="1060" y="493"/>
                      <a:pt x="1062" y="517"/>
                    </a:cubicBezTo>
                    <a:cubicBezTo>
                      <a:pt x="1064" y="536"/>
                      <a:pt x="1052" y="569"/>
                      <a:pt x="1035" y="580"/>
                    </a:cubicBezTo>
                    <a:cubicBezTo>
                      <a:pt x="1017" y="591"/>
                      <a:pt x="986" y="579"/>
                      <a:pt x="968" y="571"/>
                    </a:cubicBezTo>
                    <a:cubicBezTo>
                      <a:pt x="927" y="553"/>
                      <a:pt x="909" y="507"/>
                      <a:pt x="901" y="465"/>
                    </a:cubicBezTo>
                    <a:cubicBezTo>
                      <a:pt x="897" y="445"/>
                      <a:pt x="899" y="428"/>
                      <a:pt x="889" y="409"/>
                    </a:cubicBezTo>
                    <a:cubicBezTo>
                      <a:pt x="877" y="386"/>
                      <a:pt x="857" y="391"/>
                      <a:pt x="835" y="402"/>
                    </a:cubicBezTo>
                    <a:cubicBezTo>
                      <a:pt x="810" y="413"/>
                      <a:pt x="786" y="428"/>
                      <a:pt x="782" y="391"/>
                    </a:cubicBezTo>
                    <a:cubicBezTo>
                      <a:pt x="781" y="380"/>
                      <a:pt x="786" y="364"/>
                      <a:pt x="782" y="354"/>
                    </a:cubicBezTo>
                    <a:cubicBezTo>
                      <a:pt x="777" y="343"/>
                      <a:pt x="765" y="341"/>
                      <a:pt x="761" y="329"/>
                    </a:cubicBezTo>
                    <a:cubicBezTo>
                      <a:pt x="756" y="310"/>
                      <a:pt x="773" y="292"/>
                      <a:pt x="775" y="273"/>
                    </a:cubicBezTo>
                    <a:cubicBezTo>
                      <a:pt x="776" y="254"/>
                      <a:pt x="776" y="234"/>
                      <a:pt x="776" y="214"/>
                    </a:cubicBezTo>
                    <a:cubicBezTo>
                      <a:pt x="778" y="173"/>
                      <a:pt x="787" y="134"/>
                      <a:pt x="777" y="95"/>
                    </a:cubicBezTo>
                    <a:cubicBezTo>
                      <a:pt x="772" y="74"/>
                      <a:pt x="767" y="53"/>
                      <a:pt x="761" y="32"/>
                    </a:cubicBezTo>
                    <a:cubicBezTo>
                      <a:pt x="755" y="12"/>
                      <a:pt x="751" y="3"/>
                      <a:pt x="740" y="0"/>
                    </a:cubicBezTo>
                    <a:cubicBezTo>
                      <a:pt x="738" y="4"/>
                      <a:pt x="735" y="8"/>
                      <a:pt x="734" y="13"/>
                    </a:cubicBezTo>
                    <a:cubicBezTo>
                      <a:pt x="731" y="23"/>
                      <a:pt x="733" y="35"/>
                      <a:pt x="731" y="45"/>
                    </a:cubicBezTo>
                    <a:cubicBezTo>
                      <a:pt x="723" y="72"/>
                      <a:pt x="702" y="71"/>
                      <a:pt x="682" y="86"/>
                    </a:cubicBezTo>
                    <a:cubicBezTo>
                      <a:pt x="662" y="100"/>
                      <a:pt x="660" y="130"/>
                      <a:pt x="667" y="153"/>
                    </a:cubicBezTo>
                    <a:cubicBezTo>
                      <a:pt x="673" y="170"/>
                      <a:pt x="681" y="171"/>
                      <a:pt x="683" y="190"/>
                    </a:cubicBezTo>
                    <a:cubicBezTo>
                      <a:pt x="684" y="210"/>
                      <a:pt x="679" y="211"/>
                      <a:pt x="665" y="222"/>
                    </a:cubicBezTo>
                    <a:cubicBezTo>
                      <a:pt x="651" y="232"/>
                      <a:pt x="643" y="229"/>
                      <a:pt x="644" y="247"/>
                    </a:cubicBezTo>
                    <a:cubicBezTo>
                      <a:pt x="644" y="260"/>
                      <a:pt x="664" y="273"/>
                      <a:pt x="669" y="286"/>
                    </a:cubicBezTo>
                    <a:cubicBezTo>
                      <a:pt x="678" y="313"/>
                      <a:pt x="652" y="329"/>
                      <a:pt x="637" y="351"/>
                    </a:cubicBezTo>
                    <a:cubicBezTo>
                      <a:pt x="620" y="376"/>
                      <a:pt x="614" y="365"/>
                      <a:pt x="590" y="372"/>
                    </a:cubicBezTo>
                    <a:cubicBezTo>
                      <a:pt x="576" y="376"/>
                      <a:pt x="559" y="388"/>
                      <a:pt x="545" y="396"/>
                    </a:cubicBezTo>
                    <a:cubicBezTo>
                      <a:pt x="521" y="410"/>
                      <a:pt x="496" y="422"/>
                      <a:pt x="474" y="439"/>
                    </a:cubicBezTo>
                    <a:cubicBezTo>
                      <a:pt x="455" y="452"/>
                      <a:pt x="429" y="500"/>
                      <a:pt x="404" y="492"/>
                    </a:cubicBezTo>
                    <a:cubicBezTo>
                      <a:pt x="399" y="503"/>
                      <a:pt x="372" y="513"/>
                      <a:pt x="361" y="520"/>
                    </a:cubicBezTo>
                    <a:cubicBezTo>
                      <a:pt x="342" y="533"/>
                      <a:pt x="341" y="534"/>
                      <a:pt x="338" y="555"/>
                    </a:cubicBezTo>
                    <a:cubicBezTo>
                      <a:pt x="335" y="574"/>
                      <a:pt x="340" y="594"/>
                      <a:pt x="336" y="613"/>
                    </a:cubicBezTo>
                    <a:cubicBezTo>
                      <a:pt x="330" y="639"/>
                      <a:pt x="318" y="635"/>
                      <a:pt x="304" y="653"/>
                    </a:cubicBezTo>
                    <a:cubicBezTo>
                      <a:pt x="293" y="667"/>
                      <a:pt x="295" y="687"/>
                      <a:pt x="284" y="702"/>
                    </a:cubicBezTo>
                    <a:cubicBezTo>
                      <a:pt x="273" y="717"/>
                      <a:pt x="257" y="723"/>
                      <a:pt x="244" y="733"/>
                    </a:cubicBezTo>
                    <a:cubicBezTo>
                      <a:pt x="226" y="746"/>
                      <a:pt x="224" y="745"/>
                      <a:pt x="223" y="770"/>
                    </a:cubicBezTo>
                    <a:cubicBezTo>
                      <a:pt x="222" y="782"/>
                      <a:pt x="228" y="810"/>
                      <a:pt x="222" y="822"/>
                    </a:cubicBezTo>
                    <a:cubicBezTo>
                      <a:pt x="212" y="843"/>
                      <a:pt x="198" y="830"/>
                      <a:pt x="187" y="841"/>
                    </a:cubicBezTo>
                    <a:cubicBezTo>
                      <a:pt x="175" y="852"/>
                      <a:pt x="185" y="861"/>
                      <a:pt x="179" y="873"/>
                    </a:cubicBezTo>
                    <a:cubicBezTo>
                      <a:pt x="173" y="887"/>
                      <a:pt x="160" y="895"/>
                      <a:pt x="153" y="909"/>
                    </a:cubicBezTo>
                    <a:cubicBezTo>
                      <a:pt x="144" y="928"/>
                      <a:pt x="142" y="944"/>
                      <a:pt x="125" y="957"/>
                    </a:cubicBezTo>
                    <a:cubicBezTo>
                      <a:pt x="103" y="975"/>
                      <a:pt x="76" y="972"/>
                      <a:pt x="51" y="982"/>
                    </a:cubicBezTo>
                    <a:cubicBezTo>
                      <a:pt x="21" y="995"/>
                      <a:pt x="13" y="1021"/>
                      <a:pt x="6" y="1050"/>
                    </a:cubicBezTo>
                    <a:cubicBezTo>
                      <a:pt x="0" y="1074"/>
                      <a:pt x="0" y="1100"/>
                      <a:pt x="0" y="1127"/>
                    </a:cubicBezTo>
                    <a:cubicBezTo>
                      <a:pt x="0" y="1148"/>
                      <a:pt x="6" y="1169"/>
                      <a:pt x="8" y="1189"/>
                    </a:cubicBezTo>
                    <a:cubicBezTo>
                      <a:pt x="74" y="1184"/>
                      <a:pt x="188" y="1188"/>
                      <a:pt x="253" y="1206"/>
                    </a:cubicBezTo>
                    <a:cubicBezTo>
                      <a:pt x="322" y="1225"/>
                      <a:pt x="324" y="1225"/>
                      <a:pt x="366" y="1215"/>
                    </a:cubicBezTo>
                    <a:cubicBezTo>
                      <a:pt x="408" y="1204"/>
                      <a:pt x="431" y="1192"/>
                      <a:pt x="509" y="1202"/>
                    </a:cubicBezTo>
                    <a:cubicBezTo>
                      <a:pt x="585" y="1212"/>
                      <a:pt x="647" y="1248"/>
                      <a:pt x="708" y="1272"/>
                    </a:cubicBezTo>
                    <a:cubicBezTo>
                      <a:pt x="764" y="1295"/>
                      <a:pt x="752" y="1263"/>
                      <a:pt x="726" y="1241"/>
                    </a:cubicBezTo>
                    <a:cubicBezTo>
                      <a:pt x="708" y="1227"/>
                      <a:pt x="713" y="1204"/>
                      <a:pt x="730" y="1181"/>
                    </a:cubicBezTo>
                    <a:cubicBezTo>
                      <a:pt x="748" y="1159"/>
                      <a:pt x="738" y="1150"/>
                      <a:pt x="751" y="1130"/>
                    </a:cubicBezTo>
                    <a:cubicBezTo>
                      <a:pt x="764" y="1110"/>
                      <a:pt x="790" y="1096"/>
                      <a:pt x="821" y="1067"/>
                    </a:cubicBezTo>
                    <a:cubicBezTo>
                      <a:pt x="852" y="1038"/>
                      <a:pt x="865" y="1028"/>
                      <a:pt x="859" y="986"/>
                    </a:cubicBezTo>
                    <a:cubicBezTo>
                      <a:pt x="854" y="944"/>
                      <a:pt x="869" y="918"/>
                      <a:pt x="889" y="896"/>
                    </a:cubicBezTo>
                    <a:cubicBezTo>
                      <a:pt x="908" y="874"/>
                      <a:pt x="965" y="855"/>
                      <a:pt x="1002" y="841"/>
                    </a:cubicBezTo>
                    <a:cubicBezTo>
                      <a:pt x="1039" y="828"/>
                      <a:pt x="1045" y="820"/>
                      <a:pt x="1052" y="794"/>
                    </a:cubicBezTo>
                    <a:cubicBezTo>
                      <a:pt x="1060" y="769"/>
                      <a:pt x="1032" y="748"/>
                      <a:pt x="1048" y="735"/>
                    </a:cubicBezTo>
                    <a:cubicBezTo>
                      <a:pt x="1064" y="721"/>
                      <a:pt x="1068" y="712"/>
                      <a:pt x="1085" y="681"/>
                    </a:cubicBezTo>
                    <a:cubicBezTo>
                      <a:pt x="1102" y="650"/>
                      <a:pt x="1124" y="653"/>
                      <a:pt x="1165" y="653"/>
                    </a:cubicBezTo>
                    <a:cubicBezTo>
                      <a:pt x="1205" y="653"/>
                      <a:pt x="1178" y="637"/>
                      <a:pt x="1245" y="626"/>
                    </a:cubicBezTo>
                    <a:cubicBezTo>
                      <a:pt x="1312" y="616"/>
                      <a:pt x="1351" y="661"/>
                      <a:pt x="1387" y="691"/>
                    </a:cubicBezTo>
                    <a:cubicBezTo>
                      <a:pt x="1424" y="722"/>
                      <a:pt x="1430" y="731"/>
                      <a:pt x="1422" y="756"/>
                    </a:cubicBezTo>
                    <a:cubicBezTo>
                      <a:pt x="1410" y="793"/>
                      <a:pt x="1342" y="762"/>
                      <a:pt x="1318" y="772"/>
                    </a:cubicBezTo>
                    <a:cubicBezTo>
                      <a:pt x="1295" y="783"/>
                      <a:pt x="1296" y="810"/>
                      <a:pt x="1291" y="835"/>
                    </a:cubicBezTo>
                    <a:cubicBezTo>
                      <a:pt x="1286" y="861"/>
                      <a:pt x="1316" y="876"/>
                      <a:pt x="1315" y="894"/>
                    </a:cubicBezTo>
                    <a:cubicBezTo>
                      <a:pt x="1313" y="913"/>
                      <a:pt x="1296" y="911"/>
                      <a:pt x="1284" y="928"/>
                    </a:cubicBezTo>
                    <a:cubicBezTo>
                      <a:pt x="1273" y="946"/>
                      <a:pt x="1299" y="966"/>
                      <a:pt x="1293" y="988"/>
                    </a:cubicBezTo>
                    <a:cubicBezTo>
                      <a:pt x="1286" y="1009"/>
                      <a:pt x="1273" y="1029"/>
                      <a:pt x="1287" y="1050"/>
                    </a:cubicBezTo>
                    <a:cubicBezTo>
                      <a:pt x="1302" y="1072"/>
                      <a:pt x="1301" y="1091"/>
                      <a:pt x="1282" y="1109"/>
                    </a:cubicBezTo>
                    <a:cubicBezTo>
                      <a:pt x="1263" y="1128"/>
                      <a:pt x="1258" y="1150"/>
                      <a:pt x="1274" y="1169"/>
                    </a:cubicBezTo>
                    <a:cubicBezTo>
                      <a:pt x="1289" y="1187"/>
                      <a:pt x="1295" y="1175"/>
                      <a:pt x="1303" y="1217"/>
                    </a:cubicBezTo>
                    <a:cubicBezTo>
                      <a:pt x="1312" y="1259"/>
                      <a:pt x="1331" y="1269"/>
                      <a:pt x="1363" y="1278"/>
                    </a:cubicBezTo>
                    <a:cubicBezTo>
                      <a:pt x="1395" y="1286"/>
                      <a:pt x="1417" y="1255"/>
                      <a:pt x="1435" y="1243"/>
                    </a:cubicBezTo>
                    <a:cubicBezTo>
                      <a:pt x="1453" y="1231"/>
                      <a:pt x="1443" y="1221"/>
                      <a:pt x="1477" y="1206"/>
                    </a:cubicBezTo>
                    <a:cubicBezTo>
                      <a:pt x="1512" y="1192"/>
                      <a:pt x="1512" y="1168"/>
                      <a:pt x="1521" y="1142"/>
                    </a:cubicBezTo>
                    <a:cubicBezTo>
                      <a:pt x="1529" y="1116"/>
                      <a:pt x="1541" y="1094"/>
                      <a:pt x="1567" y="1077"/>
                    </a:cubicBezTo>
                    <a:cubicBezTo>
                      <a:pt x="1593" y="1060"/>
                      <a:pt x="1607" y="1031"/>
                      <a:pt x="1608" y="1006"/>
                    </a:cubicBezTo>
                    <a:cubicBezTo>
                      <a:pt x="1608" y="981"/>
                      <a:pt x="1624" y="962"/>
                      <a:pt x="1645" y="950"/>
                    </a:cubicBezTo>
                    <a:cubicBezTo>
                      <a:pt x="1665" y="938"/>
                      <a:pt x="1674" y="925"/>
                      <a:pt x="1677" y="880"/>
                    </a:cubicBezTo>
                    <a:cubicBezTo>
                      <a:pt x="1680" y="835"/>
                      <a:pt x="1662" y="834"/>
                      <a:pt x="1637" y="824"/>
                    </a:cubicBezTo>
                    <a:cubicBezTo>
                      <a:pt x="1612" y="814"/>
                      <a:pt x="1612" y="799"/>
                      <a:pt x="1622" y="776"/>
                    </a:cubicBezTo>
                    <a:cubicBezTo>
                      <a:pt x="1633" y="752"/>
                      <a:pt x="1624" y="738"/>
                      <a:pt x="1612" y="723"/>
                    </a:cubicBezTo>
                    <a:cubicBezTo>
                      <a:pt x="1599" y="709"/>
                      <a:pt x="1602" y="685"/>
                      <a:pt x="1610" y="667"/>
                    </a:cubicBezTo>
                    <a:cubicBezTo>
                      <a:pt x="1615" y="655"/>
                      <a:pt x="1626" y="637"/>
                      <a:pt x="1640" y="625"/>
                    </a:cubicBezTo>
                    <a:cubicBezTo>
                      <a:pt x="1629" y="620"/>
                      <a:pt x="1618" y="616"/>
                      <a:pt x="1604" y="615"/>
                    </a:cubicBezTo>
                    <a:cubicBezTo>
                      <a:pt x="1587" y="613"/>
                      <a:pt x="1589" y="613"/>
                      <a:pt x="1576" y="603"/>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Freeform 24">
                <a:extLst>
                  <a:ext uri="{FF2B5EF4-FFF2-40B4-BE49-F238E27FC236}">
                    <a16:creationId xmlns:a16="http://schemas.microsoft.com/office/drawing/2014/main" id="{017CD271-9E19-96BE-1D75-60751C299803}"/>
                  </a:ext>
                </a:extLst>
              </p:cNvPr>
              <p:cNvSpPr>
                <a:spLocks/>
              </p:cNvSpPr>
              <p:nvPr/>
            </p:nvSpPr>
            <p:spPr bwMode="auto">
              <a:xfrm>
                <a:off x="7578530" y="5234769"/>
                <a:ext cx="178572" cy="187033"/>
              </a:xfrm>
              <a:custGeom>
                <a:avLst/>
                <a:gdLst>
                  <a:gd name="T0" fmla="*/ 774 w 947"/>
                  <a:gd name="T1" fmla="*/ 623 h 992"/>
                  <a:gd name="T2" fmla="*/ 821 w 947"/>
                  <a:gd name="T3" fmla="*/ 600 h 992"/>
                  <a:gd name="T4" fmla="*/ 859 w 947"/>
                  <a:gd name="T5" fmla="*/ 577 h 992"/>
                  <a:gd name="T6" fmla="*/ 930 w 947"/>
                  <a:gd name="T7" fmla="*/ 514 h 992"/>
                  <a:gd name="T8" fmla="*/ 941 w 947"/>
                  <a:gd name="T9" fmla="*/ 384 h 992"/>
                  <a:gd name="T10" fmla="*/ 816 w 947"/>
                  <a:gd name="T11" fmla="*/ 272 h 992"/>
                  <a:gd name="T12" fmla="*/ 766 w 947"/>
                  <a:gd name="T13" fmla="*/ 158 h 992"/>
                  <a:gd name="T14" fmla="*/ 687 w 947"/>
                  <a:gd name="T15" fmla="*/ 142 h 992"/>
                  <a:gd name="T16" fmla="*/ 574 w 947"/>
                  <a:gd name="T17" fmla="*/ 81 h 992"/>
                  <a:gd name="T18" fmla="*/ 492 w 947"/>
                  <a:gd name="T19" fmla="*/ 105 h 992"/>
                  <a:gd name="T20" fmla="*/ 415 w 947"/>
                  <a:gd name="T21" fmla="*/ 73 h 992"/>
                  <a:gd name="T22" fmla="*/ 314 w 947"/>
                  <a:gd name="T23" fmla="*/ 61 h 992"/>
                  <a:gd name="T24" fmla="*/ 262 w 947"/>
                  <a:gd name="T25" fmla="*/ 70 h 992"/>
                  <a:gd name="T26" fmla="*/ 186 w 947"/>
                  <a:gd name="T27" fmla="*/ 8 h 992"/>
                  <a:gd name="T28" fmla="*/ 120 w 947"/>
                  <a:gd name="T29" fmla="*/ 85 h 992"/>
                  <a:gd name="T30" fmla="*/ 49 w 947"/>
                  <a:gd name="T31" fmla="*/ 104 h 992"/>
                  <a:gd name="T32" fmla="*/ 1 w 947"/>
                  <a:gd name="T33" fmla="*/ 201 h 992"/>
                  <a:gd name="T34" fmla="*/ 38 w 947"/>
                  <a:gd name="T35" fmla="*/ 270 h 992"/>
                  <a:gd name="T36" fmla="*/ 10 w 947"/>
                  <a:gd name="T37" fmla="*/ 357 h 992"/>
                  <a:gd name="T38" fmla="*/ 26 w 947"/>
                  <a:gd name="T39" fmla="*/ 401 h 992"/>
                  <a:gd name="T40" fmla="*/ 63 w 947"/>
                  <a:gd name="T41" fmla="*/ 496 h 992"/>
                  <a:gd name="T42" fmla="*/ 61 w 947"/>
                  <a:gd name="T43" fmla="*/ 674 h 992"/>
                  <a:gd name="T44" fmla="*/ 68 w 947"/>
                  <a:gd name="T45" fmla="*/ 755 h 992"/>
                  <a:gd name="T46" fmla="*/ 121 w 947"/>
                  <a:gd name="T47" fmla="*/ 803 h 992"/>
                  <a:gd name="T48" fmla="*/ 187 w 947"/>
                  <a:gd name="T49" fmla="*/ 866 h 992"/>
                  <a:gd name="T50" fmla="*/ 321 w 947"/>
                  <a:gd name="T51" fmla="*/ 981 h 992"/>
                  <a:gd name="T52" fmla="*/ 329 w 947"/>
                  <a:gd name="T53" fmla="*/ 853 h 992"/>
                  <a:gd name="T54" fmla="*/ 349 w 947"/>
                  <a:gd name="T55" fmla="*/ 706 h 992"/>
                  <a:gd name="T56" fmla="*/ 415 w 947"/>
                  <a:gd name="T57" fmla="*/ 690 h 992"/>
                  <a:gd name="T58" fmla="*/ 492 w 947"/>
                  <a:gd name="T59" fmla="*/ 745 h 992"/>
                  <a:gd name="T60" fmla="*/ 560 w 947"/>
                  <a:gd name="T61" fmla="*/ 730 h 992"/>
                  <a:gd name="T62" fmla="*/ 667 w 947"/>
                  <a:gd name="T63" fmla="*/ 711 h 992"/>
                  <a:gd name="T64" fmla="*/ 742 w 947"/>
                  <a:gd name="T65" fmla="*/ 692 h 992"/>
                  <a:gd name="T66" fmla="*/ 744 w 947"/>
                  <a:gd name="T67" fmla="*/ 65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7" h="992">
                    <a:moveTo>
                      <a:pt x="744" y="659"/>
                    </a:moveTo>
                    <a:cubicBezTo>
                      <a:pt x="744" y="631"/>
                      <a:pt x="754" y="635"/>
                      <a:pt x="774" y="623"/>
                    </a:cubicBezTo>
                    <a:cubicBezTo>
                      <a:pt x="782" y="618"/>
                      <a:pt x="788" y="614"/>
                      <a:pt x="796" y="611"/>
                    </a:cubicBezTo>
                    <a:cubicBezTo>
                      <a:pt x="807" y="608"/>
                      <a:pt x="811" y="605"/>
                      <a:pt x="821" y="600"/>
                    </a:cubicBezTo>
                    <a:cubicBezTo>
                      <a:pt x="828" y="596"/>
                      <a:pt x="837" y="598"/>
                      <a:pt x="843" y="596"/>
                    </a:cubicBezTo>
                    <a:cubicBezTo>
                      <a:pt x="855" y="591"/>
                      <a:pt x="853" y="587"/>
                      <a:pt x="859" y="577"/>
                    </a:cubicBezTo>
                    <a:cubicBezTo>
                      <a:pt x="872" y="554"/>
                      <a:pt x="885" y="570"/>
                      <a:pt x="903" y="560"/>
                    </a:cubicBezTo>
                    <a:cubicBezTo>
                      <a:pt x="914" y="554"/>
                      <a:pt x="924" y="524"/>
                      <a:pt x="930" y="514"/>
                    </a:cubicBezTo>
                    <a:cubicBezTo>
                      <a:pt x="939" y="498"/>
                      <a:pt x="935" y="480"/>
                      <a:pt x="940" y="463"/>
                    </a:cubicBezTo>
                    <a:cubicBezTo>
                      <a:pt x="947" y="436"/>
                      <a:pt x="941" y="412"/>
                      <a:pt x="941" y="384"/>
                    </a:cubicBezTo>
                    <a:cubicBezTo>
                      <a:pt x="941" y="374"/>
                      <a:pt x="943" y="367"/>
                      <a:pt x="947" y="360"/>
                    </a:cubicBezTo>
                    <a:cubicBezTo>
                      <a:pt x="900" y="335"/>
                      <a:pt x="843" y="329"/>
                      <a:pt x="816" y="272"/>
                    </a:cubicBezTo>
                    <a:cubicBezTo>
                      <a:pt x="804" y="248"/>
                      <a:pt x="800" y="222"/>
                      <a:pt x="786" y="197"/>
                    </a:cubicBezTo>
                    <a:cubicBezTo>
                      <a:pt x="780" y="187"/>
                      <a:pt x="774" y="165"/>
                      <a:pt x="766" y="158"/>
                    </a:cubicBezTo>
                    <a:cubicBezTo>
                      <a:pt x="748" y="143"/>
                      <a:pt x="753" y="160"/>
                      <a:pt x="733" y="163"/>
                    </a:cubicBezTo>
                    <a:cubicBezTo>
                      <a:pt x="711" y="166"/>
                      <a:pt x="704" y="150"/>
                      <a:pt x="687" y="142"/>
                    </a:cubicBezTo>
                    <a:cubicBezTo>
                      <a:pt x="672" y="135"/>
                      <a:pt x="663" y="138"/>
                      <a:pt x="647" y="135"/>
                    </a:cubicBezTo>
                    <a:cubicBezTo>
                      <a:pt x="617" y="128"/>
                      <a:pt x="605" y="93"/>
                      <a:pt x="574" y="81"/>
                    </a:cubicBezTo>
                    <a:cubicBezTo>
                      <a:pt x="562" y="76"/>
                      <a:pt x="547" y="76"/>
                      <a:pt x="541" y="65"/>
                    </a:cubicBezTo>
                    <a:cubicBezTo>
                      <a:pt x="521" y="74"/>
                      <a:pt x="508" y="93"/>
                      <a:pt x="492" y="105"/>
                    </a:cubicBezTo>
                    <a:cubicBezTo>
                      <a:pt x="474" y="118"/>
                      <a:pt x="450" y="112"/>
                      <a:pt x="436" y="97"/>
                    </a:cubicBezTo>
                    <a:cubicBezTo>
                      <a:pt x="428" y="88"/>
                      <a:pt x="427" y="81"/>
                      <a:pt x="415" y="73"/>
                    </a:cubicBezTo>
                    <a:cubicBezTo>
                      <a:pt x="405" y="66"/>
                      <a:pt x="397" y="61"/>
                      <a:pt x="383" y="59"/>
                    </a:cubicBezTo>
                    <a:cubicBezTo>
                      <a:pt x="366" y="57"/>
                      <a:pt x="328" y="49"/>
                      <a:pt x="314" y="61"/>
                    </a:cubicBezTo>
                    <a:cubicBezTo>
                      <a:pt x="305" y="68"/>
                      <a:pt x="310" y="81"/>
                      <a:pt x="294" y="82"/>
                    </a:cubicBezTo>
                    <a:cubicBezTo>
                      <a:pt x="287" y="83"/>
                      <a:pt x="266" y="76"/>
                      <a:pt x="262" y="70"/>
                    </a:cubicBezTo>
                    <a:cubicBezTo>
                      <a:pt x="251" y="51"/>
                      <a:pt x="276" y="30"/>
                      <a:pt x="250" y="15"/>
                    </a:cubicBezTo>
                    <a:cubicBezTo>
                      <a:pt x="235" y="6"/>
                      <a:pt x="201" y="0"/>
                      <a:pt x="186" y="8"/>
                    </a:cubicBezTo>
                    <a:cubicBezTo>
                      <a:pt x="164" y="18"/>
                      <a:pt x="161" y="44"/>
                      <a:pt x="143" y="58"/>
                    </a:cubicBezTo>
                    <a:cubicBezTo>
                      <a:pt x="129" y="69"/>
                      <a:pt x="125" y="68"/>
                      <a:pt x="120" y="85"/>
                    </a:cubicBezTo>
                    <a:cubicBezTo>
                      <a:pt x="117" y="96"/>
                      <a:pt x="120" y="106"/>
                      <a:pt x="110" y="115"/>
                    </a:cubicBezTo>
                    <a:cubicBezTo>
                      <a:pt x="87" y="135"/>
                      <a:pt x="72" y="96"/>
                      <a:pt x="49" y="104"/>
                    </a:cubicBezTo>
                    <a:cubicBezTo>
                      <a:pt x="30" y="110"/>
                      <a:pt x="31" y="153"/>
                      <a:pt x="21" y="169"/>
                    </a:cubicBezTo>
                    <a:cubicBezTo>
                      <a:pt x="13" y="181"/>
                      <a:pt x="0" y="184"/>
                      <a:pt x="1" y="201"/>
                    </a:cubicBezTo>
                    <a:cubicBezTo>
                      <a:pt x="1" y="207"/>
                      <a:pt x="6" y="227"/>
                      <a:pt x="9" y="230"/>
                    </a:cubicBezTo>
                    <a:cubicBezTo>
                      <a:pt x="21" y="245"/>
                      <a:pt x="60" y="241"/>
                      <a:pt x="38" y="270"/>
                    </a:cubicBezTo>
                    <a:cubicBezTo>
                      <a:pt x="22" y="292"/>
                      <a:pt x="1" y="291"/>
                      <a:pt x="3" y="324"/>
                    </a:cubicBezTo>
                    <a:cubicBezTo>
                      <a:pt x="4" y="333"/>
                      <a:pt x="6" y="348"/>
                      <a:pt x="10" y="357"/>
                    </a:cubicBezTo>
                    <a:cubicBezTo>
                      <a:pt x="14" y="366"/>
                      <a:pt x="26" y="373"/>
                      <a:pt x="28" y="385"/>
                    </a:cubicBezTo>
                    <a:cubicBezTo>
                      <a:pt x="29" y="391"/>
                      <a:pt x="28" y="396"/>
                      <a:pt x="26" y="401"/>
                    </a:cubicBezTo>
                    <a:cubicBezTo>
                      <a:pt x="37" y="404"/>
                      <a:pt x="41" y="413"/>
                      <a:pt x="47" y="433"/>
                    </a:cubicBezTo>
                    <a:cubicBezTo>
                      <a:pt x="53" y="454"/>
                      <a:pt x="58" y="475"/>
                      <a:pt x="63" y="496"/>
                    </a:cubicBezTo>
                    <a:cubicBezTo>
                      <a:pt x="73" y="535"/>
                      <a:pt x="64" y="574"/>
                      <a:pt x="62" y="615"/>
                    </a:cubicBezTo>
                    <a:cubicBezTo>
                      <a:pt x="62" y="635"/>
                      <a:pt x="62" y="655"/>
                      <a:pt x="61" y="674"/>
                    </a:cubicBezTo>
                    <a:cubicBezTo>
                      <a:pt x="59" y="693"/>
                      <a:pt x="42" y="711"/>
                      <a:pt x="47" y="730"/>
                    </a:cubicBezTo>
                    <a:cubicBezTo>
                      <a:pt x="51" y="742"/>
                      <a:pt x="63" y="744"/>
                      <a:pt x="68" y="755"/>
                    </a:cubicBezTo>
                    <a:cubicBezTo>
                      <a:pt x="72" y="765"/>
                      <a:pt x="67" y="781"/>
                      <a:pt x="68" y="792"/>
                    </a:cubicBezTo>
                    <a:cubicBezTo>
                      <a:pt x="72" y="829"/>
                      <a:pt x="96" y="814"/>
                      <a:pt x="121" y="803"/>
                    </a:cubicBezTo>
                    <a:cubicBezTo>
                      <a:pt x="143" y="792"/>
                      <a:pt x="163" y="787"/>
                      <a:pt x="175" y="810"/>
                    </a:cubicBezTo>
                    <a:cubicBezTo>
                      <a:pt x="185" y="829"/>
                      <a:pt x="183" y="846"/>
                      <a:pt x="187" y="866"/>
                    </a:cubicBezTo>
                    <a:cubicBezTo>
                      <a:pt x="195" y="908"/>
                      <a:pt x="213" y="954"/>
                      <a:pt x="254" y="972"/>
                    </a:cubicBezTo>
                    <a:cubicBezTo>
                      <a:pt x="272" y="980"/>
                      <a:pt x="303" y="992"/>
                      <a:pt x="321" y="981"/>
                    </a:cubicBezTo>
                    <a:cubicBezTo>
                      <a:pt x="338" y="970"/>
                      <a:pt x="350" y="937"/>
                      <a:pt x="348" y="918"/>
                    </a:cubicBezTo>
                    <a:cubicBezTo>
                      <a:pt x="346" y="894"/>
                      <a:pt x="330" y="877"/>
                      <a:pt x="329" y="853"/>
                    </a:cubicBezTo>
                    <a:cubicBezTo>
                      <a:pt x="328" y="826"/>
                      <a:pt x="332" y="807"/>
                      <a:pt x="338" y="784"/>
                    </a:cubicBezTo>
                    <a:cubicBezTo>
                      <a:pt x="345" y="759"/>
                      <a:pt x="343" y="731"/>
                      <a:pt x="349" y="706"/>
                    </a:cubicBezTo>
                    <a:cubicBezTo>
                      <a:pt x="353" y="686"/>
                      <a:pt x="374" y="632"/>
                      <a:pt x="406" y="652"/>
                    </a:cubicBezTo>
                    <a:cubicBezTo>
                      <a:pt x="418" y="660"/>
                      <a:pt x="410" y="679"/>
                      <a:pt x="415" y="690"/>
                    </a:cubicBezTo>
                    <a:cubicBezTo>
                      <a:pt x="422" y="706"/>
                      <a:pt x="435" y="702"/>
                      <a:pt x="452" y="699"/>
                    </a:cubicBezTo>
                    <a:cubicBezTo>
                      <a:pt x="492" y="693"/>
                      <a:pt x="488" y="710"/>
                      <a:pt x="492" y="745"/>
                    </a:cubicBezTo>
                    <a:cubicBezTo>
                      <a:pt x="503" y="746"/>
                      <a:pt x="516" y="748"/>
                      <a:pt x="526" y="745"/>
                    </a:cubicBezTo>
                    <a:cubicBezTo>
                      <a:pt x="540" y="742"/>
                      <a:pt x="547" y="735"/>
                      <a:pt x="560" y="730"/>
                    </a:cubicBezTo>
                    <a:cubicBezTo>
                      <a:pt x="583" y="722"/>
                      <a:pt x="608" y="730"/>
                      <a:pt x="632" y="728"/>
                    </a:cubicBezTo>
                    <a:cubicBezTo>
                      <a:pt x="647" y="727"/>
                      <a:pt x="653" y="716"/>
                      <a:pt x="667" y="711"/>
                    </a:cubicBezTo>
                    <a:cubicBezTo>
                      <a:pt x="677" y="708"/>
                      <a:pt x="688" y="709"/>
                      <a:pt x="699" y="707"/>
                    </a:cubicBezTo>
                    <a:cubicBezTo>
                      <a:pt x="714" y="704"/>
                      <a:pt x="728" y="697"/>
                      <a:pt x="742" y="692"/>
                    </a:cubicBezTo>
                    <a:cubicBezTo>
                      <a:pt x="743" y="689"/>
                      <a:pt x="744" y="687"/>
                      <a:pt x="744" y="684"/>
                    </a:cubicBezTo>
                    <a:cubicBezTo>
                      <a:pt x="745" y="676"/>
                      <a:pt x="744" y="667"/>
                      <a:pt x="744" y="65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Freeform 25">
                <a:extLst>
                  <a:ext uri="{FF2B5EF4-FFF2-40B4-BE49-F238E27FC236}">
                    <a16:creationId xmlns:a16="http://schemas.microsoft.com/office/drawing/2014/main" id="{351F373E-84BA-7AEB-0778-A80EE63F3C00}"/>
                  </a:ext>
                </a:extLst>
              </p:cNvPr>
              <p:cNvSpPr>
                <a:spLocks/>
              </p:cNvSpPr>
              <p:nvPr/>
            </p:nvSpPr>
            <p:spPr bwMode="auto">
              <a:xfrm>
                <a:off x="7718466" y="5302622"/>
                <a:ext cx="167795" cy="127483"/>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Freeform 27">
                <a:extLst>
                  <a:ext uri="{FF2B5EF4-FFF2-40B4-BE49-F238E27FC236}">
                    <a16:creationId xmlns:a16="http://schemas.microsoft.com/office/drawing/2014/main" id="{6F8B113D-7E07-CFF3-840F-3D0997D1FC4B}"/>
                  </a:ext>
                </a:extLst>
              </p:cNvPr>
              <p:cNvSpPr>
                <a:spLocks/>
              </p:cNvSpPr>
              <p:nvPr/>
            </p:nvSpPr>
            <p:spPr bwMode="auto">
              <a:xfrm>
                <a:off x="7309834" y="4995849"/>
                <a:ext cx="188550" cy="164602"/>
              </a:xfrm>
              <a:custGeom>
                <a:avLst/>
                <a:gdLst>
                  <a:gd name="T0" fmla="*/ 983 w 1000"/>
                  <a:gd name="T1" fmla="*/ 277 h 873"/>
                  <a:gd name="T2" fmla="*/ 997 w 1000"/>
                  <a:gd name="T3" fmla="*/ 256 h 873"/>
                  <a:gd name="T4" fmla="*/ 949 w 1000"/>
                  <a:gd name="T5" fmla="*/ 129 h 873"/>
                  <a:gd name="T6" fmla="*/ 895 w 1000"/>
                  <a:gd name="T7" fmla="*/ 35 h 873"/>
                  <a:gd name="T8" fmla="*/ 862 w 1000"/>
                  <a:gd name="T9" fmla="*/ 2 h 873"/>
                  <a:gd name="T10" fmla="*/ 653 w 1000"/>
                  <a:gd name="T11" fmla="*/ 70 h 873"/>
                  <a:gd name="T12" fmla="*/ 636 w 1000"/>
                  <a:gd name="T13" fmla="*/ 184 h 873"/>
                  <a:gd name="T14" fmla="*/ 545 w 1000"/>
                  <a:gd name="T15" fmla="*/ 273 h 873"/>
                  <a:gd name="T16" fmla="*/ 375 w 1000"/>
                  <a:gd name="T17" fmla="*/ 264 h 873"/>
                  <a:gd name="T18" fmla="*/ 236 w 1000"/>
                  <a:gd name="T19" fmla="*/ 180 h 873"/>
                  <a:gd name="T20" fmla="*/ 250 w 1000"/>
                  <a:gd name="T21" fmla="*/ 90 h 873"/>
                  <a:gd name="T22" fmla="*/ 275 w 1000"/>
                  <a:gd name="T23" fmla="*/ 16 h 873"/>
                  <a:gd name="T24" fmla="*/ 213 w 1000"/>
                  <a:gd name="T25" fmla="*/ 16 h 873"/>
                  <a:gd name="T26" fmla="*/ 173 w 1000"/>
                  <a:gd name="T27" fmla="*/ 30 h 873"/>
                  <a:gd name="T28" fmla="*/ 116 w 1000"/>
                  <a:gd name="T29" fmla="*/ 78 h 873"/>
                  <a:gd name="T30" fmla="*/ 90 w 1000"/>
                  <a:gd name="T31" fmla="*/ 158 h 873"/>
                  <a:gd name="T32" fmla="*/ 65 w 1000"/>
                  <a:gd name="T33" fmla="*/ 290 h 873"/>
                  <a:gd name="T34" fmla="*/ 34 w 1000"/>
                  <a:gd name="T35" fmla="*/ 356 h 873"/>
                  <a:gd name="T36" fmla="*/ 19 w 1000"/>
                  <a:gd name="T37" fmla="*/ 432 h 873"/>
                  <a:gd name="T38" fmla="*/ 37 w 1000"/>
                  <a:gd name="T39" fmla="*/ 556 h 873"/>
                  <a:gd name="T40" fmla="*/ 26 w 1000"/>
                  <a:gd name="T41" fmla="*/ 638 h 873"/>
                  <a:gd name="T42" fmla="*/ 1 w 1000"/>
                  <a:gd name="T43" fmla="*/ 695 h 873"/>
                  <a:gd name="T44" fmla="*/ 35 w 1000"/>
                  <a:gd name="T45" fmla="*/ 761 h 873"/>
                  <a:gd name="T46" fmla="*/ 17 w 1000"/>
                  <a:gd name="T47" fmla="*/ 798 h 873"/>
                  <a:gd name="T48" fmla="*/ 29 w 1000"/>
                  <a:gd name="T49" fmla="*/ 851 h 873"/>
                  <a:gd name="T50" fmla="*/ 111 w 1000"/>
                  <a:gd name="T51" fmla="*/ 778 h 873"/>
                  <a:gd name="T52" fmla="*/ 195 w 1000"/>
                  <a:gd name="T53" fmla="*/ 872 h 873"/>
                  <a:gd name="T54" fmla="*/ 291 w 1000"/>
                  <a:gd name="T55" fmla="*/ 788 h 873"/>
                  <a:gd name="T56" fmla="*/ 336 w 1000"/>
                  <a:gd name="T57" fmla="*/ 719 h 873"/>
                  <a:gd name="T58" fmla="*/ 440 w 1000"/>
                  <a:gd name="T59" fmla="*/ 671 h 873"/>
                  <a:gd name="T60" fmla="*/ 543 w 1000"/>
                  <a:gd name="T61" fmla="*/ 688 h 873"/>
                  <a:gd name="T62" fmla="*/ 652 w 1000"/>
                  <a:gd name="T63" fmla="*/ 698 h 873"/>
                  <a:gd name="T64" fmla="*/ 768 w 1000"/>
                  <a:gd name="T65" fmla="*/ 735 h 873"/>
                  <a:gd name="T66" fmla="*/ 831 w 1000"/>
                  <a:gd name="T67" fmla="*/ 721 h 873"/>
                  <a:gd name="T68" fmla="*/ 898 w 1000"/>
                  <a:gd name="T69" fmla="*/ 596 h 873"/>
                  <a:gd name="T70" fmla="*/ 913 w 1000"/>
                  <a:gd name="T71" fmla="*/ 551 h 873"/>
                  <a:gd name="T72" fmla="*/ 961 w 1000"/>
                  <a:gd name="T73" fmla="*/ 491 h 873"/>
                  <a:gd name="T74" fmla="*/ 992 w 1000"/>
                  <a:gd name="T75" fmla="*/ 39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 h="873">
                    <a:moveTo>
                      <a:pt x="980" y="316"/>
                    </a:moveTo>
                    <a:cubicBezTo>
                      <a:pt x="980" y="303"/>
                      <a:pt x="977" y="289"/>
                      <a:pt x="983" y="277"/>
                    </a:cubicBezTo>
                    <a:cubicBezTo>
                      <a:pt x="987" y="268"/>
                      <a:pt x="995" y="264"/>
                      <a:pt x="1000" y="257"/>
                    </a:cubicBezTo>
                    <a:cubicBezTo>
                      <a:pt x="999" y="257"/>
                      <a:pt x="998" y="257"/>
                      <a:pt x="997" y="256"/>
                    </a:cubicBezTo>
                    <a:cubicBezTo>
                      <a:pt x="973" y="244"/>
                      <a:pt x="979" y="211"/>
                      <a:pt x="972" y="190"/>
                    </a:cubicBezTo>
                    <a:cubicBezTo>
                      <a:pt x="964" y="167"/>
                      <a:pt x="952" y="155"/>
                      <a:pt x="949" y="129"/>
                    </a:cubicBezTo>
                    <a:cubicBezTo>
                      <a:pt x="947" y="108"/>
                      <a:pt x="952" y="86"/>
                      <a:pt x="946" y="66"/>
                    </a:cubicBezTo>
                    <a:cubicBezTo>
                      <a:pt x="937" y="31"/>
                      <a:pt x="920" y="49"/>
                      <a:pt x="895" y="35"/>
                    </a:cubicBezTo>
                    <a:cubicBezTo>
                      <a:pt x="883" y="28"/>
                      <a:pt x="877" y="13"/>
                      <a:pt x="869" y="0"/>
                    </a:cubicBezTo>
                    <a:cubicBezTo>
                      <a:pt x="867" y="0"/>
                      <a:pt x="864" y="1"/>
                      <a:pt x="862" y="2"/>
                    </a:cubicBezTo>
                    <a:cubicBezTo>
                      <a:pt x="804" y="16"/>
                      <a:pt x="798" y="16"/>
                      <a:pt x="756" y="24"/>
                    </a:cubicBezTo>
                    <a:cubicBezTo>
                      <a:pt x="715" y="32"/>
                      <a:pt x="676" y="49"/>
                      <a:pt x="653" y="70"/>
                    </a:cubicBezTo>
                    <a:cubicBezTo>
                      <a:pt x="631" y="91"/>
                      <a:pt x="647" y="111"/>
                      <a:pt x="647" y="130"/>
                    </a:cubicBezTo>
                    <a:cubicBezTo>
                      <a:pt x="647" y="149"/>
                      <a:pt x="640" y="150"/>
                      <a:pt x="636" y="184"/>
                    </a:cubicBezTo>
                    <a:cubicBezTo>
                      <a:pt x="632" y="217"/>
                      <a:pt x="611" y="225"/>
                      <a:pt x="589" y="240"/>
                    </a:cubicBezTo>
                    <a:cubicBezTo>
                      <a:pt x="568" y="254"/>
                      <a:pt x="573" y="270"/>
                      <a:pt x="545" y="273"/>
                    </a:cubicBezTo>
                    <a:cubicBezTo>
                      <a:pt x="517" y="276"/>
                      <a:pt x="494" y="270"/>
                      <a:pt x="458" y="272"/>
                    </a:cubicBezTo>
                    <a:cubicBezTo>
                      <a:pt x="422" y="273"/>
                      <a:pt x="414" y="270"/>
                      <a:pt x="375" y="264"/>
                    </a:cubicBezTo>
                    <a:cubicBezTo>
                      <a:pt x="337" y="257"/>
                      <a:pt x="319" y="246"/>
                      <a:pt x="299" y="233"/>
                    </a:cubicBezTo>
                    <a:cubicBezTo>
                      <a:pt x="279" y="220"/>
                      <a:pt x="263" y="206"/>
                      <a:pt x="236" y="180"/>
                    </a:cubicBezTo>
                    <a:cubicBezTo>
                      <a:pt x="218" y="161"/>
                      <a:pt x="220" y="151"/>
                      <a:pt x="220" y="129"/>
                    </a:cubicBezTo>
                    <a:cubicBezTo>
                      <a:pt x="220" y="106"/>
                      <a:pt x="235" y="105"/>
                      <a:pt x="250" y="90"/>
                    </a:cubicBezTo>
                    <a:cubicBezTo>
                      <a:pt x="264" y="75"/>
                      <a:pt x="251" y="74"/>
                      <a:pt x="259" y="53"/>
                    </a:cubicBezTo>
                    <a:cubicBezTo>
                      <a:pt x="265" y="37"/>
                      <a:pt x="272" y="29"/>
                      <a:pt x="275" y="16"/>
                    </a:cubicBezTo>
                    <a:cubicBezTo>
                      <a:pt x="262" y="12"/>
                      <a:pt x="243" y="13"/>
                      <a:pt x="231" y="13"/>
                    </a:cubicBezTo>
                    <a:cubicBezTo>
                      <a:pt x="223" y="13"/>
                      <a:pt x="218" y="12"/>
                      <a:pt x="213" y="16"/>
                    </a:cubicBezTo>
                    <a:cubicBezTo>
                      <a:pt x="205" y="23"/>
                      <a:pt x="208" y="29"/>
                      <a:pt x="194" y="31"/>
                    </a:cubicBezTo>
                    <a:cubicBezTo>
                      <a:pt x="187" y="31"/>
                      <a:pt x="179" y="28"/>
                      <a:pt x="173" y="30"/>
                    </a:cubicBezTo>
                    <a:cubicBezTo>
                      <a:pt x="165" y="32"/>
                      <a:pt x="158" y="41"/>
                      <a:pt x="151" y="45"/>
                    </a:cubicBezTo>
                    <a:cubicBezTo>
                      <a:pt x="136" y="54"/>
                      <a:pt x="125" y="63"/>
                      <a:pt x="116" y="78"/>
                    </a:cubicBezTo>
                    <a:cubicBezTo>
                      <a:pt x="108" y="91"/>
                      <a:pt x="104" y="104"/>
                      <a:pt x="104" y="118"/>
                    </a:cubicBezTo>
                    <a:cubicBezTo>
                      <a:pt x="104" y="135"/>
                      <a:pt x="94" y="143"/>
                      <a:pt x="90" y="158"/>
                    </a:cubicBezTo>
                    <a:cubicBezTo>
                      <a:pt x="83" y="188"/>
                      <a:pt x="75" y="213"/>
                      <a:pt x="76" y="243"/>
                    </a:cubicBezTo>
                    <a:cubicBezTo>
                      <a:pt x="77" y="259"/>
                      <a:pt x="76" y="279"/>
                      <a:pt x="65" y="290"/>
                    </a:cubicBezTo>
                    <a:cubicBezTo>
                      <a:pt x="55" y="300"/>
                      <a:pt x="35" y="298"/>
                      <a:pt x="28" y="310"/>
                    </a:cubicBezTo>
                    <a:cubicBezTo>
                      <a:pt x="19" y="325"/>
                      <a:pt x="25" y="345"/>
                      <a:pt x="34" y="356"/>
                    </a:cubicBezTo>
                    <a:cubicBezTo>
                      <a:pt x="44" y="369"/>
                      <a:pt x="48" y="383"/>
                      <a:pt x="47" y="400"/>
                    </a:cubicBezTo>
                    <a:cubicBezTo>
                      <a:pt x="45" y="418"/>
                      <a:pt x="30" y="420"/>
                      <a:pt x="19" y="432"/>
                    </a:cubicBezTo>
                    <a:cubicBezTo>
                      <a:pt x="7" y="444"/>
                      <a:pt x="12" y="457"/>
                      <a:pt x="14" y="471"/>
                    </a:cubicBezTo>
                    <a:cubicBezTo>
                      <a:pt x="19" y="500"/>
                      <a:pt x="37" y="524"/>
                      <a:pt x="37" y="556"/>
                    </a:cubicBezTo>
                    <a:cubicBezTo>
                      <a:pt x="36" y="573"/>
                      <a:pt x="19" y="577"/>
                      <a:pt x="17" y="593"/>
                    </a:cubicBezTo>
                    <a:cubicBezTo>
                      <a:pt x="16" y="607"/>
                      <a:pt x="26" y="623"/>
                      <a:pt x="26" y="638"/>
                    </a:cubicBezTo>
                    <a:cubicBezTo>
                      <a:pt x="27" y="652"/>
                      <a:pt x="26" y="666"/>
                      <a:pt x="18" y="677"/>
                    </a:cubicBezTo>
                    <a:cubicBezTo>
                      <a:pt x="13" y="684"/>
                      <a:pt x="2" y="687"/>
                      <a:pt x="1" y="695"/>
                    </a:cubicBezTo>
                    <a:cubicBezTo>
                      <a:pt x="0" y="703"/>
                      <a:pt x="8" y="709"/>
                      <a:pt x="12" y="714"/>
                    </a:cubicBezTo>
                    <a:cubicBezTo>
                      <a:pt x="24" y="727"/>
                      <a:pt x="45" y="742"/>
                      <a:pt x="35" y="761"/>
                    </a:cubicBezTo>
                    <a:cubicBezTo>
                      <a:pt x="32" y="768"/>
                      <a:pt x="24" y="771"/>
                      <a:pt x="22" y="779"/>
                    </a:cubicBezTo>
                    <a:cubicBezTo>
                      <a:pt x="20" y="786"/>
                      <a:pt x="20" y="792"/>
                      <a:pt x="17" y="798"/>
                    </a:cubicBezTo>
                    <a:cubicBezTo>
                      <a:pt x="11" y="812"/>
                      <a:pt x="5" y="823"/>
                      <a:pt x="16" y="838"/>
                    </a:cubicBezTo>
                    <a:cubicBezTo>
                      <a:pt x="20" y="843"/>
                      <a:pt x="24" y="847"/>
                      <a:pt x="29" y="851"/>
                    </a:cubicBezTo>
                    <a:cubicBezTo>
                      <a:pt x="34" y="839"/>
                      <a:pt x="46" y="843"/>
                      <a:pt x="56" y="835"/>
                    </a:cubicBezTo>
                    <a:cubicBezTo>
                      <a:pt x="82" y="814"/>
                      <a:pt x="70" y="783"/>
                      <a:pt x="111" y="778"/>
                    </a:cubicBezTo>
                    <a:cubicBezTo>
                      <a:pt x="133" y="776"/>
                      <a:pt x="165" y="782"/>
                      <a:pt x="180" y="798"/>
                    </a:cubicBezTo>
                    <a:cubicBezTo>
                      <a:pt x="194" y="815"/>
                      <a:pt x="209" y="853"/>
                      <a:pt x="195" y="872"/>
                    </a:cubicBezTo>
                    <a:cubicBezTo>
                      <a:pt x="236" y="873"/>
                      <a:pt x="240" y="842"/>
                      <a:pt x="261" y="816"/>
                    </a:cubicBezTo>
                    <a:cubicBezTo>
                      <a:pt x="271" y="805"/>
                      <a:pt x="283" y="803"/>
                      <a:pt x="291" y="788"/>
                    </a:cubicBezTo>
                    <a:cubicBezTo>
                      <a:pt x="297" y="776"/>
                      <a:pt x="294" y="759"/>
                      <a:pt x="302" y="747"/>
                    </a:cubicBezTo>
                    <a:cubicBezTo>
                      <a:pt x="310" y="733"/>
                      <a:pt x="323" y="729"/>
                      <a:pt x="336" y="719"/>
                    </a:cubicBezTo>
                    <a:cubicBezTo>
                      <a:pt x="353" y="707"/>
                      <a:pt x="358" y="689"/>
                      <a:pt x="374" y="676"/>
                    </a:cubicBezTo>
                    <a:cubicBezTo>
                      <a:pt x="398" y="657"/>
                      <a:pt x="414" y="670"/>
                      <a:pt x="440" y="671"/>
                    </a:cubicBezTo>
                    <a:cubicBezTo>
                      <a:pt x="468" y="672"/>
                      <a:pt x="486" y="653"/>
                      <a:pt x="512" y="648"/>
                    </a:cubicBezTo>
                    <a:cubicBezTo>
                      <a:pt x="551" y="639"/>
                      <a:pt x="540" y="663"/>
                      <a:pt x="543" y="688"/>
                    </a:cubicBezTo>
                    <a:cubicBezTo>
                      <a:pt x="572" y="693"/>
                      <a:pt x="598" y="655"/>
                      <a:pt x="619" y="661"/>
                    </a:cubicBezTo>
                    <a:cubicBezTo>
                      <a:pt x="635" y="665"/>
                      <a:pt x="637" y="692"/>
                      <a:pt x="652" y="698"/>
                    </a:cubicBezTo>
                    <a:cubicBezTo>
                      <a:pt x="669" y="706"/>
                      <a:pt x="687" y="694"/>
                      <a:pt x="701" y="690"/>
                    </a:cubicBezTo>
                    <a:cubicBezTo>
                      <a:pt x="745" y="680"/>
                      <a:pt x="735" y="721"/>
                      <a:pt x="768" y="735"/>
                    </a:cubicBezTo>
                    <a:cubicBezTo>
                      <a:pt x="782" y="741"/>
                      <a:pt x="797" y="740"/>
                      <a:pt x="812" y="737"/>
                    </a:cubicBezTo>
                    <a:cubicBezTo>
                      <a:pt x="816" y="730"/>
                      <a:pt x="826" y="726"/>
                      <a:pt x="831" y="721"/>
                    </a:cubicBezTo>
                    <a:cubicBezTo>
                      <a:pt x="857" y="698"/>
                      <a:pt x="876" y="670"/>
                      <a:pt x="883" y="635"/>
                    </a:cubicBezTo>
                    <a:cubicBezTo>
                      <a:pt x="885" y="620"/>
                      <a:pt x="886" y="606"/>
                      <a:pt x="898" y="596"/>
                    </a:cubicBezTo>
                    <a:cubicBezTo>
                      <a:pt x="909" y="587"/>
                      <a:pt x="931" y="590"/>
                      <a:pt x="936" y="573"/>
                    </a:cubicBezTo>
                    <a:cubicBezTo>
                      <a:pt x="942" y="550"/>
                      <a:pt x="920" y="563"/>
                      <a:pt x="913" y="551"/>
                    </a:cubicBezTo>
                    <a:cubicBezTo>
                      <a:pt x="908" y="541"/>
                      <a:pt x="916" y="523"/>
                      <a:pt x="921" y="515"/>
                    </a:cubicBezTo>
                    <a:cubicBezTo>
                      <a:pt x="931" y="501"/>
                      <a:pt x="948" y="499"/>
                      <a:pt x="961" y="491"/>
                    </a:cubicBezTo>
                    <a:cubicBezTo>
                      <a:pt x="978" y="480"/>
                      <a:pt x="974" y="482"/>
                      <a:pt x="980" y="464"/>
                    </a:cubicBezTo>
                    <a:cubicBezTo>
                      <a:pt x="988" y="439"/>
                      <a:pt x="995" y="416"/>
                      <a:pt x="992" y="390"/>
                    </a:cubicBezTo>
                    <a:cubicBezTo>
                      <a:pt x="990" y="364"/>
                      <a:pt x="980" y="343"/>
                      <a:pt x="980" y="316"/>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9" name="Freeform 28">
                <a:extLst>
                  <a:ext uri="{FF2B5EF4-FFF2-40B4-BE49-F238E27FC236}">
                    <a16:creationId xmlns:a16="http://schemas.microsoft.com/office/drawing/2014/main" id="{EC60350F-BD8F-5E82-0318-9FE5E16A2643}"/>
                  </a:ext>
                </a:extLst>
              </p:cNvPr>
              <p:cNvSpPr>
                <a:spLocks/>
              </p:cNvSpPr>
              <p:nvPr/>
            </p:nvSpPr>
            <p:spPr bwMode="auto">
              <a:xfrm>
                <a:off x="7210690" y="4862539"/>
                <a:ext cx="214573" cy="348602"/>
              </a:xfrm>
              <a:custGeom>
                <a:avLst/>
                <a:gdLst>
                  <a:gd name="T0" fmla="*/ 543 w 1138"/>
                  <a:gd name="T1" fmla="*/ 1505 h 1849"/>
                  <a:gd name="T2" fmla="*/ 561 w 1138"/>
                  <a:gd name="T3" fmla="*/ 1468 h 1849"/>
                  <a:gd name="T4" fmla="*/ 527 w 1138"/>
                  <a:gd name="T5" fmla="*/ 1402 h 1849"/>
                  <a:gd name="T6" fmla="*/ 552 w 1138"/>
                  <a:gd name="T7" fmla="*/ 1345 h 1849"/>
                  <a:gd name="T8" fmla="*/ 563 w 1138"/>
                  <a:gd name="T9" fmla="*/ 1263 h 1849"/>
                  <a:gd name="T10" fmla="*/ 545 w 1138"/>
                  <a:gd name="T11" fmla="*/ 1139 h 1849"/>
                  <a:gd name="T12" fmla="*/ 560 w 1138"/>
                  <a:gd name="T13" fmla="*/ 1063 h 1849"/>
                  <a:gd name="T14" fmla="*/ 591 w 1138"/>
                  <a:gd name="T15" fmla="*/ 997 h 1849"/>
                  <a:gd name="T16" fmla="*/ 616 w 1138"/>
                  <a:gd name="T17" fmla="*/ 865 h 1849"/>
                  <a:gd name="T18" fmla="*/ 642 w 1138"/>
                  <a:gd name="T19" fmla="*/ 785 h 1849"/>
                  <a:gd name="T20" fmla="*/ 699 w 1138"/>
                  <a:gd name="T21" fmla="*/ 737 h 1849"/>
                  <a:gd name="T22" fmla="*/ 739 w 1138"/>
                  <a:gd name="T23" fmla="*/ 723 h 1849"/>
                  <a:gd name="T24" fmla="*/ 801 w 1138"/>
                  <a:gd name="T25" fmla="*/ 723 h 1849"/>
                  <a:gd name="T26" fmla="*/ 802 w 1138"/>
                  <a:gd name="T27" fmla="*/ 635 h 1849"/>
                  <a:gd name="T28" fmla="*/ 809 w 1138"/>
                  <a:gd name="T29" fmla="*/ 534 h 1849"/>
                  <a:gd name="T30" fmla="*/ 754 w 1138"/>
                  <a:gd name="T31" fmla="*/ 596 h 1849"/>
                  <a:gd name="T32" fmla="*/ 700 w 1138"/>
                  <a:gd name="T33" fmla="*/ 579 h 1849"/>
                  <a:gd name="T34" fmla="*/ 641 w 1138"/>
                  <a:gd name="T35" fmla="*/ 568 h 1849"/>
                  <a:gd name="T36" fmla="*/ 648 w 1138"/>
                  <a:gd name="T37" fmla="*/ 507 h 1849"/>
                  <a:gd name="T38" fmla="*/ 647 w 1138"/>
                  <a:gd name="T39" fmla="*/ 460 h 1849"/>
                  <a:gd name="T40" fmla="*/ 685 w 1138"/>
                  <a:gd name="T41" fmla="*/ 397 h 1849"/>
                  <a:gd name="T42" fmla="*/ 753 w 1138"/>
                  <a:gd name="T43" fmla="*/ 447 h 1849"/>
                  <a:gd name="T44" fmla="*/ 817 w 1138"/>
                  <a:gd name="T45" fmla="*/ 408 h 1849"/>
                  <a:gd name="T46" fmla="*/ 864 w 1138"/>
                  <a:gd name="T47" fmla="*/ 324 h 1849"/>
                  <a:gd name="T48" fmla="*/ 975 w 1138"/>
                  <a:gd name="T49" fmla="*/ 305 h 1849"/>
                  <a:gd name="T50" fmla="*/ 998 w 1138"/>
                  <a:gd name="T51" fmla="*/ 209 h 1849"/>
                  <a:gd name="T52" fmla="*/ 1032 w 1138"/>
                  <a:gd name="T53" fmla="*/ 121 h 1849"/>
                  <a:gd name="T54" fmla="*/ 1103 w 1138"/>
                  <a:gd name="T55" fmla="*/ 81 h 1849"/>
                  <a:gd name="T56" fmla="*/ 1067 w 1138"/>
                  <a:gd name="T57" fmla="*/ 8 h 1849"/>
                  <a:gd name="T58" fmla="*/ 916 w 1138"/>
                  <a:gd name="T59" fmla="*/ 43 h 1849"/>
                  <a:gd name="T60" fmla="*/ 703 w 1138"/>
                  <a:gd name="T61" fmla="*/ 165 h 1849"/>
                  <a:gd name="T62" fmla="*/ 573 w 1138"/>
                  <a:gd name="T63" fmla="*/ 186 h 1849"/>
                  <a:gd name="T64" fmla="*/ 484 w 1138"/>
                  <a:gd name="T65" fmla="*/ 309 h 1849"/>
                  <a:gd name="T66" fmla="*/ 452 w 1138"/>
                  <a:gd name="T67" fmla="*/ 369 h 1849"/>
                  <a:gd name="T68" fmla="*/ 426 w 1138"/>
                  <a:gd name="T69" fmla="*/ 474 h 1849"/>
                  <a:gd name="T70" fmla="*/ 475 w 1138"/>
                  <a:gd name="T71" fmla="*/ 508 h 1849"/>
                  <a:gd name="T72" fmla="*/ 500 w 1138"/>
                  <a:gd name="T73" fmla="*/ 661 h 1849"/>
                  <a:gd name="T74" fmla="*/ 502 w 1138"/>
                  <a:gd name="T75" fmla="*/ 748 h 1849"/>
                  <a:gd name="T76" fmla="*/ 498 w 1138"/>
                  <a:gd name="T77" fmla="*/ 898 h 1849"/>
                  <a:gd name="T78" fmla="*/ 187 w 1138"/>
                  <a:gd name="T79" fmla="*/ 1379 h 1849"/>
                  <a:gd name="T80" fmla="*/ 30 w 1138"/>
                  <a:gd name="T81" fmla="*/ 1516 h 1849"/>
                  <a:gd name="T82" fmla="*/ 26 w 1138"/>
                  <a:gd name="T83" fmla="*/ 1593 h 1849"/>
                  <a:gd name="T84" fmla="*/ 97 w 1138"/>
                  <a:gd name="T85" fmla="*/ 1720 h 1849"/>
                  <a:gd name="T86" fmla="*/ 202 w 1138"/>
                  <a:gd name="T87" fmla="*/ 1761 h 1849"/>
                  <a:gd name="T88" fmla="*/ 323 w 1138"/>
                  <a:gd name="T89" fmla="*/ 1750 h 1849"/>
                  <a:gd name="T90" fmla="*/ 379 w 1138"/>
                  <a:gd name="T91" fmla="*/ 1798 h 1849"/>
                  <a:gd name="T92" fmla="*/ 478 w 1138"/>
                  <a:gd name="T93" fmla="*/ 1825 h 1849"/>
                  <a:gd name="T94" fmla="*/ 511 w 1138"/>
                  <a:gd name="T95" fmla="*/ 1796 h 1849"/>
                  <a:gd name="T96" fmla="*/ 527 w 1138"/>
                  <a:gd name="T97" fmla="*/ 1720 h 1849"/>
                  <a:gd name="T98" fmla="*/ 586 w 1138"/>
                  <a:gd name="T99" fmla="*/ 1656 h 1849"/>
                  <a:gd name="T100" fmla="*/ 581 w 1138"/>
                  <a:gd name="T101" fmla="*/ 1592 h 1849"/>
                  <a:gd name="T102" fmla="*/ 555 w 1138"/>
                  <a:gd name="T103" fmla="*/ 155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8" h="1849">
                    <a:moveTo>
                      <a:pt x="542" y="1545"/>
                    </a:moveTo>
                    <a:cubicBezTo>
                      <a:pt x="531" y="1530"/>
                      <a:pt x="537" y="1519"/>
                      <a:pt x="543" y="1505"/>
                    </a:cubicBezTo>
                    <a:cubicBezTo>
                      <a:pt x="546" y="1499"/>
                      <a:pt x="546" y="1493"/>
                      <a:pt x="548" y="1486"/>
                    </a:cubicBezTo>
                    <a:cubicBezTo>
                      <a:pt x="550" y="1478"/>
                      <a:pt x="558" y="1475"/>
                      <a:pt x="561" y="1468"/>
                    </a:cubicBezTo>
                    <a:cubicBezTo>
                      <a:pt x="571" y="1449"/>
                      <a:pt x="550" y="1434"/>
                      <a:pt x="538" y="1421"/>
                    </a:cubicBezTo>
                    <a:cubicBezTo>
                      <a:pt x="534" y="1416"/>
                      <a:pt x="526" y="1410"/>
                      <a:pt x="527" y="1402"/>
                    </a:cubicBezTo>
                    <a:cubicBezTo>
                      <a:pt x="528" y="1394"/>
                      <a:pt x="539" y="1391"/>
                      <a:pt x="544" y="1384"/>
                    </a:cubicBezTo>
                    <a:cubicBezTo>
                      <a:pt x="552" y="1373"/>
                      <a:pt x="553" y="1359"/>
                      <a:pt x="552" y="1345"/>
                    </a:cubicBezTo>
                    <a:cubicBezTo>
                      <a:pt x="552" y="1330"/>
                      <a:pt x="542" y="1314"/>
                      <a:pt x="543" y="1300"/>
                    </a:cubicBezTo>
                    <a:cubicBezTo>
                      <a:pt x="545" y="1284"/>
                      <a:pt x="562" y="1280"/>
                      <a:pt x="563" y="1263"/>
                    </a:cubicBezTo>
                    <a:cubicBezTo>
                      <a:pt x="563" y="1231"/>
                      <a:pt x="545" y="1207"/>
                      <a:pt x="540" y="1178"/>
                    </a:cubicBezTo>
                    <a:cubicBezTo>
                      <a:pt x="538" y="1164"/>
                      <a:pt x="533" y="1151"/>
                      <a:pt x="545" y="1139"/>
                    </a:cubicBezTo>
                    <a:cubicBezTo>
                      <a:pt x="556" y="1127"/>
                      <a:pt x="571" y="1125"/>
                      <a:pt x="573" y="1107"/>
                    </a:cubicBezTo>
                    <a:cubicBezTo>
                      <a:pt x="574" y="1090"/>
                      <a:pt x="570" y="1076"/>
                      <a:pt x="560" y="1063"/>
                    </a:cubicBezTo>
                    <a:cubicBezTo>
                      <a:pt x="551" y="1052"/>
                      <a:pt x="545" y="1032"/>
                      <a:pt x="554" y="1017"/>
                    </a:cubicBezTo>
                    <a:cubicBezTo>
                      <a:pt x="561" y="1005"/>
                      <a:pt x="581" y="1007"/>
                      <a:pt x="591" y="997"/>
                    </a:cubicBezTo>
                    <a:cubicBezTo>
                      <a:pt x="602" y="986"/>
                      <a:pt x="603" y="966"/>
                      <a:pt x="602" y="950"/>
                    </a:cubicBezTo>
                    <a:cubicBezTo>
                      <a:pt x="601" y="920"/>
                      <a:pt x="609" y="895"/>
                      <a:pt x="616" y="865"/>
                    </a:cubicBezTo>
                    <a:cubicBezTo>
                      <a:pt x="620" y="850"/>
                      <a:pt x="630" y="842"/>
                      <a:pt x="630" y="825"/>
                    </a:cubicBezTo>
                    <a:cubicBezTo>
                      <a:pt x="630" y="811"/>
                      <a:pt x="634" y="798"/>
                      <a:pt x="642" y="785"/>
                    </a:cubicBezTo>
                    <a:cubicBezTo>
                      <a:pt x="651" y="770"/>
                      <a:pt x="662" y="761"/>
                      <a:pt x="677" y="752"/>
                    </a:cubicBezTo>
                    <a:cubicBezTo>
                      <a:pt x="684" y="748"/>
                      <a:pt x="691" y="739"/>
                      <a:pt x="699" y="737"/>
                    </a:cubicBezTo>
                    <a:cubicBezTo>
                      <a:pt x="705" y="735"/>
                      <a:pt x="713" y="738"/>
                      <a:pt x="720" y="738"/>
                    </a:cubicBezTo>
                    <a:cubicBezTo>
                      <a:pt x="734" y="736"/>
                      <a:pt x="731" y="730"/>
                      <a:pt x="739" y="723"/>
                    </a:cubicBezTo>
                    <a:cubicBezTo>
                      <a:pt x="744" y="719"/>
                      <a:pt x="749" y="720"/>
                      <a:pt x="757" y="720"/>
                    </a:cubicBezTo>
                    <a:cubicBezTo>
                      <a:pt x="769" y="720"/>
                      <a:pt x="788" y="719"/>
                      <a:pt x="801" y="723"/>
                    </a:cubicBezTo>
                    <a:cubicBezTo>
                      <a:pt x="803" y="717"/>
                      <a:pt x="804" y="711"/>
                      <a:pt x="804" y="703"/>
                    </a:cubicBezTo>
                    <a:cubicBezTo>
                      <a:pt x="804" y="677"/>
                      <a:pt x="806" y="651"/>
                      <a:pt x="802" y="635"/>
                    </a:cubicBezTo>
                    <a:cubicBezTo>
                      <a:pt x="798" y="619"/>
                      <a:pt x="802" y="605"/>
                      <a:pt x="805" y="582"/>
                    </a:cubicBezTo>
                    <a:cubicBezTo>
                      <a:pt x="808" y="559"/>
                      <a:pt x="819" y="548"/>
                      <a:pt x="809" y="534"/>
                    </a:cubicBezTo>
                    <a:cubicBezTo>
                      <a:pt x="804" y="527"/>
                      <a:pt x="784" y="539"/>
                      <a:pt x="774" y="551"/>
                    </a:cubicBezTo>
                    <a:cubicBezTo>
                      <a:pt x="764" y="563"/>
                      <a:pt x="765" y="575"/>
                      <a:pt x="754" y="596"/>
                    </a:cubicBezTo>
                    <a:cubicBezTo>
                      <a:pt x="743" y="617"/>
                      <a:pt x="738" y="610"/>
                      <a:pt x="724" y="607"/>
                    </a:cubicBezTo>
                    <a:cubicBezTo>
                      <a:pt x="710" y="605"/>
                      <a:pt x="706" y="593"/>
                      <a:pt x="700" y="579"/>
                    </a:cubicBezTo>
                    <a:cubicBezTo>
                      <a:pt x="694" y="565"/>
                      <a:pt x="682" y="564"/>
                      <a:pt x="667" y="568"/>
                    </a:cubicBezTo>
                    <a:cubicBezTo>
                      <a:pt x="653" y="572"/>
                      <a:pt x="647" y="578"/>
                      <a:pt x="641" y="568"/>
                    </a:cubicBezTo>
                    <a:cubicBezTo>
                      <a:pt x="634" y="558"/>
                      <a:pt x="652" y="544"/>
                      <a:pt x="655" y="536"/>
                    </a:cubicBezTo>
                    <a:cubicBezTo>
                      <a:pt x="657" y="529"/>
                      <a:pt x="657" y="510"/>
                      <a:pt x="648" y="507"/>
                    </a:cubicBezTo>
                    <a:cubicBezTo>
                      <a:pt x="639" y="504"/>
                      <a:pt x="638" y="499"/>
                      <a:pt x="635" y="485"/>
                    </a:cubicBezTo>
                    <a:cubicBezTo>
                      <a:pt x="633" y="472"/>
                      <a:pt x="641" y="467"/>
                      <a:pt x="647" y="460"/>
                    </a:cubicBezTo>
                    <a:cubicBezTo>
                      <a:pt x="658" y="449"/>
                      <a:pt x="651" y="449"/>
                      <a:pt x="671" y="439"/>
                    </a:cubicBezTo>
                    <a:cubicBezTo>
                      <a:pt x="691" y="428"/>
                      <a:pt x="678" y="417"/>
                      <a:pt x="685" y="397"/>
                    </a:cubicBezTo>
                    <a:cubicBezTo>
                      <a:pt x="691" y="377"/>
                      <a:pt x="709" y="392"/>
                      <a:pt x="717" y="411"/>
                    </a:cubicBezTo>
                    <a:cubicBezTo>
                      <a:pt x="725" y="429"/>
                      <a:pt x="736" y="429"/>
                      <a:pt x="753" y="447"/>
                    </a:cubicBezTo>
                    <a:cubicBezTo>
                      <a:pt x="770" y="464"/>
                      <a:pt x="781" y="443"/>
                      <a:pt x="789" y="427"/>
                    </a:cubicBezTo>
                    <a:cubicBezTo>
                      <a:pt x="797" y="411"/>
                      <a:pt x="798" y="415"/>
                      <a:pt x="817" y="408"/>
                    </a:cubicBezTo>
                    <a:cubicBezTo>
                      <a:pt x="836" y="401"/>
                      <a:pt x="824" y="391"/>
                      <a:pt x="833" y="379"/>
                    </a:cubicBezTo>
                    <a:cubicBezTo>
                      <a:pt x="842" y="367"/>
                      <a:pt x="848" y="344"/>
                      <a:pt x="864" y="324"/>
                    </a:cubicBezTo>
                    <a:cubicBezTo>
                      <a:pt x="880" y="304"/>
                      <a:pt x="883" y="306"/>
                      <a:pt x="904" y="306"/>
                    </a:cubicBezTo>
                    <a:cubicBezTo>
                      <a:pt x="925" y="306"/>
                      <a:pt x="947" y="305"/>
                      <a:pt x="975" y="305"/>
                    </a:cubicBezTo>
                    <a:cubicBezTo>
                      <a:pt x="1003" y="305"/>
                      <a:pt x="1003" y="292"/>
                      <a:pt x="1018" y="264"/>
                    </a:cubicBezTo>
                    <a:cubicBezTo>
                      <a:pt x="1032" y="236"/>
                      <a:pt x="1006" y="226"/>
                      <a:pt x="998" y="209"/>
                    </a:cubicBezTo>
                    <a:cubicBezTo>
                      <a:pt x="989" y="192"/>
                      <a:pt x="994" y="182"/>
                      <a:pt x="1002" y="165"/>
                    </a:cubicBezTo>
                    <a:cubicBezTo>
                      <a:pt x="1010" y="147"/>
                      <a:pt x="1014" y="131"/>
                      <a:pt x="1032" y="121"/>
                    </a:cubicBezTo>
                    <a:cubicBezTo>
                      <a:pt x="1051" y="110"/>
                      <a:pt x="1084" y="122"/>
                      <a:pt x="1111" y="121"/>
                    </a:cubicBezTo>
                    <a:cubicBezTo>
                      <a:pt x="1138" y="119"/>
                      <a:pt x="1111" y="93"/>
                      <a:pt x="1103" y="81"/>
                    </a:cubicBezTo>
                    <a:cubicBezTo>
                      <a:pt x="1095" y="69"/>
                      <a:pt x="1103" y="57"/>
                      <a:pt x="1102" y="38"/>
                    </a:cubicBezTo>
                    <a:cubicBezTo>
                      <a:pt x="1100" y="19"/>
                      <a:pt x="1098" y="16"/>
                      <a:pt x="1067" y="8"/>
                    </a:cubicBezTo>
                    <a:cubicBezTo>
                      <a:pt x="1036" y="0"/>
                      <a:pt x="1011" y="7"/>
                      <a:pt x="991" y="16"/>
                    </a:cubicBezTo>
                    <a:cubicBezTo>
                      <a:pt x="971" y="26"/>
                      <a:pt x="957" y="41"/>
                      <a:pt x="916" y="43"/>
                    </a:cubicBezTo>
                    <a:cubicBezTo>
                      <a:pt x="875" y="46"/>
                      <a:pt x="837" y="89"/>
                      <a:pt x="813" y="103"/>
                    </a:cubicBezTo>
                    <a:cubicBezTo>
                      <a:pt x="789" y="118"/>
                      <a:pt x="724" y="153"/>
                      <a:pt x="703" y="165"/>
                    </a:cubicBezTo>
                    <a:cubicBezTo>
                      <a:pt x="683" y="177"/>
                      <a:pt x="677" y="174"/>
                      <a:pt x="655" y="167"/>
                    </a:cubicBezTo>
                    <a:cubicBezTo>
                      <a:pt x="634" y="161"/>
                      <a:pt x="598" y="170"/>
                      <a:pt x="573" y="186"/>
                    </a:cubicBezTo>
                    <a:cubicBezTo>
                      <a:pt x="547" y="202"/>
                      <a:pt x="494" y="240"/>
                      <a:pt x="480" y="256"/>
                    </a:cubicBezTo>
                    <a:cubicBezTo>
                      <a:pt x="467" y="272"/>
                      <a:pt x="471" y="296"/>
                      <a:pt x="484" y="309"/>
                    </a:cubicBezTo>
                    <a:cubicBezTo>
                      <a:pt x="498" y="322"/>
                      <a:pt x="479" y="351"/>
                      <a:pt x="468" y="357"/>
                    </a:cubicBezTo>
                    <a:cubicBezTo>
                      <a:pt x="458" y="364"/>
                      <a:pt x="452" y="363"/>
                      <a:pt x="452" y="369"/>
                    </a:cubicBezTo>
                    <a:cubicBezTo>
                      <a:pt x="452" y="376"/>
                      <a:pt x="448" y="392"/>
                      <a:pt x="436" y="405"/>
                    </a:cubicBezTo>
                    <a:cubicBezTo>
                      <a:pt x="424" y="419"/>
                      <a:pt x="426" y="441"/>
                      <a:pt x="426" y="474"/>
                    </a:cubicBezTo>
                    <a:cubicBezTo>
                      <a:pt x="426" y="506"/>
                      <a:pt x="434" y="511"/>
                      <a:pt x="451" y="499"/>
                    </a:cubicBezTo>
                    <a:cubicBezTo>
                      <a:pt x="468" y="487"/>
                      <a:pt x="464" y="492"/>
                      <a:pt x="475" y="508"/>
                    </a:cubicBezTo>
                    <a:cubicBezTo>
                      <a:pt x="486" y="524"/>
                      <a:pt x="476" y="552"/>
                      <a:pt x="467" y="578"/>
                    </a:cubicBezTo>
                    <a:cubicBezTo>
                      <a:pt x="458" y="603"/>
                      <a:pt x="494" y="650"/>
                      <a:pt x="500" y="661"/>
                    </a:cubicBezTo>
                    <a:cubicBezTo>
                      <a:pt x="507" y="671"/>
                      <a:pt x="516" y="674"/>
                      <a:pt x="519" y="693"/>
                    </a:cubicBezTo>
                    <a:cubicBezTo>
                      <a:pt x="522" y="711"/>
                      <a:pt x="510" y="729"/>
                      <a:pt x="502" y="748"/>
                    </a:cubicBezTo>
                    <a:cubicBezTo>
                      <a:pt x="494" y="766"/>
                      <a:pt x="510" y="773"/>
                      <a:pt x="518" y="790"/>
                    </a:cubicBezTo>
                    <a:cubicBezTo>
                      <a:pt x="526" y="808"/>
                      <a:pt x="512" y="860"/>
                      <a:pt x="498" y="898"/>
                    </a:cubicBezTo>
                    <a:cubicBezTo>
                      <a:pt x="485" y="932"/>
                      <a:pt x="387" y="1106"/>
                      <a:pt x="358" y="1156"/>
                    </a:cubicBezTo>
                    <a:cubicBezTo>
                      <a:pt x="328" y="1205"/>
                      <a:pt x="233" y="1327"/>
                      <a:pt x="187" y="1379"/>
                    </a:cubicBezTo>
                    <a:cubicBezTo>
                      <a:pt x="150" y="1420"/>
                      <a:pt x="106" y="1467"/>
                      <a:pt x="84" y="1480"/>
                    </a:cubicBezTo>
                    <a:cubicBezTo>
                      <a:pt x="63" y="1493"/>
                      <a:pt x="41" y="1499"/>
                      <a:pt x="30" y="1516"/>
                    </a:cubicBezTo>
                    <a:cubicBezTo>
                      <a:pt x="24" y="1526"/>
                      <a:pt x="13" y="1539"/>
                      <a:pt x="0" y="1552"/>
                    </a:cubicBezTo>
                    <a:cubicBezTo>
                      <a:pt x="11" y="1562"/>
                      <a:pt x="12" y="1579"/>
                      <a:pt x="26" y="1593"/>
                    </a:cubicBezTo>
                    <a:cubicBezTo>
                      <a:pt x="45" y="1611"/>
                      <a:pt x="87" y="1616"/>
                      <a:pt x="90" y="1652"/>
                    </a:cubicBezTo>
                    <a:cubicBezTo>
                      <a:pt x="92" y="1674"/>
                      <a:pt x="64" y="1710"/>
                      <a:pt x="97" y="1720"/>
                    </a:cubicBezTo>
                    <a:cubicBezTo>
                      <a:pt x="129" y="1729"/>
                      <a:pt x="147" y="1702"/>
                      <a:pt x="175" y="1734"/>
                    </a:cubicBezTo>
                    <a:cubicBezTo>
                      <a:pt x="186" y="1746"/>
                      <a:pt x="178" y="1757"/>
                      <a:pt x="202" y="1761"/>
                    </a:cubicBezTo>
                    <a:cubicBezTo>
                      <a:pt x="224" y="1764"/>
                      <a:pt x="225" y="1755"/>
                      <a:pt x="241" y="1746"/>
                    </a:cubicBezTo>
                    <a:cubicBezTo>
                      <a:pt x="270" y="1729"/>
                      <a:pt x="290" y="1747"/>
                      <a:pt x="323" y="1750"/>
                    </a:cubicBezTo>
                    <a:cubicBezTo>
                      <a:pt x="342" y="1752"/>
                      <a:pt x="339" y="1747"/>
                      <a:pt x="352" y="1764"/>
                    </a:cubicBezTo>
                    <a:cubicBezTo>
                      <a:pt x="362" y="1777"/>
                      <a:pt x="364" y="1786"/>
                      <a:pt x="379" y="1798"/>
                    </a:cubicBezTo>
                    <a:cubicBezTo>
                      <a:pt x="405" y="1819"/>
                      <a:pt x="421" y="1849"/>
                      <a:pt x="458" y="1838"/>
                    </a:cubicBezTo>
                    <a:cubicBezTo>
                      <a:pt x="464" y="1836"/>
                      <a:pt x="471" y="1827"/>
                      <a:pt x="478" y="1825"/>
                    </a:cubicBezTo>
                    <a:cubicBezTo>
                      <a:pt x="483" y="1823"/>
                      <a:pt x="492" y="1827"/>
                      <a:pt x="496" y="1825"/>
                    </a:cubicBezTo>
                    <a:cubicBezTo>
                      <a:pt x="510" y="1817"/>
                      <a:pt x="507" y="1812"/>
                      <a:pt x="511" y="1796"/>
                    </a:cubicBezTo>
                    <a:cubicBezTo>
                      <a:pt x="515" y="1783"/>
                      <a:pt x="521" y="1773"/>
                      <a:pt x="524" y="1760"/>
                    </a:cubicBezTo>
                    <a:cubicBezTo>
                      <a:pt x="527" y="1749"/>
                      <a:pt x="523" y="1730"/>
                      <a:pt x="527" y="1720"/>
                    </a:cubicBezTo>
                    <a:cubicBezTo>
                      <a:pt x="531" y="1711"/>
                      <a:pt x="555" y="1696"/>
                      <a:pt x="563" y="1687"/>
                    </a:cubicBezTo>
                    <a:cubicBezTo>
                      <a:pt x="573" y="1677"/>
                      <a:pt x="579" y="1669"/>
                      <a:pt x="586" y="1656"/>
                    </a:cubicBezTo>
                    <a:cubicBezTo>
                      <a:pt x="591" y="1645"/>
                      <a:pt x="595" y="1632"/>
                      <a:pt x="596" y="1620"/>
                    </a:cubicBezTo>
                    <a:cubicBezTo>
                      <a:pt x="597" y="1598"/>
                      <a:pt x="595" y="1605"/>
                      <a:pt x="581" y="1592"/>
                    </a:cubicBezTo>
                    <a:cubicBezTo>
                      <a:pt x="574" y="1586"/>
                      <a:pt x="551" y="1573"/>
                      <a:pt x="555" y="1560"/>
                    </a:cubicBezTo>
                    <a:cubicBezTo>
                      <a:pt x="555" y="1559"/>
                      <a:pt x="555" y="1559"/>
                      <a:pt x="555" y="1558"/>
                    </a:cubicBezTo>
                    <a:cubicBezTo>
                      <a:pt x="550" y="1554"/>
                      <a:pt x="546" y="1550"/>
                      <a:pt x="542" y="1545"/>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Freeform 29">
                <a:extLst>
                  <a:ext uri="{FF2B5EF4-FFF2-40B4-BE49-F238E27FC236}">
                    <a16:creationId xmlns:a16="http://schemas.microsoft.com/office/drawing/2014/main" id="{F7C3DE7F-17FB-C727-108C-1928649213EB}"/>
                  </a:ext>
                </a:extLst>
              </p:cNvPr>
              <p:cNvSpPr>
                <a:spLocks/>
              </p:cNvSpPr>
              <p:nvPr/>
            </p:nvSpPr>
            <p:spPr bwMode="auto">
              <a:xfrm>
                <a:off x="7215559" y="5116307"/>
                <a:ext cx="261910" cy="309807"/>
              </a:xfrm>
              <a:custGeom>
                <a:avLst/>
                <a:gdLst>
                  <a:gd name="T0" fmla="*/ 432 w 1389"/>
                  <a:gd name="T1" fmla="*/ 1479 h 1643"/>
                  <a:gd name="T2" fmla="*/ 516 w 1389"/>
                  <a:gd name="T3" fmla="*/ 1366 h 1643"/>
                  <a:gd name="T4" fmla="*/ 590 w 1389"/>
                  <a:gd name="T5" fmla="*/ 1365 h 1643"/>
                  <a:gd name="T6" fmla="*/ 708 w 1389"/>
                  <a:gd name="T7" fmla="*/ 1325 h 1643"/>
                  <a:gd name="T8" fmla="*/ 787 w 1389"/>
                  <a:gd name="T9" fmla="*/ 1412 h 1643"/>
                  <a:gd name="T10" fmla="*/ 889 w 1389"/>
                  <a:gd name="T11" fmla="*/ 1470 h 1643"/>
                  <a:gd name="T12" fmla="*/ 995 w 1389"/>
                  <a:gd name="T13" fmla="*/ 1470 h 1643"/>
                  <a:gd name="T14" fmla="*/ 1109 w 1389"/>
                  <a:gd name="T15" fmla="*/ 1501 h 1643"/>
                  <a:gd name="T16" fmla="*/ 1137 w 1389"/>
                  <a:gd name="T17" fmla="*/ 1524 h 1643"/>
                  <a:gd name="T18" fmla="*/ 1173 w 1389"/>
                  <a:gd name="T19" fmla="*/ 1540 h 1643"/>
                  <a:gd name="T20" fmla="*/ 1278 w 1389"/>
                  <a:gd name="T21" fmla="*/ 1474 h 1643"/>
                  <a:gd name="T22" fmla="*/ 1324 w 1389"/>
                  <a:gd name="T23" fmla="*/ 1402 h 1643"/>
                  <a:gd name="T24" fmla="*/ 1362 w 1389"/>
                  <a:gd name="T25" fmla="*/ 1325 h 1643"/>
                  <a:gd name="T26" fmla="*/ 1357 w 1389"/>
                  <a:gd name="T27" fmla="*/ 1225 h 1643"/>
                  <a:gd name="T28" fmla="*/ 1298 w 1389"/>
                  <a:gd name="T29" fmla="*/ 1105 h 1643"/>
                  <a:gd name="T30" fmla="*/ 1251 w 1389"/>
                  <a:gd name="T31" fmla="*/ 991 h 1643"/>
                  <a:gd name="T32" fmla="*/ 1155 w 1389"/>
                  <a:gd name="T33" fmla="*/ 873 h 1643"/>
                  <a:gd name="T34" fmla="*/ 1051 w 1389"/>
                  <a:gd name="T35" fmla="*/ 791 h 1643"/>
                  <a:gd name="T36" fmla="*/ 1090 w 1389"/>
                  <a:gd name="T37" fmla="*/ 737 h 1643"/>
                  <a:gd name="T38" fmla="*/ 1207 w 1389"/>
                  <a:gd name="T39" fmla="*/ 701 h 1643"/>
                  <a:gd name="T40" fmla="*/ 1281 w 1389"/>
                  <a:gd name="T41" fmla="*/ 610 h 1643"/>
                  <a:gd name="T42" fmla="*/ 1341 w 1389"/>
                  <a:gd name="T43" fmla="*/ 507 h 1643"/>
                  <a:gd name="T44" fmla="*/ 1288 w 1389"/>
                  <a:gd name="T45" fmla="*/ 402 h 1643"/>
                  <a:gd name="T46" fmla="*/ 1308 w 1389"/>
                  <a:gd name="T47" fmla="*/ 301 h 1643"/>
                  <a:gd name="T48" fmla="*/ 1381 w 1389"/>
                  <a:gd name="T49" fmla="*/ 167 h 1643"/>
                  <a:gd name="T50" fmla="*/ 1314 w 1389"/>
                  <a:gd name="T51" fmla="*/ 114 h 1643"/>
                  <a:gd name="T52" fmla="*/ 1268 w 1389"/>
                  <a:gd name="T53" fmla="*/ 96 h 1643"/>
                  <a:gd name="T54" fmla="*/ 1152 w 1389"/>
                  <a:gd name="T55" fmla="*/ 59 h 1643"/>
                  <a:gd name="T56" fmla="*/ 1043 w 1389"/>
                  <a:gd name="T57" fmla="*/ 49 h 1643"/>
                  <a:gd name="T58" fmla="*/ 940 w 1389"/>
                  <a:gd name="T59" fmla="*/ 32 h 1643"/>
                  <a:gd name="T60" fmla="*/ 836 w 1389"/>
                  <a:gd name="T61" fmla="*/ 80 h 1643"/>
                  <a:gd name="T62" fmla="*/ 791 w 1389"/>
                  <a:gd name="T63" fmla="*/ 149 h 1643"/>
                  <a:gd name="T64" fmla="*/ 695 w 1389"/>
                  <a:gd name="T65" fmla="*/ 233 h 1643"/>
                  <a:gd name="T66" fmla="*/ 611 w 1389"/>
                  <a:gd name="T67" fmla="*/ 139 h 1643"/>
                  <a:gd name="T68" fmla="*/ 529 w 1389"/>
                  <a:gd name="T69" fmla="*/ 214 h 1643"/>
                  <a:gd name="T70" fmla="*/ 570 w 1389"/>
                  <a:gd name="T71" fmla="*/ 274 h 1643"/>
                  <a:gd name="T72" fmla="*/ 537 w 1389"/>
                  <a:gd name="T73" fmla="*/ 341 h 1643"/>
                  <a:gd name="T74" fmla="*/ 498 w 1389"/>
                  <a:gd name="T75" fmla="*/ 414 h 1643"/>
                  <a:gd name="T76" fmla="*/ 476 w 1389"/>
                  <a:gd name="T77" fmla="*/ 475 h 1643"/>
                  <a:gd name="T78" fmla="*/ 456 w 1389"/>
                  <a:gd name="T79" fmla="*/ 518 h 1643"/>
                  <a:gd name="T80" fmla="*/ 458 w 1389"/>
                  <a:gd name="T81" fmla="*/ 593 h 1643"/>
                  <a:gd name="T82" fmla="*/ 478 w 1389"/>
                  <a:gd name="T83" fmla="*/ 624 h 1643"/>
                  <a:gd name="T84" fmla="*/ 498 w 1389"/>
                  <a:gd name="T85" fmla="*/ 642 h 1643"/>
                  <a:gd name="T86" fmla="*/ 542 w 1389"/>
                  <a:gd name="T87" fmla="*/ 706 h 1643"/>
                  <a:gd name="T88" fmla="*/ 552 w 1389"/>
                  <a:gd name="T89" fmla="*/ 777 h 1643"/>
                  <a:gd name="T90" fmla="*/ 510 w 1389"/>
                  <a:gd name="T91" fmla="*/ 828 h 1643"/>
                  <a:gd name="T92" fmla="*/ 388 w 1389"/>
                  <a:gd name="T93" fmla="*/ 846 h 1643"/>
                  <a:gd name="T94" fmla="*/ 238 w 1389"/>
                  <a:gd name="T95" fmla="*/ 863 h 1643"/>
                  <a:gd name="T96" fmla="*/ 135 w 1389"/>
                  <a:gd name="T97" fmla="*/ 857 h 1643"/>
                  <a:gd name="T98" fmla="*/ 41 w 1389"/>
                  <a:gd name="T99" fmla="*/ 881 h 1643"/>
                  <a:gd name="T100" fmla="*/ 2 w 1389"/>
                  <a:gd name="T101" fmla="*/ 1018 h 1643"/>
                  <a:gd name="T102" fmla="*/ 60 w 1389"/>
                  <a:gd name="T103" fmla="*/ 1144 h 1643"/>
                  <a:gd name="T104" fmla="*/ 127 w 1389"/>
                  <a:gd name="T105" fmla="*/ 1169 h 1643"/>
                  <a:gd name="T106" fmla="*/ 148 w 1389"/>
                  <a:gd name="T107" fmla="*/ 1256 h 1643"/>
                  <a:gd name="T108" fmla="*/ 151 w 1389"/>
                  <a:gd name="T109" fmla="*/ 1322 h 1643"/>
                  <a:gd name="T110" fmla="*/ 130 w 1389"/>
                  <a:gd name="T111" fmla="*/ 1379 h 1643"/>
                  <a:gd name="T112" fmla="*/ 140 w 1389"/>
                  <a:gd name="T113" fmla="*/ 1411 h 1643"/>
                  <a:gd name="T114" fmla="*/ 107 w 1389"/>
                  <a:gd name="T115" fmla="*/ 1486 h 1643"/>
                  <a:gd name="T116" fmla="*/ 143 w 1389"/>
                  <a:gd name="T117" fmla="*/ 1547 h 1643"/>
                  <a:gd name="T118" fmla="*/ 291 w 1389"/>
                  <a:gd name="T119" fmla="*/ 1567 h 1643"/>
                  <a:gd name="T120" fmla="*/ 350 w 1389"/>
                  <a:gd name="T121" fmla="*/ 1626 h 1643"/>
                  <a:gd name="T122" fmla="*/ 388 w 1389"/>
                  <a:gd name="T123" fmla="*/ 1641 h 1643"/>
                  <a:gd name="T124" fmla="*/ 401 w 1389"/>
                  <a:gd name="T125" fmla="*/ 154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9" h="1643">
                    <a:moveTo>
                      <a:pt x="401" y="1542"/>
                    </a:moveTo>
                    <a:cubicBezTo>
                      <a:pt x="403" y="1512"/>
                      <a:pt x="416" y="1503"/>
                      <a:pt x="432" y="1479"/>
                    </a:cubicBezTo>
                    <a:cubicBezTo>
                      <a:pt x="445" y="1458"/>
                      <a:pt x="454" y="1437"/>
                      <a:pt x="467" y="1417"/>
                    </a:cubicBezTo>
                    <a:cubicBezTo>
                      <a:pt x="480" y="1399"/>
                      <a:pt x="489" y="1368"/>
                      <a:pt x="516" y="1366"/>
                    </a:cubicBezTo>
                    <a:cubicBezTo>
                      <a:pt x="527" y="1365"/>
                      <a:pt x="538" y="1376"/>
                      <a:pt x="552" y="1376"/>
                    </a:cubicBezTo>
                    <a:cubicBezTo>
                      <a:pt x="567" y="1376"/>
                      <a:pt x="577" y="1370"/>
                      <a:pt x="590" y="1365"/>
                    </a:cubicBezTo>
                    <a:cubicBezTo>
                      <a:pt x="620" y="1355"/>
                      <a:pt x="693" y="1352"/>
                      <a:pt x="687" y="1307"/>
                    </a:cubicBezTo>
                    <a:cubicBezTo>
                      <a:pt x="714" y="1292"/>
                      <a:pt x="700" y="1320"/>
                      <a:pt x="708" y="1325"/>
                    </a:cubicBezTo>
                    <a:cubicBezTo>
                      <a:pt x="719" y="1333"/>
                      <a:pt x="731" y="1333"/>
                      <a:pt x="743" y="1343"/>
                    </a:cubicBezTo>
                    <a:cubicBezTo>
                      <a:pt x="773" y="1364"/>
                      <a:pt x="785" y="1376"/>
                      <a:pt x="787" y="1412"/>
                    </a:cubicBezTo>
                    <a:cubicBezTo>
                      <a:pt x="790" y="1456"/>
                      <a:pt x="809" y="1447"/>
                      <a:pt x="845" y="1456"/>
                    </a:cubicBezTo>
                    <a:cubicBezTo>
                      <a:pt x="857" y="1459"/>
                      <a:pt x="879" y="1464"/>
                      <a:pt x="889" y="1470"/>
                    </a:cubicBezTo>
                    <a:cubicBezTo>
                      <a:pt x="905" y="1478"/>
                      <a:pt x="908" y="1492"/>
                      <a:pt x="920" y="1504"/>
                    </a:cubicBezTo>
                    <a:cubicBezTo>
                      <a:pt x="954" y="1535"/>
                      <a:pt x="968" y="1487"/>
                      <a:pt x="995" y="1470"/>
                    </a:cubicBezTo>
                    <a:cubicBezTo>
                      <a:pt x="1026" y="1449"/>
                      <a:pt x="1054" y="1464"/>
                      <a:pt x="1077" y="1483"/>
                    </a:cubicBezTo>
                    <a:cubicBezTo>
                      <a:pt x="1091" y="1495"/>
                      <a:pt x="1095" y="1495"/>
                      <a:pt x="1109" y="1501"/>
                    </a:cubicBezTo>
                    <a:cubicBezTo>
                      <a:pt x="1115" y="1504"/>
                      <a:pt x="1121" y="1500"/>
                      <a:pt x="1126" y="1504"/>
                    </a:cubicBezTo>
                    <a:cubicBezTo>
                      <a:pt x="1132" y="1507"/>
                      <a:pt x="1130" y="1518"/>
                      <a:pt x="1137" y="1524"/>
                    </a:cubicBezTo>
                    <a:cubicBezTo>
                      <a:pt x="1143" y="1528"/>
                      <a:pt x="1153" y="1524"/>
                      <a:pt x="1160" y="1527"/>
                    </a:cubicBezTo>
                    <a:cubicBezTo>
                      <a:pt x="1167" y="1530"/>
                      <a:pt x="1163" y="1539"/>
                      <a:pt x="1173" y="1540"/>
                    </a:cubicBezTo>
                    <a:cubicBezTo>
                      <a:pt x="1191" y="1542"/>
                      <a:pt x="1214" y="1518"/>
                      <a:pt x="1227" y="1506"/>
                    </a:cubicBezTo>
                    <a:cubicBezTo>
                      <a:pt x="1246" y="1489"/>
                      <a:pt x="1259" y="1479"/>
                      <a:pt x="1278" y="1474"/>
                    </a:cubicBezTo>
                    <a:cubicBezTo>
                      <a:pt x="1279" y="1469"/>
                      <a:pt x="1280" y="1464"/>
                      <a:pt x="1281" y="1460"/>
                    </a:cubicBezTo>
                    <a:cubicBezTo>
                      <a:pt x="1289" y="1436"/>
                      <a:pt x="1320" y="1427"/>
                      <a:pt x="1324" y="1402"/>
                    </a:cubicBezTo>
                    <a:cubicBezTo>
                      <a:pt x="1326" y="1383"/>
                      <a:pt x="1313" y="1364"/>
                      <a:pt x="1316" y="1343"/>
                    </a:cubicBezTo>
                    <a:cubicBezTo>
                      <a:pt x="1342" y="1342"/>
                      <a:pt x="1361" y="1352"/>
                      <a:pt x="1362" y="1325"/>
                    </a:cubicBezTo>
                    <a:cubicBezTo>
                      <a:pt x="1363" y="1296"/>
                      <a:pt x="1330" y="1295"/>
                      <a:pt x="1326" y="1274"/>
                    </a:cubicBezTo>
                    <a:cubicBezTo>
                      <a:pt x="1323" y="1250"/>
                      <a:pt x="1354" y="1246"/>
                      <a:pt x="1357" y="1225"/>
                    </a:cubicBezTo>
                    <a:cubicBezTo>
                      <a:pt x="1360" y="1202"/>
                      <a:pt x="1341" y="1180"/>
                      <a:pt x="1326" y="1166"/>
                    </a:cubicBezTo>
                    <a:cubicBezTo>
                      <a:pt x="1302" y="1143"/>
                      <a:pt x="1299" y="1139"/>
                      <a:pt x="1298" y="1105"/>
                    </a:cubicBezTo>
                    <a:cubicBezTo>
                      <a:pt x="1270" y="1100"/>
                      <a:pt x="1235" y="1093"/>
                      <a:pt x="1249" y="1056"/>
                    </a:cubicBezTo>
                    <a:cubicBezTo>
                      <a:pt x="1263" y="1019"/>
                      <a:pt x="1287" y="1026"/>
                      <a:pt x="1251" y="991"/>
                    </a:cubicBezTo>
                    <a:cubicBezTo>
                      <a:pt x="1231" y="970"/>
                      <a:pt x="1222" y="950"/>
                      <a:pt x="1209" y="926"/>
                    </a:cubicBezTo>
                    <a:cubicBezTo>
                      <a:pt x="1194" y="900"/>
                      <a:pt x="1181" y="885"/>
                      <a:pt x="1155" y="873"/>
                    </a:cubicBezTo>
                    <a:cubicBezTo>
                      <a:pt x="1129" y="860"/>
                      <a:pt x="1117" y="842"/>
                      <a:pt x="1092" y="834"/>
                    </a:cubicBezTo>
                    <a:cubicBezTo>
                      <a:pt x="1074" y="829"/>
                      <a:pt x="1028" y="821"/>
                      <a:pt x="1051" y="791"/>
                    </a:cubicBezTo>
                    <a:cubicBezTo>
                      <a:pt x="1060" y="778"/>
                      <a:pt x="1079" y="787"/>
                      <a:pt x="1088" y="773"/>
                    </a:cubicBezTo>
                    <a:cubicBezTo>
                      <a:pt x="1093" y="764"/>
                      <a:pt x="1087" y="747"/>
                      <a:pt x="1090" y="737"/>
                    </a:cubicBezTo>
                    <a:cubicBezTo>
                      <a:pt x="1108" y="682"/>
                      <a:pt x="1147" y="720"/>
                      <a:pt x="1181" y="720"/>
                    </a:cubicBezTo>
                    <a:cubicBezTo>
                      <a:pt x="1199" y="719"/>
                      <a:pt x="1195" y="712"/>
                      <a:pt x="1207" y="701"/>
                    </a:cubicBezTo>
                    <a:cubicBezTo>
                      <a:pt x="1227" y="682"/>
                      <a:pt x="1245" y="659"/>
                      <a:pt x="1261" y="637"/>
                    </a:cubicBezTo>
                    <a:cubicBezTo>
                      <a:pt x="1268" y="626"/>
                      <a:pt x="1273" y="619"/>
                      <a:pt x="1281" y="610"/>
                    </a:cubicBezTo>
                    <a:cubicBezTo>
                      <a:pt x="1290" y="600"/>
                      <a:pt x="1302" y="590"/>
                      <a:pt x="1311" y="578"/>
                    </a:cubicBezTo>
                    <a:cubicBezTo>
                      <a:pt x="1322" y="566"/>
                      <a:pt x="1344" y="525"/>
                      <a:pt x="1341" y="507"/>
                    </a:cubicBezTo>
                    <a:cubicBezTo>
                      <a:pt x="1337" y="482"/>
                      <a:pt x="1292" y="472"/>
                      <a:pt x="1284" y="441"/>
                    </a:cubicBezTo>
                    <a:cubicBezTo>
                      <a:pt x="1279" y="427"/>
                      <a:pt x="1279" y="415"/>
                      <a:pt x="1288" y="402"/>
                    </a:cubicBezTo>
                    <a:cubicBezTo>
                      <a:pt x="1296" y="391"/>
                      <a:pt x="1319" y="387"/>
                      <a:pt x="1323" y="375"/>
                    </a:cubicBezTo>
                    <a:cubicBezTo>
                      <a:pt x="1333" y="346"/>
                      <a:pt x="1286" y="338"/>
                      <a:pt x="1308" y="301"/>
                    </a:cubicBezTo>
                    <a:cubicBezTo>
                      <a:pt x="1321" y="280"/>
                      <a:pt x="1347" y="255"/>
                      <a:pt x="1365" y="239"/>
                    </a:cubicBezTo>
                    <a:cubicBezTo>
                      <a:pt x="1384" y="220"/>
                      <a:pt x="1389" y="195"/>
                      <a:pt x="1381" y="167"/>
                    </a:cubicBezTo>
                    <a:cubicBezTo>
                      <a:pt x="1375" y="149"/>
                      <a:pt x="1365" y="139"/>
                      <a:pt x="1349" y="129"/>
                    </a:cubicBezTo>
                    <a:cubicBezTo>
                      <a:pt x="1341" y="125"/>
                      <a:pt x="1319" y="122"/>
                      <a:pt x="1314" y="114"/>
                    </a:cubicBezTo>
                    <a:cubicBezTo>
                      <a:pt x="1310" y="107"/>
                      <a:pt x="1310" y="102"/>
                      <a:pt x="1312" y="98"/>
                    </a:cubicBezTo>
                    <a:cubicBezTo>
                      <a:pt x="1297" y="101"/>
                      <a:pt x="1282" y="102"/>
                      <a:pt x="1268" y="96"/>
                    </a:cubicBezTo>
                    <a:cubicBezTo>
                      <a:pt x="1235" y="82"/>
                      <a:pt x="1245" y="41"/>
                      <a:pt x="1201" y="51"/>
                    </a:cubicBezTo>
                    <a:cubicBezTo>
                      <a:pt x="1187" y="55"/>
                      <a:pt x="1169" y="67"/>
                      <a:pt x="1152" y="59"/>
                    </a:cubicBezTo>
                    <a:cubicBezTo>
                      <a:pt x="1137" y="53"/>
                      <a:pt x="1135" y="26"/>
                      <a:pt x="1119" y="22"/>
                    </a:cubicBezTo>
                    <a:cubicBezTo>
                      <a:pt x="1098" y="16"/>
                      <a:pt x="1072" y="54"/>
                      <a:pt x="1043" y="49"/>
                    </a:cubicBezTo>
                    <a:cubicBezTo>
                      <a:pt x="1040" y="24"/>
                      <a:pt x="1051" y="0"/>
                      <a:pt x="1012" y="9"/>
                    </a:cubicBezTo>
                    <a:cubicBezTo>
                      <a:pt x="986" y="14"/>
                      <a:pt x="968" y="33"/>
                      <a:pt x="940" y="32"/>
                    </a:cubicBezTo>
                    <a:cubicBezTo>
                      <a:pt x="914" y="31"/>
                      <a:pt x="898" y="18"/>
                      <a:pt x="874" y="37"/>
                    </a:cubicBezTo>
                    <a:cubicBezTo>
                      <a:pt x="858" y="50"/>
                      <a:pt x="853" y="68"/>
                      <a:pt x="836" y="80"/>
                    </a:cubicBezTo>
                    <a:cubicBezTo>
                      <a:pt x="823" y="90"/>
                      <a:pt x="810" y="94"/>
                      <a:pt x="802" y="108"/>
                    </a:cubicBezTo>
                    <a:cubicBezTo>
                      <a:pt x="794" y="120"/>
                      <a:pt x="797" y="137"/>
                      <a:pt x="791" y="149"/>
                    </a:cubicBezTo>
                    <a:cubicBezTo>
                      <a:pt x="783" y="164"/>
                      <a:pt x="771" y="166"/>
                      <a:pt x="761" y="177"/>
                    </a:cubicBezTo>
                    <a:cubicBezTo>
                      <a:pt x="740" y="203"/>
                      <a:pt x="736" y="234"/>
                      <a:pt x="695" y="233"/>
                    </a:cubicBezTo>
                    <a:cubicBezTo>
                      <a:pt x="709" y="214"/>
                      <a:pt x="694" y="176"/>
                      <a:pt x="680" y="159"/>
                    </a:cubicBezTo>
                    <a:cubicBezTo>
                      <a:pt x="665" y="143"/>
                      <a:pt x="633" y="137"/>
                      <a:pt x="611" y="139"/>
                    </a:cubicBezTo>
                    <a:cubicBezTo>
                      <a:pt x="570" y="144"/>
                      <a:pt x="582" y="175"/>
                      <a:pt x="556" y="196"/>
                    </a:cubicBezTo>
                    <a:cubicBezTo>
                      <a:pt x="546" y="205"/>
                      <a:pt x="532" y="199"/>
                      <a:pt x="529" y="214"/>
                    </a:cubicBezTo>
                    <a:cubicBezTo>
                      <a:pt x="525" y="227"/>
                      <a:pt x="548" y="240"/>
                      <a:pt x="555" y="246"/>
                    </a:cubicBezTo>
                    <a:cubicBezTo>
                      <a:pt x="569" y="259"/>
                      <a:pt x="571" y="252"/>
                      <a:pt x="570" y="274"/>
                    </a:cubicBezTo>
                    <a:cubicBezTo>
                      <a:pt x="569" y="286"/>
                      <a:pt x="565" y="299"/>
                      <a:pt x="560" y="310"/>
                    </a:cubicBezTo>
                    <a:cubicBezTo>
                      <a:pt x="553" y="323"/>
                      <a:pt x="547" y="331"/>
                      <a:pt x="537" y="341"/>
                    </a:cubicBezTo>
                    <a:cubicBezTo>
                      <a:pt x="529" y="350"/>
                      <a:pt x="505" y="365"/>
                      <a:pt x="501" y="374"/>
                    </a:cubicBezTo>
                    <a:cubicBezTo>
                      <a:pt x="497" y="384"/>
                      <a:pt x="501" y="403"/>
                      <a:pt x="498" y="414"/>
                    </a:cubicBezTo>
                    <a:cubicBezTo>
                      <a:pt x="495" y="427"/>
                      <a:pt x="489" y="437"/>
                      <a:pt x="485" y="450"/>
                    </a:cubicBezTo>
                    <a:cubicBezTo>
                      <a:pt x="482" y="463"/>
                      <a:pt x="482" y="469"/>
                      <a:pt x="476" y="475"/>
                    </a:cubicBezTo>
                    <a:cubicBezTo>
                      <a:pt x="482" y="480"/>
                      <a:pt x="487" y="487"/>
                      <a:pt x="491" y="494"/>
                    </a:cubicBezTo>
                    <a:cubicBezTo>
                      <a:pt x="484" y="513"/>
                      <a:pt x="467" y="505"/>
                      <a:pt x="456" y="518"/>
                    </a:cubicBezTo>
                    <a:cubicBezTo>
                      <a:pt x="446" y="529"/>
                      <a:pt x="450" y="544"/>
                      <a:pt x="450" y="558"/>
                    </a:cubicBezTo>
                    <a:cubicBezTo>
                      <a:pt x="451" y="570"/>
                      <a:pt x="452" y="582"/>
                      <a:pt x="458" y="593"/>
                    </a:cubicBezTo>
                    <a:cubicBezTo>
                      <a:pt x="460" y="597"/>
                      <a:pt x="472" y="599"/>
                      <a:pt x="474" y="604"/>
                    </a:cubicBezTo>
                    <a:cubicBezTo>
                      <a:pt x="477" y="610"/>
                      <a:pt x="475" y="619"/>
                      <a:pt x="478" y="624"/>
                    </a:cubicBezTo>
                    <a:cubicBezTo>
                      <a:pt x="481" y="630"/>
                      <a:pt x="476" y="636"/>
                      <a:pt x="480" y="641"/>
                    </a:cubicBezTo>
                    <a:cubicBezTo>
                      <a:pt x="485" y="646"/>
                      <a:pt x="494" y="639"/>
                      <a:pt x="498" y="642"/>
                    </a:cubicBezTo>
                    <a:cubicBezTo>
                      <a:pt x="517" y="655"/>
                      <a:pt x="509" y="661"/>
                      <a:pt x="519" y="676"/>
                    </a:cubicBezTo>
                    <a:cubicBezTo>
                      <a:pt x="527" y="688"/>
                      <a:pt x="534" y="694"/>
                      <a:pt x="542" y="706"/>
                    </a:cubicBezTo>
                    <a:cubicBezTo>
                      <a:pt x="551" y="723"/>
                      <a:pt x="549" y="726"/>
                      <a:pt x="552" y="745"/>
                    </a:cubicBezTo>
                    <a:cubicBezTo>
                      <a:pt x="554" y="760"/>
                      <a:pt x="568" y="764"/>
                      <a:pt x="552" y="777"/>
                    </a:cubicBezTo>
                    <a:cubicBezTo>
                      <a:pt x="538" y="789"/>
                      <a:pt x="531" y="773"/>
                      <a:pt x="521" y="793"/>
                    </a:cubicBezTo>
                    <a:cubicBezTo>
                      <a:pt x="514" y="805"/>
                      <a:pt x="520" y="817"/>
                      <a:pt x="510" y="828"/>
                    </a:cubicBezTo>
                    <a:cubicBezTo>
                      <a:pt x="493" y="847"/>
                      <a:pt x="490" y="832"/>
                      <a:pt x="470" y="829"/>
                    </a:cubicBezTo>
                    <a:cubicBezTo>
                      <a:pt x="442" y="825"/>
                      <a:pt x="414" y="844"/>
                      <a:pt x="388" y="846"/>
                    </a:cubicBezTo>
                    <a:cubicBezTo>
                      <a:pt x="354" y="848"/>
                      <a:pt x="330" y="839"/>
                      <a:pt x="296" y="854"/>
                    </a:cubicBezTo>
                    <a:cubicBezTo>
                      <a:pt x="277" y="862"/>
                      <a:pt x="260" y="867"/>
                      <a:pt x="238" y="863"/>
                    </a:cubicBezTo>
                    <a:cubicBezTo>
                      <a:pt x="219" y="896"/>
                      <a:pt x="198" y="880"/>
                      <a:pt x="167" y="872"/>
                    </a:cubicBezTo>
                    <a:cubicBezTo>
                      <a:pt x="150" y="868"/>
                      <a:pt x="150" y="867"/>
                      <a:pt x="135" y="857"/>
                    </a:cubicBezTo>
                    <a:cubicBezTo>
                      <a:pt x="121" y="848"/>
                      <a:pt x="113" y="843"/>
                      <a:pt x="94" y="844"/>
                    </a:cubicBezTo>
                    <a:cubicBezTo>
                      <a:pt x="71" y="846"/>
                      <a:pt x="48" y="858"/>
                      <a:pt x="41" y="881"/>
                    </a:cubicBezTo>
                    <a:cubicBezTo>
                      <a:pt x="34" y="902"/>
                      <a:pt x="46" y="928"/>
                      <a:pt x="38" y="949"/>
                    </a:cubicBezTo>
                    <a:cubicBezTo>
                      <a:pt x="29" y="975"/>
                      <a:pt x="5" y="987"/>
                      <a:pt x="2" y="1018"/>
                    </a:cubicBezTo>
                    <a:cubicBezTo>
                      <a:pt x="0" y="1059"/>
                      <a:pt x="31" y="1046"/>
                      <a:pt x="45" y="1074"/>
                    </a:cubicBezTo>
                    <a:cubicBezTo>
                      <a:pt x="55" y="1095"/>
                      <a:pt x="41" y="1131"/>
                      <a:pt x="60" y="1144"/>
                    </a:cubicBezTo>
                    <a:cubicBezTo>
                      <a:pt x="71" y="1151"/>
                      <a:pt x="86" y="1141"/>
                      <a:pt x="97" y="1147"/>
                    </a:cubicBezTo>
                    <a:cubicBezTo>
                      <a:pt x="110" y="1153"/>
                      <a:pt x="110" y="1177"/>
                      <a:pt x="127" y="1169"/>
                    </a:cubicBezTo>
                    <a:cubicBezTo>
                      <a:pt x="129" y="1189"/>
                      <a:pt x="110" y="1217"/>
                      <a:pt x="117" y="1232"/>
                    </a:cubicBezTo>
                    <a:cubicBezTo>
                      <a:pt x="124" y="1244"/>
                      <a:pt x="141" y="1242"/>
                      <a:pt x="148" y="1256"/>
                    </a:cubicBezTo>
                    <a:cubicBezTo>
                      <a:pt x="152" y="1265"/>
                      <a:pt x="149" y="1283"/>
                      <a:pt x="145" y="1290"/>
                    </a:cubicBezTo>
                    <a:cubicBezTo>
                      <a:pt x="149" y="1298"/>
                      <a:pt x="146" y="1311"/>
                      <a:pt x="151" y="1322"/>
                    </a:cubicBezTo>
                    <a:cubicBezTo>
                      <a:pt x="158" y="1339"/>
                      <a:pt x="178" y="1341"/>
                      <a:pt x="162" y="1359"/>
                    </a:cubicBezTo>
                    <a:cubicBezTo>
                      <a:pt x="151" y="1371"/>
                      <a:pt x="136" y="1361"/>
                      <a:pt x="130" y="1379"/>
                    </a:cubicBezTo>
                    <a:cubicBezTo>
                      <a:pt x="127" y="1390"/>
                      <a:pt x="134" y="1405"/>
                      <a:pt x="133" y="1417"/>
                    </a:cubicBezTo>
                    <a:cubicBezTo>
                      <a:pt x="136" y="1415"/>
                      <a:pt x="138" y="1413"/>
                      <a:pt x="140" y="1411"/>
                    </a:cubicBezTo>
                    <a:cubicBezTo>
                      <a:pt x="142" y="1422"/>
                      <a:pt x="135" y="1448"/>
                      <a:pt x="130" y="1457"/>
                    </a:cubicBezTo>
                    <a:cubicBezTo>
                      <a:pt x="125" y="1468"/>
                      <a:pt x="110" y="1475"/>
                      <a:pt x="107" y="1486"/>
                    </a:cubicBezTo>
                    <a:cubicBezTo>
                      <a:pt x="104" y="1495"/>
                      <a:pt x="112" y="1518"/>
                      <a:pt x="115" y="1526"/>
                    </a:cubicBezTo>
                    <a:cubicBezTo>
                      <a:pt x="124" y="1545"/>
                      <a:pt x="122" y="1544"/>
                      <a:pt x="143" y="1547"/>
                    </a:cubicBezTo>
                    <a:cubicBezTo>
                      <a:pt x="184" y="1553"/>
                      <a:pt x="198" y="1527"/>
                      <a:pt x="232" y="1518"/>
                    </a:cubicBezTo>
                    <a:cubicBezTo>
                      <a:pt x="267" y="1510"/>
                      <a:pt x="278" y="1542"/>
                      <a:pt x="291" y="1567"/>
                    </a:cubicBezTo>
                    <a:cubicBezTo>
                      <a:pt x="296" y="1578"/>
                      <a:pt x="299" y="1600"/>
                      <a:pt x="306" y="1608"/>
                    </a:cubicBezTo>
                    <a:cubicBezTo>
                      <a:pt x="316" y="1619"/>
                      <a:pt x="338" y="1620"/>
                      <a:pt x="350" y="1626"/>
                    </a:cubicBezTo>
                    <a:cubicBezTo>
                      <a:pt x="357" y="1630"/>
                      <a:pt x="361" y="1638"/>
                      <a:pt x="368" y="1641"/>
                    </a:cubicBezTo>
                    <a:cubicBezTo>
                      <a:pt x="375" y="1643"/>
                      <a:pt x="382" y="1641"/>
                      <a:pt x="388" y="1641"/>
                    </a:cubicBezTo>
                    <a:cubicBezTo>
                      <a:pt x="394" y="1631"/>
                      <a:pt x="400" y="1620"/>
                      <a:pt x="401" y="1605"/>
                    </a:cubicBezTo>
                    <a:cubicBezTo>
                      <a:pt x="404" y="1585"/>
                      <a:pt x="400" y="1563"/>
                      <a:pt x="401" y="1542"/>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Freeform 30">
                <a:extLst>
                  <a:ext uri="{FF2B5EF4-FFF2-40B4-BE49-F238E27FC236}">
                    <a16:creationId xmlns:a16="http://schemas.microsoft.com/office/drawing/2014/main" id="{9A76C1E8-F5AD-6BAC-5A37-FD1AC957B2D7}"/>
                  </a:ext>
                </a:extLst>
              </p:cNvPr>
              <p:cNvSpPr>
                <a:spLocks/>
              </p:cNvSpPr>
              <p:nvPr/>
            </p:nvSpPr>
            <p:spPr bwMode="auto">
              <a:xfrm>
                <a:off x="7288680" y="5359937"/>
                <a:ext cx="219522" cy="197411"/>
              </a:xfrm>
              <a:custGeom>
                <a:avLst/>
                <a:gdLst>
                  <a:gd name="T0" fmla="*/ 1058 w 1164"/>
                  <a:gd name="T1" fmla="*/ 248 h 1047"/>
                  <a:gd name="T2" fmla="*/ 927 w 1164"/>
                  <a:gd name="T3" fmla="*/ 280 h 1047"/>
                  <a:gd name="T4" fmla="*/ 884 w 1164"/>
                  <a:gd name="T5" fmla="*/ 232 h 1047"/>
                  <a:gd name="T6" fmla="*/ 890 w 1164"/>
                  <a:gd name="T7" fmla="*/ 182 h 1047"/>
                  <a:gd name="T8" fmla="*/ 785 w 1164"/>
                  <a:gd name="T9" fmla="*/ 248 h 1047"/>
                  <a:gd name="T10" fmla="*/ 749 w 1164"/>
                  <a:gd name="T11" fmla="*/ 232 h 1047"/>
                  <a:gd name="T12" fmla="*/ 721 w 1164"/>
                  <a:gd name="T13" fmla="*/ 209 h 1047"/>
                  <a:gd name="T14" fmla="*/ 607 w 1164"/>
                  <a:gd name="T15" fmla="*/ 178 h 1047"/>
                  <a:gd name="T16" fmla="*/ 501 w 1164"/>
                  <a:gd name="T17" fmla="*/ 178 h 1047"/>
                  <a:gd name="T18" fmla="*/ 399 w 1164"/>
                  <a:gd name="T19" fmla="*/ 120 h 1047"/>
                  <a:gd name="T20" fmla="*/ 320 w 1164"/>
                  <a:gd name="T21" fmla="*/ 33 h 1047"/>
                  <a:gd name="T22" fmla="*/ 202 w 1164"/>
                  <a:gd name="T23" fmla="*/ 73 h 1047"/>
                  <a:gd name="T24" fmla="*/ 128 w 1164"/>
                  <a:gd name="T25" fmla="*/ 74 h 1047"/>
                  <a:gd name="T26" fmla="*/ 44 w 1164"/>
                  <a:gd name="T27" fmla="*/ 187 h 1047"/>
                  <a:gd name="T28" fmla="*/ 13 w 1164"/>
                  <a:gd name="T29" fmla="*/ 313 h 1047"/>
                  <a:gd name="T30" fmla="*/ 5 w 1164"/>
                  <a:gd name="T31" fmla="*/ 350 h 1047"/>
                  <a:gd name="T32" fmla="*/ 71 w 1164"/>
                  <a:gd name="T33" fmla="*/ 402 h 1047"/>
                  <a:gd name="T34" fmla="*/ 93 w 1164"/>
                  <a:gd name="T35" fmla="*/ 488 h 1047"/>
                  <a:gd name="T36" fmla="*/ 146 w 1164"/>
                  <a:gd name="T37" fmla="*/ 494 h 1047"/>
                  <a:gd name="T38" fmla="*/ 163 w 1164"/>
                  <a:gd name="T39" fmla="*/ 565 h 1047"/>
                  <a:gd name="T40" fmla="*/ 195 w 1164"/>
                  <a:gd name="T41" fmla="*/ 695 h 1047"/>
                  <a:gd name="T42" fmla="*/ 235 w 1164"/>
                  <a:gd name="T43" fmla="*/ 870 h 1047"/>
                  <a:gd name="T44" fmla="*/ 273 w 1164"/>
                  <a:gd name="T45" fmla="*/ 823 h 1047"/>
                  <a:gd name="T46" fmla="*/ 290 w 1164"/>
                  <a:gd name="T47" fmla="*/ 685 h 1047"/>
                  <a:gd name="T48" fmla="*/ 347 w 1164"/>
                  <a:gd name="T49" fmla="*/ 764 h 1047"/>
                  <a:gd name="T50" fmla="*/ 495 w 1164"/>
                  <a:gd name="T51" fmla="*/ 799 h 1047"/>
                  <a:gd name="T52" fmla="*/ 655 w 1164"/>
                  <a:gd name="T53" fmla="*/ 791 h 1047"/>
                  <a:gd name="T54" fmla="*/ 515 w 1164"/>
                  <a:gd name="T55" fmla="*/ 945 h 1047"/>
                  <a:gd name="T56" fmla="*/ 411 w 1164"/>
                  <a:gd name="T57" fmla="*/ 952 h 1047"/>
                  <a:gd name="T58" fmla="*/ 395 w 1164"/>
                  <a:gd name="T59" fmla="*/ 1038 h 1047"/>
                  <a:gd name="T60" fmla="*/ 611 w 1164"/>
                  <a:gd name="T61" fmla="*/ 986 h 1047"/>
                  <a:gd name="T62" fmla="*/ 831 w 1164"/>
                  <a:gd name="T63" fmla="*/ 926 h 1047"/>
                  <a:gd name="T64" fmla="*/ 829 w 1164"/>
                  <a:gd name="T65" fmla="*/ 787 h 1047"/>
                  <a:gd name="T66" fmla="*/ 948 w 1164"/>
                  <a:gd name="T67" fmla="*/ 694 h 1047"/>
                  <a:gd name="T68" fmla="*/ 1002 w 1164"/>
                  <a:gd name="T69" fmla="*/ 610 h 1047"/>
                  <a:gd name="T70" fmla="*/ 1045 w 1164"/>
                  <a:gd name="T71" fmla="*/ 559 h 1047"/>
                  <a:gd name="T72" fmla="*/ 1067 w 1164"/>
                  <a:gd name="T73" fmla="*/ 470 h 1047"/>
                  <a:gd name="T74" fmla="*/ 1127 w 1164"/>
                  <a:gd name="T75" fmla="*/ 390 h 1047"/>
                  <a:gd name="T76" fmla="*/ 1161 w 1164"/>
                  <a:gd name="T77" fmla="*/ 29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4" h="1047">
                    <a:moveTo>
                      <a:pt x="1164" y="277"/>
                    </a:moveTo>
                    <a:cubicBezTo>
                      <a:pt x="1130" y="260"/>
                      <a:pt x="1090" y="249"/>
                      <a:pt x="1058" y="248"/>
                    </a:cubicBezTo>
                    <a:cubicBezTo>
                      <a:pt x="1035" y="246"/>
                      <a:pt x="1004" y="252"/>
                      <a:pt x="982" y="260"/>
                    </a:cubicBezTo>
                    <a:cubicBezTo>
                      <a:pt x="962" y="266"/>
                      <a:pt x="944" y="302"/>
                      <a:pt x="927" y="280"/>
                    </a:cubicBezTo>
                    <a:cubicBezTo>
                      <a:pt x="919" y="270"/>
                      <a:pt x="924" y="258"/>
                      <a:pt x="913" y="247"/>
                    </a:cubicBezTo>
                    <a:cubicBezTo>
                      <a:pt x="907" y="241"/>
                      <a:pt x="888" y="237"/>
                      <a:pt x="884" y="232"/>
                    </a:cubicBezTo>
                    <a:cubicBezTo>
                      <a:pt x="875" y="218"/>
                      <a:pt x="884" y="214"/>
                      <a:pt x="886" y="201"/>
                    </a:cubicBezTo>
                    <a:cubicBezTo>
                      <a:pt x="888" y="196"/>
                      <a:pt x="889" y="189"/>
                      <a:pt x="890" y="182"/>
                    </a:cubicBezTo>
                    <a:cubicBezTo>
                      <a:pt x="871" y="187"/>
                      <a:pt x="858" y="197"/>
                      <a:pt x="839" y="214"/>
                    </a:cubicBezTo>
                    <a:cubicBezTo>
                      <a:pt x="826" y="226"/>
                      <a:pt x="803" y="250"/>
                      <a:pt x="785" y="248"/>
                    </a:cubicBezTo>
                    <a:cubicBezTo>
                      <a:pt x="775" y="247"/>
                      <a:pt x="779" y="238"/>
                      <a:pt x="772" y="235"/>
                    </a:cubicBezTo>
                    <a:cubicBezTo>
                      <a:pt x="765" y="232"/>
                      <a:pt x="755" y="236"/>
                      <a:pt x="749" y="232"/>
                    </a:cubicBezTo>
                    <a:cubicBezTo>
                      <a:pt x="742" y="226"/>
                      <a:pt x="744" y="215"/>
                      <a:pt x="738" y="212"/>
                    </a:cubicBezTo>
                    <a:cubicBezTo>
                      <a:pt x="733" y="208"/>
                      <a:pt x="727" y="212"/>
                      <a:pt x="721" y="209"/>
                    </a:cubicBezTo>
                    <a:cubicBezTo>
                      <a:pt x="707" y="203"/>
                      <a:pt x="703" y="203"/>
                      <a:pt x="689" y="191"/>
                    </a:cubicBezTo>
                    <a:cubicBezTo>
                      <a:pt x="666" y="172"/>
                      <a:pt x="638" y="157"/>
                      <a:pt x="607" y="178"/>
                    </a:cubicBezTo>
                    <a:cubicBezTo>
                      <a:pt x="580" y="195"/>
                      <a:pt x="566" y="243"/>
                      <a:pt x="532" y="212"/>
                    </a:cubicBezTo>
                    <a:cubicBezTo>
                      <a:pt x="520" y="200"/>
                      <a:pt x="517" y="186"/>
                      <a:pt x="501" y="178"/>
                    </a:cubicBezTo>
                    <a:cubicBezTo>
                      <a:pt x="491" y="172"/>
                      <a:pt x="469" y="167"/>
                      <a:pt x="457" y="164"/>
                    </a:cubicBezTo>
                    <a:cubicBezTo>
                      <a:pt x="421" y="155"/>
                      <a:pt x="402" y="164"/>
                      <a:pt x="399" y="120"/>
                    </a:cubicBezTo>
                    <a:cubicBezTo>
                      <a:pt x="397" y="84"/>
                      <a:pt x="385" y="72"/>
                      <a:pt x="355" y="51"/>
                    </a:cubicBezTo>
                    <a:cubicBezTo>
                      <a:pt x="343" y="41"/>
                      <a:pt x="331" y="41"/>
                      <a:pt x="320" y="33"/>
                    </a:cubicBezTo>
                    <a:cubicBezTo>
                      <a:pt x="312" y="28"/>
                      <a:pt x="326" y="0"/>
                      <a:pt x="299" y="15"/>
                    </a:cubicBezTo>
                    <a:cubicBezTo>
                      <a:pt x="305" y="60"/>
                      <a:pt x="232" y="63"/>
                      <a:pt x="202" y="73"/>
                    </a:cubicBezTo>
                    <a:cubicBezTo>
                      <a:pt x="189" y="78"/>
                      <a:pt x="179" y="84"/>
                      <a:pt x="164" y="84"/>
                    </a:cubicBezTo>
                    <a:cubicBezTo>
                      <a:pt x="150" y="84"/>
                      <a:pt x="139" y="73"/>
                      <a:pt x="128" y="74"/>
                    </a:cubicBezTo>
                    <a:cubicBezTo>
                      <a:pt x="101" y="76"/>
                      <a:pt x="92" y="107"/>
                      <a:pt x="79" y="125"/>
                    </a:cubicBezTo>
                    <a:cubicBezTo>
                      <a:pt x="66" y="145"/>
                      <a:pt x="57" y="166"/>
                      <a:pt x="44" y="187"/>
                    </a:cubicBezTo>
                    <a:cubicBezTo>
                      <a:pt x="28" y="211"/>
                      <a:pt x="15" y="220"/>
                      <a:pt x="13" y="250"/>
                    </a:cubicBezTo>
                    <a:cubicBezTo>
                      <a:pt x="12" y="271"/>
                      <a:pt x="16" y="293"/>
                      <a:pt x="13" y="313"/>
                    </a:cubicBezTo>
                    <a:cubicBezTo>
                      <a:pt x="12" y="328"/>
                      <a:pt x="6" y="339"/>
                      <a:pt x="0" y="349"/>
                    </a:cubicBezTo>
                    <a:cubicBezTo>
                      <a:pt x="2" y="349"/>
                      <a:pt x="3" y="349"/>
                      <a:pt x="5" y="350"/>
                    </a:cubicBezTo>
                    <a:cubicBezTo>
                      <a:pt x="26" y="357"/>
                      <a:pt x="23" y="368"/>
                      <a:pt x="39" y="381"/>
                    </a:cubicBezTo>
                    <a:cubicBezTo>
                      <a:pt x="52" y="392"/>
                      <a:pt x="60" y="386"/>
                      <a:pt x="71" y="402"/>
                    </a:cubicBezTo>
                    <a:cubicBezTo>
                      <a:pt x="80" y="415"/>
                      <a:pt x="79" y="433"/>
                      <a:pt x="82" y="447"/>
                    </a:cubicBezTo>
                    <a:cubicBezTo>
                      <a:pt x="85" y="457"/>
                      <a:pt x="91" y="473"/>
                      <a:pt x="93" y="488"/>
                    </a:cubicBezTo>
                    <a:cubicBezTo>
                      <a:pt x="101" y="489"/>
                      <a:pt x="108" y="492"/>
                      <a:pt x="119" y="499"/>
                    </a:cubicBezTo>
                    <a:cubicBezTo>
                      <a:pt x="141" y="512"/>
                      <a:pt x="133" y="511"/>
                      <a:pt x="146" y="494"/>
                    </a:cubicBezTo>
                    <a:cubicBezTo>
                      <a:pt x="159" y="477"/>
                      <a:pt x="166" y="485"/>
                      <a:pt x="191" y="496"/>
                    </a:cubicBezTo>
                    <a:cubicBezTo>
                      <a:pt x="216" y="507"/>
                      <a:pt x="173" y="545"/>
                      <a:pt x="163" y="565"/>
                    </a:cubicBezTo>
                    <a:cubicBezTo>
                      <a:pt x="152" y="585"/>
                      <a:pt x="165" y="605"/>
                      <a:pt x="161" y="641"/>
                    </a:cubicBezTo>
                    <a:cubicBezTo>
                      <a:pt x="158" y="677"/>
                      <a:pt x="173" y="672"/>
                      <a:pt x="195" y="695"/>
                    </a:cubicBezTo>
                    <a:cubicBezTo>
                      <a:pt x="218" y="718"/>
                      <a:pt x="205" y="762"/>
                      <a:pt x="194" y="785"/>
                    </a:cubicBezTo>
                    <a:cubicBezTo>
                      <a:pt x="170" y="836"/>
                      <a:pt x="206" y="848"/>
                      <a:pt x="235" y="870"/>
                    </a:cubicBezTo>
                    <a:cubicBezTo>
                      <a:pt x="265" y="891"/>
                      <a:pt x="296" y="906"/>
                      <a:pt x="310" y="886"/>
                    </a:cubicBezTo>
                    <a:cubicBezTo>
                      <a:pt x="325" y="867"/>
                      <a:pt x="294" y="845"/>
                      <a:pt x="273" y="823"/>
                    </a:cubicBezTo>
                    <a:cubicBezTo>
                      <a:pt x="251" y="801"/>
                      <a:pt x="260" y="766"/>
                      <a:pt x="262" y="744"/>
                    </a:cubicBezTo>
                    <a:cubicBezTo>
                      <a:pt x="264" y="722"/>
                      <a:pt x="267" y="682"/>
                      <a:pt x="290" y="685"/>
                    </a:cubicBezTo>
                    <a:cubicBezTo>
                      <a:pt x="313" y="687"/>
                      <a:pt x="293" y="727"/>
                      <a:pt x="301" y="742"/>
                    </a:cubicBezTo>
                    <a:cubicBezTo>
                      <a:pt x="308" y="757"/>
                      <a:pt x="330" y="751"/>
                      <a:pt x="347" y="764"/>
                    </a:cubicBezTo>
                    <a:cubicBezTo>
                      <a:pt x="365" y="778"/>
                      <a:pt x="354" y="805"/>
                      <a:pt x="386" y="798"/>
                    </a:cubicBezTo>
                    <a:cubicBezTo>
                      <a:pt x="418" y="791"/>
                      <a:pt x="463" y="797"/>
                      <a:pt x="495" y="799"/>
                    </a:cubicBezTo>
                    <a:cubicBezTo>
                      <a:pt x="527" y="801"/>
                      <a:pt x="529" y="780"/>
                      <a:pt x="559" y="766"/>
                    </a:cubicBezTo>
                    <a:cubicBezTo>
                      <a:pt x="590" y="753"/>
                      <a:pt x="628" y="757"/>
                      <a:pt x="655" y="791"/>
                    </a:cubicBezTo>
                    <a:cubicBezTo>
                      <a:pt x="681" y="825"/>
                      <a:pt x="646" y="863"/>
                      <a:pt x="623" y="882"/>
                    </a:cubicBezTo>
                    <a:cubicBezTo>
                      <a:pt x="601" y="901"/>
                      <a:pt x="540" y="930"/>
                      <a:pt x="515" y="945"/>
                    </a:cubicBezTo>
                    <a:cubicBezTo>
                      <a:pt x="490" y="960"/>
                      <a:pt x="467" y="967"/>
                      <a:pt x="450" y="962"/>
                    </a:cubicBezTo>
                    <a:cubicBezTo>
                      <a:pt x="433" y="958"/>
                      <a:pt x="428" y="943"/>
                      <a:pt x="411" y="952"/>
                    </a:cubicBezTo>
                    <a:cubicBezTo>
                      <a:pt x="395" y="961"/>
                      <a:pt x="390" y="983"/>
                      <a:pt x="374" y="1011"/>
                    </a:cubicBezTo>
                    <a:cubicBezTo>
                      <a:pt x="358" y="1039"/>
                      <a:pt x="368" y="1047"/>
                      <a:pt x="395" y="1038"/>
                    </a:cubicBezTo>
                    <a:cubicBezTo>
                      <a:pt x="421" y="1030"/>
                      <a:pt x="403" y="1033"/>
                      <a:pt x="462" y="1031"/>
                    </a:cubicBezTo>
                    <a:cubicBezTo>
                      <a:pt x="520" y="1028"/>
                      <a:pt x="561" y="1009"/>
                      <a:pt x="611" y="986"/>
                    </a:cubicBezTo>
                    <a:cubicBezTo>
                      <a:pt x="661" y="963"/>
                      <a:pt x="754" y="934"/>
                      <a:pt x="818" y="927"/>
                    </a:cubicBezTo>
                    <a:cubicBezTo>
                      <a:pt x="822" y="927"/>
                      <a:pt x="826" y="927"/>
                      <a:pt x="831" y="926"/>
                    </a:cubicBezTo>
                    <a:cubicBezTo>
                      <a:pt x="829" y="906"/>
                      <a:pt x="823" y="885"/>
                      <a:pt x="823" y="864"/>
                    </a:cubicBezTo>
                    <a:cubicBezTo>
                      <a:pt x="823" y="837"/>
                      <a:pt x="823" y="811"/>
                      <a:pt x="829" y="787"/>
                    </a:cubicBezTo>
                    <a:cubicBezTo>
                      <a:pt x="836" y="758"/>
                      <a:pt x="844" y="732"/>
                      <a:pt x="874" y="719"/>
                    </a:cubicBezTo>
                    <a:cubicBezTo>
                      <a:pt x="899" y="709"/>
                      <a:pt x="926" y="712"/>
                      <a:pt x="948" y="694"/>
                    </a:cubicBezTo>
                    <a:cubicBezTo>
                      <a:pt x="965" y="681"/>
                      <a:pt x="967" y="665"/>
                      <a:pt x="976" y="646"/>
                    </a:cubicBezTo>
                    <a:cubicBezTo>
                      <a:pt x="983" y="632"/>
                      <a:pt x="996" y="624"/>
                      <a:pt x="1002" y="610"/>
                    </a:cubicBezTo>
                    <a:cubicBezTo>
                      <a:pt x="1008" y="598"/>
                      <a:pt x="998" y="589"/>
                      <a:pt x="1010" y="578"/>
                    </a:cubicBezTo>
                    <a:cubicBezTo>
                      <a:pt x="1021" y="567"/>
                      <a:pt x="1035" y="580"/>
                      <a:pt x="1045" y="559"/>
                    </a:cubicBezTo>
                    <a:cubicBezTo>
                      <a:pt x="1051" y="547"/>
                      <a:pt x="1045" y="519"/>
                      <a:pt x="1046" y="507"/>
                    </a:cubicBezTo>
                    <a:cubicBezTo>
                      <a:pt x="1047" y="482"/>
                      <a:pt x="1049" y="483"/>
                      <a:pt x="1067" y="470"/>
                    </a:cubicBezTo>
                    <a:cubicBezTo>
                      <a:pt x="1080" y="460"/>
                      <a:pt x="1096" y="454"/>
                      <a:pt x="1107" y="439"/>
                    </a:cubicBezTo>
                    <a:cubicBezTo>
                      <a:pt x="1118" y="424"/>
                      <a:pt x="1116" y="404"/>
                      <a:pt x="1127" y="390"/>
                    </a:cubicBezTo>
                    <a:cubicBezTo>
                      <a:pt x="1141" y="372"/>
                      <a:pt x="1153" y="376"/>
                      <a:pt x="1159" y="350"/>
                    </a:cubicBezTo>
                    <a:cubicBezTo>
                      <a:pt x="1163" y="331"/>
                      <a:pt x="1158" y="311"/>
                      <a:pt x="1161" y="292"/>
                    </a:cubicBezTo>
                    <a:cubicBezTo>
                      <a:pt x="1162" y="285"/>
                      <a:pt x="1163" y="281"/>
                      <a:pt x="1164" y="27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2" name="Freeform 31">
                <a:extLst>
                  <a:ext uri="{FF2B5EF4-FFF2-40B4-BE49-F238E27FC236}">
                    <a16:creationId xmlns:a16="http://schemas.microsoft.com/office/drawing/2014/main" id="{05015553-2401-D45A-F516-D09A9F038187}"/>
                  </a:ext>
                </a:extLst>
              </p:cNvPr>
              <p:cNvSpPr>
                <a:spLocks/>
              </p:cNvSpPr>
              <p:nvPr/>
            </p:nvSpPr>
            <p:spPr bwMode="auto">
              <a:xfrm>
                <a:off x="7057343" y="5155182"/>
                <a:ext cx="265343" cy="223594"/>
              </a:xfrm>
              <a:custGeom>
                <a:avLst/>
                <a:gdLst>
                  <a:gd name="T0" fmla="*/ 402 w 1407"/>
                  <a:gd name="T1" fmla="*/ 1103 h 1186"/>
                  <a:gd name="T2" fmla="*/ 462 w 1407"/>
                  <a:gd name="T3" fmla="*/ 1088 h 1186"/>
                  <a:gd name="T4" fmla="*/ 506 w 1407"/>
                  <a:gd name="T5" fmla="*/ 983 h 1186"/>
                  <a:gd name="T6" fmla="*/ 596 w 1407"/>
                  <a:gd name="T7" fmla="*/ 964 h 1186"/>
                  <a:gd name="T8" fmla="*/ 683 w 1407"/>
                  <a:gd name="T9" fmla="*/ 903 h 1186"/>
                  <a:gd name="T10" fmla="*/ 722 w 1407"/>
                  <a:gd name="T11" fmla="*/ 757 h 1186"/>
                  <a:gd name="T12" fmla="*/ 850 w 1407"/>
                  <a:gd name="T13" fmla="*/ 785 h 1186"/>
                  <a:gd name="T14" fmla="*/ 880 w 1407"/>
                  <a:gd name="T15" fmla="*/ 675 h 1186"/>
                  <a:gd name="T16" fmla="*/ 974 w 1407"/>
                  <a:gd name="T17" fmla="*/ 651 h 1186"/>
                  <a:gd name="T18" fmla="*/ 1077 w 1407"/>
                  <a:gd name="T19" fmla="*/ 657 h 1186"/>
                  <a:gd name="T20" fmla="*/ 1227 w 1407"/>
                  <a:gd name="T21" fmla="*/ 640 h 1186"/>
                  <a:gd name="T22" fmla="*/ 1349 w 1407"/>
                  <a:gd name="T23" fmla="*/ 622 h 1186"/>
                  <a:gd name="T24" fmla="*/ 1391 w 1407"/>
                  <a:gd name="T25" fmla="*/ 571 h 1186"/>
                  <a:gd name="T26" fmla="*/ 1381 w 1407"/>
                  <a:gd name="T27" fmla="*/ 500 h 1186"/>
                  <a:gd name="T28" fmla="*/ 1337 w 1407"/>
                  <a:gd name="T29" fmla="*/ 436 h 1186"/>
                  <a:gd name="T30" fmla="*/ 1317 w 1407"/>
                  <a:gd name="T31" fmla="*/ 418 h 1186"/>
                  <a:gd name="T32" fmla="*/ 1297 w 1407"/>
                  <a:gd name="T33" fmla="*/ 387 h 1186"/>
                  <a:gd name="T34" fmla="*/ 1295 w 1407"/>
                  <a:gd name="T35" fmla="*/ 312 h 1186"/>
                  <a:gd name="T36" fmla="*/ 1315 w 1407"/>
                  <a:gd name="T37" fmla="*/ 269 h 1186"/>
                  <a:gd name="T38" fmla="*/ 1291 w 1407"/>
                  <a:gd name="T39" fmla="*/ 273 h 1186"/>
                  <a:gd name="T40" fmla="*/ 1192 w 1407"/>
                  <a:gd name="T41" fmla="*/ 246 h 1186"/>
                  <a:gd name="T42" fmla="*/ 1136 w 1407"/>
                  <a:gd name="T43" fmla="*/ 198 h 1186"/>
                  <a:gd name="T44" fmla="*/ 1015 w 1407"/>
                  <a:gd name="T45" fmla="*/ 209 h 1186"/>
                  <a:gd name="T46" fmla="*/ 910 w 1407"/>
                  <a:gd name="T47" fmla="*/ 168 h 1186"/>
                  <a:gd name="T48" fmla="*/ 839 w 1407"/>
                  <a:gd name="T49" fmla="*/ 41 h 1186"/>
                  <a:gd name="T50" fmla="*/ 785 w 1407"/>
                  <a:gd name="T51" fmla="*/ 28 h 1186"/>
                  <a:gd name="T52" fmla="*/ 692 w 1407"/>
                  <a:gd name="T53" fmla="*/ 103 h 1186"/>
                  <a:gd name="T54" fmla="*/ 608 w 1407"/>
                  <a:gd name="T55" fmla="*/ 244 h 1186"/>
                  <a:gd name="T56" fmla="*/ 533 w 1407"/>
                  <a:gd name="T57" fmla="*/ 377 h 1186"/>
                  <a:gd name="T58" fmla="*/ 555 w 1407"/>
                  <a:gd name="T59" fmla="*/ 499 h 1186"/>
                  <a:gd name="T60" fmla="*/ 648 w 1407"/>
                  <a:gd name="T61" fmla="*/ 628 h 1186"/>
                  <a:gd name="T62" fmla="*/ 639 w 1407"/>
                  <a:gd name="T63" fmla="*/ 782 h 1186"/>
                  <a:gd name="T64" fmla="*/ 605 w 1407"/>
                  <a:gd name="T65" fmla="*/ 748 h 1186"/>
                  <a:gd name="T66" fmla="*/ 583 w 1407"/>
                  <a:gd name="T67" fmla="*/ 682 h 1186"/>
                  <a:gd name="T68" fmla="*/ 519 w 1407"/>
                  <a:gd name="T69" fmla="*/ 721 h 1186"/>
                  <a:gd name="T70" fmla="*/ 542 w 1407"/>
                  <a:gd name="T71" fmla="*/ 812 h 1186"/>
                  <a:gd name="T72" fmla="*/ 497 w 1407"/>
                  <a:gd name="T73" fmla="*/ 854 h 1186"/>
                  <a:gd name="T74" fmla="*/ 391 w 1407"/>
                  <a:gd name="T75" fmla="*/ 867 h 1186"/>
                  <a:gd name="T76" fmla="*/ 353 w 1407"/>
                  <a:gd name="T77" fmla="*/ 906 h 1186"/>
                  <a:gd name="T78" fmla="*/ 355 w 1407"/>
                  <a:gd name="T79" fmla="*/ 943 h 1186"/>
                  <a:gd name="T80" fmla="*/ 308 w 1407"/>
                  <a:gd name="T81" fmla="*/ 914 h 1186"/>
                  <a:gd name="T82" fmla="*/ 262 w 1407"/>
                  <a:gd name="T83" fmla="*/ 919 h 1186"/>
                  <a:gd name="T84" fmla="*/ 225 w 1407"/>
                  <a:gd name="T85" fmla="*/ 942 h 1186"/>
                  <a:gd name="T86" fmla="*/ 164 w 1407"/>
                  <a:gd name="T87" fmla="*/ 980 h 1186"/>
                  <a:gd name="T88" fmla="*/ 97 w 1407"/>
                  <a:gd name="T89" fmla="*/ 1003 h 1186"/>
                  <a:gd name="T90" fmla="*/ 84 w 1407"/>
                  <a:gd name="T91" fmla="*/ 965 h 1186"/>
                  <a:gd name="T92" fmla="*/ 62 w 1407"/>
                  <a:gd name="T93" fmla="*/ 927 h 1186"/>
                  <a:gd name="T94" fmla="*/ 5 w 1407"/>
                  <a:gd name="T95" fmla="*/ 967 h 1186"/>
                  <a:gd name="T96" fmla="*/ 27 w 1407"/>
                  <a:gd name="T97" fmla="*/ 1049 h 1186"/>
                  <a:gd name="T98" fmla="*/ 80 w 1407"/>
                  <a:gd name="T99" fmla="*/ 1127 h 1186"/>
                  <a:gd name="T100" fmla="*/ 237 w 1407"/>
                  <a:gd name="T101" fmla="*/ 1171 h 1186"/>
                  <a:gd name="T102" fmla="*/ 318 w 1407"/>
                  <a:gd name="T103" fmla="*/ 1182 h 1186"/>
                  <a:gd name="T104" fmla="*/ 346 w 1407"/>
                  <a:gd name="T105" fmla="*/ 114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7" h="1186">
                    <a:moveTo>
                      <a:pt x="379" y="1124"/>
                    </a:moveTo>
                    <a:cubicBezTo>
                      <a:pt x="392" y="1110"/>
                      <a:pt x="375" y="1103"/>
                      <a:pt x="402" y="1103"/>
                    </a:cubicBezTo>
                    <a:cubicBezTo>
                      <a:pt x="418" y="1104"/>
                      <a:pt x="426" y="1122"/>
                      <a:pt x="438" y="1122"/>
                    </a:cubicBezTo>
                    <a:cubicBezTo>
                      <a:pt x="452" y="1121"/>
                      <a:pt x="457" y="1099"/>
                      <a:pt x="462" y="1088"/>
                    </a:cubicBezTo>
                    <a:cubicBezTo>
                      <a:pt x="474" y="1063"/>
                      <a:pt x="475" y="1041"/>
                      <a:pt x="487" y="1017"/>
                    </a:cubicBezTo>
                    <a:cubicBezTo>
                      <a:pt x="493" y="1004"/>
                      <a:pt x="491" y="990"/>
                      <a:pt x="506" y="983"/>
                    </a:cubicBezTo>
                    <a:cubicBezTo>
                      <a:pt x="530" y="971"/>
                      <a:pt x="529" y="991"/>
                      <a:pt x="542" y="999"/>
                    </a:cubicBezTo>
                    <a:cubicBezTo>
                      <a:pt x="582" y="1022"/>
                      <a:pt x="575" y="976"/>
                      <a:pt x="596" y="964"/>
                    </a:cubicBezTo>
                    <a:cubicBezTo>
                      <a:pt x="626" y="945"/>
                      <a:pt x="646" y="976"/>
                      <a:pt x="663" y="935"/>
                    </a:cubicBezTo>
                    <a:cubicBezTo>
                      <a:pt x="670" y="921"/>
                      <a:pt x="666" y="912"/>
                      <a:pt x="683" y="903"/>
                    </a:cubicBezTo>
                    <a:cubicBezTo>
                      <a:pt x="695" y="896"/>
                      <a:pt x="714" y="904"/>
                      <a:pt x="726" y="896"/>
                    </a:cubicBezTo>
                    <a:cubicBezTo>
                      <a:pt x="781" y="857"/>
                      <a:pt x="652" y="784"/>
                      <a:pt x="722" y="757"/>
                    </a:cubicBezTo>
                    <a:cubicBezTo>
                      <a:pt x="750" y="746"/>
                      <a:pt x="772" y="756"/>
                      <a:pt x="796" y="770"/>
                    </a:cubicBezTo>
                    <a:cubicBezTo>
                      <a:pt x="814" y="780"/>
                      <a:pt x="831" y="784"/>
                      <a:pt x="850" y="785"/>
                    </a:cubicBezTo>
                    <a:cubicBezTo>
                      <a:pt x="859" y="771"/>
                      <a:pt x="871" y="760"/>
                      <a:pt x="877" y="743"/>
                    </a:cubicBezTo>
                    <a:cubicBezTo>
                      <a:pt x="885" y="722"/>
                      <a:pt x="873" y="696"/>
                      <a:pt x="880" y="675"/>
                    </a:cubicBezTo>
                    <a:cubicBezTo>
                      <a:pt x="887" y="652"/>
                      <a:pt x="910" y="640"/>
                      <a:pt x="933" y="638"/>
                    </a:cubicBezTo>
                    <a:cubicBezTo>
                      <a:pt x="952" y="637"/>
                      <a:pt x="960" y="642"/>
                      <a:pt x="974" y="651"/>
                    </a:cubicBezTo>
                    <a:cubicBezTo>
                      <a:pt x="989" y="661"/>
                      <a:pt x="989" y="662"/>
                      <a:pt x="1006" y="666"/>
                    </a:cubicBezTo>
                    <a:cubicBezTo>
                      <a:pt x="1037" y="674"/>
                      <a:pt x="1058" y="690"/>
                      <a:pt x="1077" y="657"/>
                    </a:cubicBezTo>
                    <a:cubicBezTo>
                      <a:pt x="1099" y="661"/>
                      <a:pt x="1116" y="656"/>
                      <a:pt x="1135" y="648"/>
                    </a:cubicBezTo>
                    <a:cubicBezTo>
                      <a:pt x="1169" y="633"/>
                      <a:pt x="1193" y="642"/>
                      <a:pt x="1227" y="640"/>
                    </a:cubicBezTo>
                    <a:cubicBezTo>
                      <a:pt x="1253" y="638"/>
                      <a:pt x="1281" y="619"/>
                      <a:pt x="1309" y="623"/>
                    </a:cubicBezTo>
                    <a:cubicBezTo>
                      <a:pt x="1329" y="626"/>
                      <a:pt x="1332" y="641"/>
                      <a:pt x="1349" y="622"/>
                    </a:cubicBezTo>
                    <a:cubicBezTo>
                      <a:pt x="1359" y="611"/>
                      <a:pt x="1353" y="599"/>
                      <a:pt x="1360" y="587"/>
                    </a:cubicBezTo>
                    <a:cubicBezTo>
                      <a:pt x="1370" y="567"/>
                      <a:pt x="1377" y="583"/>
                      <a:pt x="1391" y="571"/>
                    </a:cubicBezTo>
                    <a:cubicBezTo>
                      <a:pt x="1407" y="558"/>
                      <a:pt x="1393" y="554"/>
                      <a:pt x="1391" y="539"/>
                    </a:cubicBezTo>
                    <a:cubicBezTo>
                      <a:pt x="1388" y="520"/>
                      <a:pt x="1390" y="517"/>
                      <a:pt x="1381" y="500"/>
                    </a:cubicBezTo>
                    <a:cubicBezTo>
                      <a:pt x="1373" y="488"/>
                      <a:pt x="1366" y="482"/>
                      <a:pt x="1358" y="470"/>
                    </a:cubicBezTo>
                    <a:cubicBezTo>
                      <a:pt x="1348" y="455"/>
                      <a:pt x="1356" y="449"/>
                      <a:pt x="1337" y="436"/>
                    </a:cubicBezTo>
                    <a:cubicBezTo>
                      <a:pt x="1333" y="433"/>
                      <a:pt x="1324" y="440"/>
                      <a:pt x="1319" y="435"/>
                    </a:cubicBezTo>
                    <a:cubicBezTo>
                      <a:pt x="1315" y="430"/>
                      <a:pt x="1320" y="424"/>
                      <a:pt x="1317" y="418"/>
                    </a:cubicBezTo>
                    <a:cubicBezTo>
                      <a:pt x="1314" y="413"/>
                      <a:pt x="1316" y="404"/>
                      <a:pt x="1313" y="398"/>
                    </a:cubicBezTo>
                    <a:cubicBezTo>
                      <a:pt x="1311" y="393"/>
                      <a:pt x="1299" y="391"/>
                      <a:pt x="1297" y="387"/>
                    </a:cubicBezTo>
                    <a:cubicBezTo>
                      <a:pt x="1291" y="376"/>
                      <a:pt x="1290" y="364"/>
                      <a:pt x="1289" y="352"/>
                    </a:cubicBezTo>
                    <a:cubicBezTo>
                      <a:pt x="1289" y="338"/>
                      <a:pt x="1285" y="323"/>
                      <a:pt x="1295" y="312"/>
                    </a:cubicBezTo>
                    <a:cubicBezTo>
                      <a:pt x="1306" y="299"/>
                      <a:pt x="1323" y="307"/>
                      <a:pt x="1330" y="288"/>
                    </a:cubicBezTo>
                    <a:cubicBezTo>
                      <a:pt x="1326" y="281"/>
                      <a:pt x="1321" y="274"/>
                      <a:pt x="1315" y="269"/>
                    </a:cubicBezTo>
                    <a:cubicBezTo>
                      <a:pt x="1313" y="270"/>
                      <a:pt x="1312" y="271"/>
                      <a:pt x="1309" y="273"/>
                    </a:cubicBezTo>
                    <a:cubicBezTo>
                      <a:pt x="1305" y="275"/>
                      <a:pt x="1296" y="271"/>
                      <a:pt x="1291" y="273"/>
                    </a:cubicBezTo>
                    <a:cubicBezTo>
                      <a:pt x="1284" y="275"/>
                      <a:pt x="1277" y="284"/>
                      <a:pt x="1271" y="286"/>
                    </a:cubicBezTo>
                    <a:cubicBezTo>
                      <a:pt x="1234" y="297"/>
                      <a:pt x="1218" y="267"/>
                      <a:pt x="1192" y="246"/>
                    </a:cubicBezTo>
                    <a:cubicBezTo>
                      <a:pt x="1177" y="234"/>
                      <a:pt x="1175" y="225"/>
                      <a:pt x="1165" y="212"/>
                    </a:cubicBezTo>
                    <a:cubicBezTo>
                      <a:pt x="1152" y="195"/>
                      <a:pt x="1155" y="200"/>
                      <a:pt x="1136" y="198"/>
                    </a:cubicBezTo>
                    <a:cubicBezTo>
                      <a:pt x="1103" y="195"/>
                      <a:pt x="1083" y="177"/>
                      <a:pt x="1054" y="194"/>
                    </a:cubicBezTo>
                    <a:cubicBezTo>
                      <a:pt x="1038" y="203"/>
                      <a:pt x="1037" y="212"/>
                      <a:pt x="1015" y="209"/>
                    </a:cubicBezTo>
                    <a:cubicBezTo>
                      <a:pt x="991" y="205"/>
                      <a:pt x="999" y="194"/>
                      <a:pt x="988" y="182"/>
                    </a:cubicBezTo>
                    <a:cubicBezTo>
                      <a:pt x="960" y="150"/>
                      <a:pt x="942" y="177"/>
                      <a:pt x="910" y="168"/>
                    </a:cubicBezTo>
                    <a:cubicBezTo>
                      <a:pt x="877" y="158"/>
                      <a:pt x="905" y="122"/>
                      <a:pt x="903" y="100"/>
                    </a:cubicBezTo>
                    <a:cubicBezTo>
                      <a:pt x="900" y="64"/>
                      <a:pt x="858" y="59"/>
                      <a:pt x="839" y="41"/>
                    </a:cubicBezTo>
                    <a:cubicBezTo>
                      <a:pt x="825" y="27"/>
                      <a:pt x="824" y="10"/>
                      <a:pt x="813" y="0"/>
                    </a:cubicBezTo>
                    <a:cubicBezTo>
                      <a:pt x="804" y="9"/>
                      <a:pt x="794" y="19"/>
                      <a:pt x="785" y="28"/>
                    </a:cubicBezTo>
                    <a:cubicBezTo>
                      <a:pt x="767" y="48"/>
                      <a:pt x="741" y="63"/>
                      <a:pt x="712" y="63"/>
                    </a:cubicBezTo>
                    <a:cubicBezTo>
                      <a:pt x="690" y="63"/>
                      <a:pt x="695" y="70"/>
                      <a:pt x="692" y="103"/>
                    </a:cubicBezTo>
                    <a:cubicBezTo>
                      <a:pt x="690" y="136"/>
                      <a:pt x="674" y="147"/>
                      <a:pt x="662" y="169"/>
                    </a:cubicBezTo>
                    <a:cubicBezTo>
                      <a:pt x="650" y="192"/>
                      <a:pt x="624" y="227"/>
                      <a:pt x="608" y="244"/>
                    </a:cubicBezTo>
                    <a:cubicBezTo>
                      <a:pt x="591" y="260"/>
                      <a:pt x="580" y="291"/>
                      <a:pt x="578" y="318"/>
                    </a:cubicBezTo>
                    <a:cubicBezTo>
                      <a:pt x="576" y="345"/>
                      <a:pt x="562" y="347"/>
                      <a:pt x="533" y="377"/>
                    </a:cubicBezTo>
                    <a:cubicBezTo>
                      <a:pt x="505" y="406"/>
                      <a:pt x="530" y="418"/>
                      <a:pt x="546" y="435"/>
                    </a:cubicBezTo>
                    <a:cubicBezTo>
                      <a:pt x="563" y="451"/>
                      <a:pt x="556" y="466"/>
                      <a:pt x="555" y="499"/>
                    </a:cubicBezTo>
                    <a:cubicBezTo>
                      <a:pt x="553" y="532"/>
                      <a:pt x="580" y="543"/>
                      <a:pt x="593" y="555"/>
                    </a:cubicBezTo>
                    <a:cubicBezTo>
                      <a:pt x="606" y="567"/>
                      <a:pt x="625" y="590"/>
                      <a:pt x="648" y="628"/>
                    </a:cubicBezTo>
                    <a:cubicBezTo>
                      <a:pt x="670" y="666"/>
                      <a:pt x="658" y="699"/>
                      <a:pt x="655" y="722"/>
                    </a:cubicBezTo>
                    <a:cubicBezTo>
                      <a:pt x="651" y="746"/>
                      <a:pt x="651" y="753"/>
                      <a:pt x="639" y="782"/>
                    </a:cubicBezTo>
                    <a:cubicBezTo>
                      <a:pt x="628" y="812"/>
                      <a:pt x="615" y="794"/>
                      <a:pt x="606" y="788"/>
                    </a:cubicBezTo>
                    <a:cubicBezTo>
                      <a:pt x="598" y="782"/>
                      <a:pt x="600" y="760"/>
                      <a:pt x="605" y="748"/>
                    </a:cubicBezTo>
                    <a:cubicBezTo>
                      <a:pt x="610" y="736"/>
                      <a:pt x="603" y="724"/>
                      <a:pt x="598" y="714"/>
                    </a:cubicBezTo>
                    <a:cubicBezTo>
                      <a:pt x="593" y="703"/>
                      <a:pt x="596" y="688"/>
                      <a:pt x="583" y="682"/>
                    </a:cubicBezTo>
                    <a:cubicBezTo>
                      <a:pt x="570" y="676"/>
                      <a:pt x="558" y="691"/>
                      <a:pt x="549" y="701"/>
                    </a:cubicBezTo>
                    <a:cubicBezTo>
                      <a:pt x="539" y="710"/>
                      <a:pt x="526" y="712"/>
                      <a:pt x="519" y="721"/>
                    </a:cubicBezTo>
                    <a:cubicBezTo>
                      <a:pt x="512" y="730"/>
                      <a:pt x="534" y="742"/>
                      <a:pt x="532" y="762"/>
                    </a:cubicBezTo>
                    <a:cubicBezTo>
                      <a:pt x="530" y="782"/>
                      <a:pt x="531" y="790"/>
                      <a:pt x="542" y="812"/>
                    </a:cubicBezTo>
                    <a:cubicBezTo>
                      <a:pt x="552" y="833"/>
                      <a:pt x="550" y="843"/>
                      <a:pt x="533" y="841"/>
                    </a:cubicBezTo>
                    <a:cubicBezTo>
                      <a:pt x="517" y="839"/>
                      <a:pt x="514" y="846"/>
                      <a:pt x="497" y="854"/>
                    </a:cubicBezTo>
                    <a:cubicBezTo>
                      <a:pt x="479" y="862"/>
                      <a:pt x="454" y="854"/>
                      <a:pt x="439" y="847"/>
                    </a:cubicBezTo>
                    <a:cubicBezTo>
                      <a:pt x="334" y="798"/>
                      <a:pt x="369" y="825"/>
                      <a:pt x="391" y="867"/>
                    </a:cubicBezTo>
                    <a:cubicBezTo>
                      <a:pt x="401" y="887"/>
                      <a:pt x="394" y="894"/>
                      <a:pt x="380" y="896"/>
                    </a:cubicBezTo>
                    <a:cubicBezTo>
                      <a:pt x="367" y="898"/>
                      <a:pt x="359" y="897"/>
                      <a:pt x="353" y="906"/>
                    </a:cubicBezTo>
                    <a:cubicBezTo>
                      <a:pt x="346" y="916"/>
                      <a:pt x="366" y="923"/>
                      <a:pt x="375" y="932"/>
                    </a:cubicBezTo>
                    <a:cubicBezTo>
                      <a:pt x="385" y="941"/>
                      <a:pt x="367" y="946"/>
                      <a:pt x="355" y="943"/>
                    </a:cubicBezTo>
                    <a:cubicBezTo>
                      <a:pt x="343" y="940"/>
                      <a:pt x="342" y="926"/>
                      <a:pt x="326" y="924"/>
                    </a:cubicBezTo>
                    <a:cubicBezTo>
                      <a:pt x="309" y="922"/>
                      <a:pt x="313" y="917"/>
                      <a:pt x="308" y="914"/>
                    </a:cubicBezTo>
                    <a:cubicBezTo>
                      <a:pt x="302" y="911"/>
                      <a:pt x="299" y="905"/>
                      <a:pt x="286" y="905"/>
                    </a:cubicBezTo>
                    <a:cubicBezTo>
                      <a:pt x="273" y="905"/>
                      <a:pt x="268" y="913"/>
                      <a:pt x="262" y="919"/>
                    </a:cubicBezTo>
                    <a:cubicBezTo>
                      <a:pt x="256" y="925"/>
                      <a:pt x="253" y="935"/>
                      <a:pt x="246" y="942"/>
                    </a:cubicBezTo>
                    <a:cubicBezTo>
                      <a:pt x="239" y="948"/>
                      <a:pt x="233" y="948"/>
                      <a:pt x="225" y="942"/>
                    </a:cubicBezTo>
                    <a:cubicBezTo>
                      <a:pt x="217" y="936"/>
                      <a:pt x="212" y="935"/>
                      <a:pt x="201" y="940"/>
                    </a:cubicBezTo>
                    <a:cubicBezTo>
                      <a:pt x="190" y="945"/>
                      <a:pt x="175" y="967"/>
                      <a:pt x="164" y="980"/>
                    </a:cubicBezTo>
                    <a:cubicBezTo>
                      <a:pt x="153" y="993"/>
                      <a:pt x="145" y="991"/>
                      <a:pt x="133" y="996"/>
                    </a:cubicBezTo>
                    <a:cubicBezTo>
                      <a:pt x="120" y="1002"/>
                      <a:pt x="116" y="1003"/>
                      <a:pt x="97" y="1003"/>
                    </a:cubicBezTo>
                    <a:cubicBezTo>
                      <a:pt x="78" y="1004"/>
                      <a:pt x="80" y="996"/>
                      <a:pt x="76" y="988"/>
                    </a:cubicBezTo>
                    <a:cubicBezTo>
                      <a:pt x="72" y="980"/>
                      <a:pt x="79" y="970"/>
                      <a:pt x="84" y="965"/>
                    </a:cubicBezTo>
                    <a:cubicBezTo>
                      <a:pt x="89" y="960"/>
                      <a:pt x="84" y="947"/>
                      <a:pt x="83" y="939"/>
                    </a:cubicBezTo>
                    <a:cubicBezTo>
                      <a:pt x="83" y="932"/>
                      <a:pt x="72" y="928"/>
                      <a:pt x="62" y="927"/>
                    </a:cubicBezTo>
                    <a:cubicBezTo>
                      <a:pt x="57" y="926"/>
                      <a:pt x="53" y="927"/>
                      <a:pt x="49" y="926"/>
                    </a:cubicBezTo>
                    <a:cubicBezTo>
                      <a:pt x="25" y="931"/>
                      <a:pt x="0" y="937"/>
                      <a:pt x="5" y="967"/>
                    </a:cubicBezTo>
                    <a:cubicBezTo>
                      <a:pt x="7" y="981"/>
                      <a:pt x="23" y="989"/>
                      <a:pt x="27" y="1006"/>
                    </a:cubicBezTo>
                    <a:cubicBezTo>
                      <a:pt x="31" y="1019"/>
                      <a:pt x="23" y="1036"/>
                      <a:pt x="27" y="1049"/>
                    </a:cubicBezTo>
                    <a:cubicBezTo>
                      <a:pt x="31" y="1065"/>
                      <a:pt x="49" y="1075"/>
                      <a:pt x="58" y="1088"/>
                    </a:cubicBezTo>
                    <a:cubicBezTo>
                      <a:pt x="68" y="1101"/>
                      <a:pt x="71" y="1114"/>
                      <a:pt x="80" y="1127"/>
                    </a:cubicBezTo>
                    <a:cubicBezTo>
                      <a:pt x="96" y="1153"/>
                      <a:pt x="124" y="1160"/>
                      <a:pt x="156" y="1163"/>
                    </a:cubicBezTo>
                    <a:cubicBezTo>
                      <a:pt x="185" y="1165"/>
                      <a:pt x="210" y="1162"/>
                      <a:pt x="237" y="1171"/>
                    </a:cubicBezTo>
                    <a:cubicBezTo>
                      <a:pt x="249" y="1175"/>
                      <a:pt x="263" y="1183"/>
                      <a:pt x="276" y="1184"/>
                    </a:cubicBezTo>
                    <a:cubicBezTo>
                      <a:pt x="290" y="1186"/>
                      <a:pt x="305" y="1179"/>
                      <a:pt x="318" y="1182"/>
                    </a:cubicBezTo>
                    <a:cubicBezTo>
                      <a:pt x="321" y="1183"/>
                      <a:pt x="323" y="1184"/>
                      <a:pt x="325" y="1185"/>
                    </a:cubicBezTo>
                    <a:cubicBezTo>
                      <a:pt x="332" y="1169"/>
                      <a:pt x="337" y="1150"/>
                      <a:pt x="346" y="1142"/>
                    </a:cubicBezTo>
                    <a:cubicBezTo>
                      <a:pt x="357" y="1132"/>
                      <a:pt x="368" y="1136"/>
                      <a:pt x="379" y="1124"/>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Freeform 32">
                <a:extLst>
                  <a:ext uri="{FF2B5EF4-FFF2-40B4-BE49-F238E27FC236}">
                    <a16:creationId xmlns:a16="http://schemas.microsoft.com/office/drawing/2014/main" id="{60A74658-C2A7-AF46-F6E6-3C387BC1692C}"/>
                  </a:ext>
                </a:extLst>
              </p:cNvPr>
              <p:cNvSpPr>
                <a:spLocks/>
              </p:cNvSpPr>
              <p:nvPr/>
            </p:nvSpPr>
            <p:spPr bwMode="auto">
              <a:xfrm>
                <a:off x="7118650" y="5295837"/>
                <a:ext cx="130436" cy="212339"/>
              </a:xfrm>
              <a:custGeom>
                <a:avLst/>
                <a:gdLst>
                  <a:gd name="T0" fmla="*/ 350 w 692"/>
                  <a:gd name="T1" fmla="*/ 1032 h 1126"/>
                  <a:gd name="T2" fmla="*/ 366 w 692"/>
                  <a:gd name="T3" fmla="*/ 1004 h 1126"/>
                  <a:gd name="T4" fmla="*/ 408 w 692"/>
                  <a:gd name="T5" fmla="*/ 1004 h 1126"/>
                  <a:gd name="T6" fmla="*/ 496 w 692"/>
                  <a:gd name="T7" fmla="*/ 1030 h 1126"/>
                  <a:gd name="T8" fmla="*/ 575 w 692"/>
                  <a:gd name="T9" fmla="*/ 989 h 1126"/>
                  <a:gd name="T10" fmla="*/ 628 w 692"/>
                  <a:gd name="T11" fmla="*/ 912 h 1126"/>
                  <a:gd name="T12" fmla="*/ 652 w 692"/>
                  <a:gd name="T13" fmla="*/ 830 h 1126"/>
                  <a:gd name="T14" fmla="*/ 680 w 692"/>
                  <a:gd name="T15" fmla="*/ 759 h 1126"/>
                  <a:gd name="T16" fmla="*/ 683 w 692"/>
                  <a:gd name="T17" fmla="*/ 708 h 1126"/>
                  <a:gd name="T18" fmla="*/ 687 w 692"/>
                  <a:gd name="T19" fmla="*/ 654 h 1126"/>
                  <a:gd name="T20" fmla="*/ 634 w 692"/>
                  <a:gd name="T21" fmla="*/ 615 h 1126"/>
                  <a:gd name="T22" fmla="*/ 644 w 692"/>
                  <a:gd name="T23" fmla="*/ 593 h 1126"/>
                  <a:gd name="T24" fmla="*/ 629 w 692"/>
                  <a:gd name="T25" fmla="*/ 574 h 1126"/>
                  <a:gd name="T26" fmla="*/ 621 w 692"/>
                  <a:gd name="T27" fmla="*/ 534 h 1126"/>
                  <a:gd name="T28" fmla="*/ 644 w 692"/>
                  <a:gd name="T29" fmla="*/ 505 h 1126"/>
                  <a:gd name="T30" fmla="*/ 654 w 692"/>
                  <a:gd name="T31" fmla="*/ 459 h 1126"/>
                  <a:gd name="T32" fmla="*/ 647 w 692"/>
                  <a:gd name="T33" fmla="*/ 465 h 1126"/>
                  <a:gd name="T34" fmla="*/ 644 w 692"/>
                  <a:gd name="T35" fmla="*/ 427 h 1126"/>
                  <a:gd name="T36" fmla="*/ 676 w 692"/>
                  <a:gd name="T37" fmla="*/ 407 h 1126"/>
                  <a:gd name="T38" fmla="*/ 665 w 692"/>
                  <a:gd name="T39" fmla="*/ 370 h 1126"/>
                  <a:gd name="T40" fmla="*/ 659 w 692"/>
                  <a:gd name="T41" fmla="*/ 338 h 1126"/>
                  <a:gd name="T42" fmla="*/ 662 w 692"/>
                  <a:gd name="T43" fmla="*/ 304 h 1126"/>
                  <a:gd name="T44" fmla="*/ 631 w 692"/>
                  <a:gd name="T45" fmla="*/ 280 h 1126"/>
                  <a:gd name="T46" fmla="*/ 641 w 692"/>
                  <a:gd name="T47" fmla="*/ 217 h 1126"/>
                  <a:gd name="T48" fmla="*/ 611 w 692"/>
                  <a:gd name="T49" fmla="*/ 195 h 1126"/>
                  <a:gd name="T50" fmla="*/ 574 w 692"/>
                  <a:gd name="T51" fmla="*/ 192 h 1126"/>
                  <a:gd name="T52" fmla="*/ 559 w 692"/>
                  <a:gd name="T53" fmla="*/ 122 h 1126"/>
                  <a:gd name="T54" fmla="*/ 516 w 692"/>
                  <a:gd name="T55" fmla="*/ 66 h 1126"/>
                  <a:gd name="T56" fmla="*/ 525 w 692"/>
                  <a:gd name="T57" fmla="*/ 39 h 1126"/>
                  <a:gd name="T58" fmla="*/ 471 w 692"/>
                  <a:gd name="T59" fmla="*/ 24 h 1126"/>
                  <a:gd name="T60" fmla="*/ 397 w 692"/>
                  <a:gd name="T61" fmla="*/ 11 h 1126"/>
                  <a:gd name="T62" fmla="*/ 401 w 692"/>
                  <a:gd name="T63" fmla="*/ 150 h 1126"/>
                  <a:gd name="T64" fmla="*/ 358 w 692"/>
                  <a:gd name="T65" fmla="*/ 157 h 1126"/>
                  <a:gd name="T66" fmla="*/ 338 w 692"/>
                  <a:gd name="T67" fmla="*/ 189 h 1126"/>
                  <a:gd name="T68" fmla="*/ 271 w 692"/>
                  <a:gd name="T69" fmla="*/ 218 h 1126"/>
                  <a:gd name="T70" fmla="*/ 217 w 692"/>
                  <a:gd name="T71" fmla="*/ 253 h 1126"/>
                  <a:gd name="T72" fmla="*/ 181 w 692"/>
                  <a:gd name="T73" fmla="*/ 237 h 1126"/>
                  <a:gd name="T74" fmla="*/ 162 w 692"/>
                  <a:gd name="T75" fmla="*/ 271 h 1126"/>
                  <a:gd name="T76" fmla="*/ 137 w 692"/>
                  <a:gd name="T77" fmla="*/ 342 h 1126"/>
                  <a:gd name="T78" fmla="*/ 113 w 692"/>
                  <a:gd name="T79" fmla="*/ 376 h 1126"/>
                  <a:gd name="T80" fmla="*/ 77 w 692"/>
                  <a:gd name="T81" fmla="*/ 357 h 1126"/>
                  <a:gd name="T82" fmla="*/ 54 w 692"/>
                  <a:gd name="T83" fmla="*/ 378 h 1126"/>
                  <a:gd name="T84" fmla="*/ 21 w 692"/>
                  <a:gd name="T85" fmla="*/ 396 h 1126"/>
                  <a:gd name="T86" fmla="*/ 0 w 692"/>
                  <a:gd name="T87" fmla="*/ 439 h 1126"/>
                  <a:gd name="T88" fmla="*/ 15 w 692"/>
                  <a:gd name="T89" fmla="*/ 467 h 1126"/>
                  <a:gd name="T90" fmla="*/ 52 w 692"/>
                  <a:gd name="T91" fmla="*/ 498 h 1126"/>
                  <a:gd name="T92" fmla="*/ 69 w 692"/>
                  <a:gd name="T93" fmla="*/ 571 h 1126"/>
                  <a:gd name="T94" fmla="*/ 78 w 692"/>
                  <a:gd name="T95" fmla="*/ 724 h 1126"/>
                  <a:gd name="T96" fmla="*/ 80 w 692"/>
                  <a:gd name="T97" fmla="*/ 764 h 1126"/>
                  <a:gd name="T98" fmla="*/ 60 w 692"/>
                  <a:gd name="T99" fmla="*/ 805 h 1126"/>
                  <a:gd name="T100" fmla="*/ 77 w 692"/>
                  <a:gd name="T101" fmla="*/ 877 h 1126"/>
                  <a:gd name="T102" fmla="*/ 107 w 692"/>
                  <a:gd name="T103" fmla="*/ 937 h 1126"/>
                  <a:gd name="T104" fmla="*/ 102 w 692"/>
                  <a:gd name="T105" fmla="*/ 987 h 1126"/>
                  <a:gd name="T106" fmla="*/ 130 w 692"/>
                  <a:gd name="T107" fmla="*/ 1024 h 1126"/>
                  <a:gd name="T108" fmla="*/ 175 w 692"/>
                  <a:gd name="T109" fmla="*/ 1010 h 1126"/>
                  <a:gd name="T110" fmla="*/ 175 w 692"/>
                  <a:gd name="T111" fmla="*/ 1035 h 1126"/>
                  <a:gd name="T112" fmla="*/ 197 w 692"/>
                  <a:gd name="T113" fmla="*/ 1051 h 1126"/>
                  <a:gd name="T114" fmla="*/ 215 w 692"/>
                  <a:gd name="T115" fmla="*/ 1074 h 1126"/>
                  <a:gd name="T116" fmla="*/ 241 w 692"/>
                  <a:gd name="T117" fmla="*/ 1080 h 1126"/>
                  <a:gd name="T118" fmla="*/ 262 w 692"/>
                  <a:gd name="T119" fmla="*/ 1126 h 1126"/>
                  <a:gd name="T120" fmla="*/ 310 w 692"/>
                  <a:gd name="T121" fmla="*/ 1103 h 1126"/>
                  <a:gd name="T122" fmla="*/ 350 w 692"/>
                  <a:gd name="T123" fmla="*/ 103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1126">
                    <a:moveTo>
                      <a:pt x="350" y="1032"/>
                    </a:moveTo>
                    <a:cubicBezTo>
                      <a:pt x="353" y="1012"/>
                      <a:pt x="347" y="1011"/>
                      <a:pt x="366" y="1004"/>
                    </a:cubicBezTo>
                    <a:cubicBezTo>
                      <a:pt x="376" y="1000"/>
                      <a:pt x="397" y="1003"/>
                      <a:pt x="408" y="1004"/>
                    </a:cubicBezTo>
                    <a:cubicBezTo>
                      <a:pt x="441" y="1007"/>
                      <a:pt x="461" y="1029"/>
                      <a:pt x="496" y="1030"/>
                    </a:cubicBezTo>
                    <a:cubicBezTo>
                      <a:pt x="535" y="1030"/>
                      <a:pt x="547" y="1014"/>
                      <a:pt x="575" y="989"/>
                    </a:cubicBezTo>
                    <a:cubicBezTo>
                      <a:pt x="601" y="966"/>
                      <a:pt x="606" y="939"/>
                      <a:pt x="628" y="912"/>
                    </a:cubicBezTo>
                    <a:cubicBezTo>
                      <a:pt x="651" y="885"/>
                      <a:pt x="647" y="864"/>
                      <a:pt x="652" y="830"/>
                    </a:cubicBezTo>
                    <a:cubicBezTo>
                      <a:pt x="656" y="804"/>
                      <a:pt x="674" y="784"/>
                      <a:pt x="680" y="759"/>
                    </a:cubicBezTo>
                    <a:cubicBezTo>
                      <a:pt x="684" y="742"/>
                      <a:pt x="683" y="725"/>
                      <a:pt x="683" y="708"/>
                    </a:cubicBezTo>
                    <a:cubicBezTo>
                      <a:pt x="683" y="691"/>
                      <a:pt x="692" y="664"/>
                      <a:pt x="687" y="654"/>
                    </a:cubicBezTo>
                    <a:cubicBezTo>
                      <a:pt x="678" y="636"/>
                      <a:pt x="636" y="638"/>
                      <a:pt x="634" y="615"/>
                    </a:cubicBezTo>
                    <a:cubicBezTo>
                      <a:pt x="633" y="608"/>
                      <a:pt x="638" y="601"/>
                      <a:pt x="644" y="593"/>
                    </a:cubicBezTo>
                    <a:cubicBezTo>
                      <a:pt x="636" y="591"/>
                      <a:pt x="636" y="588"/>
                      <a:pt x="629" y="574"/>
                    </a:cubicBezTo>
                    <a:cubicBezTo>
                      <a:pt x="626" y="566"/>
                      <a:pt x="618" y="543"/>
                      <a:pt x="621" y="534"/>
                    </a:cubicBezTo>
                    <a:cubicBezTo>
                      <a:pt x="624" y="523"/>
                      <a:pt x="639" y="516"/>
                      <a:pt x="644" y="505"/>
                    </a:cubicBezTo>
                    <a:cubicBezTo>
                      <a:pt x="649" y="496"/>
                      <a:pt x="656" y="470"/>
                      <a:pt x="654" y="459"/>
                    </a:cubicBezTo>
                    <a:cubicBezTo>
                      <a:pt x="652" y="461"/>
                      <a:pt x="650" y="463"/>
                      <a:pt x="647" y="465"/>
                    </a:cubicBezTo>
                    <a:cubicBezTo>
                      <a:pt x="648" y="453"/>
                      <a:pt x="641" y="438"/>
                      <a:pt x="644" y="427"/>
                    </a:cubicBezTo>
                    <a:cubicBezTo>
                      <a:pt x="650" y="409"/>
                      <a:pt x="665" y="419"/>
                      <a:pt x="676" y="407"/>
                    </a:cubicBezTo>
                    <a:cubicBezTo>
                      <a:pt x="692" y="389"/>
                      <a:pt x="672" y="387"/>
                      <a:pt x="665" y="370"/>
                    </a:cubicBezTo>
                    <a:cubicBezTo>
                      <a:pt x="660" y="359"/>
                      <a:pt x="663" y="346"/>
                      <a:pt x="659" y="338"/>
                    </a:cubicBezTo>
                    <a:cubicBezTo>
                      <a:pt x="663" y="331"/>
                      <a:pt x="666" y="313"/>
                      <a:pt x="662" y="304"/>
                    </a:cubicBezTo>
                    <a:cubicBezTo>
                      <a:pt x="655" y="290"/>
                      <a:pt x="638" y="292"/>
                      <a:pt x="631" y="280"/>
                    </a:cubicBezTo>
                    <a:cubicBezTo>
                      <a:pt x="624" y="265"/>
                      <a:pt x="643" y="237"/>
                      <a:pt x="641" y="217"/>
                    </a:cubicBezTo>
                    <a:cubicBezTo>
                      <a:pt x="624" y="225"/>
                      <a:pt x="624" y="201"/>
                      <a:pt x="611" y="195"/>
                    </a:cubicBezTo>
                    <a:cubicBezTo>
                      <a:pt x="600" y="189"/>
                      <a:pt x="585" y="199"/>
                      <a:pt x="574" y="192"/>
                    </a:cubicBezTo>
                    <a:cubicBezTo>
                      <a:pt x="555" y="179"/>
                      <a:pt x="569" y="143"/>
                      <a:pt x="559" y="122"/>
                    </a:cubicBezTo>
                    <a:cubicBezTo>
                      <a:pt x="545" y="94"/>
                      <a:pt x="514" y="107"/>
                      <a:pt x="516" y="66"/>
                    </a:cubicBezTo>
                    <a:cubicBezTo>
                      <a:pt x="517" y="55"/>
                      <a:pt x="521" y="47"/>
                      <a:pt x="525" y="39"/>
                    </a:cubicBezTo>
                    <a:cubicBezTo>
                      <a:pt x="506" y="38"/>
                      <a:pt x="489" y="34"/>
                      <a:pt x="471" y="24"/>
                    </a:cubicBezTo>
                    <a:cubicBezTo>
                      <a:pt x="447" y="10"/>
                      <a:pt x="425" y="0"/>
                      <a:pt x="397" y="11"/>
                    </a:cubicBezTo>
                    <a:cubicBezTo>
                      <a:pt x="327" y="38"/>
                      <a:pt x="456" y="111"/>
                      <a:pt x="401" y="150"/>
                    </a:cubicBezTo>
                    <a:cubicBezTo>
                      <a:pt x="389" y="158"/>
                      <a:pt x="370" y="150"/>
                      <a:pt x="358" y="157"/>
                    </a:cubicBezTo>
                    <a:cubicBezTo>
                      <a:pt x="341" y="166"/>
                      <a:pt x="345" y="175"/>
                      <a:pt x="338" y="189"/>
                    </a:cubicBezTo>
                    <a:cubicBezTo>
                      <a:pt x="321" y="230"/>
                      <a:pt x="301" y="199"/>
                      <a:pt x="271" y="218"/>
                    </a:cubicBezTo>
                    <a:cubicBezTo>
                      <a:pt x="250" y="230"/>
                      <a:pt x="257" y="276"/>
                      <a:pt x="217" y="253"/>
                    </a:cubicBezTo>
                    <a:cubicBezTo>
                      <a:pt x="204" y="245"/>
                      <a:pt x="205" y="225"/>
                      <a:pt x="181" y="237"/>
                    </a:cubicBezTo>
                    <a:cubicBezTo>
                      <a:pt x="166" y="244"/>
                      <a:pt x="168" y="258"/>
                      <a:pt x="162" y="271"/>
                    </a:cubicBezTo>
                    <a:cubicBezTo>
                      <a:pt x="150" y="295"/>
                      <a:pt x="149" y="317"/>
                      <a:pt x="137" y="342"/>
                    </a:cubicBezTo>
                    <a:cubicBezTo>
                      <a:pt x="132" y="353"/>
                      <a:pt x="127" y="375"/>
                      <a:pt x="113" y="376"/>
                    </a:cubicBezTo>
                    <a:cubicBezTo>
                      <a:pt x="101" y="376"/>
                      <a:pt x="93" y="358"/>
                      <a:pt x="77" y="357"/>
                    </a:cubicBezTo>
                    <a:cubicBezTo>
                      <a:pt x="50" y="357"/>
                      <a:pt x="67" y="364"/>
                      <a:pt x="54" y="378"/>
                    </a:cubicBezTo>
                    <a:cubicBezTo>
                      <a:pt x="43" y="390"/>
                      <a:pt x="32" y="386"/>
                      <a:pt x="21" y="396"/>
                    </a:cubicBezTo>
                    <a:cubicBezTo>
                      <a:pt x="12" y="404"/>
                      <a:pt x="7" y="423"/>
                      <a:pt x="0" y="439"/>
                    </a:cubicBezTo>
                    <a:cubicBezTo>
                      <a:pt x="13" y="445"/>
                      <a:pt x="6" y="453"/>
                      <a:pt x="15" y="467"/>
                    </a:cubicBezTo>
                    <a:cubicBezTo>
                      <a:pt x="24" y="483"/>
                      <a:pt x="38" y="488"/>
                      <a:pt x="52" y="498"/>
                    </a:cubicBezTo>
                    <a:cubicBezTo>
                      <a:pt x="86" y="525"/>
                      <a:pt x="79" y="534"/>
                      <a:pt x="69" y="571"/>
                    </a:cubicBezTo>
                    <a:cubicBezTo>
                      <a:pt x="54" y="618"/>
                      <a:pt x="73" y="677"/>
                      <a:pt x="78" y="724"/>
                    </a:cubicBezTo>
                    <a:cubicBezTo>
                      <a:pt x="80" y="737"/>
                      <a:pt x="85" y="749"/>
                      <a:pt x="80" y="764"/>
                    </a:cubicBezTo>
                    <a:cubicBezTo>
                      <a:pt x="75" y="779"/>
                      <a:pt x="63" y="788"/>
                      <a:pt x="60" y="805"/>
                    </a:cubicBezTo>
                    <a:cubicBezTo>
                      <a:pt x="56" y="820"/>
                      <a:pt x="51" y="885"/>
                      <a:pt x="77" y="877"/>
                    </a:cubicBezTo>
                    <a:cubicBezTo>
                      <a:pt x="73" y="910"/>
                      <a:pt x="98" y="912"/>
                      <a:pt x="107" y="937"/>
                    </a:cubicBezTo>
                    <a:cubicBezTo>
                      <a:pt x="114" y="954"/>
                      <a:pt x="102" y="971"/>
                      <a:pt x="102" y="987"/>
                    </a:cubicBezTo>
                    <a:cubicBezTo>
                      <a:pt x="101" y="1004"/>
                      <a:pt x="106" y="1022"/>
                      <a:pt x="130" y="1024"/>
                    </a:cubicBezTo>
                    <a:cubicBezTo>
                      <a:pt x="149" y="1026"/>
                      <a:pt x="156" y="1006"/>
                      <a:pt x="175" y="1010"/>
                    </a:cubicBezTo>
                    <a:cubicBezTo>
                      <a:pt x="175" y="1015"/>
                      <a:pt x="172" y="1031"/>
                      <a:pt x="175" y="1035"/>
                    </a:cubicBezTo>
                    <a:cubicBezTo>
                      <a:pt x="184" y="1048"/>
                      <a:pt x="187" y="1041"/>
                      <a:pt x="197" y="1051"/>
                    </a:cubicBezTo>
                    <a:cubicBezTo>
                      <a:pt x="203" y="1056"/>
                      <a:pt x="209" y="1071"/>
                      <a:pt x="215" y="1074"/>
                    </a:cubicBezTo>
                    <a:cubicBezTo>
                      <a:pt x="223" y="1080"/>
                      <a:pt x="234" y="1073"/>
                      <a:pt x="241" y="1080"/>
                    </a:cubicBezTo>
                    <a:cubicBezTo>
                      <a:pt x="250" y="1088"/>
                      <a:pt x="257" y="1110"/>
                      <a:pt x="262" y="1126"/>
                    </a:cubicBezTo>
                    <a:cubicBezTo>
                      <a:pt x="280" y="1119"/>
                      <a:pt x="299" y="1109"/>
                      <a:pt x="310" y="1103"/>
                    </a:cubicBezTo>
                    <a:cubicBezTo>
                      <a:pt x="337" y="1085"/>
                      <a:pt x="347" y="1061"/>
                      <a:pt x="350" y="1032"/>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4" name="Freeform 33">
                <a:extLst>
                  <a:ext uri="{FF2B5EF4-FFF2-40B4-BE49-F238E27FC236}">
                    <a16:creationId xmlns:a16="http://schemas.microsoft.com/office/drawing/2014/main" id="{57FF9542-9336-193B-5214-D42C0A5A7DAA}"/>
                  </a:ext>
                </a:extLst>
              </p:cNvPr>
              <p:cNvSpPr>
                <a:spLocks/>
              </p:cNvSpPr>
              <p:nvPr/>
            </p:nvSpPr>
            <p:spPr bwMode="auto">
              <a:xfrm>
                <a:off x="7132939" y="5401048"/>
                <a:ext cx="207788" cy="352274"/>
              </a:xfrm>
              <a:custGeom>
                <a:avLst/>
                <a:gdLst>
                  <a:gd name="T0" fmla="*/ 1069 w 1102"/>
                  <a:gd name="T1" fmla="*/ 930 h 1868"/>
                  <a:gd name="T2" fmla="*/ 998 w 1102"/>
                  <a:gd name="T3" fmla="*/ 908 h 1868"/>
                  <a:gd name="T4" fmla="*/ 830 w 1102"/>
                  <a:gd name="T5" fmla="*/ 848 h 1868"/>
                  <a:gd name="T6" fmla="*/ 743 w 1102"/>
                  <a:gd name="T7" fmla="*/ 794 h 1868"/>
                  <a:gd name="T8" fmla="*/ 700 w 1102"/>
                  <a:gd name="T9" fmla="*/ 705 h 1868"/>
                  <a:gd name="T10" fmla="*/ 709 w 1102"/>
                  <a:gd name="T11" fmla="*/ 582 h 1868"/>
                  <a:gd name="T12" fmla="*/ 808 w 1102"/>
                  <a:gd name="T13" fmla="*/ 415 h 1868"/>
                  <a:gd name="T14" fmla="*/ 896 w 1102"/>
                  <a:gd name="T15" fmla="*/ 274 h 1868"/>
                  <a:gd name="T16" fmla="*/ 908 w 1102"/>
                  <a:gd name="T17" fmla="*/ 229 h 1868"/>
                  <a:gd name="T18" fmla="*/ 865 w 1102"/>
                  <a:gd name="T19" fmla="*/ 163 h 1868"/>
                  <a:gd name="T20" fmla="*/ 806 w 1102"/>
                  <a:gd name="T21" fmla="*/ 131 h 1868"/>
                  <a:gd name="T22" fmla="*/ 744 w 1102"/>
                  <a:gd name="T23" fmla="*/ 98 h 1868"/>
                  <a:gd name="T24" fmla="*/ 670 w 1102"/>
                  <a:gd name="T25" fmla="*/ 8 h 1868"/>
                  <a:gd name="T26" fmla="*/ 568 w 1102"/>
                  <a:gd name="T27" fmla="*/ 35 h 1868"/>
                  <a:gd name="T28" fmla="*/ 611 w 1102"/>
                  <a:gd name="T29" fmla="*/ 96 h 1868"/>
                  <a:gd name="T30" fmla="*/ 604 w 1102"/>
                  <a:gd name="T31" fmla="*/ 201 h 1868"/>
                  <a:gd name="T32" fmla="*/ 552 w 1102"/>
                  <a:gd name="T33" fmla="*/ 354 h 1868"/>
                  <a:gd name="T34" fmla="*/ 420 w 1102"/>
                  <a:gd name="T35" fmla="*/ 472 h 1868"/>
                  <a:gd name="T36" fmla="*/ 290 w 1102"/>
                  <a:gd name="T37" fmla="*/ 446 h 1868"/>
                  <a:gd name="T38" fmla="*/ 234 w 1102"/>
                  <a:gd name="T39" fmla="*/ 545 h 1868"/>
                  <a:gd name="T40" fmla="*/ 190 w 1102"/>
                  <a:gd name="T41" fmla="*/ 577 h 1868"/>
                  <a:gd name="T42" fmla="*/ 213 w 1102"/>
                  <a:gd name="T43" fmla="*/ 633 h 1868"/>
                  <a:gd name="T44" fmla="*/ 210 w 1102"/>
                  <a:gd name="T45" fmla="*/ 821 h 1868"/>
                  <a:gd name="T46" fmla="*/ 330 w 1102"/>
                  <a:gd name="T47" fmla="*/ 877 h 1868"/>
                  <a:gd name="T48" fmla="*/ 382 w 1102"/>
                  <a:gd name="T49" fmla="*/ 892 h 1868"/>
                  <a:gd name="T50" fmla="*/ 277 w 1102"/>
                  <a:gd name="T51" fmla="*/ 1000 h 1868"/>
                  <a:gd name="T52" fmla="*/ 251 w 1102"/>
                  <a:gd name="T53" fmla="*/ 1116 h 1868"/>
                  <a:gd name="T54" fmla="*/ 271 w 1102"/>
                  <a:gd name="T55" fmla="*/ 1151 h 1868"/>
                  <a:gd name="T56" fmla="*/ 272 w 1102"/>
                  <a:gd name="T57" fmla="*/ 1233 h 1868"/>
                  <a:gd name="T58" fmla="*/ 254 w 1102"/>
                  <a:gd name="T59" fmla="*/ 1407 h 1868"/>
                  <a:gd name="T60" fmla="*/ 179 w 1102"/>
                  <a:gd name="T61" fmla="*/ 1499 h 1868"/>
                  <a:gd name="T62" fmla="*/ 93 w 1102"/>
                  <a:gd name="T63" fmla="*/ 1598 h 1868"/>
                  <a:gd name="T64" fmla="*/ 6 w 1102"/>
                  <a:gd name="T65" fmla="*/ 1741 h 1868"/>
                  <a:gd name="T66" fmla="*/ 149 w 1102"/>
                  <a:gd name="T67" fmla="*/ 1867 h 1868"/>
                  <a:gd name="T68" fmla="*/ 246 w 1102"/>
                  <a:gd name="T69" fmla="*/ 1688 h 1868"/>
                  <a:gd name="T70" fmla="*/ 366 w 1102"/>
                  <a:gd name="T71" fmla="*/ 1609 h 1868"/>
                  <a:gd name="T72" fmla="*/ 423 w 1102"/>
                  <a:gd name="T73" fmla="*/ 1496 h 1868"/>
                  <a:gd name="T74" fmla="*/ 437 w 1102"/>
                  <a:gd name="T75" fmla="*/ 1426 h 1868"/>
                  <a:gd name="T76" fmla="*/ 458 w 1102"/>
                  <a:gd name="T77" fmla="*/ 1352 h 1868"/>
                  <a:gd name="T78" fmla="*/ 515 w 1102"/>
                  <a:gd name="T79" fmla="*/ 1300 h 1868"/>
                  <a:gd name="T80" fmla="*/ 612 w 1102"/>
                  <a:gd name="T81" fmla="*/ 1258 h 1868"/>
                  <a:gd name="T82" fmla="*/ 706 w 1102"/>
                  <a:gd name="T83" fmla="*/ 1239 h 1868"/>
                  <a:gd name="T84" fmla="*/ 801 w 1102"/>
                  <a:gd name="T85" fmla="*/ 1178 h 1868"/>
                  <a:gd name="T86" fmla="*/ 967 w 1102"/>
                  <a:gd name="T87" fmla="*/ 1180 h 1868"/>
                  <a:gd name="T88" fmla="*/ 1051 w 1102"/>
                  <a:gd name="T89" fmla="*/ 1141 h 1868"/>
                  <a:gd name="T90" fmla="*/ 1090 w 1102"/>
                  <a:gd name="T91" fmla="*/ 1029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2" h="1868">
                    <a:moveTo>
                      <a:pt x="1074" y="969"/>
                    </a:moveTo>
                    <a:cubicBezTo>
                      <a:pt x="1058" y="958"/>
                      <a:pt x="1061" y="948"/>
                      <a:pt x="1069" y="930"/>
                    </a:cubicBezTo>
                    <a:cubicBezTo>
                      <a:pt x="1076" y="912"/>
                      <a:pt x="1090" y="901"/>
                      <a:pt x="1076" y="886"/>
                    </a:cubicBezTo>
                    <a:cubicBezTo>
                      <a:pt x="1063" y="871"/>
                      <a:pt x="1023" y="900"/>
                      <a:pt x="998" y="908"/>
                    </a:cubicBezTo>
                    <a:cubicBezTo>
                      <a:pt x="973" y="916"/>
                      <a:pt x="939" y="911"/>
                      <a:pt x="915" y="893"/>
                    </a:cubicBezTo>
                    <a:cubicBezTo>
                      <a:pt x="891" y="874"/>
                      <a:pt x="844" y="858"/>
                      <a:pt x="830" y="848"/>
                    </a:cubicBezTo>
                    <a:cubicBezTo>
                      <a:pt x="815" y="837"/>
                      <a:pt x="813" y="818"/>
                      <a:pt x="794" y="803"/>
                    </a:cubicBezTo>
                    <a:cubicBezTo>
                      <a:pt x="776" y="787"/>
                      <a:pt x="771" y="800"/>
                      <a:pt x="743" y="794"/>
                    </a:cubicBezTo>
                    <a:cubicBezTo>
                      <a:pt x="715" y="787"/>
                      <a:pt x="706" y="783"/>
                      <a:pt x="714" y="763"/>
                    </a:cubicBezTo>
                    <a:cubicBezTo>
                      <a:pt x="722" y="743"/>
                      <a:pt x="724" y="714"/>
                      <a:pt x="700" y="705"/>
                    </a:cubicBezTo>
                    <a:cubicBezTo>
                      <a:pt x="676" y="696"/>
                      <a:pt x="681" y="681"/>
                      <a:pt x="687" y="657"/>
                    </a:cubicBezTo>
                    <a:cubicBezTo>
                      <a:pt x="693" y="633"/>
                      <a:pt x="699" y="611"/>
                      <a:pt x="709" y="582"/>
                    </a:cubicBezTo>
                    <a:cubicBezTo>
                      <a:pt x="719" y="552"/>
                      <a:pt x="757" y="513"/>
                      <a:pt x="784" y="479"/>
                    </a:cubicBezTo>
                    <a:cubicBezTo>
                      <a:pt x="798" y="462"/>
                      <a:pt x="806" y="446"/>
                      <a:pt x="808" y="415"/>
                    </a:cubicBezTo>
                    <a:cubicBezTo>
                      <a:pt x="810" y="384"/>
                      <a:pt x="809" y="349"/>
                      <a:pt x="817" y="328"/>
                    </a:cubicBezTo>
                    <a:cubicBezTo>
                      <a:pt x="825" y="307"/>
                      <a:pt x="873" y="281"/>
                      <a:pt x="896" y="274"/>
                    </a:cubicBezTo>
                    <a:cubicBezTo>
                      <a:pt x="906" y="271"/>
                      <a:pt x="913" y="270"/>
                      <a:pt x="919" y="270"/>
                    </a:cubicBezTo>
                    <a:cubicBezTo>
                      <a:pt x="917" y="255"/>
                      <a:pt x="911" y="239"/>
                      <a:pt x="908" y="229"/>
                    </a:cubicBezTo>
                    <a:cubicBezTo>
                      <a:pt x="905" y="215"/>
                      <a:pt x="906" y="197"/>
                      <a:pt x="897" y="184"/>
                    </a:cubicBezTo>
                    <a:cubicBezTo>
                      <a:pt x="886" y="168"/>
                      <a:pt x="878" y="174"/>
                      <a:pt x="865" y="163"/>
                    </a:cubicBezTo>
                    <a:cubicBezTo>
                      <a:pt x="849" y="150"/>
                      <a:pt x="852" y="139"/>
                      <a:pt x="831" y="132"/>
                    </a:cubicBezTo>
                    <a:cubicBezTo>
                      <a:pt x="823" y="129"/>
                      <a:pt x="814" y="134"/>
                      <a:pt x="806" y="131"/>
                    </a:cubicBezTo>
                    <a:cubicBezTo>
                      <a:pt x="799" y="128"/>
                      <a:pt x="795" y="120"/>
                      <a:pt x="788" y="116"/>
                    </a:cubicBezTo>
                    <a:cubicBezTo>
                      <a:pt x="776" y="110"/>
                      <a:pt x="754" y="109"/>
                      <a:pt x="744" y="98"/>
                    </a:cubicBezTo>
                    <a:cubicBezTo>
                      <a:pt x="737" y="90"/>
                      <a:pt x="734" y="68"/>
                      <a:pt x="729" y="57"/>
                    </a:cubicBezTo>
                    <a:cubicBezTo>
                      <a:pt x="716" y="32"/>
                      <a:pt x="705" y="0"/>
                      <a:pt x="670" y="8"/>
                    </a:cubicBezTo>
                    <a:cubicBezTo>
                      <a:pt x="636" y="17"/>
                      <a:pt x="622" y="43"/>
                      <a:pt x="581" y="37"/>
                    </a:cubicBezTo>
                    <a:cubicBezTo>
                      <a:pt x="575" y="36"/>
                      <a:pt x="571" y="36"/>
                      <a:pt x="568" y="35"/>
                    </a:cubicBezTo>
                    <a:cubicBezTo>
                      <a:pt x="562" y="43"/>
                      <a:pt x="557" y="50"/>
                      <a:pt x="558" y="57"/>
                    </a:cubicBezTo>
                    <a:cubicBezTo>
                      <a:pt x="560" y="80"/>
                      <a:pt x="602" y="78"/>
                      <a:pt x="611" y="96"/>
                    </a:cubicBezTo>
                    <a:cubicBezTo>
                      <a:pt x="616" y="106"/>
                      <a:pt x="607" y="133"/>
                      <a:pt x="607" y="150"/>
                    </a:cubicBezTo>
                    <a:cubicBezTo>
                      <a:pt x="607" y="167"/>
                      <a:pt x="608" y="184"/>
                      <a:pt x="604" y="201"/>
                    </a:cubicBezTo>
                    <a:cubicBezTo>
                      <a:pt x="598" y="226"/>
                      <a:pt x="580" y="246"/>
                      <a:pt x="576" y="272"/>
                    </a:cubicBezTo>
                    <a:cubicBezTo>
                      <a:pt x="571" y="306"/>
                      <a:pt x="575" y="327"/>
                      <a:pt x="552" y="354"/>
                    </a:cubicBezTo>
                    <a:cubicBezTo>
                      <a:pt x="530" y="381"/>
                      <a:pt x="525" y="408"/>
                      <a:pt x="499" y="431"/>
                    </a:cubicBezTo>
                    <a:cubicBezTo>
                      <a:pt x="471" y="456"/>
                      <a:pt x="459" y="472"/>
                      <a:pt x="420" y="472"/>
                    </a:cubicBezTo>
                    <a:cubicBezTo>
                      <a:pt x="385" y="471"/>
                      <a:pt x="365" y="449"/>
                      <a:pt x="332" y="446"/>
                    </a:cubicBezTo>
                    <a:cubicBezTo>
                      <a:pt x="321" y="445"/>
                      <a:pt x="300" y="442"/>
                      <a:pt x="290" y="446"/>
                    </a:cubicBezTo>
                    <a:cubicBezTo>
                      <a:pt x="271" y="453"/>
                      <a:pt x="277" y="454"/>
                      <a:pt x="274" y="474"/>
                    </a:cubicBezTo>
                    <a:cubicBezTo>
                      <a:pt x="271" y="503"/>
                      <a:pt x="261" y="527"/>
                      <a:pt x="234" y="545"/>
                    </a:cubicBezTo>
                    <a:cubicBezTo>
                      <a:pt x="223" y="551"/>
                      <a:pt x="204" y="561"/>
                      <a:pt x="186" y="568"/>
                    </a:cubicBezTo>
                    <a:cubicBezTo>
                      <a:pt x="187" y="571"/>
                      <a:pt x="189" y="575"/>
                      <a:pt x="190" y="577"/>
                    </a:cubicBezTo>
                    <a:cubicBezTo>
                      <a:pt x="198" y="596"/>
                      <a:pt x="205" y="612"/>
                      <a:pt x="203" y="633"/>
                    </a:cubicBezTo>
                    <a:cubicBezTo>
                      <a:pt x="206" y="633"/>
                      <a:pt x="210" y="633"/>
                      <a:pt x="213" y="633"/>
                    </a:cubicBezTo>
                    <a:cubicBezTo>
                      <a:pt x="213" y="665"/>
                      <a:pt x="242" y="683"/>
                      <a:pt x="236" y="718"/>
                    </a:cubicBezTo>
                    <a:cubicBezTo>
                      <a:pt x="230" y="752"/>
                      <a:pt x="196" y="786"/>
                      <a:pt x="210" y="821"/>
                    </a:cubicBezTo>
                    <a:cubicBezTo>
                      <a:pt x="222" y="850"/>
                      <a:pt x="254" y="857"/>
                      <a:pt x="282" y="860"/>
                    </a:cubicBezTo>
                    <a:cubicBezTo>
                      <a:pt x="308" y="863"/>
                      <a:pt x="309" y="862"/>
                      <a:pt x="330" y="877"/>
                    </a:cubicBezTo>
                    <a:cubicBezTo>
                      <a:pt x="340" y="885"/>
                      <a:pt x="335" y="887"/>
                      <a:pt x="348" y="891"/>
                    </a:cubicBezTo>
                    <a:cubicBezTo>
                      <a:pt x="357" y="894"/>
                      <a:pt x="372" y="890"/>
                      <a:pt x="382" y="892"/>
                    </a:cubicBezTo>
                    <a:cubicBezTo>
                      <a:pt x="389" y="919"/>
                      <a:pt x="381" y="949"/>
                      <a:pt x="365" y="972"/>
                    </a:cubicBezTo>
                    <a:cubicBezTo>
                      <a:pt x="341" y="1006"/>
                      <a:pt x="308" y="982"/>
                      <a:pt x="277" y="1000"/>
                    </a:cubicBezTo>
                    <a:cubicBezTo>
                      <a:pt x="249" y="1015"/>
                      <a:pt x="224" y="1037"/>
                      <a:pt x="233" y="1071"/>
                    </a:cubicBezTo>
                    <a:cubicBezTo>
                      <a:pt x="237" y="1085"/>
                      <a:pt x="247" y="1102"/>
                      <a:pt x="251" y="1116"/>
                    </a:cubicBezTo>
                    <a:cubicBezTo>
                      <a:pt x="253" y="1121"/>
                      <a:pt x="252" y="1129"/>
                      <a:pt x="254" y="1134"/>
                    </a:cubicBezTo>
                    <a:cubicBezTo>
                      <a:pt x="258" y="1141"/>
                      <a:pt x="269" y="1145"/>
                      <a:pt x="271" y="1151"/>
                    </a:cubicBezTo>
                    <a:cubicBezTo>
                      <a:pt x="275" y="1165"/>
                      <a:pt x="269" y="1173"/>
                      <a:pt x="267" y="1187"/>
                    </a:cubicBezTo>
                    <a:cubicBezTo>
                      <a:pt x="264" y="1203"/>
                      <a:pt x="271" y="1218"/>
                      <a:pt x="272" y="1233"/>
                    </a:cubicBezTo>
                    <a:cubicBezTo>
                      <a:pt x="274" y="1262"/>
                      <a:pt x="260" y="1286"/>
                      <a:pt x="259" y="1315"/>
                    </a:cubicBezTo>
                    <a:cubicBezTo>
                      <a:pt x="258" y="1346"/>
                      <a:pt x="255" y="1376"/>
                      <a:pt x="254" y="1407"/>
                    </a:cubicBezTo>
                    <a:cubicBezTo>
                      <a:pt x="253" y="1436"/>
                      <a:pt x="261" y="1463"/>
                      <a:pt x="241" y="1483"/>
                    </a:cubicBezTo>
                    <a:cubicBezTo>
                      <a:pt x="220" y="1504"/>
                      <a:pt x="203" y="1490"/>
                      <a:pt x="179" y="1499"/>
                    </a:cubicBezTo>
                    <a:cubicBezTo>
                      <a:pt x="154" y="1509"/>
                      <a:pt x="159" y="1532"/>
                      <a:pt x="154" y="1553"/>
                    </a:cubicBezTo>
                    <a:cubicBezTo>
                      <a:pt x="145" y="1590"/>
                      <a:pt x="117" y="1577"/>
                      <a:pt x="93" y="1598"/>
                    </a:cubicBezTo>
                    <a:cubicBezTo>
                      <a:pt x="74" y="1614"/>
                      <a:pt x="73" y="1634"/>
                      <a:pt x="45" y="1643"/>
                    </a:cubicBezTo>
                    <a:cubicBezTo>
                      <a:pt x="44" y="1680"/>
                      <a:pt x="0" y="1702"/>
                      <a:pt x="6" y="1741"/>
                    </a:cubicBezTo>
                    <a:cubicBezTo>
                      <a:pt x="10" y="1770"/>
                      <a:pt x="54" y="1776"/>
                      <a:pt x="75" y="1801"/>
                    </a:cubicBezTo>
                    <a:cubicBezTo>
                      <a:pt x="99" y="1829"/>
                      <a:pt x="107" y="1861"/>
                      <a:pt x="149" y="1867"/>
                    </a:cubicBezTo>
                    <a:cubicBezTo>
                      <a:pt x="157" y="1868"/>
                      <a:pt x="166" y="1867"/>
                      <a:pt x="174" y="1867"/>
                    </a:cubicBezTo>
                    <a:cubicBezTo>
                      <a:pt x="198" y="1810"/>
                      <a:pt x="234" y="1711"/>
                      <a:pt x="246" y="1688"/>
                    </a:cubicBezTo>
                    <a:cubicBezTo>
                      <a:pt x="262" y="1659"/>
                      <a:pt x="287" y="1650"/>
                      <a:pt x="313" y="1640"/>
                    </a:cubicBezTo>
                    <a:cubicBezTo>
                      <a:pt x="338" y="1629"/>
                      <a:pt x="354" y="1629"/>
                      <a:pt x="366" y="1609"/>
                    </a:cubicBezTo>
                    <a:cubicBezTo>
                      <a:pt x="379" y="1588"/>
                      <a:pt x="398" y="1576"/>
                      <a:pt x="420" y="1558"/>
                    </a:cubicBezTo>
                    <a:cubicBezTo>
                      <a:pt x="442" y="1540"/>
                      <a:pt x="433" y="1512"/>
                      <a:pt x="423" y="1496"/>
                    </a:cubicBezTo>
                    <a:cubicBezTo>
                      <a:pt x="412" y="1481"/>
                      <a:pt x="414" y="1464"/>
                      <a:pt x="417" y="1451"/>
                    </a:cubicBezTo>
                    <a:cubicBezTo>
                      <a:pt x="420" y="1436"/>
                      <a:pt x="416" y="1430"/>
                      <a:pt x="437" y="1426"/>
                    </a:cubicBezTo>
                    <a:cubicBezTo>
                      <a:pt x="458" y="1422"/>
                      <a:pt x="465" y="1411"/>
                      <a:pt x="471" y="1391"/>
                    </a:cubicBezTo>
                    <a:cubicBezTo>
                      <a:pt x="476" y="1371"/>
                      <a:pt x="460" y="1365"/>
                      <a:pt x="458" y="1352"/>
                    </a:cubicBezTo>
                    <a:cubicBezTo>
                      <a:pt x="456" y="1339"/>
                      <a:pt x="467" y="1332"/>
                      <a:pt x="482" y="1317"/>
                    </a:cubicBezTo>
                    <a:cubicBezTo>
                      <a:pt x="497" y="1302"/>
                      <a:pt x="488" y="1305"/>
                      <a:pt x="515" y="1300"/>
                    </a:cubicBezTo>
                    <a:cubicBezTo>
                      <a:pt x="543" y="1296"/>
                      <a:pt x="553" y="1289"/>
                      <a:pt x="573" y="1275"/>
                    </a:cubicBezTo>
                    <a:cubicBezTo>
                      <a:pt x="594" y="1260"/>
                      <a:pt x="590" y="1263"/>
                      <a:pt x="612" y="1258"/>
                    </a:cubicBezTo>
                    <a:cubicBezTo>
                      <a:pt x="635" y="1253"/>
                      <a:pt x="651" y="1264"/>
                      <a:pt x="674" y="1254"/>
                    </a:cubicBezTo>
                    <a:cubicBezTo>
                      <a:pt x="697" y="1244"/>
                      <a:pt x="688" y="1238"/>
                      <a:pt x="706" y="1239"/>
                    </a:cubicBezTo>
                    <a:cubicBezTo>
                      <a:pt x="724" y="1239"/>
                      <a:pt x="698" y="1212"/>
                      <a:pt x="731" y="1212"/>
                    </a:cubicBezTo>
                    <a:cubicBezTo>
                      <a:pt x="765" y="1212"/>
                      <a:pt x="760" y="1214"/>
                      <a:pt x="801" y="1178"/>
                    </a:cubicBezTo>
                    <a:cubicBezTo>
                      <a:pt x="842" y="1143"/>
                      <a:pt x="865" y="1165"/>
                      <a:pt x="894" y="1159"/>
                    </a:cubicBezTo>
                    <a:cubicBezTo>
                      <a:pt x="923" y="1153"/>
                      <a:pt x="945" y="1166"/>
                      <a:pt x="967" y="1180"/>
                    </a:cubicBezTo>
                    <a:cubicBezTo>
                      <a:pt x="989" y="1195"/>
                      <a:pt x="1005" y="1214"/>
                      <a:pt x="1045" y="1208"/>
                    </a:cubicBezTo>
                    <a:cubicBezTo>
                      <a:pt x="1084" y="1202"/>
                      <a:pt x="1064" y="1166"/>
                      <a:pt x="1051" y="1141"/>
                    </a:cubicBezTo>
                    <a:cubicBezTo>
                      <a:pt x="1039" y="1116"/>
                      <a:pt x="1050" y="1116"/>
                      <a:pt x="1070" y="1095"/>
                    </a:cubicBezTo>
                    <a:cubicBezTo>
                      <a:pt x="1091" y="1074"/>
                      <a:pt x="1077" y="1058"/>
                      <a:pt x="1090" y="1029"/>
                    </a:cubicBezTo>
                    <a:cubicBezTo>
                      <a:pt x="1102" y="999"/>
                      <a:pt x="1091" y="981"/>
                      <a:pt x="1074" y="96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Freeform 35">
                <a:extLst>
                  <a:ext uri="{FF2B5EF4-FFF2-40B4-BE49-F238E27FC236}">
                    <a16:creationId xmlns:a16="http://schemas.microsoft.com/office/drawing/2014/main" id="{0214E64A-4298-D2DE-016C-41196AC2562B}"/>
                  </a:ext>
                </a:extLst>
              </p:cNvPr>
              <p:cNvSpPr>
                <a:spLocks/>
              </p:cNvSpPr>
              <p:nvPr/>
            </p:nvSpPr>
            <p:spPr bwMode="auto">
              <a:xfrm>
                <a:off x="6982466" y="5600933"/>
                <a:ext cx="183282" cy="213057"/>
              </a:xfrm>
              <a:custGeom>
                <a:avLst/>
                <a:gdLst>
                  <a:gd name="T0" fmla="*/ 755 w 972"/>
                  <a:gd name="T1" fmla="*/ 592 h 1130"/>
                  <a:gd name="T2" fmla="*/ 635 w 972"/>
                  <a:gd name="T3" fmla="*/ 594 h 1130"/>
                  <a:gd name="T4" fmla="*/ 574 w 972"/>
                  <a:gd name="T5" fmla="*/ 623 h 1130"/>
                  <a:gd name="T6" fmla="*/ 559 w 972"/>
                  <a:gd name="T7" fmla="*/ 554 h 1130"/>
                  <a:gd name="T8" fmla="*/ 600 w 972"/>
                  <a:gd name="T9" fmla="*/ 533 h 1130"/>
                  <a:gd name="T10" fmla="*/ 602 w 972"/>
                  <a:gd name="T11" fmla="*/ 501 h 1130"/>
                  <a:gd name="T12" fmla="*/ 566 w 972"/>
                  <a:gd name="T13" fmla="*/ 459 h 1130"/>
                  <a:gd name="T14" fmla="*/ 518 w 972"/>
                  <a:gd name="T15" fmla="*/ 400 h 1130"/>
                  <a:gd name="T16" fmla="*/ 495 w 972"/>
                  <a:gd name="T17" fmla="*/ 370 h 1130"/>
                  <a:gd name="T18" fmla="*/ 525 w 972"/>
                  <a:gd name="T19" fmla="*/ 344 h 1130"/>
                  <a:gd name="T20" fmla="*/ 541 w 972"/>
                  <a:gd name="T21" fmla="*/ 304 h 1130"/>
                  <a:gd name="T22" fmla="*/ 574 w 972"/>
                  <a:gd name="T23" fmla="*/ 276 h 1130"/>
                  <a:gd name="T24" fmla="*/ 615 w 972"/>
                  <a:gd name="T25" fmla="*/ 209 h 1130"/>
                  <a:gd name="T26" fmla="*/ 676 w 972"/>
                  <a:gd name="T27" fmla="*/ 186 h 1130"/>
                  <a:gd name="T28" fmla="*/ 661 w 972"/>
                  <a:gd name="T29" fmla="*/ 148 h 1130"/>
                  <a:gd name="T30" fmla="*/ 625 w 972"/>
                  <a:gd name="T31" fmla="*/ 127 h 1130"/>
                  <a:gd name="T32" fmla="*/ 612 w 972"/>
                  <a:gd name="T33" fmla="*/ 51 h 1130"/>
                  <a:gd name="T34" fmla="*/ 597 w 972"/>
                  <a:gd name="T35" fmla="*/ 0 h 1130"/>
                  <a:gd name="T36" fmla="*/ 539 w 972"/>
                  <a:gd name="T37" fmla="*/ 13 h 1130"/>
                  <a:gd name="T38" fmla="*/ 464 w 972"/>
                  <a:gd name="T39" fmla="*/ 56 h 1130"/>
                  <a:gd name="T40" fmla="*/ 428 w 972"/>
                  <a:gd name="T41" fmla="*/ 40 h 1130"/>
                  <a:gd name="T42" fmla="*/ 392 w 972"/>
                  <a:gd name="T43" fmla="*/ 47 h 1130"/>
                  <a:gd name="T44" fmla="*/ 305 w 972"/>
                  <a:gd name="T45" fmla="*/ 66 h 1130"/>
                  <a:gd name="T46" fmla="*/ 230 w 972"/>
                  <a:gd name="T47" fmla="*/ 86 h 1130"/>
                  <a:gd name="T48" fmla="*/ 145 w 972"/>
                  <a:gd name="T49" fmla="*/ 118 h 1130"/>
                  <a:gd name="T50" fmla="*/ 74 w 972"/>
                  <a:gd name="T51" fmla="*/ 134 h 1130"/>
                  <a:gd name="T52" fmla="*/ 60 w 972"/>
                  <a:gd name="T53" fmla="*/ 89 h 1130"/>
                  <a:gd name="T54" fmla="*/ 15 w 972"/>
                  <a:gd name="T55" fmla="*/ 122 h 1130"/>
                  <a:gd name="T56" fmla="*/ 57 w 972"/>
                  <a:gd name="T57" fmla="*/ 171 h 1130"/>
                  <a:gd name="T58" fmla="*/ 97 w 972"/>
                  <a:gd name="T59" fmla="*/ 240 h 1130"/>
                  <a:gd name="T60" fmla="*/ 140 w 972"/>
                  <a:gd name="T61" fmla="*/ 289 h 1130"/>
                  <a:gd name="T62" fmla="*/ 88 w 972"/>
                  <a:gd name="T63" fmla="*/ 304 h 1130"/>
                  <a:gd name="T64" fmla="*/ 48 w 972"/>
                  <a:gd name="T65" fmla="*/ 357 h 1130"/>
                  <a:gd name="T66" fmla="*/ 60 w 972"/>
                  <a:gd name="T67" fmla="*/ 390 h 1130"/>
                  <a:gd name="T68" fmla="*/ 111 w 972"/>
                  <a:gd name="T69" fmla="*/ 417 h 1130"/>
                  <a:gd name="T70" fmla="*/ 63 w 972"/>
                  <a:gd name="T71" fmla="*/ 463 h 1130"/>
                  <a:gd name="T72" fmla="*/ 19 w 972"/>
                  <a:gd name="T73" fmla="*/ 505 h 1130"/>
                  <a:gd name="T74" fmla="*/ 12 w 972"/>
                  <a:gd name="T75" fmla="*/ 578 h 1130"/>
                  <a:gd name="T76" fmla="*/ 58 w 972"/>
                  <a:gd name="T77" fmla="*/ 604 h 1130"/>
                  <a:gd name="T78" fmla="*/ 110 w 972"/>
                  <a:gd name="T79" fmla="*/ 638 h 1130"/>
                  <a:gd name="T80" fmla="*/ 145 w 972"/>
                  <a:gd name="T81" fmla="*/ 691 h 1130"/>
                  <a:gd name="T82" fmla="*/ 212 w 972"/>
                  <a:gd name="T83" fmla="*/ 739 h 1130"/>
                  <a:gd name="T84" fmla="*/ 310 w 972"/>
                  <a:gd name="T85" fmla="*/ 794 h 1130"/>
                  <a:gd name="T86" fmla="*/ 301 w 972"/>
                  <a:gd name="T87" fmla="*/ 855 h 1130"/>
                  <a:gd name="T88" fmla="*/ 316 w 972"/>
                  <a:gd name="T89" fmla="*/ 886 h 1130"/>
                  <a:gd name="T90" fmla="*/ 347 w 972"/>
                  <a:gd name="T91" fmla="*/ 930 h 1130"/>
                  <a:gd name="T92" fmla="*/ 363 w 972"/>
                  <a:gd name="T93" fmla="*/ 979 h 1130"/>
                  <a:gd name="T94" fmla="*/ 460 w 972"/>
                  <a:gd name="T95" fmla="*/ 1034 h 1130"/>
                  <a:gd name="T96" fmla="*/ 625 w 972"/>
                  <a:gd name="T97" fmla="*/ 1084 h 1130"/>
                  <a:gd name="T98" fmla="*/ 704 w 972"/>
                  <a:gd name="T99" fmla="*/ 1106 h 1130"/>
                  <a:gd name="T100" fmla="*/ 748 w 972"/>
                  <a:gd name="T101" fmla="*/ 1123 h 1130"/>
                  <a:gd name="T102" fmla="*/ 776 w 972"/>
                  <a:gd name="T103" fmla="*/ 1087 h 1130"/>
                  <a:gd name="T104" fmla="*/ 819 w 972"/>
                  <a:gd name="T105" fmla="*/ 1042 h 1130"/>
                  <a:gd name="T106" fmla="*/ 895 w 972"/>
                  <a:gd name="T107" fmla="*/ 987 h 1130"/>
                  <a:gd name="T108" fmla="*/ 914 w 972"/>
                  <a:gd name="T109" fmla="*/ 922 h 1130"/>
                  <a:gd name="T110" fmla="*/ 955 w 972"/>
                  <a:gd name="T111" fmla="*/ 843 h 1130"/>
                  <a:gd name="T112" fmla="*/ 972 w 972"/>
                  <a:gd name="T113" fmla="*/ 807 h 1130"/>
                  <a:gd name="T114" fmla="*/ 947 w 972"/>
                  <a:gd name="T115" fmla="*/ 807 h 1130"/>
                  <a:gd name="T116" fmla="*/ 873 w 972"/>
                  <a:gd name="T117" fmla="*/ 741 h 1130"/>
                  <a:gd name="T118" fmla="*/ 804 w 972"/>
                  <a:gd name="T119" fmla="*/ 681 h 1130"/>
                  <a:gd name="T120" fmla="*/ 836 w 972"/>
                  <a:gd name="T121" fmla="*/ 608 h 1130"/>
                  <a:gd name="T122" fmla="*/ 822 w 972"/>
                  <a:gd name="T123" fmla="*/ 601 h 1130"/>
                  <a:gd name="T124" fmla="*/ 755 w 972"/>
                  <a:gd name="T125" fmla="*/ 592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2" h="1130">
                    <a:moveTo>
                      <a:pt x="755" y="592"/>
                    </a:moveTo>
                    <a:cubicBezTo>
                      <a:pt x="720" y="596"/>
                      <a:pt x="666" y="578"/>
                      <a:pt x="635" y="594"/>
                    </a:cubicBezTo>
                    <a:cubicBezTo>
                      <a:pt x="615" y="605"/>
                      <a:pt x="604" y="640"/>
                      <a:pt x="574" y="623"/>
                    </a:cubicBezTo>
                    <a:cubicBezTo>
                      <a:pt x="557" y="614"/>
                      <a:pt x="548" y="571"/>
                      <a:pt x="559" y="554"/>
                    </a:cubicBezTo>
                    <a:cubicBezTo>
                      <a:pt x="569" y="539"/>
                      <a:pt x="589" y="546"/>
                      <a:pt x="600" y="533"/>
                    </a:cubicBezTo>
                    <a:cubicBezTo>
                      <a:pt x="608" y="522"/>
                      <a:pt x="603" y="514"/>
                      <a:pt x="602" y="501"/>
                    </a:cubicBezTo>
                    <a:cubicBezTo>
                      <a:pt x="599" y="465"/>
                      <a:pt x="595" y="472"/>
                      <a:pt x="566" y="459"/>
                    </a:cubicBezTo>
                    <a:cubicBezTo>
                      <a:pt x="540" y="447"/>
                      <a:pt x="543" y="418"/>
                      <a:pt x="518" y="400"/>
                    </a:cubicBezTo>
                    <a:cubicBezTo>
                      <a:pt x="507" y="391"/>
                      <a:pt x="489" y="389"/>
                      <a:pt x="495" y="370"/>
                    </a:cubicBezTo>
                    <a:cubicBezTo>
                      <a:pt x="498" y="357"/>
                      <a:pt x="517" y="357"/>
                      <a:pt x="525" y="344"/>
                    </a:cubicBezTo>
                    <a:cubicBezTo>
                      <a:pt x="532" y="332"/>
                      <a:pt x="531" y="317"/>
                      <a:pt x="541" y="304"/>
                    </a:cubicBezTo>
                    <a:cubicBezTo>
                      <a:pt x="549" y="293"/>
                      <a:pt x="568" y="286"/>
                      <a:pt x="574" y="276"/>
                    </a:cubicBezTo>
                    <a:cubicBezTo>
                      <a:pt x="589" y="253"/>
                      <a:pt x="581" y="217"/>
                      <a:pt x="615" y="209"/>
                    </a:cubicBezTo>
                    <a:cubicBezTo>
                      <a:pt x="642" y="202"/>
                      <a:pt x="679" y="229"/>
                      <a:pt x="676" y="186"/>
                    </a:cubicBezTo>
                    <a:cubicBezTo>
                      <a:pt x="675" y="174"/>
                      <a:pt x="669" y="157"/>
                      <a:pt x="661" y="148"/>
                    </a:cubicBezTo>
                    <a:cubicBezTo>
                      <a:pt x="651" y="137"/>
                      <a:pt x="633" y="137"/>
                      <a:pt x="625" y="127"/>
                    </a:cubicBezTo>
                    <a:cubicBezTo>
                      <a:pt x="613" y="112"/>
                      <a:pt x="614" y="69"/>
                      <a:pt x="612" y="51"/>
                    </a:cubicBezTo>
                    <a:cubicBezTo>
                      <a:pt x="609" y="30"/>
                      <a:pt x="605" y="15"/>
                      <a:pt x="597" y="0"/>
                    </a:cubicBezTo>
                    <a:cubicBezTo>
                      <a:pt x="579" y="11"/>
                      <a:pt x="562" y="3"/>
                      <a:pt x="539" y="13"/>
                    </a:cubicBezTo>
                    <a:cubicBezTo>
                      <a:pt x="512" y="24"/>
                      <a:pt x="496" y="63"/>
                      <a:pt x="464" y="56"/>
                    </a:cubicBezTo>
                    <a:cubicBezTo>
                      <a:pt x="449" y="52"/>
                      <a:pt x="444" y="43"/>
                      <a:pt x="428" y="40"/>
                    </a:cubicBezTo>
                    <a:cubicBezTo>
                      <a:pt x="414" y="38"/>
                      <a:pt x="405" y="43"/>
                      <a:pt x="392" y="47"/>
                    </a:cubicBezTo>
                    <a:cubicBezTo>
                      <a:pt x="362" y="57"/>
                      <a:pt x="337" y="63"/>
                      <a:pt x="305" y="66"/>
                    </a:cubicBezTo>
                    <a:cubicBezTo>
                      <a:pt x="278" y="68"/>
                      <a:pt x="256" y="80"/>
                      <a:pt x="230" y="86"/>
                    </a:cubicBezTo>
                    <a:cubicBezTo>
                      <a:pt x="199" y="94"/>
                      <a:pt x="171" y="98"/>
                      <a:pt x="145" y="118"/>
                    </a:cubicBezTo>
                    <a:cubicBezTo>
                      <a:pt x="129" y="130"/>
                      <a:pt x="97" y="151"/>
                      <a:pt x="74" y="134"/>
                    </a:cubicBezTo>
                    <a:cubicBezTo>
                      <a:pt x="60" y="125"/>
                      <a:pt x="62" y="105"/>
                      <a:pt x="60" y="89"/>
                    </a:cubicBezTo>
                    <a:cubicBezTo>
                      <a:pt x="39" y="99"/>
                      <a:pt x="26" y="110"/>
                      <a:pt x="15" y="122"/>
                    </a:cubicBezTo>
                    <a:cubicBezTo>
                      <a:pt x="24" y="137"/>
                      <a:pt x="41" y="156"/>
                      <a:pt x="57" y="171"/>
                    </a:cubicBezTo>
                    <a:cubicBezTo>
                      <a:pt x="86" y="198"/>
                      <a:pt x="83" y="222"/>
                      <a:pt x="97" y="240"/>
                    </a:cubicBezTo>
                    <a:cubicBezTo>
                      <a:pt x="111" y="257"/>
                      <a:pt x="147" y="268"/>
                      <a:pt x="140" y="289"/>
                    </a:cubicBezTo>
                    <a:cubicBezTo>
                      <a:pt x="132" y="311"/>
                      <a:pt x="111" y="301"/>
                      <a:pt x="88" y="304"/>
                    </a:cubicBezTo>
                    <a:cubicBezTo>
                      <a:pt x="65" y="306"/>
                      <a:pt x="62" y="339"/>
                      <a:pt x="48" y="357"/>
                    </a:cubicBezTo>
                    <a:cubicBezTo>
                      <a:pt x="34" y="375"/>
                      <a:pt x="36" y="390"/>
                      <a:pt x="60" y="390"/>
                    </a:cubicBezTo>
                    <a:cubicBezTo>
                      <a:pt x="85" y="390"/>
                      <a:pt x="80" y="394"/>
                      <a:pt x="111" y="417"/>
                    </a:cubicBezTo>
                    <a:cubicBezTo>
                      <a:pt x="143" y="440"/>
                      <a:pt x="92" y="452"/>
                      <a:pt x="63" y="463"/>
                    </a:cubicBezTo>
                    <a:cubicBezTo>
                      <a:pt x="34" y="475"/>
                      <a:pt x="28" y="485"/>
                      <a:pt x="19" y="505"/>
                    </a:cubicBezTo>
                    <a:cubicBezTo>
                      <a:pt x="11" y="526"/>
                      <a:pt x="23" y="549"/>
                      <a:pt x="12" y="578"/>
                    </a:cubicBezTo>
                    <a:cubicBezTo>
                      <a:pt x="0" y="608"/>
                      <a:pt x="23" y="610"/>
                      <a:pt x="58" y="604"/>
                    </a:cubicBezTo>
                    <a:cubicBezTo>
                      <a:pt x="92" y="597"/>
                      <a:pt x="96" y="615"/>
                      <a:pt x="110" y="638"/>
                    </a:cubicBezTo>
                    <a:cubicBezTo>
                      <a:pt x="124" y="661"/>
                      <a:pt x="129" y="669"/>
                      <a:pt x="145" y="691"/>
                    </a:cubicBezTo>
                    <a:cubicBezTo>
                      <a:pt x="160" y="712"/>
                      <a:pt x="179" y="719"/>
                      <a:pt x="212" y="739"/>
                    </a:cubicBezTo>
                    <a:cubicBezTo>
                      <a:pt x="246" y="760"/>
                      <a:pt x="258" y="763"/>
                      <a:pt x="310" y="794"/>
                    </a:cubicBezTo>
                    <a:cubicBezTo>
                      <a:pt x="361" y="825"/>
                      <a:pt x="326" y="832"/>
                      <a:pt x="301" y="855"/>
                    </a:cubicBezTo>
                    <a:cubicBezTo>
                      <a:pt x="275" y="879"/>
                      <a:pt x="288" y="879"/>
                      <a:pt x="316" y="886"/>
                    </a:cubicBezTo>
                    <a:cubicBezTo>
                      <a:pt x="344" y="894"/>
                      <a:pt x="341" y="896"/>
                      <a:pt x="347" y="930"/>
                    </a:cubicBezTo>
                    <a:cubicBezTo>
                      <a:pt x="352" y="963"/>
                      <a:pt x="343" y="963"/>
                      <a:pt x="363" y="979"/>
                    </a:cubicBezTo>
                    <a:cubicBezTo>
                      <a:pt x="383" y="996"/>
                      <a:pt x="408" y="999"/>
                      <a:pt x="460" y="1034"/>
                    </a:cubicBezTo>
                    <a:cubicBezTo>
                      <a:pt x="513" y="1070"/>
                      <a:pt x="594" y="1079"/>
                      <a:pt x="625" y="1084"/>
                    </a:cubicBezTo>
                    <a:cubicBezTo>
                      <a:pt x="656" y="1089"/>
                      <a:pt x="681" y="1106"/>
                      <a:pt x="704" y="1106"/>
                    </a:cubicBezTo>
                    <a:cubicBezTo>
                      <a:pt x="727" y="1106"/>
                      <a:pt x="726" y="1115"/>
                      <a:pt x="748" y="1123"/>
                    </a:cubicBezTo>
                    <a:cubicBezTo>
                      <a:pt x="770" y="1130"/>
                      <a:pt x="775" y="1110"/>
                      <a:pt x="776" y="1087"/>
                    </a:cubicBezTo>
                    <a:cubicBezTo>
                      <a:pt x="777" y="1064"/>
                      <a:pt x="790" y="1062"/>
                      <a:pt x="819" y="1042"/>
                    </a:cubicBezTo>
                    <a:cubicBezTo>
                      <a:pt x="849" y="1022"/>
                      <a:pt x="872" y="1006"/>
                      <a:pt x="895" y="987"/>
                    </a:cubicBezTo>
                    <a:cubicBezTo>
                      <a:pt x="918" y="968"/>
                      <a:pt x="911" y="941"/>
                      <a:pt x="914" y="922"/>
                    </a:cubicBezTo>
                    <a:cubicBezTo>
                      <a:pt x="916" y="903"/>
                      <a:pt x="936" y="875"/>
                      <a:pt x="955" y="843"/>
                    </a:cubicBezTo>
                    <a:cubicBezTo>
                      <a:pt x="959" y="836"/>
                      <a:pt x="965" y="823"/>
                      <a:pt x="972" y="807"/>
                    </a:cubicBezTo>
                    <a:cubicBezTo>
                      <a:pt x="964" y="807"/>
                      <a:pt x="955" y="808"/>
                      <a:pt x="947" y="807"/>
                    </a:cubicBezTo>
                    <a:cubicBezTo>
                      <a:pt x="905" y="801"/>
                      <a:pt x="897" y="769"/>
                      <a:pt x="873" y="741"/>
                    </a:cubicBezTo>
                    <a:cubicBezTo>
                      <a:pt x="852" y="716"/>
                      <a:pt x="808" y="710"/>
                      <a:pt x="804" y="681"/>
                    </a:cubicBezTo>
                    <a:cubicBezTo>
                      <a:pt x="800" y="651"/>
                      <a:pt x="824" y="631"/>
                      <a:pt x="836" y="608"/>
                    </a:cubicBezTo>
                    <a:cubicBezTo>
                      <a:pt x="831" y="605"/>
                      <a:pt x="826" y="603"/>
                      <a:pt x="822" y="601"/>
                    </a:cubicBezTo>
                    <a:cubicBezTo>
                      <a:pt x="798" y="588"/>
                      <a:pt x="782" y="590"/>
                      <a:pt x="755" y="592"/>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Freeform 36">
                <a:extLst>
                  <a:ext uri="{FF2B5EF4-FFF2-40B4-BE49-F238E27FC236}">
                    <a16:creationId xmlns:a16="http://schemas.microsoft.com/office/drawing/2014/main" id="{82C9E03E-26F8-2770-3E57-737942B29CA8}"/>
                  </a:ext>
                </a:extLst>
              </p:cNvPr>
              <p:cNvSpPr>
                <a:spLocks/>
              </p:cNvSpPr>
              <p:nvPr/>
            </p:nvSpPr>
            <p:spPr bwMode="auto">
              <a:xfrm>
                <a:off x="7074665" y="5511767"/>
                <a:ext cx="131634" cy="209864"/>
              </a:xfrm>
              <a:custGeom>
                <a:avLst/>
                <a:gdLst>
                  <a:gd name="T0" fmla="*/ 691 w 698"/>
                  <a:gd name="T1" fmla="*/ 305 h 1113"/>
                  <a:gd name="T2" fmla="*/ 657 w 698"/>
                  <a:gd name="T3" fmla="*/ 304 h 1113"/>
                  <a:gd name="T4" fmla="*/ 639 w 698"/>
                  <a:gd name="T5" fmla="*/ 290 h 1113"/>
                  <a:gd name="T6" fmla="*/ 591 w 698"/>
                  <a:gd name="T7" fmla="*/ 273 h 1113"/>
                  <a:gd name="T8" fmla="*/ 519 w 698"/>
                  <a:gd name="T9" fmla="*/ 234 h 1113"/>
                  <a:gd name="T10" fmla="*/ 545 w 698"/>
                  <a:gd name="T11" fmla="*/ 131 h 1113"/>
                  <a:gd name="T12" fmla="*/ 523 w 698"/>
                  <a:gd name="T13" fmla="*/ 53 h 1113"/>
                  <a:gd name="T14" fmla="*/ 515 w 698"/>
                  <a:gd name="T15" fmla="*/ 61 h 1113"/>
                  <a:gd name="T16" fmla="*/ 493 w 698"/>
                  <a:gd name="T17" fmla="*/ 79 h 1113"/>
                  <a:gd name="T18" fmla="*/ 440 w 698"/>
                  <a:gd name="T19" fmla="*/ 53 h 1113"/>
                  <a:gd name="T20" fmla="*/ 333 w 698"/>
                  <a:gd name="T21" fmla="*/ 81 h 1113"/>
                  <a:gd name="T22" fmla="*/ 288 w 698"/>
                  <a:gd name="T23" fmla="*/ 75 h 1113"/>
                  <a:gd name="T24" fmla="*/ 270 w 698"/>
                  <a:gd name="T25" fmla="*/ 61 h 1113"/>
                  <a:gd name="T26" fmla="*/ 247 w 698"/>
                  <a:gd name="T27" fmla="*/ 61 h 1113"/>
                  <a:gd name="T28" fmla="*/ 213 w 698"/>
                  <a:gd name="T29" fmla="*/ 34 h 1113"/>
                  <a:gd name="T30" fmla="*/ 192 w 698"/>
                  <a:gd name="T31" fmla="*/ 3 h 1113"/>
                  <a:gd name="T32" fmla="*/ 161 w 698"/>
                  <a:gd name="T33" fmla="*/ 84 h 1113"/>
                  <a:gd name="T34" fmla="*/ 118 w 698"/>
                  <a:gd name="T35" fmla="*/ 173 h 1113"/>
                  <a:gd name="T36" fmla="*/ 123 w 698"/>
                  <a:gd name="T37" fmla="*/ 207 h 1113"/>
                  <a:gd name="T38" fmla="*/ 138 w 698"/>
                  <a:gd name="T39" fmla="*/ 234 h 1113"/>
                  <a:gd name="T40" fmla="*/ 141 w 698"/>
                  <a:gd name="T41" fmla="*/ 304 h 1113"/>
                  <a:gd name="T42" fmla="*/ 154 w 698"/>
                  <a:gd name="T43" fmla="*/ 383 h 1113"/>
                  <a:gd name="T44" fmla="*/ 138 w 698"/>
                  <a:gd name="T45" fmla="*/ 421 h 1113"/>
                  <a:gd name="T46" fmla="*/ 122 w 698"/>
                  <a:gd name="T47" fmla="*/ 460 h 1113"/>
                  <a:gd name="T48" fmla="*/ 108 w 698"/>
                  <a:gd name="T49" fmla="*/ 473 h 1113"/>
                  <a:gd name="T50" fmla="*/ 123 w 698"/>
                  <a:gd name="T51" fmla="*/ 524 h 1113"/>
                  <a:gd name="T52" fmla="*/ 136 w 698"/>
                  <a:gd name="T53" fmla="*/ 600 h 1113"/>
                  <a:gd name="T54" fmla="*/ 172 w 698"/>
                  <a:gd name="T55" fmla="*/ 621 h 1113"/>
                  <a:gd name="T56" fmla="*/ 187 w 698"/>
                  <a:gd name="T57" fmla="*/ 659 h 1113"/>
                  <a:gd name="T58" fmla="*/ 126 w 698"/>
                  <a:gd name="T59" fmla="*/ 682 h 1113"/>
                  <a:gd name="T60" fmla="*/ 85 w 698"/>
                  <a:gd name="T61" fmla="*/ 749 h 1113"/>
                  <a:gd name="T62" fmla="*/ 52 w 698"/>
                  <a:gd name="T63" fmla="*/ 777 h 1113"/>
                  <a:gd name="T64" fmla="*/ 36 w 698"/>
                  <a:gd name="T65" fmla="*/ 817 h 1113"/>
                  <a:gd name="T66" fmla="*/ 6 w 698"/>
                  <a:gd name="T67" fmla="*/ 843 h 1113"/>
                  <a:gd name="T68" fmla="*/ 29 w 698"/>
                  <a:gd name="T69" fmla="*/ 873 h 1113"/>
                  <a:gd name="T70" fmla="*/ 77 w 698"/>
                  <a:gd name="T71" fmla="*/ 932 h 1113"/>
                  <a:gd name="T72" fmla="*/ 113 w 698"/>
                  <a:gd name="T73" fmla="*/ 974 h 1113"/>
                  <a:gd name="T74" fmla="*/ 111 w 698"/>
                  <a:gd name="T75" fmla="*/ 1006 h 1113"/>
                  <a:gd name="T76" fmla="*/ 70 w 698"/>
                  <a:gd name="T77" fmla="*/ 1027 h 1113"/>
                  <a:gd name="T78" fmla="*/ 85 w 698"/>
                  <a:gd name="T79" fmla="*/ 1096 h 1113"/>
                  <a:gd name="T80" fmla="*/ 146 w 698"/>
                  <a:gd name="T81" fmla="*/ 1067 h 1113"/>
                  <a:gd name="T82" fmla="*/ 266 w 698"/>
                  <a:gd name="T83" fmla="*/ 1065 h 1113"/>
                  <a:gd name="T84" fmla="*/ 333 w 698"/>
                  <a:gd name="T85" fmla="*/ 1074 h 1113"/>
                  <a:gd name="T86" fmla="*/ 347 w 698"/>
                  <a:gd name="T87" fmla="*/ 1081 h 1113"/>
                  <a:gd name="T88" fmla="*/ 354 w 698"/>
                  <a:gd name="T89" fmla="*/ 1056 h 1113"/>
                  <a:gd name="T90" fmla="*/ 402 w 698"/>
                  <a:gd name="T91" fmla="*/ 1011 h 1113"/>
                  <a:gd name="T92" fmla="*/ 463 w 698"/>
                  <a:gd name="T93" fmla="*/ 966 h 1113"/>
                  <a:gd name="T94" fmla="*/ 488 w 698"/>
                  <a:gd name="T95" fmla="*/ 912 h 1113"/>
                  <a:gd name="T96" fmla="*/ 550 w 698"/>
                  <a:gd name="T97" fmla="*/ 896 h 1113"/>
                  <a:gd name="T98" fmla="*/ 563 w 698"/>
                  <a:gd name="T99" fmla="*/ 820 h 1113"/>
                  <a:gd name="T100" fmla="*/ 568 w 698"/>
                  <a:gd name="T101" fmla="*/ 728 h 1113"/>
                  <a:gd name="T102" fmla="*/ 581 w 698"/>
                  <a:gd name="T103" fmla="*/ 646 h 1113"/>
                  <a:gd name="T104" fmla="*/ 576 w 698"/>
                  <a:gd name="T105" fmla="*/ 600 h 1113"/>
                  <a:gd name="T106" fmla="*/ 580 w 698"/>
                  <a:gd name="T107" fmla="*/ 564 h 1113"/>
                  <a:gd name="T108" fmla="*/ 563 w 698"/>
                  <a:gd name="T109" fmla="*/ 547 h 1113"/>
                  <a:gd name="T110" fmla="*/ 560 w 698"/>
                  <a:gd name="T111" fmla="*/ 529 h 1113"/>
                  <a:gd name="T112" fmla="*/ 542 w 698"/>
                  <a:gd name="T113" fmla="*/ 484 h 1113"/>
                  <a:gd name="T114" fmla="*/ 586 w 698"/>
                  <a:gd name="T115" fmla="*/ 413 h 1113"/>
                  <a:gd name="T116" fmla="*/ 674 w 698"/>
                  <a:gd name="T117" fmla="*/ 385 h 1113"/>
                  <a:gd name="T118" fmla="*/ 691 w 698"/>
                  <a:gd name="T119" fmla="*/ 30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1113">
                    <a:moveTo>
                      <a:pt x="691" y="305"/>
                    </a:moveTo>
                    <a:cubicBezTo>
                      <a:pt x="681" y="303"/>
                      <a:pt x="666" y="307"/>
                      <a:pt x="657" y="304"/>
                    </a:cubicBezTo>
                    <a:cubicBezTo>
                      <a:pt x="644" y="300"/>
                      <a:pt x="649" y="298"/>
                      <a:pt x="639" y="290"/>
                    </a:cubicBezTo>
                    <a:cubicBezTo>
                      <a:pt x="618" y="275"/>
                      <a:pt x="617" y="276"/>
                      <a:pt x="591" y="273"/>
                    </a:cubicBezTo>
                    <a:cubicBezTo>
                      <a:pt x="563" y="270"/>
                      <a:pt x="531" y="263"/>
                      <a:pt x="519" y="234"/>
                    </a:cubicBezTo>
                    <a:cubicBezTo>
                      <a:pt x="505" y="199"/>
                      <a:pt x="539" y="165"/>
                      <a:pt x="545" y="131"/>
                    </a:cubicBezTo>
                    <a:cubicBezTo>
                      <a:pt x="551" y="98"/>
                      <a:pt x="527" y="81"/>
                      <a:pt x="523" y="53"/>
                    </a:cubicBezTo>
                    <a:cubicBezTo>
                      <a:pt x="521" y="56"/>
                      <a:pt x="518" y="58"/>
                      <a:pt x="515" y="61"/>
                    </a:cubicBezTo>
                    <a:cubicBezTo>
                      <a:pt x="505" y="70"/>
                      <a:pt x="507" y="75"/>
                      <a:pt x="493" y="79"/>
                    </a:cubicBezTo>
                    <a:cubicBezTo>
                      <a:pt x="469" y="85"/>
                      <a:pt x="456" y="66"/>
                      <a:pt x="440" y="53"/>
                    </a:cubicBezTo>
                    <a:cubicBezTo>
                      <a:pt x="396" y="20"/>
                      <a:pt x="378" y="73"/>
                      <a:pt x="333" y="81"/>
                    </a:cubicBezTo>
                    <a:cubicBezTo>
                      <a:pt x="316" y="85"/>
                      <a:pt x="303" y="83"/>
                      <a:pt x="288" y="75"/>
                    </a:cubicBezTo>
                    <a:cubicBezTo>
                      <a:pt x="279" y="71"/>
                      <a:pt x="280" y="64"/>
                      <a:pt x="270" y="61"/>
                    </a:cubicBezTo>
                    <a:cubicBezTo>
                      <a:pt x="263" y="59"/>
                      <a:pt x="254" y="62"/>
                      <a:pt x="247" y="61"/>
                    </a:cubicBezTo>
                    <a:cubicBezTo>
                      <a:pt x="221" y="59"/>
                      <a:pt x="222" y="57"/>
                      <a:pt x="213" y="34"/>
                    </a:cubicBezTo>
                    <a:cubicBezTo>
                      <a:pt x="208" y="23"/>
                      <a:pt x="208" y="0"/>
                      <a:pt x="192" y="3"/>
                    </a:cubicBezTo>
                    <a:cubicBezTo>
                      <a:pt x="168" y="6"/>
                      <a:pt x="166" y="67"/>
                      <a:pt x="161" y="84"/>
                    </a:cubicBezTo>
                    <a:cubicBezTo>
                      <a:pt x="152" y="117"/>
                      <a:pt x="133" y="144"/>
                      <a:pt x="118" y="173"/>
                    </a:cubicBezTo>
                    <a:cubicBezTo>
                      <a:pt x="108" y="193"/>
                      <a:pt x="109" y="194"/>
                      <a:pt x="123" y="207"/>
                    </a:cubicBezTo>
                    <a:cubicBezTo>
                      <a:pt x="141" y="224"/>
                      <a:pt x="144" y="208"/>
                      <a:pt x="138" y="234"/>
                    </a:cubicBezTo>
                    <a:cubicBezTo>
                      <a:pt x="132" y="262"/>
                      <a:pt x="128" y="277"/>
                      <a:pt x="141" y="304"/>
                    </a:cubicBezTo>
                    <a:cubicBezTo>
                      <a:pt x="154" y="329"/>
                      <a:pt x="164" y="353"/>
                      <a:pt x="154" y="383"/>
                    </a:cubicBezTo>
                    <a:cubicBezTo>
                      <a:pt x="149" y="397"/>
                      <a:pt x="143" y="409"/>
                      <a:pt x="138" y="421"/>
                    </a:cubicBezTo>
                    <a:cubicBezTo>
                      <a:pt x="133" y="434"/>
                      <a:pt x="131" y="449"/>
                      <a:pt x="122" y="460"/>
                    </a:cubicBezTo>
                    <a:cubicBezTo>
                      <a:pt x="117" y="466"/>
                      <a:pt x="113" y="470"/>
                      <a:pt x="108" y="473"/>
                    </a:cubicBezTo>
                    <a:cubicBezTo>
                      <a:pt x="116" y="488"/>
                      <a:pt x="120" y="503"/>
                      <a:pt x="123" y="524"/>
                    </a:cubicBezTo>
                    <a:cubicBezTo>
                      <a:pt x="125" y="542"/>
                      <a:pt x="124" y="585"/>
                      <a:pt x="136" y="600"/>
                    </a:cubicBezTo>
                    <a:cubicBezTo>
                      <a:pt x="144" y="610"/>
                      <a:pt x="162" y="610"/>
                      <a:pt x="172" y="621"/>
                    </a:cubicBezTo>
                    <a:cubicBezTo>
                      <a:pt x="180" y="630"/>
                      <a:pt x="186" y="647"/>
                      <a:pt x="187" y="659"/>
                    </a:cubicBezTo>
                    <a:cubicBezTo>
                      <a:pt x="190" y="702"/>
                      <a:pt x="153" y="675"/>
                      <a:pt x="126" y="682"/>
                    </a:cubicBezTo>
                    <a:cubicBezTo>
                      <a:pt x="92" y="690"/>
                      <a:pt x="100" y="726"/>
                      <a:pt x="85" y="749"/>
                    </a:cubicBezTo>
                    <a:cubicBezTo>
                      <a:pt x="79" y="759"/>
                      <a:pt x="60" y="766"/>
                      <a:pt x="52" y="777"/>
                    </a:cubicBezTo>
                    <a:cubicBezTo>
                      <a:pt x="42" y="790"/>
                      <a:pt x="43" y="805"/>
                      <a:pt x="36" y="817"/>
                    </a:cubicBezTo>
                    <a:cubicBezTo>
                      <a:pt x="28" y="830"/>
                      <a:pt x="9" y="830"/>
                      <a:pt x="6" y="843"/>
                    </a:cubicBezTo>
                    <a:cubicBezTo>
                      <a:pt x="0" y="862"/>
                      <a:pt x="18" y="864"/>
                      <a:pt x="29" y="873"/>
                    </a:cubicBezTo>
                    <a:cubicBezTo>
                      <a:pt x="54" y="891"/>
                      <a:pt x="51" y="920"/>
                      <a:pt x="77" y="932"/>
                    </a:cubicBezTo>
                    <a:cubicBezTo>
                      <a:pt x="106" y="945"/>
                      <a:pt x="110" y="938"/>
                      <a:pt x="113" y="974"/>
                    </a:cubicBezTo>
                    <a:cubicBezTo>
                      <a:pt x="114" y="987"/>
                      <a:pt x="119" y="995"/>
                      <a:pt x="111" y="1006"/>
                    </a:cubicBezTo>
                    <a:cubicBezTo>
                      <a:pt x="100" y="1019"/>
                      <a:pt x="80" y="1012"/>
                      <a:pt x="70" y="1027"/>
                    </a:cubicBezTo>
                    <a:cubicBezTo>
                      <a:pt x="59" y="1044"/>
                      <a:pt x="68" y="1087"/>
                      <a:pt x="85" y="1096"/>
                    </a:cubicBezTo>
                    <a:cubicBezTo>
                      <a:pt x="115" y="1113"/>
                      <a:pt x="126" y="1078"/>
                      <a:pt x="146" y="1067"/>
                    </a:cubicBezTo>
                    <a:cubicBezTo>
                      <a:pt x="177" y="1051"/>
                      <a:pt x="231" y="1069"/>
                      <a:pt x="266" y="1065"/>
                    </a:cubicBezTo>
                    <a:cubicBezTo>
                      <a:pt x="293" y="1063"/>
                      <a:pt x="309" y="1061"/>
                      <a:pt x="333" y="1074"/>
                    </a:cubicBezTo>
                    <a:cubicBezTo>
                      <a:pt x="337" y="1076"/>
                      <a:pt x="342" y="1078"/>
                      <a:pt x="347" y="1081"/>
                    </a:cubicBezTo>
                    <a:cubicBezTo>
                      <a:pt x="351" y="1073"/>
                      <a:pt x="354" y="1065"/>
                      <a:pt x="354" y="1056"/>
                    </a:cubicBezTo>
                    <a:cubicBezTo>
                      <a:pt x="382" y="1047"/>
                      <a:pt x="383" y="1027"/>
                      <a:pt x="402" y="1011"/>
                    </a:cubicBezTo>
                    <a:cubicBezTo>
                      <a:pt x="426" y="990"/>
                      <a:pt x="454" y="1003"/>
                      <a:pt x="463" y="966"/>
                    </a:cubicBezTo>
                    <a:cubicBezTo>
                      <a:pt x="468" y="945"/>
                      <a:pt x="463" y="922"/>
                      <a:pt x="488" y="912"/>
                    </a:cubicBezTo>
                    <a:cubicBezTo>
                      <a:pt x="512" y="903"/>
                      <a:pt x="529" y="917"/>
                      <a:pt x="550" y="896"/>
                    </a:cubicBezTo>
                    <a:cubicBezTo>
                      <a:pt x="570" y="876"/>
                      <a:pt x="562" y="849"/>
                      <a:pt x="563" y="820"/>
                    </a:cubicBezTo>
                    <a:cubicBezTo>
                      <a:pt x="564" y="789"/>
                      <a:pt x="567" y="759"/>
                      <a:pt x="568" y="728"/>
                    </a:cubicBezTo>
                    <a:cubicBezTo>
                      <a:pt x="569" y="699"/>
                      <a:pt x="583" y="675"/>
                      <a:pt x="581" y="646"/>
                    </a:cubicBezTo>
                    <a:cubicBezTo>
                      <a:pt x="580" y="631"/>
                      <a:pt x="573" y="616"/>
                      <a:pt x="576" y="600"/>
                    </a:cubicBezTo>
                    <a:cubicBezTo>
                      <a:pt x="578" y="586"/>
                      <a:pt x="584" y="578"/>
                      <a:pt x="580" y="564"/>
                    </a:cubicBezTo>
                    <a:cubicBezTo>
                      <a:pt x="578" y="558"/>
                      <a:pt x="567" y="554"/>
                      <a:pt x="563" y="547"/>
                    </a:cubicBezTo>
                    <a:cubicBezTo>
                      <a:pt x="561" y="542"/>
                      <a:pt x="562" y="534"/>
                      <a:pt x="560" y="529"/>
                    </a:cubicBezTo>
                    <a:cubicBezTo>
                      <a:pt x="556" y="515"/>
                      <a:pt x="546" y="498"/>
                      <a:pt x="542" y="484"/>
                    </a:cubicBezTo>
                    <a:cubicBezTo>
                      <a:pt x="533" y="450"/>
                      <a:pt x="558" y="428"/>
                      <a:pt x="586" y="413"/>
                    </a:cubicBezTo>
                    <a:cubicBezTo>
                      <a:pt x="617" y="395"/>
                      <a:pt x="650" y="419"/>
                      <a:pt x="674" y="385"/>
                    </a:cubicBezTo>
                    <a:cubicBezTo>
                      <a:pt x="690" y="362"/>
                      <a:pt x="698" y="332"/>
                      <a:pt x="691" y="305"/>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Freeform 37">
                <a:extLst>
                  <a:ext uri="{FF2B5EF4-FFF2-40B4-BE49-F238E27FC236}">
                    <a16:creationId xmlns:a16="http://schemas.microsoft.com/office/drawing/2014/main" id="{0D6392B5-F528-3F1D-A53B-152F08912B17}"/>
                  </a:ext>
                </a:extLst>
              </p:cNvPr>
              <p:cNvSpPr>
                <a:spLocks/>
              </p:cNvSpPr>
              <p:nvPr/>
            </p:nvSpPr>
            <p:spPr bwMode="auto">
              <a:xfrm>
                <a:off x="6993802" y="5447267"/>
                <a:ext cx="120698" cy="182164"/>
              </a:xfrm>
              <a:custGeom>
                <a:avLst/>
                <a:gdLst>
                  <a:gd name="T0" fmla="*/ 637 w 640"/>
                  <a:gd name="T1" fmla="*/ 310 h 966"/>
                  <a:gd name="T2" fmla="*/ 598 w 640"/>
                  <a:gd name="T3" fmla="*/ 253 h 966"/>
                  <a:gd name="T4" fmla="*/ 563 w 640"/>
                  <a:gd name="T5" fmla="*/ 195 h 966"/>
                  <a:gd name="T6" fmla="*/ 547 w 640"/>
                  <a:gd name="T7" fmla="*/ 161 h 966"/>
                  <a:gd name="T8" fmla="*/ 518 w 640"/>
                  <a:gd name="T9" fmla="*/ 144 h 966"/>
                  <a:gd name="T10" fmla="*/ 485 w 640"/>
                  <a:gd name="T11" fmla="*/ 99 h 966"/>
                  <a:gd name="T12" fmla="*/ 455 w 640"/>
                  <a:gd name="T13" fmla="*/ 116 h 966"/>
                  <a:gd name="T14" fmla="*/ 472 w 640"/>
                  <a:gd name="T15" fmla="*/ 142 h 966"/>
                  <a:gd name="T16" fmla="*/ 442 w 640"/>
                  <a:gd name="T17" fmla="*/ 172 h 966"/>
                  <a:gd name="T18" fmla="*/ 422 w 640"/>
                  <a:gd name="T19" fmla="*/ 147 h 966"/>
                  <a:gd name="T20" fmla="*/ 398 w 640"/>
                  <a:gd name="T21" fmla="*/ 130 h 966"/>
                  <a:gd name="T22" fmla="*/ 377 w 640"/>
                  <a:gd name="T23" fmla="*/ 67 h 966"/>
                  <a:gd name="T24" fmla="*/ 321 w 640"/>
                  <a:gd name="T25" fmla="*/ 57 h 966"/>
                  <a:gd name="T26" fmla="*/ 291 w 640"/>
                  <a:gd name="T27" fmla="*/ 50 h 966"/>
                  <a:gd name="T28" fmla="*/ 280 w 640"/>
                  <a:gd name="T29" fmla="*/ 25 h 966"/>
                  <a:gd name="T30" fmla="*/ 258 w 640"/>
                  <a:gd name="T31" fmla="*/ 2 h 966"/>
                  <a:gd name="T32" fmla="*/ 248 w 640"/>
                  <a:gd name="T33" fmla="*/ 0 h 966"/>
                  <a:gd name="T34" fmla="*/ 238 w 640"/>
                  <a:gd name="T35" fmla="*/ 32 h 966"/>
                  <a:gd name="T36" fmla="*/ 248 w 640"/>
                  <a:gd name="T37" fmla="*/ 71 h 966"/>
                  <a:gd name="T38" fmla="*/ 246 w 640"/>
                  <a:gd name="T39" fmla="*/ 116 h 966"/>
                  <a:gd name="T40" fmla="*/ 297 w 640"/>
                  <a:gd name="T41" fmla="*/ 140 h 966"/>
                  <a:gd name="T42" fmla="*/ 345 w 640"/>
                  <a:gd name="T43" fmla="*/ 167 h 966"/>
                  <a:gd name="T44" fmla="*/ 328 w 640"/>
                  <a:gd name="T45" fmla="*/ 203 h 966"/>
                  <a:gd name="T46" fmla="*/ 315 w 640"/>
                  <a:gd name="T47" fmla="*/ 247 h 966"/>
                  <a:gd name="T48" fmla="*/ 315 w 640"/>
                  <a:gd name="T49" fmla="*/ 294 h 966"/>
                  <a:gd name="T50" fmla="*/ 351 w 640"/>
                  <a:gd name="T51" fmla="*/ 340 h 966"/>
                  <a:gd name="T52" fmla="*/ 276 w 640"/>
                  <a:gd name="T53" fmla="*/ 455 h 966"/>
                  <a:gd name="T54" fmla="*/ 300 w 640"/>
                  <a:gd name="T55" fmla="*/ 515 h 966"/>
                  <a:gd name="T56" fmla="*/ 267 w 640"/>
                  <a:gd name="T57" fmla="*/ 689 h 966"/>
                  <a:gd name="T58" fmla="*/ 165 w 640"/>
                  <a:gd name="T59" fmla="*/ 816 h 966"/>
                  <a:gd name="T60" fmla="*/ 63 w 640"/>
                  <a:gd name="T61" fmla="*/ 878 h 966"/>
                  <a:gd name="T62" fmla="*/ 0 w 640"/>
                  <a:gd name="T63" fmla="*/ 904 h 966"/>
                  <a:gd name="T64" fmla="*/ 14 w 640"/>
                  <a:gd name="T65" fmla="*/ 949 h 966"/>
                  <a:gd name="T66" fmla="*/ 85 w 640"/>
                  <a:gd name="T67" fmla="*/ 933 h 966"/>
                  <a:gd name="T68" fmla="*/ 170 w 640"/>
                  <a:gd name="T69" fmla="*/ 901 h 966"/>
                  <a:gd name="T70" fmla="*/ 245 w 640"/>
                  <a:gd name="T71" fmla="*/ 881 h 966"/>
                  <a:gd name="T72" fmla="*/ 332 w 640"/>
                  <a:gd name="T73" fmla="*/ 862 h 966"/>
                  <a:gd name="T74" fmla="*/ 368 w 640"/>
                  <a:gd name="T75" fmla="*/ 855 h 966"/>
                  <a:gd name="T76" fmla="*/ 404 w 640"/>
                  <a:gd name="T77" fmla="*/ 871 h 966"/>
                  <a:gd name="T78" fmla="*/ 479 w 640"/>
                  <a:gd name="T79" fmla="*/ 828 h 966"/>
                  <a:gd name="T80" fmla="*/ 551 w 640"/>
                  <a:gd name="T81" fmla="*/ 802 h 966"/>
                  <a:gd name="T82" fmla="*/ 567 w 640"/>
                  <a:gd name="T83" fmla="*/ 763 h 966"/>
                  <a:gd name="T84" fmla="*/ 583 w 640"/>
                  <a:gd name="T85" fmla="*/ 725 h 966"/>
                  <a:gd name="T86" fmla="*/ 570 w 640"/>
                  <a:gd name="T87" fmla="*/ 646 h 966"/>
                  <a:gd name="T88" fmla="*/ 567 w 640"/>
                  <a:gd name="T89" fmla="*/ 576 h 966"/>
                  <a:gd name="T90" fmla="*/ 552 w 640"/>
                  <a:gd name="T91" fmla="*/ 549 h 966"/>
                  <a:gd name="T92" fmla="*/ 547 w 640"/>
                  <a:gd name="T93" fmla="*/ 515 h 966"/>
                  <a:gd name="T94" fmla="*/ 590 w 640"/>
                  <a:gd name="T95" fmla="*/ 426 h 966"/>
                  <a:gd name="T96" fmla="*/ 621 w 640"/>
                  <a:gd name="T97" fmla="*/ 345 h 966"/>
                  <a:gd name="T98" fmla="*/ 632 w 640"/>
                  <a:gd name="T99" fmla="*/ 349 h 966"/>
                  <a:gd name="T100" fmla="*/ 637 w 640"/>
                  <a:gd name="T101" fmla="*/ 31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966">
                    <a:moveTo>
                      <a:pt x="637" y="310"/>
                    </a:moveTo>
                    <a:cubicBezTo>
                      <a:pt x="633" y="287"/>
                      <a:pt x="610" y="273"/>
                      <a:pt x="598" y="253"/>
                    </a:cubicBezTo>
                    <a:cubicBezTo>
                      <a:pt x="587" y="234"/>
                      <a:pt x="572" y="217"/>
                      <a:pt x="563" y="195"/>
                    </a:cubicBezTo>
                    <a:cubicBezTo>
                      <a:pt x="559" y="184"/>
                      <a:pt x="557" y="169"/>
                      <a:pt x="547" y="161"/>
                    </a:cubicBezTo>
                    <a:cubicBezTo>
                      <a:pt x="539" y="153"/>
                      <a:pt x="524" y="156"/>
                      <a:pt x="518" y="144"/>
                    </a:cubicBezTo>
                    <a:cubicBezTo>
                      <a:pt x="507" y="120"/>
                      <a:pt x="528" y="99"/>
                      <a:pt x="485" y="99"/>
                    </a:cubicBezTo>
                    <a:cubicBezTo>
                      <a:pt x="471" y="100"/>
                      <a:pt x="458" y="100"/>
                      <a:pt x="455" y="116"/>
                    </a:cubicBezTo>
                    <a:cubicBezTo>
                      <a:pt x="453" y="135"/>
                      <a:pt x="467" y="129"/>
                      <a:pt x="472" y="142"/>
                    </a:cubicBezTo>
                    <a:cubicBezTo>
                      <a:pt x="481" y="162"/>
                      <a:pt x="461" y="188"/>
                      <a:pt x="442" y="172"/>
                    </a:cubicBezTo>
                    <a:cubicBezTo>
                      <a:pt x="434" y="166"/>
                      <a:pt x="434" y="153"/>
                      <a:pt x="422" y="147"/>
                    </a:cubicBezTo>
                    <a:cubicBezTo>
                      <a:pt x="411" y="140"/>
                      <a:pt x="406" y="142"/>
                      <a:pt x="398" y="130"/>
                    </a:cubicBezTo>
                    <a:cubicBezTo>
                      <a:pt x="388" y="114"/>
                      <a:pt x="393" y="80"/>
                      <a:pt x="377" y="67"/>
                    </a:cubicBezTo>
                    <a:cubicBezTo>
                      <a:pt x="365" y="57"/>
                      <a:pt x="336" y="58"/>
                      <a:pt x="321" y="57"/>
                    </a:cubicBezTo>
                    <a:cubicBezTo>
                      <a:pt x="311" y="57"/>
                      <a:pt x="300" y="57"/>
                      <a:pt x="291" y="50"/>
                    </a:cubicBezTo>
                    <a:cubicBezTo>
                      <a:pt x="281" y="41"/>
                      <a:pt x="285" y="38"/>
                      <a:pt x="280" y="25"/>
                    </a:cubicBezTo>
                    <a:cubicBezTo>
                      <a:pt x="276" y="12"/>
                      <a:pt x="270" y="7"/>
                      <a:pt x="258" y="2"/>
                    </a:cubicBezTo>
                    <a:cubicBezTo>
                      <a:pt x="255" y="0"/>
                      <a:pt x="251" y="0"/>
                      <a:pt x="248" y="0"/>
                    </a:cubicBezTo>
                    <a:cubicBezTo>
                      <a:pt x="241" y="7"/>
                      <a:pt x="236" y="16"/>
                      <a:pt x="238" y="32"/>
                    </a:cubicBezTo>
                    <a:cubicBezTo>
                      <a:pt x="240" y="47"/>
                      <a:pt x="246" y="56"/>
                      <a:pt x="248" y="71"/>
                    </a:cubicBezTo>
                    <a:cubicBezTo>
                      <a:pt x="250" y="86"/>
                      <a:pt x="244" y="101"/>
                      <a:pt x="246" y="116"/>
                    </a:cubicBezTo>
                    <a:cubicBezTo>
                      <a:pt x="265" y="125"/>
                      <a:pt x="277" y="134"/>
                      <a:pt x="297" y="140"/>
                    </a:cubicBezTo>
                    <a:cubicBezTo>
                      <a:pt x="315" y="146"/>
                      <a:pt x="335" y="148"/>
                      <a:pt x="345" y="167"/>
                    </a:cubicBezTo>
                    <a:cubicBezTo>
                      <a:pt x="322" y="180"/>
                      <a:pt x="330" y="181"/>
                      <a:pt x="328" y="203"/>
                    </a:cubicBezTo>
                    <a:cubicBezTo>
                      <a:pt x="326" y="219"/>
                      <a:pt x="318" y="229"/>
                      <a:pt x="315" y="247"/>
                    </a:cubicBezTo>
                    <a:cubicBezTo>
                      <a:pt x="312" y="259"/>
                      <a:pt x="312" y="282"/>
                      <a:pt x="315" y="294"/>
                    </a:cubicBezTo>
                    <a:cubicBezTo>
                      <a:pt x="321" y="317"/>
                      <a:pt x="342" y="321"/>
                      <a:pt x="351" y="340"/>
                    </a:cubicBezTo>
                    <a:cubicBezTo>
                      <a:pt x="386" y="408"/>
                      <a:pt x="320" y="425"/>
                      <a:pt x="276" y="455"/>
                    </a:cubicBezTo>
                    <a:cubicBezTo>
                      <a:pt x="284" y="471"/>
                      <a:pt x="292" y="491"/>
                      <a:pt x="300" y="515"/>
                    </a:cubicBezTo>
                    <a:cubicBezTo>
                      <a:pt x="322" y="582"/>
                      <a:pt x="289" y="648"/>
                      <a:pt x="267" y="689"/>
                    </a:cubicBezTo>
                    <a:cubicBezTo>
                      <a:pt x="246" y="729"/>
                      <a:pt x="186" y="794"/>
                      <a:pt x="165" y="816"/>
                    </a:cubicBezTo>
                    <a:cubicBezTo>
                      <a:pt x="144" y="839"/>
                      <a:pt x="126" y="857"/>
                      <a:pt x="63" y="878"/>
                    </a:cubicBezTo>
                    <a:cubicBezTo>
                      <a:pt x="36" y="887"/>
                      <a:pt x="16" y="896"/>
                      <a:pt x="0" y="904"/>
                    </a:cubicBezTo>
                    <a:cubicBezTo>
                      <a:pt x="2" y="920"/>
                      <a:pt x="0" y="940"/>
                      <a:pt x="14" y="949"/>
                    </a:cubicBezTo>
                    <a:cubicBezTo>
                      <a:pt x="37" y="966"/>
                      <a:pt x="69" y="945"/>
                      <a:pt x="85" y="933"/>
                    </a:cubicBezTo>
                    <a:cubicBezTo>
                      <a:pt x="111" y="913"/>
                      <a:pt x="139" y="909"/>
                      <a:pt x="170" y="901"/>
                    </a:cubicBezTo>
                    <a:cubicBezTo>
                      <a:pt x="196" y="895"/>
                      <a:pt x="218" y="883"/>
                      <a:pt x="245" y="881"/>
                    </a:cubicBezTo>
                    <a:cubicBezTo>
                      <a:pt x="277" y="878"/>
                      <a:pt x="302" y="872"/>
                      <a:pt x="332" y="862"/>
                    </a:cubicBezTo>
                    <a:cubicBezTo>
                      <a:pt x="345" y="858"/>
                      <a:pt x="354" y="853"/>
                      <a:pt x="368" y="855"/>
                    </a:cubicBezTo>
                    <a:cubicBezTo>
                      <a:pt x="384" y="858"/>
                      <a:pt x="389" y="867"/>
                      <a:pt x="404" y="871"/>
                    </a:cubicBezTo>
                    <a:cubicBezTo>
                      <a:pt x="436" y="878"/>
                      <a:pt x="452" y="839"/>
                      <a:pt x="479" y="828"/>
                    </a:cubicBezTo>
                    <a:cubicBezTo>
                      <a:pt x="508" y="816"/>
                      <a:pt x="528" y="832"/>
                      <a:pt x="551" y="802"/>
                    </a:cubicBezTo>
                    <a:cubicBezTo>
                      <a:pt x="560" y="791"/>
                      <a:pt x="562" y="776"/>
                      <a:pt x="567" y="763"/>
                    </a:cubicBezTo>
                    <a:cubicBezTo>
                      <a:pt x="572" y="751"/>
                      <a:pt x="578" y="739"/>
                      <a:pt x="583" y="725"/>
                    </a:cubicBezTo>
                    <a:cubicBezTo>
                      <a:pt x="593" y="695"/>
                      <a:pt x="583" y="671"/>
                      <a:pt x="570" y="646"/>
                    </a:cubicBezTo>
                    <a:cubicBezTo>
                      <a:pt x="557" y="619"/>
                      <a:pt x="561" y="604"/>
                      <a:pt x="567" y="576"/>
                    </a:cubicBezTo>
                    <a:cubicBezTo>
                      <a:pt x="573" y="550"/>
                      <a:pt x="570" y="566"/>
                      <a:pt x="552" y="549"/>
                    </a:cubicBezTo>
                    <a:cubicBezTo>
                      <a:pt x="538" y="536"/>
                      <a:pt x="537" y="535"/>
                      <a:pt x="547" y="515"/>
                    </a:cubicBezTo>
                    <a:cubicBezTo>
                      <a:pt x="562" y="486"/>
                      <a:pt x="581" y="459"/>
                      <a:pt x="590" y="426"/>
                    </a:cubicBezTo>
                    <a:cubicBezTo>
                      <a:pt x="595" y="409"/>
                      <a:pt x="597" y="348"/>
                      <a:pt x="621" y="345"/>
                    </a:cubicBezTo>
                    <a:cubicBezTo>
                      <a:pt x="626" y="344"/>
                      <a:pt x="629" y="346"/>
                      <a:pt x="632" y="349"/>
                    </a:cubicBezTo>
                    <a:cubicBezTo>
                      <a:pt x="636" y="337"/>
                      <a:pt x="640" y="325"/>
                      <a:pt x="637" y="310"/>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Freeform 39">
                <a:extLst>
                  <a:ext uri="{FF2B5EF4-FFF2-40B4-BE49-F238E27FC236}">
                    <a16:creationId xmlns:a16="http://schemas.microsoft.com/office/drawing/2014/main" id="{8D9FDA1D-5126-74F1-54FE-5043641B0D65}"/>
                  </a:ext>
                </a:extLst>
              </p:cNvPr>
              <p:cNvSpPr>
                <a:spLocks/>
              </p:cNvSpPr>
              <p:nvPr/>
            </p:nvSpPr>
            <p:spPr bwMode="auto">
              <a:xfrm>
                <a:off x="6645519" y="5376701"/>
                <a:ext cx="218565" cy="213695"/>
              </a:xfrm>
              <a:custGeom>
                <a:avLst/>
                <a:gdLst>
                  <a:gd name="T0" fmla="*/ 1065 w 1159"/>
                  <a:gd name="T1" fmla="*/ 184 h 1133"/>
                  <a:gd name="T2" fmla="*/ 951 w 1159"/>
                  <a:gd name="T3" fmla="*/ 207 h 1133"/>
                  <a:gd name="T4" fmla="*/ 897 w 1159"/>
                  <a:gd name="T5" fmla="*/ 183 h 1133"/>
                  <a:gd name="T6" fmla="*/ 884 w 1159"/>
                  <a:gd name="T7" fmla="*/ 122 h 1133"/>
                  <a:gd name="T8" fmla="*/ 748 w 1159"/>
                  <a:gd name="T9" fmla="*/ 13 h 1133"/>
                  <a:gd name="T10" fmla="*/ 650 w 1159"/>
                  <a:gd name="T11" fmla="*/ 66 h 1133"/>
                  <a:gd name="T12" fmla="*/ 550 w 1159"/>
                  <a:gd name="T13" fmla="*/ 115 h 1133"/>
                  <a:gd name="T14" fmla="*/ 510 w 1159"/>
                  <a:gd name="T15" fmla="*/ 59 h 1133"/>
                  <a:gd name="T16" fmla="*/ 302 w 1159"/>
                  <a:gd name="T17" fmla="*/ 54 h 1133"/>
                  <a:gd name="T18" fmla="*/ 271 w 1159"/>
                  <a:gd name="T19" fmla="*/ 138 h 1133"/>
                  <a:gd name="T20" fmla="*/ 250 w 1159"/>
                  <a:gd name="T21" fmla="*/ 176 h 1133"/>
                  <a:gd name="T22" fmla="*/ 211 w 1159"/>
                  <a:gd name="T23" fmla="*/ 217 h 1133"/>
                  <a:gd name="T24" fmla="*/ 129 w 1159"/>
                  <a:gd name="T25" fmla="*/ 242 h 1133"/>
                  <a:gd name="T26" fmla="*/ 93 w 1159"/>
                  <a:gd name="T27" fmla="*/ 296 h 1133"/>
                  <a:gd name="T28" fmla="*/ 12 w 1159"/>
                  <a:gd name="T29" fmla="*/ 351 h 1133"/>
                  <a:gd name="T30" fmla="*/ 7 w 1159"/>
                  <a:gd name="T31" fmla="*/ 381 h 1133"/>
                  <a:gd name="T32" fmla="*/ 20 w 1159"/>
                  <a:gd name="T33" fmla="*/ 534 h 1133"/>
                  <a:gd name="T34" fmla="*/ 68 w 1159"/>
                  <a:gd name="T35" fmla="*/ 644 h 1133"/>
                  <a:gd name="T36" fmla="*/ 108 w 1159"/>
                  <a:gd name="T37" fmla="*/ 807 h 1133"/>
                  <a:gd name="T38" fmla="*/ 123 w 1159"/>
                  <a:gd name="T39" fmla="*/ 925 h 1133"/>
                  <a:gd name="T40" fmla="*/ 194 w 1159"/>
                  <a:gd name="T41" fmla="*/ 1045 h 1133"/>
                  <a:gd name="T42" fmla="*/ 185 w 1159"/>
                  <a:gd name="T43" fmla="*/ 1103 h 1133"/>
                  <a:gd name="T44" fmla="*/ 258 w 1159"/>
                  <a:gd name="T45" fmla="*/ 1092 h 1133"/>
                  <a:gd name="T46" fmla="*/ 320 w 1159"/>
                  <a:gd name="T47" fmla="*/ 1072 h 1133"/>
                  <a:gd name="T48" fmla="*/ 495 w 1159"/>
                  <a:gd name="T49" fmla="*/ 1095 h 1133"/>
                  <a:gd name="T50" fmla="*/ 621 w 1159"/>
                  <a:gd name="T51" fmla="*/ 1107 h 1133"/>
                  <a:gd name="T52" fmla="*/ 729 w 1159"/>
                  <a:gd name="T53" fmla="*/ 1013 h 1133"/>
                  <a:gd name="T54" fmla="*/ 861 w 1159"/>
                  <a:gd name="T55" fmla="*/ 929 h 1133"/>
                  <a:gd name="T56" fmla="*/ 981 w 1159"/>
                  <a:gd name="T57" fmla="*/ 834 h 1133"/>
                  <a:gd name="T58" fmla="*/ 1045 w 1159"/>
                  <a:gd name="T59" fmla="*/ 785 h 1133"/>
                  <a:gd name="T60" fmla="*/ 1053 w 1159"/>
                  <a:gd name="T61" fmla="*/ 682 h 1133"/>
                  <a:gd name="T62" fmla="*/ 1009 w 1159"/>
                  <a:gd name="T63" fmla="*/ 567 h 1133"/>
                  <a:gd name="T64" fmla="*/ 984 w 1159"/>
                  <a:gd name="T65" fmla="*/ 519 h 1133"/>
                  <a:gd name="T66" fmla="*/ 1001 w 1159"/>
                  <a:gd name="T67" fmla="*/ 425 h 1133"/>
                  <a:gd name="T68" fmla="*/ 1053 w 1159"/>
                  <a:gd name="T69" fmla="*/ 333 h 1133"/>
                  <a:gd name="T70" fmla="*/ 1093 w 1159"/>
                  <a:gd name="T71" fmla="*/ 271 h 1133"/>
                  <a:gd name="T72" fmla="*/ 1137 w 1159"/>
                  <a:gd name="T73" fmla="*/ 238 h 1133"/>
                  <a:gd name="T74" fmla="*/ 1144 w 1159"/>
                  <a:gd name="T75" fmla="*/ 153 h 1133"/>
                  <a:gd name="T76" fmla="*/ 1128 w 1159"/>
                  <a:gd name="T77" fmla="*/ 14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9" h="1133">
                    <a:moveTo>
                      <a:pt x="1128" y="140"/>
                    </a:moveTo>
                    <a:cubicBezTo>
                      <a:pt x="1099" y="145"/>
                      <a:pt x="1089" y="177"/>
                      <a:pt x="1065" y="184"/>
                    </a:cubicBezTo>
                    <a:cubicBezTo>
                      <a:pt x="1043" y="191"/>
                      <a:pt x="1013" y="183"/>
                      <a:pt x="990" y="188"/>
                    </a:cubicBezTo>
                    <a:cubicBezTo>
                      <a:pt x="970" y="192"/>
                      <a:pt x="963" y="193"/>
                      <a:pt x="951" y="207"/>
                    </a:cubicBezTo>
                    <a:cubicBezTo>
                      <a:pt x="940" y="218"/>
                      <a:pt x="941" y="218"/>
                      <a:pt x="926" y="220"/>
                    </a:cubicBezTo>
                    <a:cubicBezTo>
                      <a:pt x="888" y="226"/>
                      <a:pt x="903" y="208"/>
                      <a:pt x="897" y="183"/>
                    </a:cubicBezTo>
                    <a:cubicBezTo>
                      <a:pt x="895" y="172"/>
                      <a:pt x="886" y="164"/>
                      <a:pt x="884" y="153"/>
                    </a:cubicBezTo>
                    <a:cubicBezTo>
                      <a:pt x="882" y="143"/>
                      <a:pt x="885" y="132"/>
                      <a:pt x="884" y="122"/>
                    </a:cubicBezTo>
                    <a:cubicBezTo>
                      <a:pt x="876" y="58"/>
                      <a:pt x="789" y="62"/>
                      <a:pt x="742" y="59"/>
                    </a:cubicBezTo>
                    <a:cubicBezTo>
                      <a:pt x="742" y="49"/>
                      <a:pt x="752" y="20"/>
                      <a:pt x="748" y="13"/>
                    </a:cubicBezTo>
                    <a:cubicBezTo>
                      <a:pt x="738" y="0"/>
                      <a:pt x="701" y="12"/>
                      <a:pt x="691" y="18"/>
                    </a:cubicBezTo>
                    <a:cubicBezTo>
                      <a:pt x="667" y="31"/>
                      <a:pt x="673" y="55"/>
                      <a:pt x="650" y="66"/>
                    </a:cubicBezTo>
                    <a:cubicBezTo>
                      <a:pt x="628" y="77"/>
                      <a:pt x="607" y="64"/>
                      <a:pt x="595" y="90"/>
                    </a:cubicBezTo>
                    <a:cubicBezTo>
                      <a:pt x="586" y="108"/>
                      <a:pt x="577" y="137"/>
                      <a:pt x="550" y="115"/>
                    </a:cubicBezTo>
                    <a:cubicBezTo>
                      <a:pt x="542" y="108"/>
                      <a:pt x="541" y="95"/>
                      <a:pt x="535" y="86"/>
                    </a:cubicBezTo>
                    <a:cubicBezTo>
                      <a:pt x="529" y="78"/>
                      <a:pt x="517" y="66"/>
                      <a:pt x="510" y="59"/>
                    </a:cubicBezTo>
                    <a:cubicBezTo>
                      <a:pt x="474" y="30"/>
                      <a:pt x="406" y="27"/>
                      <a:pt x="361" y="25"/>
                    </a:cubicBezTo>
                    <a:cubicBezTo>
                      <a:pt x="340" y="24"/>
                      <a:pt x="310" y="32"/>
                      <a:pt x="302" y="54"/>
                    </a:cubicBezTo>
                    <a:cubicBezTo>
                      <a:pt x="295" y="72"/>
                      <a:pt x="306" y="96"/>
                      <a:pt x="297" y="115"/>
                    </a:cubicBezTo>
                    <a:cubicBezTo>
                      <a:pt x="292" y="126"/>
                      <a:pt x="282" y="135"/>
                      <a:pt x="271" y="138"/>
                    </a:cubicBezTo>
                    <a:cubicBezTo>
                      <a:pt x="262" y="141"/>
                      <a:pt x="244" y="136"/>
                      <a:pt x="238" y="147"/>
                    </a:cubicBezTo>
                    <a:cubicBezTo>
                      <a:pt x="232" y="158"/>
                      <a:pt x="248" y="167"/>
                      <a:pt x="250" y="176"/>
                    </a:cubicBezTo>
                    <a:cubicBezTo>
                      <a:pt x="252" y="191"/>
                      <a:pt x="244" y="190"/>
                      <a:pt x="236" y="200"/>
                    </a:cubicBezTo>
                    <a:cubicBezTo>
                      <a:pt x="225" y="213"/>
                      <a:pt x="228" y="214"/>
                      <a:pt x="211" y="217"/>
                    </a:cubicBezTo>
                    <a:cubicBezTo>
                      <a:pt x="200" y="218"/>
                      <a:pt x="186" y="217"/>
                      <a:pt x="175" y="217"/>
                    </a:cubicBezTo>
                    <a:cubicBezTo>
                      <a:pt x="148" y="215"/>
                      <a:pt x="123" y="208"/>
                      <a:pt x="129" y="242"/>
                    </a:cubicBezTo>
                    <a:cubicBezTo>
                      <a:pt x="132" y="258"/>
                      <a:pt x="150" y="285"/>
                      <a:pt x="127" y="295"/>
                    </a:cubicBezTo>
                    <a:cubicBezTo>
                      <a:pt x="118" y="300"/>
                      <a:pt x="102" y="291"/>
                      <a:pt x="93" y="296"/>
                    </a:cubicBezTo>
                    <a:cubicBezTo>
                      <a:pt x="78" y="303"/>
                      <a:pt x="82" y="311"/>
                      <a:pt x="61" y="312"/>
                    </a:cubicBezTo>
                    <a:cubicBezTo>
                      <a:pt x="26" y="315"/>
                      <a:pt x="23" y="320"/>
                      <a:pt x="12" y="351"/>
                    </a:cubicBezTo>
                    <a:cubicBezTo>
                      <a:pt x="9" y="359"/>
                      <a:pt x="5" y="367"/>
                      <a:pt x="0" y="375"/>
                    </a:cubicBezTo>
                    <a:cubicBezTo>
                      <a:pt x="3" y="377"/>
                      <a:pt x="5" y="379"/>
                      <a:pt x="7" y="381"/>
                    </a:cubicBezTo>
                    <a:cubicBezTo>
                      <a:pt x="25" y="402"/>
                      <a:pt x="43" y="432"/>
                      <a:pt x="38" y="460"/>
                    </a:cubicBezTo>
                    <a:cubicBezTo>
                      <a:pt x="33" y="487"/>
                      <a:pt x="20" y="504"/>
                      <a:pt x="20" y="534"/>
                    </a:cubicBezTo>
                    <a:cubicBezTo>
                      <a:pt x="20" y="570"/>
                      <a:pt x="33" y="579"/>
                      <a:pt x="50" y="608"/>
                    </a:cubicBezTo>
                    <a:cubicBezTo>
                      <a:pt x="57" y="620"/>
                      <a:pt x="61" y="633"/>
                      <a:pt x="68" y="644"/>
                    </a:cubicBezTo>
                    <a:cubicBezTo>
                      <a:pt x="77" y="657"/>
                      <a:pt x="93" y="668"/>
                      <a:pt x="101" y="682"/>
                    </a:cubicBezTo>
                    <a:cubicBezTo>
                      <a:pt x="122" y="722"/>
                      <a:pt x="86" y="765"/>
                      <a:pt x="108" y="807"/>
                    </a:cubicBezTo>
                    <a:cubicBezTo>
                      <a:pt x="119" y="829"/>
                      <a:pt x="128" y="839"/>
                      <a:pt x="127" y="866"/>
                    </a:cubicBezTo>
                    <a:cubicBezTo>
                      <a:pt x="127" y="887"/>
                      <a:pt x="115" y="906"/>
                      <a:pt x="123" y="925"/>
                    </a:cubicBezTo>
                    <a:cubicBezTo>
                      <a:pt x="132" y="946"/>
                      <a:pt x="157" y="963"/>
                      <a:pt x="170" y="983"/>
                    </a:cubicBezTo>
                    <a:cubicBezTo>
                      <a:pt x="183" y="1006"/>
                      <a:pt x="193" y="1018"/>
                      <a:pt x="194" y="1045"/>
                    </a:cubicBezTo>
                    <a:cubicBezTo>
                      <a:pt x="195" y="1067"/>
                      <a:pt x="192" y="1083"/>
                      <a:pt x="185" y="1102"/>
                    </a:cubicBezTo>
                    <a:cubicBezTo>
                      <a:pt x="185" y="1102"/>
                      <a:pt x="185" y="1103"/>
                      <a:pt x="185" y="1103"/>
                    </a:cubicBezTo>
                    <a:cubicBezTo>
                      <a:pt x="197" y="1108"/>
                      <a:pt x="208" y="1117"/>
                      <a:pt x="216" y="1120"/>
                    </a:cubicBezTo>
                    <a:cubicBezTo>
                      <a:pt x="247" y="1133"/>
                      <a:pt x="238" y="1104"/>
                      <a:pt x="258" y="1092"/>
                    </a:cubicBezTo>
                    <a:cubicBezTo>
                      <a:pt x="266" y="1088"/>
                      <a:pt x="276" y="1090"/>
                      <a:pt x="285" y="1089"/>
                    </a:cubicBezTo>
                    <a:cubicBezTo>
                      <a:pt x="299" y="1087"/>
                      <a:pt x="310" y="1081"/>
                      <a:pt x="320" y="1072"/>
                    </a:cubicBezTo>
                    <a:cubicBezTo>
                      <a:pt x="358" y="1040"/>
                      <a:pt x="365" y="1051"/>
                      <a:pt x="405" y="1036"/>
                    </a:cubicBezTo>
                    <a:cubicBezTo>
                      <a:pt x="445" y="1021"/>
                      <a:pt x="474" y="1066"/>
                      <a:pt x="495" y="1095"/>
                    </a:cubicBezTo>
                    <a:cubicBezTo>
                      <a:pt x="516" y="1125"/>
                      <a:pt x="528" y="1113"/>
                      <a:pt x="541" y="1093"/>
                    </a:cubicBezTo>
                    <a:cubicBezTo>
                      <a:pt x="553" y="1072"/>
                      <a:pt x="588" y="1090"/>
                      <a:pt x="621" y="1107"/>
                    </a:cubicBezTo>
                    <a:cubicBezTo>
                      <a:pt x="655" y="1124"/>
                      <a:pt x="676" y="1107"/>
                      <a:pt x="707" y="1087"/>
                    </a:cubicBezTo>
                    <a:cubicBezTo>
                      <a:pt x="737" y="1067"/>
                      <a:pt x="732" y="1037"/>
                      <a:pt x="729" y="1013"/>
                    </a:cubicBezTo>
                    <a:cubicBezTo>
                      <a:pt x="726" y="989"/>
                      <a:pt x="749" y="979"/>
                      <a:pt x="770" y="956"/>
                    </a:cubicBezTo>
                    <a:cubicBezTo>
                      <a:pt x="796" y="927"/>
                      <a:pt x="838" y="936"/>
                      <a:pt x="861" y="929"/>
                    </a:cubicBezTo>
                    <a:cubicBezTo>
                      <a:pt x="884" y="921"/>
                      <a:pt x="905" y="916"/>
                      <a:pt x="916" y="880"/>
                    </a:cubicBezTo>
                    <a:cubicBezTo>
                      <a:pt x="926" y="843"/>
                      <a:pt x="940" y="841"/>
                      <a:pt x="981" y="834"/>
                    </a:cubicBezTo>
                    <a:cubicBezTo>
                      <a:pt x="1017" y="828"/>
                      <a:pt x="1025" y="816"/>
                      <a:pt x="1049" y="808"/>
                    </a:cubicBezTo>
                    <a:cubicBezTo>
                      <a:pt x="1047" y="801"/>
                      <a:pt x="1045" y="794"/>
                      <a:pt x="1045" y="785"/>
                    </a:cubicBezTo>
                    <a:cubicBezTo>
                      <a:pt x="1045" y="766"/>
                      <a:pt x="1053" y="751"/>
                      <a:pt x="1055" y="734"/>
                    </a:cubicBezTo>
                    <a:cubicBezTo>
                      <a:pt x="1057" y="720"/>
                      <a:pt x="1058" y="695"/>
                      <a:pt x="1053" y="682"/>
                    </a:cubicBezTo>
                    <a:cubicBezTo>
                      <a:pt x="1044" y="657"/>
                      <a:pt x="1029" y="664"/>
                      <a:pt x="1009" y="656"/>
                    </a:cubicBezTo>
                    <a:cubicBezTo>
                      <a:pt x="964" y="638"/>
                      <a:pt x="1006" y="597"/>
                      <a:pt x="1009" y="567"/>
                    </a:cubicBezTo>
                    <a:cubicBezTo>
                      <a:pt x="1010" y="558"/>
                      <a:pt x="1011" y="544"/>
                      <a:pt x="1007" y="537"/>
                    </a:cubicBezTo>
                    <a:cubicBezTo>
                      <a:pt x="1003" y="528"/>
                      <a:pt x="986" y="527"/>
                      <a:pt x="984" y="519"/>
                    </a:cubicBezTo>
                    <a:cubicBezTo>
                      <a:pt x="981" y="506"/>
                      <a:pt x="994" y="489"/>
                      <a:pt x="996" y="477"/>
                    </a:cubicBezTo>
                    <a:cubicBezTo>
                      <a:pt x="1000" y="459"/>
                      <a:pt x="996" y="442"/>
                      <a:pt x="1001" y="425"/>
                    </a:cubicBezTo>
                    <a:cubicBezTo>
                      <a:pt x="1008" y="398"/>
                      <a:pt x="1028" y="405"/>
                      <a:pt x="1040" y="386"/>
                    </a:cubicBezTo>
                    <a:cubicBezTo>
                      <a:pt x="1050" y="370"/>
                      <a:pt x="1037" y="348"/>
                      <a:pt x="1053" y="333"/>
                    </a:cubicBezTo>
                    <a:cubicBezTo>
                      <a:pt x="1071" y="315"/>
                      <a:pt x="1082" y="328"/>
                      <a:pt x="1088" y="296"/>
                    </a:cubicBezTo>
                    <a:cubicBezTo>
                      <a:pt x="1090" y="289"/>
                      <a:pt x="1089" y="278"/>
                      <a:pt x="1093" y="271"/>
                    </a:cubicBezTo>
                    <a:cubicBezTo>
                      <a:pt x="1103" y="255"/>
                      <a:pt x="1103" y="265"/>
                      <a:pt x="1118" y="256"/>
                    </a:cubicBezTo>
                    <a:cubicBezTo>
                      <a:pt x="1130" y="249"/>
                      <a:pt x="1137" y="256"/>
                      <a:pt x="1137" y="238"/>
                    </a:cubicBezTo>
                    <a:cubicBezTo>
                      <a:pt x="1137" y="220"/>
                      <a:pt x="1123" y="225"/>
                      <a:pt x="1116" y="214"/>
                    </a:cubicBezTo>
                    <a:cubicBezTo>
                      <a:pt x="1101" y="189"/>
                      <a:pt x="1118" y="159"/>
                      <a:pt x="1144" y="153"/>
                    </a:cubicBezTo>
                    <a:cubicBezTo>
                      <a:pt x="1149" y="152"/>
                      <a:pt x="1154" y="153"/>
                      <a:pt x="1159" y="153"/>
                    </a:cubicBezTo>
                    <a:cubicBezTo>
                      <a:pt x="1150" y="145"/>
                      <a:pt x="1141" y="138"/>
                      <a:pt x="1128" y="140"/>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9" name="Freeform 40">
                <a:extLst>
                  <a:ext uri="{FF2B5EF4-FFF2-40B4-BE49-F238E27FC236}">
                    <a16:creationId xmlns:a16="http://schemas.microsoft.com/office/drawing/2014/main" id="{52D56089-6458-4CEB-68FF-0EE21D2B9147}"/>
                  </a:ext>
                </a:extLst>
              </p:cNvPr>
              <p:cNvSpPr>
                <a:spLocks/>
              </p:cNvSpPr>
              <p:nvPr/>
            </p:nvSpPr>
            <p:spPr bwMode="auto">
              <a:xfrm>
                <a:off x="6608719" y="5317709"/>
                <a:ext cx="271729" cy="129718"/>
              </a:xfrm>
              <a:custGeom>
                <a:avLst/>
                <a:gdLst>
                  <a:gd name="T0" fmla="*/ 1406 w 1441"/>
                  <a:gd name="T1" fmla="*/ 287 h 688"/>
                  <a:gd name="T2" fmla="*/ 1347 w 1441"/>
                  <a:gd name="T3" fmla="*/ 140 h 688"/>
                  <a:gd name="T4" fmla="*/ 1334 w 1441"/>
                  <a:gd name="T5" fmla="*/ 47 h 688"/>
                  <a:gd name="T6" fmla="*/ 1306 w 1441"/>
                  <a:gd name="T7" fmla="*/ 0 h 688"/>
                  <a:gd name="T8" fmla="*/ 1161 w 1441"/>
                  <a:gd name="T9" fmla="*/ 77 h 688"/>
                  <a:gd name="T10" fmla="*/ 778 w 1441"/>
                  <a:gd name="T11" fmla="*/ 133 h 688"/>
                  <a:gd name="T12" fmla="*/ 406 w 1441"/>
                  <a:gd name="T13" fmla="*/ 131 h 688"/>
                  <a:gd name="T14" fmla="*/ 299 w 1441"/>
                  <a:gd name="T15" fmla="*/ 183 h 688"/>
                  <a:gd name="T16" fmla="*/ 210 w 1441"/>
                  <a:gd name="T17" fmla="*/ 68 h 688"/>
                  <a:gd name="T18" fmla="*/ 131 w 1441"/>
                  <a:gd name="T19" fmla="*/ 152 h 688"/>
                  <a:gd name="T20" fmla="*/ 215 w 1441"/>
                  <a:gd name="T21" fmla="*/ 359 h 688"/>
                  <a:gd name="T22" fmla="*/ 116 w 1441"/>
                  <a:gd name="T23" fmla="*/ 457 h 688"/>
                  <a:gd name="T24" fmla="*/ 95 w 1441"/>
                  <a:gd name="T25" fmla="*/ 512 h 688"/>
                  <a:gd name="T26" fmla="*/ 134 w 1441"/>
                  <a:gd name="T27" fmla="*/ 665 h 688"/>
                  <a:gd name="T28" fmla="*/ 207 w 1441"/>
                  <a:gd name="T29" fmla="*/ 664 h 688"/>
                  <a:gd name="T30" fmla="*/ 288 w 1441"/>
                  <a:gd name="T31" fmla="*/ 609 h 688"/>
                  <a:gd name="T32" fmla="*/ 324 w 1441"/>
                  <a:gd name="T33" fmla="*/ 555 h 688"/>
                  <a:gd name="T34" fmla="*/ 406 w 1441"/>
                  <a:gd name="T35" fmla="*/ 530 h 688"/>
                  <a:gd name="T36" fmla="*/ 445 w 1441"/>
                  <a:gd name="T37" fmla="*/ 489 h 688"/>
                  <a:gd name="T38" fmla="*/ 466 w 1441"/>
                  <a:gd name="T39" fmla="*/ 451 h 688"/>
                  <a:gd name="T40" fmla="*/ 497 w 1441"/>
                  <a:gd name="T41" fmla="*/ 367 h 688"/>
                  <a:gd name="T42" fmla="*/ 705 w 1441"/>
                  <a:gd name="T43" fmla="*/ 372 h 688"/>
                  <a:gd name="T44" fmla="*/ 745 w 1441"/>
                  <a:gd name="T45" fmla="*/ 428 h 688"/>
                  <a:gd name="T46" fmla="*/ 845 w 1441"/>
                  <a:gd name="T47" fmla="*/ 379 h 688"/>
                  <a:gd name="T48" fmla="*/ 943 w 1441"/>
                  <a:gd name="T49" fmla="*/ 326 h 688"/>
                  <a:gd name="T50" fmla="*/ 1079 w 1441"/>
                  <a:gd name="T51" fmla="*/ 435 h 688"/>
                  <a:gd name="T52" fmla="*/ 1092 w 1441"/>
                  <a:gd name="T53" fmla="*/ 496 h 688"/>
                  <a:gd name="T54" fmla="*/ 1146 w 1441"/>
                  <a:gd name="T55" fmla="*/ 520 h 688"/>
                  <a:gd name="T56" fmla="*/ 1260 w 1441"/>
                  <a:gd name="T57" fmla="*/ 497 h 688"/>
                  <a:gd name="T58" fmla="*/ 1354 w 1441"/>
                  <a:gd name="T59" fmla="*/ 466 h 688"/>
                  <a:gd name="T60" fmla="*/ 1412 w 1441"/>
                  <a:gd name="T61" fmla="*/ 438 h 688"/>
                  <a:gd name="T62" fmla="*/ 1434 w 1441"/>
                  <a:gd name="T63" fmla="*/ 31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1" h="688">
                    <a:moveTo>
                      <a:pt x="1434" y="319"/>
                    </a:moveTo>
                    <a:cubicBezTo>
                      <a:pt x="1428" y="307"/>
                      <a:pt x="1411" y="300"/>
                      <a:pt x="1406" y="287"/>
                    </a:cubicBezTo>
                    <a:cubicBezTo>
                      <a:pt x="1397" y="258"/>
                      <a:pt x="1412" y="237"/>
                      <a:pt x="1391" y="211"/>
                    </a:cubicBezTo>
                    <a:cubicBezTo>
                      <a:pt x="1372" y="189"/>
                      <a:pt x="1356" y="170"/>
                      <a:pt x="1347" y="140"/>
                    </a:cubicBezTo>
                    <a:cubicBezTo>
                      <a:pt x="1337" y="111"/>
                      <a:pt x="1359" y="94"/>
                      <a:pt x="1348" y="65"/>
                    </a:cubicBezTo>
                    <a:cubicBezTo>
                      <a:pt x="1346" y="60"/>
                      <a:pt x="1337" y="53"/>
                      <a:pt x="1334" y="47"/>
                    </a:cubicBezTo>
                    <a:cubicBezTo>
                      <a:pt x="1332" y="42"/>
                      <a:pt x="1335" y="35"/>
                      <a:pt x="1333" y="29"/>
                    </a:cubicBezTo>
                    <a:cubicBezTo>
                      <a:pt x="1328" y="18"/>
                      <a:pt x="1317" y="9"/>
                      <a:pt x="1306" y="0"/>
                    </a:cubicBezTo>
                    <a:cubicBezTo>
                      <a:pt x="1288" y="5"/>
                      <a:pt x="1269" y="9"/>
                      <a:pt x="1253" y="14"/>
                    </a:cubicBezTo>
                    <a:cubicBezTo>
                      <a:pt x="1209" y="27"/>
                      <a:pt x="1207" y="58"/>
                      <a:pt x="1161" y="77"/>
                    </a:cubicBezTo>
                    <a:cubicBezTo>
                      <a:pt x="1115" y="96"/>
                      <a:pt x="1058" y="114"/>
                      <a:pt x="989" y="110"/>
                    </a:cubicBezTo>
                    <a:cubicBezTo>
                      <a:pt x="920" y="106"/>
                      <a:pt x="860" y="119"/>
                      <a:pt x="778" y="133"/>
                    </a:cubicBezTo>
                    <a:cubicBezTo>
                      <a:pt x="696" y="146"/>
                      <a:pt x="598" y="127"/>
                      <a:pt x="537" y="112"/>
                    </a:cubicBezTo>
                    <a:cubicBezTo>
                      <a:pt x="475" y="96"/>
                      <a:pt x="446" y="118"/>
                      <a:pt x="406" y="131"/>
                    </a:cubicBezTo>
                    <a:cubicBezTo>
                      <a:pt x="366" y="144"/>
                      <a:pt x="366" y="158"/>
                      <a:pt x="356" y="175"/>
                    </a:cubicBezTo>
                    <a:cubicBezTo>
                      <a:pt x="347" y="192"/>
                      <a:pt x="341" y="192"/>
                      <a:pt x="299" y="183"/>
                    </a:cubicBezTo>
                    <a:cubicBezTo>
                      <a:pt x="257" y="173"/>
                      <a:pt x="224" y="169"/>
                      <a:pt x="186" y="129"/>
                    </a:cubicBezTo>
                    <a:cubicBezTo>
                      <a:pt x="149" y="91"/>
                      <a:pt x="191" y="79"/>
                      <a:pt x="210" y="68"/>
                    </a:cubicBezTo>
                    <a:cubicBezTo>
                      <a:pt x="183" y="67"/>
                      <a:pt x="158" y="65"/>
                      <a:pt x="138" y="80"/>
                    </a:cubicBezTo>
                    <a:cubicBezTo>
                      <a:pt x="111" y="100"/>
                      <a:pt x="107" y="126"/>
                      <a:pt x="131" y="152"/>
                    </a:cubicBezTo>
                    <a:cubicBezTo>
                      <a:pt x="168" y="191"/>
                      <a:pt x="247" y="214"/>
                      <a:pt x="235" y="282"/>
                    </a:cubicBezTo>
                    <a:cubicBezTo>
                      <a:pt x="230" y="310"/>
                      <a:pt x="215" y="327"/>
                      <a:pt x="215" y="359"/>
                    </a:cubicBezTo>
                    <a:cubicBezTo>
                      <a:pt x="215" y="391"/>
                      <a:pt x="229" y="419"/>
                      <a:pt x="193" y="429"/>
                    </a:cubicBezTo>
                    <a:cubicBezTo>
                      <a:pt x="163" y="438"/>
                      <a:pt x="144" y="441"/>
                      <a:pt x="116" y="457"/>
                    </a:cubicBezTo>
                    <a:cubicBezTo>
                      <a:pt x="103" y="464"/>
                      <a:pt x="91" y="463"/>
                      <a:pt x="82" y="477"/>
                    </a:cubicBezTo>
                    <a:cubicBezTo>
                      <a:pt x="67" y="501"/>
                      <a:pt x="86" y="498"/>
                      <a:pt x="95" y="512"/>
                    </a:cubicBezTo>
                    <a:cubicBezTo>
                      <a:pt x="132" y="569"/>
                      <a:pt x="0" y="601"/>
                      <a:pt x="55" y="656"/>
                    </a:cubicBezTo>
                    <a:cubicBezTo>
                      <a:pt x="70" y="671"/>
                      <a:pt x="112" y="663"/>
                      <a:pt x="134" y="665"/>
                    </a:cubicBezTo>
                    <a:cubicBezTo>
                      <a:pt x="158" y="668"/>
                      <a:pt x="178" y="673"/>
                      <a:pt x="195" y="688"/>
                    </a:cubicBezTo>
                    <a:cubicBezTo>
                      <a:pt x="200" y="680"/>
                      <a:pt x="204" y="672"/>
                      <a:pt x="207" y="664"/>
                    </a:cubicBezTo>
                    <a:cubicBezTo>
                      <a:pt x="218" y="633"/>
                      <a:pt x="221" y="628"/>
                      <a:pt x="256" y="625"/>
                    </a:cubicBezTo>
                    <a:cubicBezTo>
                      <a:pt x="277" y="624"/>
                      <a:pt x="273" y="616"/>
                      <a:pt x="288" y="609"/>
                    </a:cubicBezTo>
                    <a:cubicBezTo>
                      <a:pt x="297" y="604"/>
                      <a:pt x="313" y="613"/>
                      <a:pt x="322" y="608"/>
                    </a:cubicBezTo>
                    <a:cubicBezTo>
                      <a:pt x="345" y="598"/>
                      <a:pt x="327" y="571"/>
                      <a:pt x="324" y="555"/>
                    </a:cubicBezTo>
                    <a:cubicBezTo>
                      <a:pt x="318" y="521"/>
                      <a:pt x="343" y="528"/>
                      <a:pt x="370" y="530"/>
                    </a:cubicBezTo>
                    <a:cubicBezTo>
                      <a:pt x="381" y="530"/>
                      <a:pt x="395" y="531"/>
                      <a:pt x="406" y="530"/>
                    </a:cubicBezTo>
                    <a:cubicBezTo>
                      <a:pt x="423" y="527"/>
                      <a:pt x="420" y="526"/>
                      <a:pt x="431" y="513"/>
                    </a:cubicBezTo>
                    <a:cubicBezTo>
                      <a:pt x="439" y="503"/>
                      <a:pt x="447" y="504"/>
                      <a:pt x="445" y="489"/>
                    </a:cubicBezTo>
                    <a:cubicBezTo>
                      <a:pt x="443" y="480"/>
                      <a:pt x="427" y="471"/>
                      <a:pt x="433" y="460"/>
                    </a:cubicBezTo>
                    <a:cubicBezTo>
                      <a:pt x="439" y="449"/>
                      <a:pt x="457" y="454"/>
                      <a:pt x="466" y="451"/>
                    </a:cubicBezTo>
                    <a:cubicBezTo>
                      <a:pt x="477" y="448"/>
                      <a:pt x="487" y="439"/>
                      <a:pt x="492" y="428"/>
                    </a:cubicBezTo>
                    <a:cubicBezTo>
                      <a:pt x="501" y="409"/>
                      <a:pt x="490" y="385"/>
                      <a:pt x="497" y="367"/>
                    </a:cubicBezTo>
                    <a:cubicBezTo>
                      <a:pt x="505" y="345"/>
                      <a:pt x="535" y="337"/>
                      <a:pt x="556" y="338"/>
                    </a:cubicBezTo>
                    <a:cubicBezTo>
                      <a:pt x="601" y="340"/>
                      <a:pt x="669" y="343"/>
                      <a:pt x="705" y="372"/>
                    </a:cubicBezTo>
                    <a:cubicBezTo>
                      <a:pt x="712" y="379"/>
                      <a:pt x="724" y="391"/>
                      <a:pt x="730" y="399"/>
                    </a:cubicBezTo>
                    <a:cubicBezTo>
                      <a:pt x="736" y="408"/>
                      <a:pt x="737" y="421"/>
                      <a:pt x="745" y="428"/>
                    </a:cubicBezTo>
                    <a:cubicBezTo>
                      <a:pt x="772" y="450"/>
                      <a:pt x="781" y="421"/>
                      <a:pt x="790" y="403"/>
                    </a:cubicBezTo>
                    <a:cubicBezTo>
                      <a:pt x="802" y="377"/>
                      <a:pt x="823" y="390"/>
                      <a:pt x="845" y="379"/>
                    </a:cubicBezTo>
                    <a:cubicBezTo>
                      <a:pt x="868" y="368"/>
                      <a:pt x="862" y="344"/>
                      <a:pt x="886" y="331"/>
                    </a:cubicBezTo>
                    <a:cubicBezTo>
                      <a:pt x="896" y="325"/>
                      <a:pt x="933" y="313"/>
                      <a:pt x="943" y="326"/>
                    </a:cubicBezTo>
                    <a:cubicBezTo>
                      <a:pt x="947" y="333"/>
                      <a:pt x="937" y="362"/>
                      <a:pt x="937" y="372"/>
                    </a:cubicBezTo>
                    <a:cubicBezTo>
                      <a:pt x="984" y="375"/>
                      <a:pt x="1071" y="371"/>
                      <a:pt x="1079" y="435"/>
                    </a:cubicBezTo>
                    <a:cubicBezTo>
                      <a:pt x="1080" y="445"/>
                      <a:pt x="1077" y="456"/>
                      <a:pt x="1079" y="466"/>
                    </a:cubicBezTo>
                    <a:cubicBezTo>
                      <a:pt x="1081" y="477"/>
                      <a:pt x="1090" y="485"/>
                      <a:pt x="1092" y="496"/>
                    </a:cubicBezTo>
                    <a:cubicBezTo>
                      <a:pt x="1098" y="521"/>
                      <a:pt x="1083" y="539"/>
                      <a:pt x="1121" y="533"/>
                    </a:cubicBezTo>
                    <a:cubicBezTo>
                      <a:pt x="1136" y="531"/>
                      <a:pt x="1135" y="531"/>
                      <a:pt x="1146" y="520"/>
                    </a:cubicBezTo>
                    <a:cubicBezTo>
                      <a:pt x="1158" y="506"/>
                      <a:pt x="1165" y="505"/>
                      <a:pt x="1185" y="501"/>
                    </a:cubicBezTo>
                    <a:cubicBezTo>
                      <a:pt x="1208" y="496"/>
                      <a:pt x="1238" y="504"/>
                      <a:pt x="1260" y="497"/>
                    </a:cubicBezTo>
                    <a:cubicBezTo>
                      <a:pt x="1284" y="490"/>
                      <a:pt x="1294" y="458"/>
                      <a:pt x="1323" y="453"/>
                    </a:cubicBezTo>
                    <a:cubicBezTo>
                      <a:pt x="1336" y="451"/>
                      <a:pt x="1345" y="458"/>
                      <a:pt x="1354" y="466"/>
                    </a:cubicBezTo>
                    <a:cubicBezTo>
                      <a:pt x="1362" y="467"/>
                      <a:pt x="1371" y="469"/>
                      <a:pt x="1378" y="467"/>
                    </a:cubicBezTo>
                    <a:cubicBezTo>
                      <a:pt x="1394" y="462"/>
                      <a:pt x="1401" y="449"/>
                      <a:pt x="1412" y="438"/>
                    </a:cubicBezTo>
                    <a:cubicBezTo>
                      <a:pt x="1435" y="413"/>
                      <a:pt x="1439" y="396"/>
                      <a:pt x="1439" y="362"/>
                    </a:cubicBezTo>
                    <a:cubicBezTo>
                      <a:pt x="1439" y="346"/>
                      <a:pt x="1441" y="333"/>
                      <a:pt x="1434" y="31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0" name="Freeform 41">
                <a:extLst>
                  <a:ext uri="{FF2B5EF4-FFF2-40B4-BE49-F238E27FC236}">
                    <a16:creationId xmlns:a16="http://schemas.microsoft.com/office/drawing/2014/main" id="{6F437E0B-31E4-44F1-7315-0B49B5217F07}"/>
                  </a:ext>
                </a:extLst>
              </p:cNvPr>
              <p:cNvSpPr>
                <a:spLocks/>
              </p:cNvSpPr>
              <p:nvPr/>
            </p:nvSpPr>
            <p:spPr bwMode="auto">
              <a:xfrm>
                <a:off x="6184441" y="5536035"/>
                <a:ext cx="265742" cy="187672"/>
              </a:xfrm>
              <a:custGeom>
                <a:avLst/>
                <a:gdLst>
                  <a:gd name="T0" fmla="*/ 1267 w 1409"/>
                  <a:gd name="T1" fmla="*/ 400 h 995"/>
                  <a:gd name="T2" fmla="*/ 1241 w 1409"/>
                  <a:gd name="T3" fmla="*/ 290 h 995"/>
                  <a:gd name="T4" fmla="*/ 1167 w 1409"/>
                  <a:gd name="T5" fmla="*/ 291 h 995"/>
                  <a:gd name="T6" fmla="*/ 1157 w 1409"/>
                  <a:gd name="T7" fmla="*/ 375 h 995"/>
                  <a:gd name="T8" fmla="*/ 1106 w 1409"/>
                  <a:gd name="T9" fmla="*/ 410 h 995"/>
                  <a:gd name="T10" fmla="*/ 1035 w 1409"/>
                  <a:gd name="T11" fmla="*/ 443 h 995"/>
                  <a:gd name="T12" fmla="*/ 959 w 1409"/>
                  <a:gd name="T13" fmla="*/ 430 h 995"/>
                  <a:gd name="T14" fmla="*/ 950 w 1409"/>
                  <a:gd name="T15" fmla="*/ 318 h 995"/>
                  <a:gd name="T16" fmla="*/ 856 w 1409"/>
                  <a:gd name="T17" fmla="*/ 269 h 995"/>
                  <a:gd name="T18" fmla="*/ 881 w 1409"/>
                  <a:gd name="T19" fmla="*/ 87 h 995"/>
                  <a:gd name="T20" fmla="*/ 860 w 1409"/>
                  <a:gd name="T21" fmla="*/ 34 h 995"/>
                  <a:gd name="T22" fmla="*/ 825 w 1409"/>
                  <a:gd name="T23" fmla="*/ 8 h 995"/>
                  <a:gd name="T24" fmla="*/ 786 w 1409"/>
                  <a:gd name="T25" fmla="*/ 1 h 995"/>
                  <a:gd name="T26" fmla="*/ 747 w 1409"/>
                  <a:gd name="T27" fmla="*/ 56 h 995"/>
                  <a:gd name="T28" fmla="*/ 717 w 1409"/>
                  <a:gd name="T29" fmla="*/ 95 h 995"/>
                  <a:gd name="T30" fmla="*/ 668 w 1409"/>
                  <a:gd name="T31" fmla="*/ 160 h 995"/>
                  <a:gd name="T32" fmla="*/ 629 w 1409"/>
                  <a:gd name="T33" fmla="*/ 208 h 995"/>
                  <a:gd name="T34" fmla="*/ 592 w 1409"/>
                  <a:gd name="T35" fmla="*/ 256 h 995"/>
                  <a:gd name="T36" fmla="*/ 567 w 1409"/>
                  <a:gd name="T37" fmla="*/ 285 h 995"/>
                  <a:gd name="T38" fmla="*/ 513 w 1409"/>
                  <a:gd name="T39" fmla="*/ 316 h 995"/>
                  <a:gd name="T40" fmla="*/ 378 w 1409"/>
                  <a:gd name="T41" fmla="*/ 364 h 995"/>
                  <a:gd name="T42" fmla="*/ 293 w 1409"/>
                  <a:gd name="T43" fmla="*/ 327 h 995"/>
                  <a:gd name="T44" fmla="*/ 191 w 1409"/>
                  <a:gd name="T45" fmla="*/ 315 h 995"/>
                  <a:gd name="T46" fmla="*/ 166 w 1409"/>
                  <a:gd name="T47" fmla="*/ 342 h 995"/>
                  <a:gd name="T48" fmla="*/ 69 w 1409"/>
                  <a:gd name="T49" fmla="*/ 388 h 995"/>
                  <a:gd name="T50" fmla="*/ 52 w 1409"/>
                  <a:gd name="T51" fmla="*/ 496 h 995"/>
                  <a:gd name="T52" fmla="*/ 75 w 1409"/>
                  <a:gd name="T53" fmla="*/ 630 h 995"/>
                  <a:gd name="T54" fmla="*/ 36 w 1409"/>
                  <a:gd name="T55" fmla="*/ 711 h 995"/>
                  <a:gd name="T56" fmla="*/ 79 w 1409"/>
                  <a:gd name="T57" fmla="*/ 758 h 995"/>
                  <a:gd name="T58" fmla="*/ 69 w 1409"/>
                  <a:gd name="T59" fmla="*/ 838 h 995"/>
                  <a:gd name="T60" fmla="*/ 80 w 1409"/>
                  <a:gd name="T61" fmla="*/ 860 h 995"/>
                  <a:gd name="T62" fmla="*/ 164 w 1409"/>
                  <a:gd name="T63" fmla="*/ 802 h 995"/>
                  <a:gd name="T64" fmla="*/ 239 w 1409"/>
                  <a:gd name="T65" fmla="*/ 772 h 995"/>
                  <a:gd name="T66" fmla="*/ 275 w 1409"/>
                  <a:gd name="T67" fmla="*/ 810 h 995"/>
                  <a:gd name="T68" fmla="*/ 315 w 1409"/>
                  <a:gd name="T69" fmla="*/ 845 h 995"/>
                  <a:gd name="T70" fmla="*/ 380 w 1409"/>
                  <a:gd name="T71" fmla="*/ 894 h 995"/>
                  <a:gd name="T72" fmla="*/ 489 w 1409"/>
                  <a:gd name="T73" fmla="*/ 859 h 995"/>
                  <a:gd name="T74" fmla="*/ 522 w 1409"/>
                  <a:gd name="T75" fmla="*/ 788 h 995"/>
                  <a:gd name="T76" fmla="*/ 582 w 1409"/>
                  <a:gd name="T77" fmla="*/ 828 h 995"/>
                  <a:gd name="T78" fmla="*/ 627 w 1409"/>
                  <a:gd name="T79" fmla="*/ 790 h 995"/>
                  <a:gd name="T80" fmla="*/ 718 w 1409"/>
                  <a:gd name="T81" fmla="*/ 817 h 995"/>
                  <a:gd name="T82" fmla="*/ 881 w 1409"/>
                  <a:gd name="T83" fmla="*/ 750 h 995"/>
                  <a:gd name="T84" fmla="*/ 870 w 1409"/>
                  <a:gd name="T85" fmla="*/ 818 h 995"/>
                  <a:gd name="T86" fmla="*/ 963 w 1409"/>
                  <a:gd name="T87" fmla="*/ 866 h 995"/>
                  <a:gd name="T88" fmla="*/ 1011 w 1409"/>
                  <a:gd name="T89" fmla="*/ 846 h 995"/>
                  <a:gd name="T90" fmla="*/ 1067 w 1409"/>
                  <a:gd name="T91" fmla="*/ 847 h 995"/>
                  <a:gd name="T92" fmla="*/ 1143 w 1409"/>
                  <a:gd name="T93" fmla="*/ 922 h 995"/>
                  <a:gd name="T94" fmla="*/ 1284 w 1409"/>
                  <a:gd name="T95" fmla="*/ 995 h 995"/>
                  <a:gd name="T96" fmla="*/ 1288 w 1409"/>
                  <a:gd name="T97" fmla="*/ 921 h 995"/>
                  <a:gd name="T98" fmla="*/ 1327 w 1409"/>
                  <a:gd name="T99" fmla="*/ 866 h 995"/>
                  <a:gd name="T100" fmla="*/ 1370 w 1409"/>
                  <a:gd name="T101" fmla="*/ 735 h 995"/>
                  <a:gd name="T102" fmla="*/ 1406 w 1409"/>
                  <a:gd name="T103" fmla="*/ 675 h 995"/>
                  <a:gd name="T104" fmla="*/ 1380 w 1409"/>
                  <a:gd name="T105" fmla="*/ 560 h 995"/>
                  <a:gd name="T106" fmla="*/ 1284 w 1409"/>
                  <a:gd name="T107" fmla="*/ 46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9" h="995">
                    <a:moveTo>
                      <a:pt x="1284" y="465"/>
                    </a:moveTo>
                    <a:cubicBezTo>
                      <a:pt x="1275" y="437"/>
                      <a:pt x="1291" y="424"/>
                      <a:pt x="1267" y="400"/>
                    </a:cubicBezTo>
                    <a:cubicBezTo>
                      <a:pt x="1246" y="379"/>
                      <a:pt x="1229" y="380"/>
                      <a:pt x="1233" y="347"/>
                    </a:cubicBezTo>
                    <a:cubicBezTo>
                      <a:pt x="1235" y="327"/>
                      <a:pt x="1240" y="309"/>
                      <a:pt x="1241" y="290"/>
                    </a:cubicBezTo>
                    <a:cubicBezTo>
                      <a:pt x="1242" y="267"/>
                      <a:pt x="1245" y="253"/>
                      <a:pt x="1219" y="254"/>
                    </a:cubicBezTo>
                    <a:cubicBezTo>
                      <a:pt x="1200" y="255"/>
                      <a:pt x="1171" y="272"/>
                      <a:pt x="1167" y="291"/>
                    </a:cubicBezTo>
                    <a:cubicBezTo>
                      <a:pt x="1163" y="307"/>
                      <a:pt x="1178" y="319"/>
                      <a:pt x="1177" y="336"/>
                    </a:cubicBezTo>
                    <a:cubicBezTo>
                      <a:pt x="1176" y="355"/>
                      <a:pt x="1167" y="359"/>
                      <a:pt x="1157" y="375"/>
                    </a:cubicBezTo>
                    <a:cubicBezTo>
                      <a:pt x="1151" y="384"/>
                      <a:pt x="1149" y="407"/>
                      <a:pt x="1141" y="414"/>
                    </a:cubicBezTo>
                    <a:cubicBezTo>
                      <a:pt x="1127" y="428"/>
                      <a:pt x="1120" y="413"/>
                      <a:pt x="1106" y="410"/>
                    </a:cubicBezTo>
                    <a:cubicBezTo>
                      <a:pt x="1099" y="408"/>
                      <a:pt x="1071" y="406"/>
                      <a:pt x="1065" y="409"/>
                    </a:cubicBezTo>
                    <a:cubicBezTo>
                      <a:pt x="1050" y="417"/>
                      <a:pt x="1053" y="437"/>
                      <a:pt x="1035" y="443"/>
                    </a:cubicBezTo>
                    <a:cubicBezTo>
                      <a:pt x="1022" y="447"/>
                      <a:pt x="1006" y="435"/>
                      <a:pt x="994" y="433"/>
                    </a:cubicBezTo>
                    <a:cubicBezTo>
                      <a:pt x="983" y="430"/>
                      <a:pt x="970" y="433"/>
                      <a:pt x="959" y="430"/>
                    </a:cubicBezTo>
                    <a:cubicBezTo>
                      <a:pt x="928" y="423"/>
                      <a:pt x="919" y="385"/>
                      <a:pt x="930" y="354"/>
                    </a:cubicBezTo>
                    <a:cubicBezTo>
                      <a:pt x="935" y="339"/>
                      <a:pt x="950" y="336"/>
                      <a:pt x="950" y="318"/>
                    </a:cubicBezTo>
                    <a:cubicBezTo>
                      <a:pt x="950" y="295"/>
                      <a:pt x="945" y="304"/>
                      <a:pt x="929" y="297"/>
                    </a:cubicBezTo>
                    <a:cubicBezTo>
                      <a:pt x="904" y="286"/>
                      <a:pt x="872" y="290"/>
                      <a:pt x="856" y="269"/>
                    </a:cubicBezTo>
                    <a:cubicBezTo>
                      <a:pt x="847" y="257"/>
                      <a:pt x="827" y="210"/>
                      <a:pt x="830" y="196"/>
                    </a:cubicBezTo>
                    <a:cubicBezTo>
                      <a:pt x="853" y="194"/>
                      <a:pt x="886" y="107"/>
                      <a:pt x="881" y="87"/>
                    </a:cubicBezTo>
                    <a:cubicBezTo>
                      <a:pt x="878" y="74"/>
                      <a:pt x="865" y="71"/>
                      <a:pt x="861" y="60"/>
                    </a:cubicBezTo>
                    <a:cubicBezTo>
                      <a:pt x="858" y="52"/>
                      <a:pt x="862" y="42"/>
                      <a:pt x="860" y="34"/>
                    </a:cubicBezTo>
                    <a:cubicBezTo>
                      <a:pt x="858" y="24"/>
                      <a:pt x="852" y="12"/>
                      <a:pt x="844" y="3"/>
                    </a:cubicBezTo>
                    <a:cubicBezTo>
                      <a:pt x="840" y="7"/>
                      <a:pt x="835" y="11"/>
                      <a:pt x="825" y="8"/>
                    </a:cubicBezTo>
                    <a:cubicBezTo>
                      <a:pt x="820" y="6"/>
                      <a:pt x="817" y="3"/>
                      <a:pt x="811" y="2"/>
                    </a:cubicBezTo>
                    <a:cubicBezTo>
                      <a:pt x="803" y="1"/>
                      <a:pt x="794" y="0"/>
                      <a:pt x="786" y="1"/>
                    </a:cubicBezTo>
                    <a:cubicBezTo>
                      <a:pt x="768" y="3"/>
                      <a:pt x="764" y="24"/>
                      <a:pt x="759" y="38"/>
                    </a:cubicBezTo>
                    <a:cubicBezTo>
                      <a:pt x="756" y="45"/>
                      <a:pt x="753" y="52"/>
                      <a:pt x="747" y="56"/>
                    </a:cubicBezTo>
                    <a:cubicBezTo>
                      <a:pt x="744" y="58"/>
                      <a:pt x="716" y="71"/>
                      <a:pt x="717" y="71"/>
                    </a:cubicBezTo>
                    <a:cubicBezTo>
                      <a:pt x="719" y="79"/>
                      <a:pt x="720" y="86"/>
                      <a:pt x="717" y="95"/>
                    </a:cubicBezTo>
                    <a:cubicBezTo>
                      <a:pt x="714" y="106"/>
                      <a:pt x="705" y="110"/>
                      <a:pt x="697" y="118"/>
                    </a:cubicBezTo>
                    <a:cubicBezTo>
                      <a:pt x="686" y="132"/>
                      <a:pt x="683" y="151"/>
                      <a:pt x="668" y="160"/>
                    </a:cubicBezTo>
                    <a:cubicBezTo>
                      <a:pt x="655" y="168"/>
                      <a:pt x="636" y="168"/>
                      <a:pt x="625" y="179"/>
                    </a:cubicBezTo>
                    <a:cubicBezTo>
                      <a:pt x="616" y="188"/>
                      <a:pt x="625" y="199"/>
                      <a:pt x="629" y="208"/>
                    </a:cubicBezTo>
                    <a:cubicBezTo>
                      <a:pt x="636" y="228"/>
                      <a:pt x="624" y="231"/>
                      <a:pt x="610" y="239"/>
                    </a:cubicBezTo>
                    <a:cubicBezTo>
                      <a:pt x="601" y="244"/>
                      <a:pt x="595" y="247"/>
                      <a:pt x="592" y="256"/>
                    </a:cubicBezTo>
                    <a:cubicBezTo>
                      <a:pt x="589" y="263"/>
                      <a:pt x="592" y="268"/>
                      <a:pt x="584" y="273"/>
                    </a:cubicBezTo>
                    <a:cubicBezTo>
                      <a:pt x="578" y="278"/>
                      <a:pt x="572" y="279"/>
                      <a:pt x="567" y="285"/>
                    </a:cubicBezTo>
                    <a:cubicBezTo>
                      <a:pt x="563" y="289"/>
                      <a:pt x="561" y="298"/>
                      <a:pt x="556" y="301"/>
                    </a:cubicBezTo>
                    <a:cubicBezTo>
                      <a:pt x="541" y="309"/>
                      <a:pt x="521" y="297"/>
                      <a:pt x="513" y="316"/>
                    </a:cubicBezTo>
                    <a:cubicBezTo>
                      <a:pt x="509" y="326"/>
                      <a:pt x="509" y="332"/>
                      <a:pt x="498" y="336"/>
                    </a:cubicBezTo>
                    <a:cubicBezTo>
                      <a:pt x="460" y="349"/>
                      <a:pt x="419" y="361"/>
                      <a:pt x="378" y="364"/>
                    </a:cubicBezTo>
                    <a:cubicBezTo>
                      <a:pt x="360" y="365"/>
                      <a:pt x="314" y="381"/>
                      <a:pt x="302" y="359"/>
                    </a:cubicBezTo>
                    <a:cubicBezTo>
                      <a:pt x="297" y="349"/>
                      <a:pt x="302" y="337"/>
                      <a:pt x="293" y="327"/>
                    </a:cubicBezTo>
                    <a:cubicBezTo>
                      <a:pt x="279" y="311"/>
                      <a:pt x="260" y="307"/>
                      <a:pt x="240" y="306"/>
                    </a:cubicBezTo>
                    <a:cubicBezTo>
                      <a:pt x="224" y="305"/>
                      <a:pt x="201" y="300"/>
                      <a:pt x="191" y="315"/>
                    </a:cubicBezTo>
                    <a:cubicBezTo>
                      <a:pt x="188" y="321"/>
                      <a:pt x="192" y="327"/>
                      <a:pt x="187" y="333"/>
                    </a:cubicBezTo>
                    <a:cubicBezTo>
                      <a:pt x="184" y="338"/>
                      <a:pt x="171" y="339"/>
                      <a:pt x="166" y="342"/>
                    </a:cubicBezTo>
                    <a:cubicBezTo>
                      <a:pt x="143" y="354"/>
                      <a:pt x="145" y="366"/>
                      <a:pt x="139" y="389"/>
                    </a:cubicBezTo>
                    <a:cubicBezTo>
                      <a:pt x="118" y="390"/>
                      <a:pt x="89" y="379"/>
                      <a:pt x="69" y="388"/>
                    </a:cubicBezTo>
                    <a:cubicBezTo>
                      <a:pt x="79" y="423"/>
                      <a:pt x="44" y="418"/>
                      <a:pt x="27" y="436"/>
                    </a:cubicBezTo>
                    <a:cubicBezTo>
                      <a:pt x="0" y="464"/>
                      <a:pt x="36" y="479"/>
                      <a:pt x="52" y="496"/>
                    </a:cubicBezTo>
                    <a:cubicBezTo>
                      <a:pt x="67" y="511"/>
                      <a:pt x="72" y="535"/>
                      <a:pt x="83" y="554"/>
                    </a:cubicBezTo>
                    <a:cubicBezTo>
                      <a:pt x="98" y="577"/>
                      <a:pt x="91" y="607"/>
                      <a:pt x="75" y="630"/>
                    </a:cubicBezTo>
                    <a:cubicBezTo>
                      <a:pt x="63" y="647"/>
                      <a:pt x="23" y="655"/>
                      <a:pt x="19" y="674"/>
                    </a:cubicBezTo>
                    <a:cubicBezTo>
                      <a:pt x="16" y="688"/>
                      <a:pt x="31" y="700"/>
                      <a:pt x="36" y="711"/>
                    </a:cubicBezTo>
                    <a:cubicBezTo>
                      <a:pt x="42" y="725"/>
                      <a:pt x="39" y="737"/>
                      <a:pt x="54" y="745"/>
                    </a:cubicBezTo>
                    <a:cubicBezTo>
                      <a:pt x="62" y="750"/>
                      <a:pt x="74" y="749"/>
                      <a:pt x="79" y="758"/>
                    </a:cubicBezTo>
                    <a:cubicBezTo>
                      <a:pt x="86" y="769"/>
                      <a:pt x="78" y="792"/>
                      <a:pt x="77" y="805"/>
                    </a:cubicBezTo>
                    <a:cubicBezTo>
                      <a:pt x="76" y="816"/>
                      <a:pt x="72" y="827"/>
                      <a:pt x="69" y="838"/>
                    </a:cubicBezTo>
                    <a:cubicBezTo>
                      <a:pt x="68" y="845"/>
                      <a:pt x="64" y="856"/>
                      <a:pt x="69" y="861"/>
                    </a:cubicBezTo>
                    <a:cubicBezTo>
                      <a:pt x="75" y="868"/>
                      <a:pt x="73" y="861"/>
                      <a:pt x="80" y="860"/>
                    </a:cubicBezTo>
                    <a:cubicBezTo>
                      <a:pt x="100" y="854"/>
                      <a:pt x="117" y="859"/>
                      <a:pt x="130" y="840"/>
                    </a:cubicBezTo>
                    <a:cubicBezTo>
                      <a:pt x="141" y="825"/>
                      <a:pt x="157" y="820"/>
                      <a:pt x="164" y="802"/>
                    </a:cubicBezTo>
                    <a:cubicBezTo>
                      <a:pt x="170" y="784"/>
                      <a:pt x="162" y="761"/>
                      <a:pt x="188" y="761"/>
                    </a:cubicBezTo>
                    <a:cubicBezTo>
                      <a:pt x="204" y="761"/>
                      <a:pt x="224" y="767"/>
                      <a:pt x="239" y="772"/>
                    </a:cubicBezTo>
                    <a:cubicBezTo>
                      <a:pt x="250" y="776"/>
                      <a:pt x="258" y="778"/>
                      <a:pt x="263" y="787"/>
                    </a:cubicBezTo>
                    <a:cubicBezTo>
                      <a:pt x="269" y="797"/>
                      <a:pt x="266" y="804"/>
                      <a:pt x="275" y="810"/>
                    </a:cubicBezTo>
                    <a:cubicBezTo>
                      <a:pt x="284" y="816"/>
                      <a:pt x="304" y="814"/>
                      <a:pt x="311" y="823"/>
                    </a:cubicBezTo>
                    <a:cubicBezTo>
                      <a:pt x="313" y="826"/>
                      <a:pt x="314" y="840"/>
                      <a:pt x="315" y="845"/>
                    </a:cubicBezTo>
                    <a:cubicBezTo>
                      <a:pt x="319" y="867"/>
                      <a:pt x="327" y="863"/>
                      <a:pt x="345" y="870"/>
                    </a:cubicBezTo>
                    <a:cubicBezTo>
                      <a:pt x="359" y="875"/>
                      <a:pt x="369" y="885"/>
                      <a:pt x="380" y="894"/>
                    </a:cubicBezTo>
                    <a:cubicBezTo>
                      <a:pt x="393" y="903"/>
                      <a:pt x="405" y="904"/>
                      <a:pt x="420" y="903"/>
                    </a:cubicBezTo>
                    <a:cubicBezTo>
                      <a:pt x="453" y="901"/>
                      <a:pt x="464" y="879"/>
                      <a:pt x="489" y="859"/>
                    </a:cubicBezTo>
                    <a:cubicBezTo>
                      <a:pt x="500" y="849"/>
                      <a:pt x="507" y="847"/>
                      <a:pt x="510" y="831"/>
                    </a:cubicBezTo>
                    <a:cubicBezTo>
                      <a:pt x="512" y="815"/>
                      <a:pt x="505" y="796"/>
                      <a:pt x="522" y="788"/>
                    </a:cubicBezTo>
                    <a:cubicBezTo>
                      <a:pt x="541" y="779"/>
                      <a:pt x="548" y="792"/>
                      <a:pt x="552" y="803"/>
                    </a:cubicBezTo>
                    <a:cubicBezTo>
                      <a:pt x="559" y="827"/>
                      <a:pt x="553" y="835"/>
                      <a:pt x="582" y="828"/>
                    </a:cubicBezTo>
                    <a:cubicBezTo>
                      <a:pt x="595" y="826"/>
                      <a:pt x="608" y="818"/>
                      <a:pt x="617" y="808"/>
                    </a:cubicBezTo>
                    <a:cubicBezTo>
                      <a:pt x="620" y="804"/>
                      <a:pt x="624" y="792"/>
                      <a:pt x="627" y="790"/>
                    </a:cubicBezTo>
                    <a:cubicBezTo>
                      <a:pt x="637" y="783"/>
                      <a:pt x="629" y="788"/>
                      <a:pt x="641" y="787"/>
                    </a:cubicBezTo>
                    <a:cubicBezTo>
                      <a:pt x="674" y="785"/>
                      <a:pt x="683" y="827"/>
                      <a:pt x="718" y="817"/>
                    </a:cubicBezTo>
                    <a:cubicBezTo>
                      <a:pt x="750" y="808"/>
                      <a:pt x="749" y="770"/>
                      <a:pt x="784" y="761"/>
                    </a:cubicBezTo>
                    <a:cubicBezTo>
                      <a:pt x="813" y="754"/>
                      <a:pt x="851" y="737"/>
                      <a:pt x="881" y="750"/>
                    </a:cubicBezTo>
                    <a:cubicBezTo>
                      <a:pt x="904" y="759"/>
                      <a:pt x="897" y="766"/>
                      <a:pt x="881" y="776"/>
                    </a:cubicBezTo>
                    <a:cubicBezTo>
                      <a:pt x="866" y="786"/>
                      <a:pt x="853" y="802"/>
                      <a:pt x="870" y="818"/>
                    </a:cubicBezTo>
                    <a:cubicBezTo>
                      <a:pt x="890" y="839"/>
                      <a:pt x="915" y="824"/>
                      <a:pt x="939" y="830"/>
                    </a:cubicBezTo>
                    <a:cubicBezTo>
                      <a:pt x="959" y="835"/>
                      <a:pt x="945" y="860"/>
                      <a:pt x="963" y="866"/>
                    </a:cubicBezTo>
                    <a:cubicBezTo>
                      <a:pt x="970" y="868"/>
                      <a:pt x="988" y="868"/>
                      <a:pt x="995" y="866"/>
                    </a:cubicBezTo>
                    <a:cubicBezTo>
                      <a:pt x="1009" y="863"/>
                      <a:pt x="1006" y="858"/>
                      <a:pt x="1011" y="846"/>
                    </a:cubicBezTo>
                    <a:cubicBezTo>
                      <a:pt x="1017" y="833"/>
                      <a:pt x="1021" y="834"/>
                      <a:pt x="1034" y="834"/>
                    </a:cubicBezTo>
                    <a:cubicBezTo>
                      <a:pt x="1049" y="834"/>
                      <a:pt x="1058" y="834"/>
                      <a:pt x="1067" y="847"/>
                    </a:cubicBezTo>
                    <a:cubicBezTo>
                      <a:pt x="1075" y="860"/>
                      <a:pt x="1078" y="875"/>
                      <a:pt x="1090" y="885"/>
                    </a:cubicBezTo>
                    <a:cubicBezTo>
                      <a:pt x="1105" y="898"/>
                      <a:pt x="1124" y="917"/>
                      <a:pt x="1143" y="922"/>
                    </a:cubicBezTo>
                    <a:cubicBezTo>
                      <a:pt x="1156" y="926"/>
                      <a:pt x="1169" y="922"/>
                      <a:pt x="1182" y="926"/>
                    </a:cubicBezTo>
                    <a:cubicBezTo>
                      <a:pt x="1220" y="938"/>
                      <a:pt x="1246" y="984"/>
                      <a:pt x="1284" y="995"/>
                    </a:cubicBezTo>
                    <a:cubicBezTo>
                      <a:pt x="1287" y="981"/>
                      <a:pt x="1279" y="973"/>
                      <a:pt x="1278" y="961"/>
                    </a:cubicBezTo>
                    <a:cubicBezTo>
                      <a:pt x="1276" y="945"/>
                      <a:pt x="1280" y="933"/>
                      <a:pt x="1288" y="921"/>
                    </a:cubicBezTo>
                    <a:cubicBezTo>
                      <a:pt x="1294" y="910"/>
                      <a:pt x="1300" y="904"/>
                      <a:pt x="1303" y="891"/>
                    </a:cubicBezTo>
                    <a:cubicBezTo>
                      <a:pt x="1308" y="869"/>
                      <a:pt x="1304" y="871"/>
                      <a:pt x="1327" y="866"/>
                    </a:cubicBezTo>
                    <a:cubicBezTo>
                      <a:pt x="1350" y="861"/>
                      <a:pt x="1374" y="832"/>
                      <a:pt x="1383" y="809"/>
                    </a:cubicBezTo>
                    <a:cubicBezTo>
                      <a:pt x="1392" y="785"/>
                      <a:pt x="1375" y="757"/>
                      <a:pt x="1370" y="735"/>
                    </a:cubicBezTo>
                    <a:cubicBezTo>
                      <a:pt x="1365" y="715"/>
                      <a:pt x="1368" y="692"/>
                      <a:pt x="1372" y="673"/>
                    </a:cubicBezTo>
                    <a:cubicBezTo>
                      <a:pt x="1384" y="672"/>
                      <a:pt x="1395" y="676"/>
                      <a:pt x="1406" y="675"/>
                    </a:cubicBezTo>
                    <a:cubicBezTo>
                      <a:pt x="1409" y="637"/>
                      <a:pt x="1380" y="602"/>
                      <a:pt x="1380" y="564"/>
                    </a:cubicBezTo>
                    <a:cubicBezTo>
                      <a:pt x="1380" y="562"/>
                      <a:pt x="1380" y="561"/>
                      <a:pt x="1380" y="560"/>
                    </a:cubicBezTo>
                    <a:cubicBezTo>
                      <a:pt x="1364" y="542"/>
                      <a:pt x="1343" y="542"/>
                      <a:pt x="1328" y="525"/>
                    </a:cubicBezTo>
                    <a:cubicBezTo>
                      <a:pt x="1316" y="511"/>
                      <a:pt x="1290" y="482"/>
                      <a:pt x="1284" y="465"/>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Freeform 42">
                <a:extLst>
                  <a:ext uri="{FF2B5EF4-FFF2-40B4-BE49-F238E27FC236}">
                    <a16:creationId xmlns:a16="http://schemas.microsoft.com/office/drawing/2014/main" id="{C3D9D47E-FB93-5989-FAC8-CA0293E9F0CF}"/>
                  </a:ext>
                </a:extLst>
              </p:cNvPr>
              <p:cNvSpPr>
                <a:spLocks/>
              </p:cNvSpPr>
              <p:nvPr/>
            </p:nvSpPr>
            <p:spPr bwMode="auto">
              <a:xfrm>
                <a:off x="6340423" y="5320343"/>
                <a:ext cx="314915" cy="299988"/>
              </a:xfrm>
              <a:custGeom>
                <a:avLst/>
                <a:gdLst>
                  <a:gd name="T0" fmla="*/ 434 w 1670"/>
                  <a:gd name="T1" fmla="*/ 1283 h 1591"/>
                  <a:gd name="T2" fmla="*/ 474 w 1670"/>
                  <a:gd name="T3" fmla="*/ 1158 h 1591"/>
                  <a:gd name="T4" fmla="*/ 509 w 1670"/>
                  <a:gd name="T5" fmla="*/ 1068 h 1591"/>
                  <a:gd name="T6" fmla="*/ 588 w 1670"/>
                  <a:gd name="T7" fmla="*/ 976 h 1591"/>
                  <a:gd name="T8" fmla="*/ 624 w 1670"/>
                  <a:gd name="T9" fmla="*/ 989 h 1591"/>
                  <a:gd name="T10" fmla="*/ 760 w 1670"/>
                  <a:gd name="T11" fmla="*/ 994 h 1591"/>
                  <a:gd name="T12" fmla="*/ 820 w 1670"/>
                  <a:gd name="T13" fmla="*/ 979 h 1591"/>
                  <a:gd name="T14" fmla="*/ 936 w 1670"/>
                  <a:gd name="T15" fmla="*/ 943 h 1591"/>
                  <a:gd name="T16" fmla="*/ 1045 w 1670"/>
                  <a:gd name="T17" fmla="*/ 895 h 1591"/>
                  <a:gd name="T18" fmla="*/ 1057 w 1670"/>
                  <a:gd name="T19" fmla="*/ 797 h 1591"/>
                  <a:gd name="T20" fmla="*/ 1138 w 1670"/>
                  <a:gd name="T21" fmla="*/ 695 h 1591"/>
                  <a:gd name="T22" fmla="*/ 1229 w 1670"/>
                  <a:gd name="T23" fmla="*/ 608 h 1591"/>
                  <a:gd name="T24" fmla="*/ 1301 w 1670"/>
                  <a:gd name="T25" fmla="*/ 639 h 1591"/>
                  <a:gd name="T26" fmla="*/ 1385 w 1670"/>
                  <a:gd name="T27" fmla="*/ 649 h 1591"/>
                  <a:gd name="T28" fmla="*/ 1468 w 1670"/>
                  <a:gd name="T29" fmla="*/ 628 h 1591"/>
                  <a:gd name="T30" fmla="*/ 1505 w 1670"/>
                  <a:gd name="T31" fmla="*/ 463 h 1591"/>
                  <a:gd name="T32" fmla="*/ 1616 w 1670"/>
                  <a:gd name="T33" fmla="*/ 415 h 1591"/>
                  <a:gd name="T34" fmla="*/ 1658 w 1670"/>
                  <a:gd name="T35" fmla="*/ 268 h 1591"/>
                  <a:gd name="T36" fmla="*/ 1561 w 1670"/>
                  <a:gd name="T37" fmla="*/ 66 h 1591"/>
                  <a:gd name="T38" fmla="*/ 1636 w 1670"/>
                  <a:gd name="T39" fmla="*/ 52 h 1591"/>
                  <a:gd name="T40" fmla="*/ 1575 w 1670"/>
                  <a:gd name="T41" fmla="*/ 28 h 1591"/>
                  <a:gd name="T42" fmla="*/ 1453 w 1670"/>
                  <a:gd name="T43" fmla="*/ 7 h 1591"/>
                  <a:gd name="T44" fmla="*/ 1362 w 1670"/>
                  <a:gd name="T45" fmla="*/ 71 h 1591"/>
                  <a:gd name="T46" fmla="*/ 1243 w 1670"/>
                  <a:gd name="T47" fmla="*/ 103 h 1591"/>
                  <a:gd name="T48" fmla="*/ 1086 w 1670"/>
                  <a:gd name="T49" fmla="*/ 172 h 1591"/>
                  <a:gd name="T50" fmla="*/ 973 w 1670"/>
                  <a:gd name="T51" fmla="*/ 220 h 1591"/>
                  <a:gd name="T52" fmla="*/ 1004 w 1670"/>
                  <a:gd name="T53" fmla="*/ 339 h 1591"/>
                  <a:gd name="T54" fmla="*/ 830 w 1670"/>
                  <a:gd name="T55" fmla="*/ 461 h 1591"/>
                  <a:gd name="T56" fmla="*/ 681 w 1670"/>
                  <a:gd name="T57" fmla="*/ 618 h 1591"/>
                  <a:gd name="T58" fmla="*/ 576 w 1670"/>
                  <a:gd name="T59" fmla="*/ 703 h 1591"/>
                  <a:gd name="T60" fmla="*/ 366 w 1670"/>
                  <a:gd name="T61" fmla="*/ 894 h 1591"/>
                  <a:gd name="T62" fmla="*/ 198 w 1670"/>
                  <a:gd name="T63" fmla="*/ 1061 h 1591"/>
                  <a:gd name="T64" fmla="*/ 34 w 1670"/>
                  <a:gd name="T65" fmla="*/ 1137 h 1591"/>
                  <a:gd name="T66" fmla="*/ 33 w 1670"/>
                  <a:gd name="T67" fmla="*/ 1178 h 1591"/>
                  <a:gd name="T68" fmla="*/ 54 w 1670"/>
                  <a:gd name="T69" fmla="*/ 1231 h 1591"/>
                  <a:gd name="T70" fmla="*/ 29 w 1670"/>
                  <a:gd name="T71" fmla="*/ 1413 h 1591"/>
                  <a:gd name="T72" fmla="*/ 123 w 1670"/>
                  <a:gd name="T73" fmla="*/ 1462 h 1591"/>
                  <a:gd name="T74" fmla="*/ 132 w 1670"/>
                  <a:gd name="T75" fmla="*/ 1574 h 1591"/>
                  <a:gd name="T76" fmla="*/ 208 w 1670"/>
                  <a:gd name="T77" fmla="*/ 1587 h 1591"/>
                  <a:gd name="T78" fmla="*/ 279 w 1670"/>
                  <a:gd name="T79" fmla="*/ 1554 h 1591"/>
                  <a:gd name="T80" fmla="*/ 330 w 1670"/>
                  <a:gd name="T81" fmla="*/ 1519 h 1591"/>
                  <a:gd name="T82" fmla="*/ 340 w 1670"/>
                  <a:gd name="T83" fmla="*/ 1435 h 1591"/>
                  <a:gd name="T84" fmla="*/ 404 w 1670"/>
                  <a:gd name="T85" fmla="*/ 1399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0" h="1591">
                    <a:moveTo>
                      <a:pt x="390" y="1345"/>
                    </a:moveTo>
                    <a:cubicBezTo>
                      <a:pt x="371" y="1302"/>
                      <a:pt x="404" y="1307"/>
                      <a:pt x="434" y="1283"/>
                    </a:cubicBezTo>
                    <a:cubicBezTo>
                      <a:pt x="466" y="1257"/>
                      <a:pt x="467" y="1239"/>
                      <a:pt x="465" y="1201"/>
                    </a:cubicBezTo>
                    <a:cubicBezTo>
                      <a:pt x="464" y="1183"/>
                      <a:pt x="466" y="1173"/>
                      <a:pt x="474" y="1158"/>
                    </a:cubicBezTo>
                    <a:cubicBezTo>
                      <a:pt x="481" y="1143"/>
                      <a:pt x="501" y="1135"/>
                      <a:pt x="495" y="1115"/>
                    </a:cubicBezTo>
                    <a:cubicBezTo>
                      <a:pt x="447" y="1114"/>
                      <a:pt x="489" y="1076"/>
                      <a:pt x="509" y="1068"/>
                    </a:cubicBezTo>
                    <a:cubicBezTo>
                      <a:pt x="540" y="1057"/>
                      <a:pt x="563" y="1045"/>
                      <a:pt x="573" y="1012"/>
                    </a:cubicBezTo>
                    <a:cubicBezTo>
                      <a:pt x="577" y="996"/>
                      <a:pt x="569" y="985"/>
                      <a:pt x="588" y="976"/>
                    </a:cubicBezTo>
                    <a:cubicBezTo>
                      <a:pt x="593" y="973"/>
                      <a:pt x="604" y="972"/>
                      <a:pt x="609" y="974"/>
                    </a:cubicBezTo>
                    <a:cubicBezTo>
                      <a:pt x="622" y="978"/>
                      <a:pt x="618" y="986"/>
                      <a:pt x="624" y="989"/>
                    </a:cubicBezTo>
                    <a:cubicBezTo>
                      <a:pt x="645" y="1000"/>
                      <a:pt x="665" y="975"/>
                      <a:pt x="695" y="979"/>
                    </a:cubicBezTo>
                    <a:cubicBezTo>
                      <a:pt x="724" y="982"/>
                      <a:pt x="734" y="1017"/>
                      <a:pt x="760" y="994"/>
                    </a:cubicBezTo>
                    <a:cubicBezTo>
                      <a:pt x="770" y="986"/>
                      <a:pt x="768" y="961"/>
                      <a:pt x="788" y="961"/>
                    </a:cubicBezTo>
                    <a:cubicBezTo>
                      <a:pt x="793" y="961"/>
                      <a:pt x="810" y="977"/>
                      <a:pt x="820" y="979"/>
                    </a:cubicBezTo>
                    <a:cubicBezTo>
                      <a:pt x="838" y="982"/>
                      <a:pt x="886" y="981"/>
                      <a:pt x="902" y="972"/>
                    </a:cubicBezTo>
                    <a:cubicBezTo>
                      <a:pt x="916" y="965"/>
                      <a:pt x="923" y="950"/>
                      <a:pt x="936" y="943"/>
                    </a:cubicBezTo>
                    <a:cubicBezTo>
                      <a:pt x="947" y="937"/>
                      <a:pt x="964" y="930"/>
                      <a:pt x="976" y="928"/>
                    </a:cubicBezTo>
                    <a:cubicBezTo>
                      <a:pt x="998" y="924"/>
                      <a:pt x="1054" y="935"/>
                      <a:pt x="1045" y="895"/>
                    </a:cubicBezTo>
                    <a:cubicBezTo>
                      <a:pt x="1040" y="870"/>
                      <a:pt x="968" y="869"/>
                      <a:pt x="979" y="838"/>
                    </a:cubicBezTo>
                    <a:cubicBezTo>
                      <a:pt x="983" y="827"/>
                      <a:pt x="1046" y="803"/>
                      <a:pt x="1057" y="797"/>
                    </a:cubicBezTo>
                    <a:cubicBezTo>
                      <a:pt x="1086" y="781"/>
                      <a:pt x="1100" y="758"/>
                      <a:pt x="1118" y="731"/>
                    </a:cubicBezTo>
                    <a:cubicBezTo>
                      <a:pt x="1125" y="719"/>
                      <a:pt x="1128" y="706"/>
                      <a:pt x="1138" y="695"/>
                    </a:cubicBezTo>
                    <a:cubicBezTo>
                      <a:pt x="1150" y="682"/>
                      <a:pt x="1165" y="678"/>
                      <a:pt x="1176" y="665"/>
                    </a:cubicBezTo>
                    <a:cubicBezTo>
                      <a:pt x="1193" y="645"/>
                      <a:pt x="1190" y="606"/>
                      <a:pt x="1229" y="608"/>
                    </a:cubicBezTo>
                    <a:cubicBezTo>
                      <a:pt x="1248" y="609"/>
                      <a:pt x="1248" y="627"/>
                      <a:pt x="1262" y="635"/>
                    </a:cubicBezTo>
                    <a:cubicBezTo>
                      <a:pt x="1272" y="641"/>
                      <a:pt x="1288" y="640"/>
                      <a:pt x="1301" y="639"/>
                    </a:cubicBezTo>
                    <a:cubicBezTo>
                      <a:pt x="1315" y="638"/>
                      <a:pt x="1326" y="630"/>
                      <a:pt x="1337" y="629"/>
                    </a:cubicBezTo>
                    <a:cubicBezTo>
                      <a:pt x="1359" y="627"/>
                      <a:pt x="1363" y="644"/>
                      <a:pt x="1385" y="649"/>
                    </a:cubicBezTo>
                    <a:cubicBezTo>
                      <a:pt x="1406" y="654"/>
                      <a:pt x="1429" y="640"/>
                      <a:pt x="1449" y="633"/>
                    </a:cubicBezTo>
                    <a:cubicBezTo>
                      <a:pt x="1455" y="631"/>
                      <a:pt x="1461" y="630"/>
                      <a:pt x="1468" y="628"/>
                    </a:cubicBezTo>
                    <a:cubicBezTo>
                      <a:pt x="1444" y="582"/>
                      <a:pt x="1552" y="550"/>
                      <a:pt x="1518" y="498"/>
                    </a:cubicBezTo>
                    <a:cubicBezTo>
                      <a:pt x="1509" y="484"/>
                      <a:pt x="1490" y="487"/>
                      <a:pt x="1505" y="463"/>
                    </a:cubicBezTo>
                    <a:cubicBezTo>
                      <a:pt x="1514" y="449"/>
                      <a:pt x="1526" y="450"/>
                      <a:pt x="1539" y="443"/>
                    </a:cubicBezTo>
                    <a:cubicBezTo>
                      <a:pt x="1567" y="427"/>
                      <a:pt x="1586" y="424"/>
                      <a:pt x="1616" y="415"/>
                    </a:cubicBezTo>
                    <a:cubicBezTo>
                      <a:pt x="1652" y="405"/>
                      <a:pt x="1638" y="377"/>
                      <a:pt x="1638" y="345"/>
                    </a:cubicBezTo>
                    <a:cubicBezTo>
                      <a:pt x="1638" y="313"/>
                      <a:pt x="1653" y="296"/>
                      <a:pt x="1658" y="268"/>
                    </a:cubicBezTo>
                    <a:cubicBezTo>
                      <a:pt x="1670" y="200"/>
                      <a:pt x="1591" y="177"/>
                      <a:pt x="1554" y="138"/>
                    </a:cubicBezTo>
                    <a:cubicBezTo>
                      <a:pt x="1530" y="112"/>
                      <a:pt x="1534" y="86"/>
                      <a:pt x="1561" y="66"/>
                    </a:cubicBezTo>
                    <a:cubicBezTo>
                      <a:pt x="1581" y="51"/>
                      <a:pt x="1606" y="53"/>
                      <a:pt x="1633" y="54"/>
                    </a:cubicBezTo>
                    <a:cubicBezTo>
                      <a:pt x="1634" y="53"/>
                      <a:pt x="1635" y="52"/>
                      <a:pt x="1636" y="52"/>
                    </a:cubicBezTo>
                    <a:cubicBezTo>
                      <a:pt x="1659" y="36"/>
                      <a:pt x="1660" y="48"/>
                      <a:pt x="1649" y="35"/>
                    </a:cubicBezTo>
                    <a:cubicBezTo>
                      <a:pt x="1638" y="21"/>
                      <a:pt x="1604" y="26"/>
                      <a:pt x="1575" y="28"/>
                    </a:cubicBezTo>
                    <a:cubicBezTo>
                      <a:pt x="1546" y="30"/>
                      <a:pt x="1527" y="33"/>
                      <a:pt x="1497" y="33"/>
                    </a:cubicBezTo>
                    <a:cubicBezTo>
                      <a:pt x="1466" y="33"/>
                      <a:pt x="1477" y="13"/>
                      <a:pt x="1453" y="7"/>
                    </a:cubicBezTo>
                    <a:cubicBezTo>
                      <a:pt x="1429" y="0"/>
                      <a:pt x="1421" y="18"/>
                      <a:pt x="1407" y="33"/>
                    </a:cubicBezTo>
                    <a:cubicBezTo>
                      <a:pt x="1392" y="47"/>
                      <a:pt x="1381" y="69"/>
                      <a:pt x="1362" y="71"/>
                    </a:cubicBezTo>
                    <a:cubicBezTo>
                      <a:pt x="1344" y="73"/>
                      <a:pt x="1336" y="75"/>
                      <a:pt x="1319" y="87"/>
                    </a:cubicBezTo>
                    <a:cubicBezTo>
                      <a:pt x="1303" y="100"/>
                      <a:pt x="1290" y="101"/>
                      <a:pt x="1243" y="103"/>
                    </a:cubicBezTo>
                    <a:cubicBezTo>
                      <a:pt x="1196" y="104"/>
                      <a:pt x="1136" y="136"/>
                      <a:pt x="1115" y="146"/>
                    </a:cubicBezTo>
                    <a:cubicBezTo>
                      <a:pt x="1094" y="155"/>
                      <a:pt x="1089" y="157"/>
                      <a:pt x="1086" y="172"/>
                    </a:cubicBezTo>
                    <a:cubicBezTo>
                      <a:pt x="1084" y="186"/>
                      <a:pt x="1040" y="194"/>
                      <a:pt x="1009" y="193"/>
                    </a:cubicBezTo>
                    <a:cubicBezTo>
                      <a:pt x="977" y="192"/>
                      <a:pt x="954" y="206"/>
                      <a:pt x="973" y="220"/>
                    </a:cubicBezTo>
                    <a:cubicBezTo>
                      <a:pt x="993" y="233"/>
                      <a:pt x="990" y="232"/>
                      <a:pt x="1010" y="245"/>
                    </a:cubicBezTo>
                    <a:cubicBezTo>
                      <a:pt x="1030" y="259"/>
                      <a:pt x="1010" y="308"/>
                      <a:pt x="1004" y="339"/>
                    </a:cubicBezTo>
                    <a:cubicBezTo>
                      <a:pt x="998" y="371"/>
                      <a:pt x="947" y="391"/>
                      <a:pt x="919" y="403"/>
                    </a:cubicBezTo>
                    <a:cubicBezTo>
                      <a:pt x="891" y="416"/>
                      <a:pt x="855" y="443"/>
                      <a:pt x="830" y="461"/>
                    </a:cubicBezTo>
                    <a:cubicBezTo>
                      <a:pt x="804" y="479"/>
                      <a:pt x="766" y="500"/>
                      <a:pt x="741" y="539"/>
                    </a:cubicBezTo>
                    <a:cubicBezTo>
                      <a:pt x="717" y="577"/>
                      <a:pt x="695" y="594"/>
                      <a:pt x="681" y="618"/>
                    </a:cubicBezTo>
                    <a:cubicBezTo>
                      <a:pt x="667" y="642"/>
                      <a:pt x="649" y="673"/>
                      <a:pt x="626" y="682"/>
                    </a:cubicBezTo>
                    <a:cubicBezTo>
                      <a:pt x="603" y="692"/>
                      <a:pt x="597" y="690"/>
                      <a:pt x="576" y="703"/>
                    </a:cubicBezTo>
                    <a:cubicBezTo>
                      <a:pt x="555" y="717"/>
                      <a:pt x="500" y="763"/>
                      <a:pt x="479" y="783"/>
                    </a:cubicBezTo>
                    <a:cubicBezTo>
                      <a:pt x="458" y="803"/>
                      <a:pt x="384" y="873"/>
                      <a:pt x="366" y="894"/>
                    </a:cubicBezTo>
                    <a:cubicBezTo>
                      <a:pt x="348" y="915"/>
                      <a:pt x="281" y="990"/>
                      <a:pt x="257" y="1006"/>
                    </a:cubicBezTo>
                    <a:cubicBezTo>
                      <a:pt x="233" y="1023"/>
                      <a:pt x="209" y="1035"/>
                      <a:pt x="198" y="1061"/>
                    </a:cubicBezTo>
                    <a:cubicBezTo>
                      <a:pt x="188" y="1087"/>
                      <a:pt x="182" y="1096"/>
                      <a:pt x="150" y="1113"/>
                    </a:cubicBezTo>
                    <a:cubicBezTo>
                      <a:pt x="119" y="1129"/>
                      <a:pt x="73" y="1138"/>
                      <a:pt x="34" y="1137"/>
                    </a:cubicBezTo>
                    <a:cubicBezTo>
                      <a:pt x="26" y="1136"/>
                      <a:pt x="22" y="1142"/>
                      <a:pt x="17" y="1147"/>
                    </a:cubicBezTo>
                    <a:cubicBezTo>
                      <a:pt x="25" y="1156"/>
                      <a:pt x="31" y="1168"/>
                      <a:pt x="33" y="1178"/>
                    </a:cubicBezTo>
                    <a:cubicBezTo>
                      <a:pt x="35" y="1186"/>
                      <a:pt x="31" y="1196"/>
                      <a:pt x="34" y="1204"/>
                    </a:cubicBezTo>
                    <a:cubicBezTo>
                      <a:pt x="38" y="1215"/>
                      <a:pt x="51" y="1218"/>
                      <a:pt x="54" y="1231"/>
                    </a:cubicBezTo>
                    <a:cubicBezTo>
                      <a:pt x="59" y="1251"/>
                      <a:pt x="26" y="1338"/>
                      <a:pt x="3" y="1340"/>
                    </a:cubicBezTo>
                    <a:cubicBezTo>
                      <a:pt x="0" y="1354"/>
                      <a:pt x="20" y="1401"/>
                      <a:pt x="29" y="1413"/>
                    </a:cubicBezTo>
                    <a:cubicBezTo>
                      <a:pt x="45" y="1434"/>
                      <a:pt x="77" y="1430"/>
                      <a:pt x="102" y="1441"/>
                    </a:cubicBezTo>
                    <a:cubicBezTo>
                      <a:pt x="118" y="1448"/>
                      <a:pt x="123" y="1439"/>
                      <a:pt x="123" y="1462"/>
                    </a:cubicBezTo>
                    <a:cubicBezTo>
                      <a:pt x="123" y="1480"/>
                      <a:pt x="108" y="1483"/>
                      <a:pt x="103" y="1498"/>
                    </a:cubicBezTo>
                    <a:cubicBezTo>
                      <a:pt x="92" y="1529"/>
                      <a:pt x="101" y="1567"/>
                      <a:pt x="132" y="1574"/>
                    </a:cubicBezTo>
                    <a:cubicBezTo>
                      <a:pt x="143" y="1577"/>
                      <a:pt x="156" y="1574"/>
                      <a:pt x="167" y="1577"/>
                    </a:cubicBezTo>
                    <a:cubicBezTo>
                      <a:pt x="179" y="1579"/>
                      <a:pt x="195" y="1591"/>
                      <a:pt x="208" y="1587"/>
                    </a:cubicBezTo>
                    <a:cubicBezTo>
                      <a:pt x="226" y="1581"/>
                      <a:pt x="223" y="1561"/>
                      <a:pt x="238" y="1553"/>
                    </a:cubicBezTo>
                    <a:cubicBezTo>
                      <a:pt x="244" y="1550"/>
                      <a:pt x="272" y="1552"/>
                      <a:pt x="279" y="1554"/>
                    </a:cubicBezTo>
                    <a:cubicBezTo>
                      <a:pt x="293" y="1557"/>
                      <a:pt x="300" y="1572"/>
                      <a:pt x="314" y="1558"/>
                    </a:cubicBezTo>
                    <a:cubicBezTo>
                      <a:pt x="322" y="1551"/>
                      <a:pt x="324" y="1528"/>
                      <a:pt x="330" y="1519"/>
                    </a:cubicBezTo>
                    <a:cubicBezTo>
                      <a:pt x="340" y="1503"/>
                      <a:pt x="349" y="1499"/>
                      <a:pt x="350" y="1480"/>
                    </a:cubicBezTo>
                    <a:cubicBezTo>
                      <a:pt x="351" y="1463"/>
                      <a:pt x="336" y="1451"/>
                      <a:pt x="340" y="1435"/>
                    </a:cubicBezTo>
                    <a:cubicBezTo>
                      <a:pt x="344" y="1416"/>
                      <a:pt x="373" y="1399"/>
                      <a:pt x="392" y="1398"/>
                    </a:cubicBezTo>
                    <a:cubicBezTo>
                      <a:pt x="397" y="1398"/>
                      <a:pt x="400" y="1398"/>
                      <a:pt x="404" y="1399"/>
                    </a:cubicBezTo>
                    <a:cubicBezTo>
                      <a:pt x="404" y="1380"/>
                      <a:pt x="395" y="1355"/>
                      <a:pt x="390" y="1345"/>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2" name="Freeform 43">
                <a:extLst>
                  <a:ext uri="{FF2B5EF4-FFF2-40B4-BE49-F238E27FC236}">
                    <a16:creationId xmlns:a16="http://schemas.microsoft.com/office/drawing/2014/main" id="{58613AE1-EAA7-C4C9-B39E-4AB780F9D0D7}"/>
                  </a:ext>
                </a:extLst>
              </p:cNvPr>
              <p:cNvSpPr>
                <a:spLocks/>
              </p:cNvSpPr>
              <p:nvPr/>
            </p:nvSpPr>
            <p:spPr bwMode="auto">
              <a:xfrm>
                <a:off x="6410350" y="5434655"/>
                <a:ext cx="271968" cy="206990"/>
              </a:xfrm>
              <a:custGeom>
                <a:avLst/>
                <a:gdLst>
                  <a:gd name="T0" fmla="*/ 1417 w 1442"/>
                  <a:gd name="T1" fmla="*/ 676 h 1098"/>
                  <a:gd name="T2" fmla="*/ 1374 w 1442"/>
                  <a:gd name="T3" fmla="*/ 559 h 1098"/>
                  <a:gd name="T4" fmla="*/ 1348 w 1442"/>
                  <a:gd name="T5" fmla="*/ 375 h 1098"/>
                  <a:gd name="T6" fmla="*/ 1297 w 1442"/>
                  <a:gd name="T7" fmla="*/ 301 h 1098"/>
                  <a:gd name="T8" fmla="*/ 1285 w 1442"/>
                  <a:gd name="T9" fmla="*/ 153 h 1098"/>
                  <a:gd name="T10" fmla="*/ 1186 w 1442"/>
                  <a:gd name="T11" fmla="*/ 45 h 1098"/>
                  <a:gd name="T12" fmla="*/ 1097 w 1442"/>
                  <a:gd name="T13" fmla="*/ 22 h 1098"/>
                  <a:gd name="T14" fmla="*/ 1014 w 1442"/>
                  <a:gd name="T15" fmla="*/ 43 h 1098"/>
                  <a:gd name="T16" fmla="*/ 930 w 1442"/>
                  <a:gd name="T17" fmla="*/ 33 h 1098"/>
                  <a:gd name="T18" fmla="*/ 858 w 1442"/>
                  <a:gd name="T19" fmla="*/ 2 h 1098"/>
                  <a:gd name="T20" fmla="*/ 767 w 1442"/>
                  <a:gd name="T21" fmla="*/ 89 h 1098"/>
                  <a:gd name="T22" fmla="*/ 686 w 1442"/>
                  <a:gd name="T23" fmla="*/ 191 h 1098"/>
                  <a:gd name="T24" fmla="*/ 674 w 1442"/>
                  <a:gd name="T25" fmla="*/ 289 h 1098"/>
                  <a:gd name="T26" fmla="*/ 565 w 1442"/>
                  <a:gd name="T27" fmla="*/ 337 h 1098"/>
                  <a:gd name="T28" fmla="*/ 449 w 1442"/>
                  <a:gd name="T29" fmla="*/ 373 h 1098"/>
                  <a:gd name="T30" fmla="*/ 389 w 1442"/>
                  <a:gd name="T31" fmla="*/ 388 h 1098"/>
                  <a:gd name="T32" fmla="*/ 253 w 1442"/>
                  <a:gd name="T33" fmla="*/ 383 h 1098"/>
                  <a:gd name="T34" fmla="*/ 217 w 1442"/>
                  <a:gd name="T35" fmla="*/ 370 h 1098"/>
                  <a:gd name="T36" fmla="*/ 138 w 1442"/>
                  <a:gd name="T37" fmla="*/ 462 h 1098"/>
                  <a:gd name="T38" fmla="*/ 103 w 1442"/>
                  <a:gd name="T39" fmla="*/ 552 h 1098"/>
                  <a:gd name="T40" fmla="*/ 63 w 1442"/>
                  <a:gd name="T41" fmla="*/ 677 h 1098"/>
                  <a:gd name="T42" fmla="*/ 33 w 1442"/>
                  <a:gd name="T43" fmla="*/ 793 h 1098"/>
                  <a:gd name="T44" fmla="*/ 35 w 1442"/>
                  <a:gd name="T45" fmla="*/ 885 h 1098"/>
                  <a:gd name="T46" fmla="*/ 86 w 1442"/>
                  <a:gd name="T47" fmla="*/ 1003 h 1098"/>
                  <a:gd name="T48" fmla="*/ 182 w 1442"/>
                  <a:gd name="T49" fmla="*/ 1098 h 1098"/>
                  <a:gd name="T50" fmla="*/ 211 w 1442"/>
                  <a:gd name="T51" fmla="*/ 1000 h 1098"/>
                  <a:gd name="T52" fmla="*/ 294 w 1442"/>
                  <a:gd name="T53" fmla="*/ 928 h 1098"/>
                  <a:gd name="T54" fmla="*/ 395 w 1442"/>
                  <a:gd name="T55" fmla="*/ 925 h 1098"/>
                  <a:gd name="T56" fmla="*/ 471 w 1442"/>
                  <a:gd name="T57" fmla="*/ 954 h 1098"/>
                  <a:gd name="T58" fmla="*/ 500 w 1442"/>
                  <a:gd name="T59" fmla="*/ 1025 h 1098"/>
                  <a:gd name="T60" fmla="*/ 533 w 1442"/>
                  <a:gd name="T61" fmla="*/ 1057 h 1098"/>
                  <a:gd name="T62" fmla="*/ 620 w 1442"/>
                  <a:gd name="T63" fmla="*/ 1071 h 1098"/>
                  <a:gd name="T64" fmla="*/ 691 w 1442"/>
                  <a:gd name="T65" fmla="*/ 1052 h 1098"/>
                  <a:gd name="T66" fmla="*/ 715 w 1442"/>
                  <a:gd name="T67" fmla="*/ 1049 h 1098"/>
                  <a:gd name="T68" fmla="*/ 827 w 1442"/>
                  <a:gd name="T69" fmla="*/ 985 h 1098"/>
                  <a:gd name="T70" fmla="*/ 884 w 1442"/>
                  <a:gd name="T71" fmla="*/ 970 h 1098"/>
                  <a:gd name="T72" fmla="*/ 1018 w 1442"/>
                  <a:gd name="T73" fmla="*/ 977 h 1098"/>
                  <a:gd name="T74" fmla="*/ 1108 w 1442"/>
                  <a:gd name="T75" fmla="*/ 1046 h 1098"/>
                  <a:gd name="T76" fmla="*/ 1150 w 1442"/>
                  <a:gd name="T77" fmla="*/ 937 h 1098"/>
                  <a:gd name="T78" fmla="*/ 1205 w 1442"/>
                  <a:gd name="T79" fmla="*/ 849 h 1098"/>
                  <a:gd name="T80" fmla="*/ 1296 w 1442"/>
                  <a:gd name="T81" fmla="*/ 916 h 1098"/>
                  <a:gd name="T82" fmla="*/ 1338 w 1442"/>
                  <a:gd name="T83" fmla="*/ 876 h 1098"/>
                  <a:gd name="T84" fmla="*/ 1378 w 1442"/>
                  <a:gd name="T85" fmla="*/ 828 h 1098"/>
                  <a:gd name="T86" fmla="*/ 1412 w 1442"/>
                  <a:gd name="T87" fmla="*/ 794 h 1098"/>
                  <a:gd name="T88" fmla="*/ 1432 w 1442"/>
                  <a:gd name="T89" fmla="*/ 795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2" h="1098">
                    <a:moveTo>
                      <a:pt x="1441" y="738"/>
                    </a:moveTo>
                    <a:cubicBezTo>
                      <a:pt x="1440" y="711"/>
                      <a:pt x="1430" y="699"/>
                      <a:pt x="1417" y="676"/>
                    </a:cubicBezTo>
                    <a:cubicBezTo>
                      <a:pt x="1404" y="656"/>
                      <a:pt x="1379" y="639"/>
                      <a:pt x="1370" y="618"/>
                    </a:cubicBezTo>
                    <a:cubicBezTo>
                      <a:pt x="1362" y="599"/>
                      <a:pt x="1374" y="580"/>
                      <a:pt x="1374" y="559"/>
                    </a:cubicBezTo>
                    <a:cubicBezTo>
                      <a:pt x="1375" y="532"/>
                      <a:pt x="1366" y="522"/>
                      <a:pt x="1355" y="500"/>
                    </a:cubicBezTo>
                    <a:cubicBezTo>
                      <a:pt x="1333" y="458"/>
                      <a:pt x="1369" y="415"/>
                      <a:pt x="1348" y="375"/>
                    </a:cubicBezTo>
                    <a:cubicBezTo>
                      <a:pt x="1340" y="361"/>
                      <a:pt x="1324" y="350"/>
                      <a:pt x="1315" y="337"/>
                    </a:cubicBezTo>
                    <a:cubicBezTo>
                      <a:pt x="1308" y="326"/>
                      <a:pt x="1304" y="313"/>
                      <a:pt x="1297" y="301"/>
                    </a:cubicBezTo>
                    <a:cubicBezTo>
                      <a:pt x="1280" y="272"/>
                      <a:pt x="1267" y="263"/>
                      <a:pt x="1267" y="227"/>
                    </a:cubicBezTo>
                    <a:cubicBezTo>
                      <a:pt x="1267" y="197"/>
                      <a:pt x="1280" y="180"/>
                      <a:pt x="1285" y="153"/>
                    </a:cubicBezTo>
                    <a:cubicBezTo>
                      <a:pt x="1290" y="125"/>
                      <a:pt x="1272" y="95"/>
                      <a:pt x="1254" y="74"/>
                    </a:cubicBezTo>
                    <a:cubicBezTo>
                      <a:pt x="1236" y="54"/>
                      <a:pt x="1213" y="48"/>
                      <a:pt x="1186" y="45"/>
                    </a:cubicBezTo>
                    <a:cubicBezTo>
                      <a:pt x="1164" y="43"/>
                      <a:pt x="1122" y="51"/>
                      <a:pt x="1107" y="36"/>
                    </a:cubicBezTo>
                    <a:cubicBezTo>
                      <a:pt x="1102" y="31"/>
                      <a:pt x="1099" y="27"/>
                      <a:pt x="1097" y="22"/>
                    </a:cubicBezTo>
                    <a:cubicBezTo>
                      <a:pt x="1090" y="24"/>
                      <a:pt x="1084" y="25"/>
                      <a:pt x="1078" y="27"/>
                    </a:cubicBezTo>
                    <a:cubicBezTo>
                      <a:pt x="1058" y="34"/>
                      <a:pt x="1035" y="48"/>
                      <a:pt x="1014" y="43"/>
                    </a:cubicBezTo>
                    <a:cubicBezTo>
                      <a:pt x="992" y="38"/>
                      <a:pt x="988" y="21"/>
                      <a:pt x="966" y="23"/>
                    </a:cubicBezTo>
                    <a:cubicBezTo>
                      <a:pt x="955" y="24"/>
                      <a:pt x="944" y="32"/>
                      <a:pt x="930" y="33"/>
                    </a:cubicBezTo>
                    <a:cubicBezTo>
                      <a:pt x="917" y="34"/>
                      <a:pt x="901" y="35"/>
                      <a:pt x="891" y="29"/>
                    </a:cubicBezTo>
                    <a:cubicBezTo>
                      <a:pt x="877" y="21"/>
                      <a:pt x="877" y="3"/>
                      <a:pt x="858" y="2"/>
                    </a:cubicBezTo>
                    <a:cubicBezTo>
                      <a:pt x="819" y="0"/>
                      <a:pt x="822" y="39"/>
                      <a:pt x="805" y="59"/>
                    </a:cubicBezTo>
                    <a:cubicBezTo>
                      <a:pt x="794" y="72"/>
                      <a:pt x="779" y="76"/>
                      <a:pt x="767" y="89"/>
                    </a:cubicBezTo>
                    <a:cubicBezTo>
                      <a:pt x="757" y="100"/>
                      <a:pt x="754" y="113"/>
                      <a:pt x="747" y="125"/>
                    </a:cubicBezTo>
                    <a:cubicBezTo>
                      <a:pt x="729" y="152"/>
                      <a:pt x="715" y="175"/>
                      <a:pt x="686" y="191"/>
                    </a:cubicBezTo>
                    <a:cubicBezTo>
                      <a:pt x="675" y="197"/>
                      <a:pt x="612" y="221"/>
                      <a:pt x="608" y="232"/>
                    </a:cubicBezTo>
                    <a:cubicBezTo>
                      <a:pt x="597" y="263"/>
                      <a:pt x="669" y="264"/>
                      <a:pt x="674" y="289"/>
                    </a:cubicBezTo>
                    <a:cubicBezTo>
                      <a:pt x="683" y="329"/>
                      <a:pt x="627" y="318"/>
                      <a:pt x="605" y="322"/>
                    </a:cubicBezTo>
                    <a:cubicBezTo>
                      <a:pt x="593" y="324"/>
                      <a:pt x="576" y="331"/>
                      <a:pt x="565" y="337"/>
                    </a:cubicBezTo>
                    <a:cubicBezTo>
                      <a:pt x="552" y="344"/>
                      <a:pt x="545" y="359"/>
                      <a:pt x="531" y="366"/>
                    </a:cubicBezTo>
                    <a:cubicBezTo>
                      <a:pt x="515" y="375"/>
                      <a:pt x="467" y="376"/>
                      <a:pt x="449" y="373"/>
                    </a:cubicBezTo>
                    <a:cubicBezTo>
                      <a:pt x="439" y="371"/>
                      <a:pt x="422" y="355"/>
                      <a:pt x="417" y="355"/>
                    </a:cubicBezTo>
                    <a:cubicBezTo>
                      <a:pt x="397" y="355"/>
                      <a:pt x="399" y="380"/>
                      <a:pt x="389" y="388"/>
                    </a:cubicBezTo>
                    <a:cubicBezTo>
                      <a:pt x="363" y="411"/>
                      <a:pt x="353" y="376"/>
                      <a:pt x="324" y="373"/>
                    </a:cubicBezTo>
                    <a:cubicBezTo>
                      <a:pt x="294" y="369"/>
                      <a:pt x="274" y="394"/>
                      <a:pt x="253" y="383"/>
                    </a:cubicBezTo>
                    <a:cubicBezTo>
                      <a:pt x="247" y="380"/>
                      <a:pt x="251" y="372"/>
                      <a:pt x="238" y="368"/>
                    </a:cubicBezTo>
                    <a:cubicBezTo>
                      <a:pt x="233" y="366"/>
                      <a:pt x="222" y="367"/>
                      <a:pt x="217" y="370"/>
                    </a:cubicBezTo>
                    <a:cubicBezTo>
                      <a:pt x="198" y="379"/>
                      <a:pt x="206" y="390"/>
                      <a:pt x="202" y="406"/>
                    </a:cubicBezTo>
                    <a:cubicBezTo>
                      <a:pt x="192" y="439"/>
                      <a:pt x="169" y="451"/>
                      <a:pt x="138" y="462"/>
                    </a:cubicBezTo>
                    <a:cubicBezTo>
                      <a:pt x="118" y="470"/>
                      <a:pt x="76" y="508"/>
                      <a:pt x="124" y="509"/>
                    </a:cubicBezTo>
                    <a:cubicBezTo>
                      <a:pt x="130" y="529"/>
                      <a:pt x="110" y="537"/>
                      <a:pt x="103" y="552"/>
                    </a:cubicBezTo>
                    <a:cubicBezTo>
                      <a:pt x="95" y="567"/>
                      <a:pt x="93" y="577"/>
                      <a:pt x="94" y="595"/>
                    </a:cubicBezTo>
                    <a:cubicBezTo>
                      <a:pt x="96" y="633"/>
                      <a:pt x="95" y="651"/>
                      <a:pt x="63" y="677"/>
                    </a:cubicBezTo>
                    <a:cubicBezTo>
                      <a:pt x="33" y="701"/>
                      <a:pt x="0" y="696"/>
                      <a:pt x="19" y="739"/>
                    </a:cubicBezTo>
                    <a:cubicBezTo>
                      <a:pt x="24" y="749"/>
                      <a:pt x="33" y="774"/>
                      <a:pt x="33" y="793"/>
                    </a:cubicBezTo>
                    <a:cubicBezTo>
                      <a:pt x="46" y="797"/>
                      <a:pt x="44" y="809"/>
                      <a:pt x="43" y="828"/>
                    </a:cubicBezTo>
                    <a:cubicBezTo>
                      <a:pt x="42" y="847"/>
                      <a:pt x="37" y="865"/>
                      <a:pt x="35" y="885"/>
                    </a:cubicBezTo>
                    <a:cubicBezTo>
                      <a:pt x="31" y="918"/>
                      <a:pt x="48" y="917"/>
                      <a:pt x="69" y="938"/>
                    </a:cubicBezTo>
                    <a:cubicBezTo>
                      <a:pt x="93" y="962"/>
                      <a:pt x="77" y="975"/>
                      <a:pt x="86" y="1003"/>
                    </a:cubicBezTo>
                    <a:cubicBezTo>
                      <a:pt x="92" y="1020"/>
                      <a:pt x="118" y="1049"/>
                      <a:pt x="130" y="1063"/>
                    </a:cubicBezTo>
                    <a:cubicBezTo>
                      <a:pt x="145" y="1080"/>
                      <a:pt x="166" y="1080"/>
                      <a:pt x="182" y="1098"/>
                    </a:cubicBezTo>
                    <a:cubicBezTo>
                      <a:pt x="184" y="1077"/>
                      <a:pt x="198" y="1074"/>
                      <a:pt x="205" y="1055"/>
                    </a:cubicBezTo>
                    <a:cubicBezTo>
                      <a:pt x="211" y="1039"/>
                      <a:pt x="199" y="1015"/>
                      <a:pt x="211" y="1000"/>
                    </a:cubicBezTo>
                    <a:cubicBezTo>
                      <a:pt x="222" y="986"/>
                      <a:pt x="246" y="992"/>
                      <a:pt x="260" y="983"/>
                    </a:cubicBezTo>
                    <a:cubicBezTo>
                      <a:pt x="280" y="969"/>
                      <a:pt x="276" y="944"/>
                      <a:pt x="294" y="928"/>
                    </a:cubicBezTo>
                    <a:cubicBezTo>
                      <a:pt x="311" y="914"/>
                      <a:pt x="324" y="912"/>
                      <a:pt x="345" y="917"/>
                    </a:cubicBezTo>
                    <a:cubicBezTo>
                      <a:pt x="369" y="924"/>
                      <a:pt x="371" y="932"/>
                      <a:pt x="395" y="925"/>
                    </a:cubicBezTo>
                    <a:cubicBezTo>
                      <a:pt x="414" y="919"/>
                      <a:pt x="435" y="911"/>
                      <a:pt x="454" y="917"/>
                    </a:cubicBezTo>
                    <a:cubicBezTo>
                      <a:pt x="480" y="926"/>
                      <a:pt x="474" y="932"/>
                      <a:pt x="471" y="954"/>
                    </a:cubicBezTo>
                    <a:cubicBezTo>
                      <a:pt x="470" y="967"/>
                      <a:pt x="476" y="986"/>
                      <a:pt x="483" y="997"/>
                    </a:cubicBezTo>
                    <a:cubicBezTo>
                      <a:pt x="488" y="1007"/>
                      <a:pt x="495" y="1015"/>
                      <a:pt x="500" y="1025"/>
                    </a:cubicBezTo>
                    <a:cubicBezTo>
                      <a:pt x="502" y="1030"/>
                      <a:pt x="505" y="1043"/>
                      <a:pt x="508" y="1047"/>
                    </a:cubicBezTo>
                    <a:cubicBezTo>
                      <a:pt x="513" y="1052"/>
                      <a:pt x="526" y="1054"/>
                      <a:pt x="533" y="1057"/>
                    </a:cubicBezTo>
                    <a:cubicBezTo>
                      <a:pt x="540" y="1062"/>
                      <a:pt x="547" y="1067"/>
                      <a:pt x="555" y="1071"/>
                    </a:cubicBezTo>
                    <a:cubicBezTo>
                      <a:pt x="575" y="1079"/>
                      <a:pt x="600" y="1072"/>
                      <a:pt x="620" y="1071"/>
                    </a:cubicBezTo>
                    <a:cubicBezTo>
                      <a:pt x="633" y="1070"/>
                      <a:pt x="646" y="1068"/>
                      <a:pt x="658" y="1065"/>
                    </a:cubicBezTo>
                    <a:cubicBezTo>
                      <a:pt x="668" y="1063"/>
                      <a:pt x="683" y="1051"/>
                      <a:pt x="691" y="1052"/>
                    </a:cubicBezTo>
                    <a:cubicBezTo>
                      <a:pt x="693" y="1059"/>
                      <a:pt x="695" y="1076"/>
                      <a:pt x="707" y="1070"/>
                    </a:cubicBezTo>
                    <a:cubicBezTo>
                      <a:pt x="710" y="1069"/>
                      <a:pt x="714" y="1052"/>
                      <a:pt x="715" y="1049"/>
                    </a:cubicBezTo>
                    <a:cubicBezTo>
                      <a:pt x="725" y="1027"/>
                      <a:pt x="735" y="1012"/>
                      <a:pt x="760" y="1010"/>
                    </a:cubicBezTo>
                    <a:cubicBezTo>
                      <a:pt x="785" y="1009"/>
                      <a:pt x="807" y="999"/>
                      <a:pt x="827" y="985"/>
                    </a:cubicBezTo>
                    <a:cubicBezTo>
                      <a:pt x="839" y="976"/>
                      <a:pt x="868" y="948"/>
                      <a:pt x="885" y="955"/>
                    </a:cubicBezTo>
                    <a:cubicBezTo>
                      <a:pt x="884" y="960"/>
                      <a:pt x="883" y="965"/>
                      <a:pt x="884" y="970"/>
                    </a:cubicBezTo>
                    <a:cubicBezTo>
                      <a:pt x="909" y="968"/>
                      <a:pt x="932" y="963"/>
                      <a:pt x="958" y="964"/>
                    </a:cubicBezTo>
                    <a:cubicBezTo>
                      <a:pt x="977" y="965"/>
                      <a:pt x="1002" y="963"/>
                      <a:pt x="1018" y="977"/>
                    </a:cubicBezTo>
                    <a:cubicBezTo>
                      <a:pt x="1034" y="992"/>
                      <a:pt x="1036" y="1016"/>
                      <a:pt x="1049" y="1032"/>
                    </a:cubicBezTo>
                    <a:cubicBezTo>
                      <a:pt x="1062" y="1050"/>
                      <a:pt x="1087" y="1052"/>
                      <a:pt x="1108" y="1046"/>
                    </a:cubicBezTo>
                    <a:cubicBezTo>
                      <a:pt x="1141" y="1037"/>
                      <a:pt x="1161" y="1017"/>
                      <a:pt x="1156" y="983"/>
                    </a:cubicBezTo>
                    <a:cubicBezTo>
                      <a:pt x="1154" y="968"/>
                      <a:pt x="1152" y="952"/>
                      <a:pt x="1150" y="937"/>
                    </a:cubicBezTo>
                    <a:cubicBezTo>
                      <a:pt x="1146" y="918"/>
                      <a:pt x="1139" y="903"/>
                      <a:pt x="1148" y="884"/>
                    </a:cubicBezTo>
                    <a:cubicBezTo>
                      <a:pt x="1156" y="865"/>
                      <a:pt x="1185" y="852"/>
                      <a:pt x="1205" y="849"/>
                    </a:cubicBezTo>
                    <a:cubicBezTo>
                      <a:pt x="1234" y="846"/>
                      <a:pt x="1234" y="865"/>
                      <a:pt x="1241" y="885"/>
                    </a:cubicBezTo>
                    <a:cubicBezTo>
                      <a:pt x="1250" y="910"/>
                      <a:pt x="1271" y="916"/>
                      <a:pt x="1296" y="916"/>
                    </a:cubicBezTo>
                    <a:cubicBezTo>
                      <a:pt x="1307" y="916"/>
                      <a:pt x="1318" y="918"/>
                      <a:pt x="1327" y="910"/>
                    </a:cubicBezTo>
                    <a:cubicBezTo>
                      <a:pt x="1337" y="901"/>
                      <a:pt x="1334" y="887"/>
                      <a:pt x="1338" y="876"/>
                    </a:cubicBezTo>
                    <a:cubicBezTo>
                      <a:pt x="1342" y="864"/>
                      <a:pt x="1349" y="851"/>
                      <a:pt x="1355" y="840"/>
                    </a:cubicBezTo>
                    <a:cubicBezTo>
                      <a:pt x="1362" y="828"/>
                      <a:pt x="1365" y="827"/>
                      <a:pt x="1378" y="828"/>
                    </a:cubicBezTo>
                    <a:cubicBezTo>
                      <a:pt x="1389" y="828"/>
                      <a:pt x="1400" y="829"/>
                      <a:pt x="1405" y="818"/>
                    </a:cubicBezTo>
                    <a:cubicBezTo>
                      <a:pt x="1409" y="808"/>
                      <a:pt x="1401" y="800"/>
                      <a:pt x="1412" y="794"/>
                    </a:cubicBezTo>
                    <a:cubicBezTo>
                      <a:pt x="1418" y="792"/>
                      <a:pt x="1425" y="793"/>
                      <a:pt x="1432" y="796"/>
                    </a:cubicBezTo>
                    <a:cubicBezTo>
                      <a:pt x="1432" y="796"/>
                      <a:pt x="1432" y="795"/>
                      <a:pt x="1432" y="795"/>
                    </a:cubicBezTo>
                    <a:cubicBezTo>
                      <a:pt x="1439" y="776"/>
                      <a:pt x="1442" y="760"/>
                      <a:pt x="1441" y="738"/>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3" name="Freeform 45">
                <a:extLst>
                  <a:ext uri="{FF2B5EF4-FFF2-40B4-BE49-F238E27FC236}">
                    <a16:creationId xmlns:a16="http://schemas.microsoft.com/office/drawing/2014/main" id="{B0D2740E-9283-645D-2F3E-BC3363AC5822}"/>
                  </a:ext>
                </a:extLst>
              </p:cNvPr>
              <p:cNvSpPr>
                <a:spLocks/>
              </p:cNvSpPr>
              <p:nvPr/>
            </p:nvSpPr>
            <p:spPr bwMode="auto">
              <a:xfrm>
                <a:off x="6703792" y="5601891"/>
                <a:ext cx="163484" cy="84855"/>
              </a:xfrm>
              <a:custGeom>
                <a:avLst/>
                <a:gdLst>
                  <a:gd name="T0" fmla="*/ 151 w 867"/>
                  <a:gd name="T1" fmla="*/ 413 h 450"/>
                  <a:gd name="T2" fmla="*/ 235 w 867"/>
                  <a:gd name="T3" fmla="*/ 370 h 450"/>
                  <a:gd name="T4" fmla="*/ 299 w 867"/>
                  <a:gd name="T5" fmla="*/ 332 h 450"/>
                  <a:gd name="T6" fmla="*/ 370 w 867"/>
                  <a:gd name="T7" fmla="*/ 342 h 450"/>
                  <a:gd name="T8" fmla="*/ 397 w 867"/>
                  <a:gd name="T9" fmla="*/ 365 h 450"/>
                  <a:gd name="T10" fmla="*/ 436 w 867"/>
                  <a:gd name="T11" fmla="*/ 367 h 450"/>
                  <a:gd name="T12" fmla="*/ 468 w 867"/>
                  <a:gd name="T13" fmla="*/ 334 h 450"/>
                  <a:gd name="T14" fmla="*/ 508 w 867"/>
                  <a:gd name="T15" fmla="*/ 324 h 450"/>
                  <a:gd name="T16" fmla="*/ 567 w 867"/>
                  <a:gd name="T17" fmla="*/ 278 h 450"/>
                  <a:gd name="T18" fmla="*/ 629 w 867"/>
                  <a:gd name="T19" fmla="*/ 248 h 450"/>
                  <a:gd name="T20" fmla="*/ 789 w 867"/>
                  <a:gd name="T21" fmla="*/ 245 h 450"/>
                  <a:gd name="T22" fmla="*/ 856 w 867"/>
                  <a:gd name="T23" fmla="*/ 248 h 450"/>
                  <a:gd name="T24" fmla="*/ 867 w 867"/>
                  <a:gd name="T25" fmla="*/ 207 h 450"/>
                  <a:gd name="T26" fmla="*/ 846 w 867"/>
                  <a:gd name="T27" fmla="*/ 191 h 450"/>
                  <a:gd name="T28" fmla="*/ 779 w 867"/>
                  <a:gd name="T29" fmla="*/ 150 h 450"/>
                  <a:gd name="T30" fmla="*/ 682 w 867"/>
                  <a:gd name="T31" fmla="*/ 117 h 450"/>
                  <a:gd name="T32" fmla="*/ 687 w 867"/>
                  <a:gd name="T33" fmla="*/ 46 h 450"/>
                  <a:gd name="T34" fmla="*/ 618 w 867"/>
                  <a:gd name="T35" fmla="*/ 56 h 450"/>
                  <a:gd name="T36" fmla="*/ 583 w 867"/>
                  <a:gd name="T37" fmla="*/ 56 h 450"/>
                  <a:gd name="T38" fmla="*/ 516 w 867"/>
                  <a:gd name="T39" fmla="*/ 30 h 450"/>
                  <a:gd name="T40" fmla="*/ 396 w 867"/>
                  <a:gd name="T41" fmla="*/ 15 h 450"/>
                  <a:gd name="T42" fmla="*/ 332 w 867"/>
                  <a:gd name="T43" fmla="*/ 20 h 450"/>
                  <a:gd name="T44" fmla="*/ 255 w 867"/>
                  <a:gd name="T45" fmla="*/ 74 h 450"/>
                  <a:gd name="T46" fmla="*/ 133 w 867"/>
                  <a:gd name="T47" fmla="*/ 168 h 450"/>
                  <a:gd name="T48" fmla="*/ 38 w 867"/>
                  <a:gd name="T49" fmla="*/ 173 h 450"/>
                  <a:gd name="T50" fmla="*/ 59 w 867"/>
                  <a:gd name="T51" fmla="*/ 237 h 450"/>
                  <a:gd name="T52" fmla="*/ 56 w 867"/>
                  <a:gd name="T53" fmla="*/ 398 h 450"/>
                  <a:gd name="T54" fmla="*/ 35 w 867"/>
                  <a:gd name="T55" fmla="*/ 417 h 450"/>
                  <a:gd name="T56" fmla="*/ 76 w 867"/>
                  <a:gd name="T57" fmla="*/ 429 h 450"/>
                  <a:gd name="T58" fmla="*/ 110 w 867"/>
                  <a:gd name="T59" fmla="*/ 450 h 450"/>
                  <a:gd name="T60" fmla="*/ 119 w 867"/>
                  <a:gd name="T61" fmla="*/ 444 h 450"/>
                  <a:gd name="T62" fmla="*/ 151 w 867"/>
                  <a:gd name="T63" fmla="*/ 41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450">
                    <a:moveTo>
                      <a:pt x="151" y="413"/>
                    </a:moveTo>
                    <a:cubicBezTo>
                      <a:pt x="164" y="387"/>
                      <a:pt x="202" y="367"/>
                      <a:pt x="235" y="370"/>
                    </a:cubicBezTo>
                    <a:cubicBezTo>
                      <a:pt x="243" y="344"/>
                      <a:pt x="276" y="339"/>
                      <a:pt x="299" y="332"/>
                    </a:cubicBezTo>
                    <a:cubicBezTo>
                      <a:pt x="325" y="325"/>
                      <a:pt x="353" y="326"/>
                      <a:pt x="370" y="342"/>
                    </a:cubicBezTo>
                    <a:cubicBezTo>
                      <a:pt x="382" y="354"/>
                      <a:pt x="379" y="359"/>
                      <a:pt x="397" y="365"/>
                    </a:cubicBezTo>
                    <a:cubicBezTo>
                      <a:pt x="406" y="368"/>
                      <a:pt x="427" y="371"/>
                      <a:pt x="436" y="367"/>
                    </a:cubicBezTo>
                    <a:cubicBezTo>
                      <a:pt x="449" y="361"/>
                      <a:pt x="456" y="342"/>
                      <a:pt x="468" y="334"/>
                    </a:cubicBezTo>
                    <a:cubicBezTo>
                      <a:pt x="483" y="325"/>
                      <a:pt x="492" y="326"/>
                      <a:pt x="508" y="324"/>
                    </a:cubicBezTo>
                    <a:cubicBezTo>
                      <a:pt x="545" y="319"/>
                      <a:pt x="553" y="308"/>
                      <a:pt x="567" y="278"/>
                    </a:cubicBezTo>
                    <a:cubicBezTo>
                      <a:pt x="579" y="251"/>
                      <a:pt x="600" y="252"/>
                      <a:pt x="629" y="248"/>
                    </a:cubicBezTo>
                    <a:cubicBezTo>
                      <a:pt x="675" y="241"/>
                      <a:pt x="743" y="236"/>
                      <a:pt x="789" y="245"/>
                    </a:cubicBezTo>
                    <a:cubicBezTo>
                      <a:pt x="815" y="250"/>
                      <a:pt x="837" y="280"/>
                      <a:pt x="856" y="248"/>
                    </a:cubicBezTo>
                    <a:cubicBezTo>
                      <a:pt x="864" y="234"/>
                      <a:pt x="864" y="219"/>
                      <a:pt x="867" y="207"/>
                    </a:cubicBezTo>
                    <a:cubicBezTo>
                      <a:pt x="860" y="204"/>
                      <a:pt x="853" y="199"/>
                      <a:pt x="846" y="191"/>
                    </a:cubicBezTo>
                    <a:cubicBezTo>
                      <a:pt x="818" y="158"/>
                      <a:pt x="800" y="158"/>
                      <a:pt x="779" y="150"/>
                    </a:cubicBezTo>
                    <a:cubicBezTo>
                      <a:pt x="759" y="143"/>
                      <a:pt x="710" y="130"/>
                      <a:pt x="682" y="117"/>
                    </a:cubicBezTo>
                    <a:cubicBezTo>
                      <a:pt x="654" y="104"/>
                      <a:pt x="695" y="66"/>
                      <a:pt x="687" y="46"/>
                    </a:cubicBezTo>
                    <a:cubicBezTo>
                      <a:pt x="680" y="25"/>
                      <a:pt x="631" y="38"/>
                      <a:pt x="618" y="56"/>
                    </a:cubicBezTo>
                    <a:cubicBezTo>
                      <a:pt x="606" y="74"/>
                      <a:pt x="593" y="107"/>
                      <a:pt x="583" y="56"/>
                    </a:cubicBezTo>
                    <a:cubicBezTo>
                      <a:pt x="572" y="5"/>
                      <a:pt x="547" y="15"/>
                      <a:pt x="516" y="30"/>
                    </a:cubicBezTo>
                    <a:cubicBezTo>
                      <a:pt x="485" y="46"/>
                      <a:pt x="422" y="28"/>
                      <a:pt x="396" y="15"/>
                    </a:cubicBezTo>
                    <a:cubicBezTo>
                      <a:pt x="370" y="2"/>
                      <a:pt x="342" y="0"/>
                      <a:pt x="332" y="20"/>
                    </a:cubicBezTo>
                    <a:cubicBezTo>
                      <a:pt x="322" y="40"/>
                      <a:pt x="286" y="58"/>
                      <a:pt x="255" y="74"/>
                    </a:cubicBezTo>
                    <a:cubicBezTo>
                      <a:pt x="225" y="89"/>
                      <a:pt x="158" y="153"/>
                      <a:pt x="133" y="168"/>
                    </a:cubicBezTo>
                    <a:cubicBezTo>
                      <a:pt x="107" y="183"/>
                      <a:pt x="77" y="181"/>
                      <a:pt x="38" y="173"/>
                    </a:cubicBezTo>
                    <a:cubicBezTo>
                      <a:pt x="0" y="166"/>
                      <a:pt x="54" y="204"/>
                      <a:pt x="59" y="237"/>
                    </a:cubicBezTo>
                    <a:cubicBezTo>
                      <a:pt x="64" y="270"/>
                      <a:pt x="61" y="380"/>
                      <a:pt x="56" y="398"/>
                    </a:cubicBezTo>
                    <a:cubicBezTo>
                      <a:pt x="54" y="406"/>
                      <a:pt x="46" y="411"/>
                      <a:pt x="35" y="417"/>
                    </a:cubicBezTo>
                    <a:cubicBezTo>
                      <a:pt x="49" y="419"/>
                      <a:pt x="62" y="422"/>
                      <a:pt x="76" y="429"/>
                    </a:cubicBezTo>
                    <a:cubicBezTo>
                      <a:pt x="87" y="434"/>
                      <a:pt x="102" y="439"/>
                      <a:pt x="110" y="450"/>
                    </a:cubicBezTo>
                    <a:cubicBezTo>
                      <a:pt x="114" y="448"/>
                      <a:pt x="117" y="445"/>
                      <a:pt x="119" y="444"/>
                    </a:cubicBezTo>
                    <a:cubicBezTo>
                      <a:pt x="139" y="434"/>
                      <a:pt x="141" y="433"/>
                      <a:pt x="151" y="413"/>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Freeform 46">
                <a:extLst>
                  <a:ext uri="{FF2B5EF4-FFF2-40B4-BE49-F238E27FC236}">
                    <a16:creationId xmlns:a16="http://schemas.microsoft.com/office/drawing/2014/main" id="{32A96984-76E2-C954-D210-2243BDEC990F}"/>
                  </a:ext>
                </a:extLst>
              </p:cNvPr>
              <p:cNvSpPr>
                <a:spLocks/>
              </p:cNvSpPr>
              <p:nvPr/>
            </p:nvSpPr>
            <p:spPr bwMode="auto">
              <a:xfrm>
                <a:off x="6718321" y="5638452"/>
                <a:ext cx="205154" cy="157258"/>
              </a:xfrm>
              <a:custGeom>
                <a:avLst/>
                <a:gdLst>
                  <a:gd name="T0" fmla="*/ 1055 w 1088"/>
                  <a:gd name="T1" fmla="*/ 455 h 834"/>
                  <a:gd name="T2" fmla="*/ 1035 w 1088"/>
                  <a:gd name="T3" fmla="*/ 396 h 834"/>
                  <a:gd name="T4" fmla="*/ 1063 w 1088"/>
                  <a:gd name="T5" fmla="*/ 357 h 834"/>
                  <a:gd name="T6" fmla="*/ 1017 w 1088"/>
                  <a:gd name="T7" fmla="*/ 291 h 834"/>
                  <a:gd name="T8" fmla="*/ 953 w 1088"/>
                  <a:gd name="T9" fmla="*/ 283 h 834"/>
                  <a:gd name="T10" fmla="*/ 966 w 1088"/>
                  <a:gd name="T11" fmla="*/ 94 h 834"/>
                  <a:gd name="T12" fmla="*/ 958 w 1088"/>
                  <a:gd name="T13" fmla="*/ 23 h 834"/>
                  <a:gd name="T14" fmla="*/ 863 w 1088"/>
                  <a:gd name="T15" fmla="*/ 5 h 834"/>
                  <a:gd name="T16" fmla="*/ 790 w 1088"/>
                  <a:gd name="T17" fmla="*/ 13 h 834"/>
                  <a:gd name="T18" fmla="*/ 779 w 1088"/>
                  <a:gd name="T19" fmla="*/ 54 h 834"/>
                  <a:gd name="T20" fmla="*/ 712 w 1088"/>
                  <a:gd name="T21" fmla="*/ 51 h 834"/>
                  <a:gd name="T22" fmla="*/ 552 w 1088"/>
                  <a:gd name="T23" fmla="*/ 54 h 834"/>
                  <a:gd name="T24" fmla="*/ 490 w 1088"/>
                  <a:gd name="T25" fmla="*/ 84 h 834"/>
                  <a:gd name="T26" fmla="*/ 431 w 1088"/>
                  <a:gd name="T27" fmla="*/ 130 h 834"/>
                  <a:gd name="T28" fmla="*/ 391 w 1088"/>
                  <a:gd name="T29" fmla="*/ 140 h 834"/>
                  <a:gd name="T30" fmla="*/ 359 w 1088"/>
                  <a:gd name="T31" fmla="*/ 173 h 834"/>
                  <a:gd name="T32" fmla="*/ 320 w 1088"/>
                  <a:gd name="T33" fmla="*/ 171 h 834"/>
                  <a:gd name="T34" fmla="*/ 293 w 1088"/>
                  <a:gd name="T35" fmla="*/ 148 h 834"/>
                  <a:gd name="T36" fmla="*/ 222 w 1088"/>
                  <a:gd name="T37" fmla="*/ 138 h 834"/>
                  <a:gd name="T38" fmla="*/ 158 w 1088"/>
                  <a:gd name="T39" fmla="*/ 176 h 834"/>
                  <a:gd name="T40" fmla="*/ 74 w 1088"/>
                  <a:gd name="T41" fmla="*/ 219 h 834"/>
                  <a:gd name="T42" fmla="*/ 42 w 1088"/>
                  <a:gd name="T43" fmla="*/ 250 h 834"/>
                  <a:gd name="T44" fmla="*/ 33 w 1088"/>
                  <a:gd name="T45" fmla="*/ 256 h 834"/>
                  <a:gd name="T46" fmla="*/ 35 w 1088"/>
                  <a:gd name="T47" fmla="*/ 258 h 834"/>
                  <a:gd name="T48" fmla="*/ 30 w 1088"/>
                  <a:gd name="T49" fmla="*/ 296 h 834"/>
                  <a:gd name="T50" fmla="*/ 25 w 1088"/>
                  <a:gd name="T51" fmla="*/ 370 h 834"/>
                  <a:gd name="T52" fmla="*/ 25 w 1088"/>
                  <a:gd name="T53" fmla="*/ 441 h 834"/>
                  <a:gd name="T54" fmla="*/ 102 w 1088"/>
                  <a:gd name="T55" fmla="*/ 460 h 834"/>
                  <a:gd name="T56" fmla="*/ 151 w 1088"/>
                  <a:gd name="T57" fmla="*/ 475 h 834"/>
                  <a:gd name="T58" fmla="*/ 193 w 1088"/>
                  <a:gd name="T59" fmla="*/ 475 h 834"/>
                  <a:gd name="T60" fmla="*/ 219 w 1088"/>
                  <a:gd name="T61" fmla="*/ 505 h 834"/>
                  <a:gd name="T62" fmla="*/ 261 w 1088"/>
                  <a:gd name="T63" fmla="*/ 513 h 834"/>
                  <a:gd name="T64" fmla="*/ 312 w 1088"/>
                  <a:gd name="T65" fmla="*/ 472 h 834"/>
                  <a:gd name="T66" fmla="*/ 388 w 1088"/>
                  <a:gd name="T67" fmla="*/ 500 h 834"/>
                  <a:gd name="T68" fmla="*/ 391 w 1088"/>
                  <a:gd name="T69" fmla="*/ 536 h 834"/>
                  <a:gd name="T70" fmla="*/ 409 w 1088"/>
                  <a:gd name="T71" fmla="*/ 575 h 834"/>
                  <a:gd name="T72" fmla="*/ 424 w 1088"/>
                  <a:gd name="T73" fmla="*/ 639 h 834"/>
                  <a:gd name="T74" fmla="*/ 505 w 1088"/>
                  <a:gd name="T75" fmla="*/ 652 h 834"/>
                  <a:gd name="T76" fmla="*/ 529 w 1088"/>
                  <a:gd name="T77" fmla="*/ 682 h 834"/>
                  <a:gd name="T78" fmla="*/ 511 w 1088"/>
                  <a:gd name="T79" fmla="*/ 711 h 834"/>
                  <a:gd name="T80" fmla="*/ 529 w 1088"/>
                  <a:gd name="T81" fmla="*/ 779 h 834"/>
                  <a:gd name="T82" fmla="*/ 559 w 1088"/>
                  <a:gd name="T83" fmla="*/ 808 h 834"/>
                  <a:gd name="T84" fmla="*/ 600 w 1088"/>
                  <a:gd name="T85" fmla="*/ 810 h 834"/>
                  <a:gd name="T86" fmla="*/ 642 w 1088"/>
                  <a:gd name="T87" fmla="*/ 834 h 834"/>
                  <a:gd name="T88" fmla="*/ 677 w 1088"/>
                  <a:gd name="T89" fmla="*/ 792 h 834"/>
                  <a:gd name="T90" fmla="*/ 764 w 1088"/>
                  <a:gd name="T91" fmla="*/ 690 h 834"/>
                  <a:gd name="T92" fmla="*/ 891 w 1088"/>
                  <a:gd name="T93" fmla="*/ 605 h 834"/>
                  <a:gd name="T94" fmla="*/ 1035 w 1088"/>
                  <a:gd name="T95" fmla="*/ 503 h 834"/>
                  <a:gd name="T96" fmla="*/ 1055 w 1088"/>
                  <a:gd name="T97" fmla="*/ 45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8" h="834">
                    <a:moveTo>
                      <a:pt x="1055" y="455"/>
                    </a:moveTo>
                    <a:cubicBezTo>
                      <a:pt x="1027" y="452"/>
                      <a:pt x="1014" y="416"/>
                      <a:pt x="1035" y="396"/>
                    </a:cubicBezTo>
                    <a:cubicBezTo>
                      <a:pt x="1055" y="375"/>
                      <a:pt x="1088" y="373"/>
                      <a:pt x="1063" y="357"/>
                    </a:cubicBezTo>
                    <a:cubicBezTo>
                      <a:pt x="1037" y="342"/>
                      <a:pt x="1035" y="314"/>
                      <a:pt x="1017" y="291"/>
                    </a:cubicBezTo>
                    <a:cubicBezTo>
                      <a:pt x="999" y="268"/>
                      <a:pt x="978" y="288"/>
                      <a:pt x="953" y="283"/>
                    </a:cubicBezTo>
                    <a:cubicBezTo>
                      <a:pt x="927" y="278"/>
                      <a:pt x="950" y="140"/>
                      <a:pt x="966" y="94"/>
                    </a:cubicBezTo>
                    <a:cubicBezTo>
                      <a:pt x="981" y="48"/>
                      <a:pt x="983" y="41"/>
                      <a:pt x="958" y="23"/>
                    </a:cubicBezTo>
                    <a:cubicBezTo>
                      <a:pt x="932" y="5"/>
                      <a:pt x="902" y="0"/>
                      <a:pt x="863" y="5"/>
                    </a:cubicBezTo>
                    <a:cubicBezTo>
                      <a:pt x="834" y="9"/>
                      <a:pt x="811" y="21"/>
                      <a:pt x="790" y="13"/>
                    </a:cubicBezTo>
                    <a:cubicBezTo>
                      <a:pt x="787" y="25"/>
                      <a:pt x="787" y="40"/>
                      <a:pt x="779" y="54"/>
                    </a:cubicBezTo>
                    <a:cubicBezTo>
                      <a:pt x="760" y="86"/>
                      <a:pt x="738" y="56"/>
                      <a:pt x="712" y="51"/>
                    </a:cubicBezTo>
                    <a:cubicBezTo>
                      <a:pt x="666" y="42"/>
                      <a:pt x="598" y="47"/>
                      <a:pt x="552" y="54"/>
                    </a:cubicBezTo>
                    <a:cubicBezTo>
                      <a:pt x="523" y="58"/>
                      <a:pt x="502" y="57"/>
                      <a:pt x="490" y="84"/>
                    </a:cubicBezTo>
                    <a:cubicBezTo>
                      <a:pt x="476" y="114"/>
                      <a:pt x="468" y="125"/>
                      <a:pt x="431" y="130"/>
                    </a:cubicBezTo>
                    <a:cubicBezTo>
                      <a:pt x="415" y="132"/>
                      <a:pt x="406" y="131"/>
                      <a:pt x="391" y="140"/>
                    </a:cubicBezTo>
                    <a:cubicBezTo>
                      <a:pt x="379" y="148"/>
                      <a:pt x="372" y="167"/>
                      <a:pt x="359" y="173"/>
                    </a:cubicBezTo>
                    <a:cubicBezTo>
                      <a:pt x="350" y="177"/>
                      <a:pt x="329" y="174"/>
                      <a:pt x="320" y="171"/>
                    </a:cubicBezTo>
                    <a:cubicBezTo>
                      <a:pt x="302" y="165"/>
                      <a:pt x="305" y="160"/>
                      <a:pt x="293" y="148"/>
                    </a:cubicBezTo>
                    <a:cubicBezTo>
                      <a:pt x="276" y="132"/>
                      <a:pt x="248" y="131"/>
                      <a:pt x="222" y="138"/>
                    </a:cubicBezTo>
                    <a:cubicBezTo>
                      <a:pt x="199" y="145"/>
                      <a:pt x="166" y="150"/>
                      <a:pt x="158" y="176"/>
                    </a:cubicBezTo>
                    <a:cubicBezTo>
                      <a:pt x="125" y="173"/>
                      <a:pt x="87" y="193"/>
                      <a:pt x="74" y="219"/>
                    </a:cubicBezTo>
                    <a:cubicBezTo>
                      <a:pt x="64" y="239"/>
                      <a:pt x="62" y="240"/>
                      <a:pt x="42" y="250"/>
                    </a:cubicBezTo>
                    <a:cubicBezTo>
                      <a:pt x="40" y="251"/>
                      <a:pt x="37" y="254"/>
                      <a:pt x="33" y="256"/>
                    </a:cubicBezTo>
                    <a:cubicBezTo>
                      <a:pt x="34" y="257"/>
                      <a:pt x="35" y="257"/>
                      <a:pt x="35" y="258"/>
                    </a:cubicBezTo>
                    <a:cubicBezTo>
                      <a:pt x="47" y="277"/>
                      <a:pt x="37" y="281"/>
                      <a:pt x="30" y="296"/>
                    </a:cubicBezTo>
                    <a:cubicBezTo>
                      <a:pt x="18" y="324"/>
                      <a:pt x="24" y="341"/>
                      <a:pt x="25" y="370"/>
                    </a:cubicBezTo>
                    <a:cubicBezTo>
                      <a:pt x="26" y="402"/>
                      <a:pt x="0" y="416"/>
                      <a:pt x="25" y="441"/>
                    </a:cubicBezTo>
                    <a:cubicBezTo>
                      <a:pt x="48" y="464"/>
                      <a:pt x="74" y="455"/>
                      <a:pt x="102" y="460"/>
                    </a:cubicBezTo>
                    <a:cubicBezTo>
                      <a:pt x="121" y="463"/>
                      <a:pt x="131" y="475"/>
                      <a:pt x="151" y="475"/>
                    </a:cubicBezTo>
                    <a:cubicBezTo>
                      <a:pt x="171" y="475"/>
                      <a:pt x="174" y="464"/>
                      <a:pt x="193" y="475"/>
                    </a:cubicBezTo>
                    <a:cubicBezTo>
                      <a:pt x="205" y="482"/>
                      <a:pt x="208" y="499"/>
                      <a:pt x="219" y="505"/>
                    </a:cubicBezTo>
                    <a:cubicBezTo>
                      <a:pt x="229" y="511"/>
                      <a:pt x="250" y="512"/>
                      <a:pt x="261" y="513"/>
                    </a:cubicBezTo>
                    <a:cubicBezTo>
                      <a:pt x="307" y="518"/>
                      <a:pt x="283" y="485"/>
                      <a:pt x="312" y="472"/>
                    </a:cubicBezTo>
                    <a:cubicBezTo>
                      <a:pt x="330" y="464"/>
                      <a:pt x="380" y="486"/>
                      <a:pt x="388" y="500"/>
                    </a:cubicBezTo>
                    <a:cubicBezTo>
                      <a:pt x="393" y="508"/>
                      <a:pt x="388" y="526"/>
                      <a:pt x="391" y="536"/>
                    </a:cubicBezTo>
                    <a:cubicBezTo>
                      <a:pt x="396" y="550"/>
                      <a:pt x="406" y="559"/>
                      <a:pt x="409" y="575"/>
                    </a:cubicBezTo>
                    <a:cubicBezTo>
                      <a:pt x="414" y="603"/>
                      <a:pt x="397" y="624"/>
                      <a:pt x="424" y="639"/>
                    </a:cubicBezTo>
                    <a:cubicBezTo>
                      <a:pt x="447" y="651"/>
                      <a:pt x="480" y="639"/>
                      <a:pt x="505" y="652"/>
                    </a:cubicBezTo>
                    <a:cubicBezTo>
                      <a:pt x="519" y="660"/>
                      <a:pt x="527" y="666"/>
                      <a:pt x="529" y="682"/>
                    </a:cubicBezTo>
                    <a:cubicBezTo>
                      <a:pt x="531" y="705"/>
                      <a:pt x="522" y="698"/>
                      <a:pt x="511" y="711"/>
                    </a:cubicBezTo>
                    <a:cubicBezTo>
                      <a:pt x="484" y="742"/>
                      <a:pt x="508" y="752"/>
                      <a:pt x="529" y="779"/>
                    </a:cubicBezTo>
                    <a:cubicBezTo>
                      <a:pt x="541" y="796"/>
                      <a:pt x="539" y="802"/>
                      <a:pt x="559" y="808"/>
                    </a:cubicBezTo>
                    <a:cubicBezTo>
                      <a:pt x="573" y="812"/>
                      <a:pt x="586" y="808"/>
                      <a:pt x="600" y="810"/>
                    </a:cubicBezTo>
                    <a:cubicBezTo>
                      <a:pt x="618" y="812"/>
                      <a:pt x="631" y="822"/>
                      <a:pt x="642" y="834"/>
                    </a:cubicBezTo>
                    <a:cubicBezTo>
                      <a:pt x="655" y="818"/>
                      <a:pt x="667" y="802"/>
                      <a:pt x="677" y="792"/>
                    </a:cubicBezTo>
                    <a:cubicBezTo>
                      <a:pt x="700" y="766"/>
                      <a:pt x="728" y="723"/>
                      <a:pt x="764" y="690"/>
                    </a:cubicBezTo>
                    <a:cubicBezTo>
                      <a:pt x="799" y="656"/>
                      <a:pt x="856" y="636"/>
                      <a:pt x="891" y="605"/>
                    </a:cubicBezTo>
                    <a:cubicBezTo>
                      <a:pt x="927" y="575"/>
                      <a:pt x="986" y="529"/>
                      <a:pt x="1035" y="503"/>
                    </a:cubicBezTo>
                    <a:cubicBezTo>
                      <a:pt x="1082" y="478"/>
                      <a:pt x="1083" y="457"/>
                      <a:pt x="1055" y="455"/>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5" name="Freeform 47">
                <a:extLst>
                  <a:ext uri="{FF2B5EF4-FFF2-40B4-BE49-F238E27FC236}">
                    <a16:creationId xmlns:a16="http://schemas.microsoft.com/office/drawing/2014/main" id="{F2D536DC-7DE8-27F9-A48C-E87BCCFC4524}"/>
                  </a:ext>
                </a:extLst>
              </p:cNvPr>
              <p:cNvSpPr>
                <a:spLocks/>
              </p:cNvSpPr>
              <p:nvPr/>
            </p:nvSpPr>
            <p:spPr bwMode="auto">
              <a:xfrm>
                <a:off x="6423362" y="5659206"/>
                <a:ext cx="303819" cy="277956"/>
              </a:xfrm>
              <a:custGeom>
                <a:avLst/>
                <a:gdLst>
                  <a:gd name="T0" fmla="*/ 566 w 1611"/>
                  <a:gd name="T1" fmla="*/ 1295 h 1474"/>
                  <a:gd name="T2" fmla="*/ 533 w 1611"/>
                  <a:gd name="T3" fmla="*/ 1205 h 1474"/>
                  <a:gd name="T4" fmla="*/ 577 w 1611"/>
                  <a:gd name="T5" fmla="*/ 1183 h 1474"/>
                  <a:gd name="T6" fmla="*/ 663 w 1611"/>
                  <a:gd name="T7" fmla="*/ 1123 h 1474"/>
                  <a:gd name="T8" fmla="*/ 719 w 1611"/>
                  <a:gd name="T9" fmla="*/ 1029 h 1474"/>
                  <a:gd name="T10" fmla="*/ 757 w 1611"/>
                  <a:gd name="T11" fmla="*/ 919 h 1474"/>
                  <a:gd name="T12" fmla="*/ 724 w 1611"/>
                  <a:gd name="T13" fmla="*/ 796 h 1474"/>
                  <a:gd name="T14" fmla="*/ 916 w 1611"/>
                  <a:gd name="T15" fmla="*/ 783 h 1474"/>
                  <a:gd name="T16" fmla="*/ 968 w 1611"/>
                  <a:gd name="T17" fmla="*/ 708 h 1474"/>
                  <a:gd name="T18" fmla="*/ 967 w 1611"/>
                  <a:gd name="T19" fmla="*/ 643 h 1474"/>
                  <a:gd name="T20" fmla="*/ 1000 w 1611"/>
                  <a:gd name="T21" fmla="*/ 578 h 1474"/>
                  <a:gd name="T22" fmla="*/ 1051 w 1611"/>
                  <a:gd name="T23" fmla="*/ 507 h 1474"/>
                  <a:gd name="T24" fmla="*/ 1159 w 1611"/>
                  <a:gd name="T25" fmla="*/ 403 h 1474"/>
                  <a:gd name="T26" fmla="*/ 1225 w 1611"/>
                  <a:gd name="T27" fmla="*/ 378 h 1474"/>
                  <a:gd name="T28" fmla="*/ 1314 w 1611"/>
                  <a:gd name="T29" fmla="*/ 361 h 1474"/>
                  <a:gd name="T30" fmla="*/ 1378 w 1611"/>
                  <a:gd name="T31" fmla="*/ 350 h 1474"/>
                  <a:gd name="T32" fmla="*/ 1483 w 1611"/>
                  <a:gd name="T33" fmla="*/ 306 h 1474"/>
                  <a:gd name="T34" fmla="*/ 1582 w 1611"/>
                  <a:gd name="T35" fmla="*/ 293 h 1474"/>
                  <a:gd name="T36" fmla="*/ 1594 w 1611"/>
                  <a:gd name="T37" fmla="*/ 186 h 1474"/>
                  <a:gd name="T38" fmla="*/ 1563 w 1611"/>
                  <a:gd name="T39" fmla="*/ 125 h 1474"/>
                  <a:gd name="T40" fmla="*/ 1464 w 1611"/>
                  <a:gd name="T41" fmla="*/ 161 h 1474"/>
                  <a:gd name="T42" fmla="*/ 1121 w 1611"/>
                  <a:gd name="T43" fmla="*/ 217 h 1474"/>
                  <a:gd name="T44" fmla="*/ 909 w 1611"/>
                  <a:gd name="T45" fmla="*/ 71 h 1474"/>
                  <a:gd name="T46" fmla="*/ 817 w 1611"/>
                  <a:gd name="T47" fmla="*/ 71 h 1474"/>
                  <a:gd name="T48" fmla="*/ 627 w 1611"/>
                  <a:gd name="T49" fmla="*/ 285 h 1474"/>
                  <a:gd name="T50" fmla="*/ 493 w 1611"/>
                  <a:gd name="T51" fmla="*/ 575 h 1474"/>
                  <a:gd name="T52" fmla="*/ 223 w 1611"/>
                  <a:gd name="T53" fmla="*/ 765 h 1474"/>
                  <a:gd name="T54" fmla="*/ 145 w 1611"/>
                  <a:gd name="T55" fmla="*/ 843 h 1474"/>
                  <a:gd name="T56" fmla="*/ 306 w 1611"/>
                  <a:gd name="T57" fmla="*/ 858 h 1474"/>
                  <a:gd name="T58" fmla="*/ 291 w 1611"/>
                  <a:gd name="T59" fmla="*/ 968 h 1474"/>
                  <a:gd name="T60" fmla="*/ 414 w 1611"/>
                  <a:gd name="T61" fmla="*/ 989 h 1474"/>
                  <a:gd name="T62" fmla="*/ 393 w 1611"/>
                  <a:gd name="T63" fmla="*/ 1157 h 1474"/>
                  <a:gd name="T64" fmla="*/ 467 w 1611"/>
                  <a:gd name="T65" fmla="*/ 1446 h 1474"/>
                  <a:gd name="T66" fmla="*/ 544 w 1611"/>
                  <a:gd name="T67" fmla="*/ 146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1" h="1474">
                    <a:moveTo>
                      <a:pt x="585" y="1410"/>
                    </a:moveTo>
                    <a:cubicBezTo>
                      <a:pt x="596" y="1370"/>
                      <a:pt x="572" y="1333"/>
                      <a:pt x="566" y="1295"/>
                    </a:cubicBezTo>
                    <a:cubicBezTo>
                      <a:pt x="564" y="1281"/>
                      <a:pt x="571" y="1250"/>
                      <a:pt x="565" y="1238"/>
                    </a:cubicBezTo>
                    <a:cubicBezTo>
                      <a:pt x="556" y="1223"/>
                      <a:pt x="540" y="1222"/>
                      <a:pt x="533" y="1205"/>
                    </a:cubicBezTo>
                    <a:cubicBezTo>
                      <a:pt x="529" y="1194"/>
                      <a:pt x="515" y="1161"/>
                      <a:pt x="523" y="1151"/>
                    </a:cubicBezTo>
                    <a:cubicBezTo>
                      <a:pt x="540" y="1128"/>
                      <a:pt x="565" y="1176"/>
                      <a:pt x="577" y="1183"/>
                    </a:cubicBezTo>
                    <a:cubicBezTo>
                      <a:pt x="603" y="1201"/>
                      <a:pt x="607" y="1188"/>
                      <a:pt x="620" y="1168"/>
                    </a:cubicBezTo>
                    <a:cubicBezTo>
                      <a:pt x="632" y="1150"/>
                      <a:pt x="646" y="1134"/>
                      <a:pt x="663" y="1123"/>
                    </a:cubicBezTo>
                    <a:cubicBezTo>
                      <a:pt x="687" y="1106"/>
                      <a:pt x="682" y="1095"/>
                      <a:pt x="682" y="1068"/>
                    </a:cubicBezTo>
                    <a:cubicBezTo>
                      <a:pt x="682" y="1043"/>
                      <a:pt x="697" y="1037"/>
                      <a:pt x="719" y="1029"/>
                    </a:cubicBezTo>
                    <a:cubicBezTo>
                      <a:pt x="756" y="1014"/>
                      <a:pt x="817" y="1011"/>
                      <a:pt x="807" y="955"/>
                    </a:cubicBezTo>
                    <a:cubicBezTo>
                      <a:pt x="801" y="927"/>
                      <a:pt x="775" y="937"/>
                      <a:pt x="757" y="919"/>
                    </a:cubicBezTo>
                    <a:cubicBezTo>
                      <a:pt x="739" y="902"/>
                      <a:pt x="743" y="874"/>
                      <a:pt x="730" y="853"/>
                    </a:cubicBezTo>
                    <a:cubicBezTo>
                      <a:pt x="720" y="837"/>
                      <a:pt x="702" y="811"/>
                      <a:pt x="724" y="796"/>
                    </a:cubicBezTo>
                    <a:cubicBezTo>
                      <a:pt x="739" y="786"/>
                      <a:pt x="764" y="795"/>
                      <a:pt x="780" y="797"/>
                    </a:cubicBezTo>
                    <a:cubicBezTo>
                      <a:pt x="816" y="802"/>
                      <a:pt x="890" y="818"/>
                      <a:pt x="916" y="783"/>
                    </a:cubicBezTo>
                    <a:cubicBezTo>
                      <a:pt x="926" y="769"/>
                      <a:pt x="937" y="757"/>
                      <a:pt x="948" y="745"/>
                    </a:cubicBezTo>
                    <a:cubicBezTo>
                      <a:pt x="957" y="735"/>
                      <a:pt x="969" y="723"/>
                      <a:pt x="968" y="708"/>
                    </a:cubicBezTo>
                    <a:cubicBezTo>
                      <a:pt x="966" y="693"/>
                      <a:pt x="953" y="688"/>
                      <a:pt x="949" y="673"/>
                    </a:cubicBezTo>
                    <a:cubicBezTo>
                      <a:pt x="943" y="654"/>
                      <a:pt x="953" y="652"/>
                      <a:pt x="967" y="643"/>
                    </a:cubicBezTo>
                    <a:cubicBezTo>
                      <a:pt x="984" y="633"/>
                      <a:pt x="983" y="632"/>
                      <a:pt x="978" y="614"/>
                    </a:cubicBezTo>
                    <a:cubicBezTo>
                      <a:pt x="971" y="583"/>
                      <a:pt x="973" y="587"/>
                      <a:pt x="1000" y="578"/>
                    </a:cubicBezTo>
                    <a:cubicBezTo>
                      <a:pt x="1017" y="572"/>
                      <a:pt x="1019" y="557"/>
                      <a:pt x="1025" y="541"/>
                    </a:cubicBezTo>
                    <a:cubicBezTo>
                      <a:pt x="1031" y="523"/>
                      <a:pt x="1038" y="520"/>
                      <a:pt x="1051" y="507"/>
                    </a:cubicBezTo>
                    <a:cubicBezTo>
                      <a:pt x="1072" y="485"/>
                      <a:pt x="1070" y="424"/>
                      <a:pt x="1104" y="413"/>
                    </a:cubicBezTo>
                    <a:cubicBezTo>
                      <a:pt x="1128" y="405"/>
                      <a:pt x="1143" y="430"/>
                      <a:pt x="1159" y="403"/>
                    </a:cubicBezTo>
                    <a:cubicBezTo>
                      <a:pt x="1169" y="386"/>
                      <a:pt x="1168" y="363"/>
                      <a:pt x="1197" y="369"/>
                    </a:cubicBezTo>
                    <a:cubicBezTo>
                      <a:pt x="1208" y="371"/>
                      <a:pt x="1213" y="377"/>
                      <a:pt x="1225" y="378"/>
                    </a:cubicBezTo>
                    <a:cubicBezTo>
                      <a:pt x="1240" y="380"/>
                      <a:pt x="1246" y="374"/>
                      <a:pt x="1256" y="367"/>
                    </a:cubicBezTo>
                    <a:cubicBezTo>
                      <a:pt x="1281" y="350"/>
                      <a:pt x="1289" y="368"/>
                      <a:pt x="1314" y="361"/>
                    </a:cubicBezTo>
                    <a:cubicBezTo>
                      <a:pt x="1325" y="359"/>
                      <a:pt x="1330" y="352"/>
                      <a:pt x="1342" y="350"/>
                    </a:cubicBezTo>
                    <a:cubicBezTo>
                      <a:pt x="1354" y="348"/>
                      <a:pt x="1366" y="350"/>
                      <a:pt x="1378" y="350"/>
                    </a:cubicBezTo>
                    <a:cubicBezTo>
                      <a:pt x="1409" y="350"/>
                      <a:pt x="1412" y="348"/>
                      <a:pt x="1429" y="325"/>
                    </a:cubicBezTo>
                    <a:cubicBezTo>
                      <a:pt x="1444" y="305"/>
                      <a:pt x="1459" y="306"/>
                      <a:pt x="1483" y="306"/>
                    </a:cubicBezTo>
                    <a:cubicBezTo>
                      <a:pt x="1507" y="306"/>
                      <a:pt x="1532" y="307"/>
                      <a:pt x="1554" y="302"/>
                    </a:cubicBezTo>
                    <a:cubicBezTo>
                      <a:pt x="1564" y="300"/>
                      <a:pt x="1573" y="296"/>
                      <a:pt x="1582" y="293"/>
                    </a:cubicBezTo>
                    <a:cubicBezTo>
                      <a:pt x="1585" y="284"/>
                      <a:pt x="1590" y="274"/>
                      <a:pt x="1589" y="260"/>
                    </a:cubicBezTo>
                    <a:cubicBezTo>
                      <a:pt x="1588" y="231"/>
                      <a:pt x="1582" y="214"/>
                      <a:pt x="1594" y="186"/>
                    </a:cubicBezTo>
                    <a:cubicBezTo>
                      <a:pt x="1601" y="171"/>
                      <a:pt x="1611" y="167"/>
                      <a:pt x="1599" y="148"/>
                    </a:cubicBezTo>
                    <a:cubicBezTo>
                      <a:pt x="1591" y="135"/>
                      <a:pt x="1574" y="131"/>
                      <a:pt x="1563" y="125"/>
                    </a:cubicBezTo>
                    <a:cubicBezTo>
                      <a:pt x="1549" y="118"/>
                      <a:pt x="1536" y="115"/>
                      <a:pt x="1522" y="113"/>
                    </a:cubicBezTo>
                    <a:cubicBezTo>
                      <a:pt x="1508" y="122"/>
                      <a:pt x="1487" y="134"/>
                      <a:pt x="1464" y="161"/>
                    </a:cubicBezTo>
                    <a:cubicBezTo>
                      <a:pt x="1423" y="207"/>
                      <a:pt x="1364" y="191"/>
                      <a:pt x="1323" y="176"/>
                    </a:cubicBezTo>
                    <a:cubicBezTo>
                      <a:pt x="1282" y="161"/>
                      <a:pt x="1180" y="194"/>
                      <a:pt x="1121" y="217"/>
                    </a:cubicBezTo>
                    <a:cubicBezTo>
                      <a:pt x="1063" y="240"/>
                      <a:pt x="1035" y="245"/>
                      <a:pt x="1001" y="227"/>
                    </a:cubicBezTo>
                    <a:cubicBezTo>
                      <a:pt x="968" y="209"/>
                      <a:pt x="925" y="89"/>
                      <a:pt x="909" y="71"/>
                    </a:cubicBezTo>
                    <a:cubicBezTo>
                      <a:pt x="894" y="53"/>
                      <a:pt x="863" y="0"/>
                      <a:pt x="851" y="0"/>
                    </a:cubicBezTo>
                    <a:cubicBezTo>
                      <a:pt x="838" y="0"/>
                      <a:pt x="830" y="46"/>
                      <a:pt x="817" y="71"/>
                    </a:cubicBezTo>
                    <a:cubicBezTo>
                      <a:pt x="805" y="97"/>
                      <a:pt x="692" y="145"/>
                      <a:pt x="682" y="161"/>
                    </a:cubicBezTo>
                    <a:cubicBezTo>
                      <a:pt x="672" y="176"/>
                      <a:pt x="664" y="259"/>
                      <a:pt x="627" y="285"/>
                    </a:cubicBezTo>
                    <a:cubicBezTo>
                      <a:pt x="590" y="310"/>
                      <a:pt x="593" y="390"/>
                      <a:pt x="599" y="447"/>
                    </a:cubicBezTo>
                    <a:cubicBezTo>
                      <a:pt x="604" y="504"/>
                      <a:pt x="536" y="555"/>
                      <a:pt x="493" y="575"/>
                    </a:cubicBezTo>
                    <a:cubicBezTo>
                      <a:pt x="451" y="595"/>
                      <a:pt x="397" y="612"/>
                      <a:pt x="362" y="640"/>
                    </a:cubicBezTo>
                    <a:cubicBezTo>
                      <a:pt x="328" y="669"/>
                      <a:pt x="311" y="735"/>
                      <a:pt x="223" y="765"/>
                    </a:cubicBezTo>
                    <a:cubicBezTo>
                      <a:pt x="153" y="790"/>
                      <a:pt x="158" y="805"/>
                      <a:pt x="79" y="828"/>
                    </a:cubicBezTo>
                    <a:cubicBezTo>
                      <a:pt x="0" y="851"/>
                      <a:pt x="79" y="874"/>
                      <a:pt x="145" y="843"/>
                    </a:cubicBezTo>
                    <a:cubicBezTo>
                      <a:pt x="212" y="812"/>
                      <a:pt x="224" y="802"/>
                      <a:pt x="281" y="815"/>
                    </a:cubicBezTo>
                    <a:cubicBezTo>
                      <a:pt x="337" y="828"/>
                      <a:pt x="332" y="828"/>
                      <a:pt x="306" y="858"/>
                    </a:cubicBezTo>
                    <a:cubicBezTo>
                      <a:pt x="281" y="889"/>
                      <a:pt x="286" y="879"/>
                      <a:pt x="301" y="925"/>
                    </a:cubicBezTo>
                    <a:cubicBezTo>
                      <a:pt x="316" y="971"/>
                      <a:pt x="309" y="940"/>
                      <a:pt x="291" y="968"/>
                    </a:cubicBezTo>
                    <a:cubicBezTo>
                      <a:pt x="273" y="996"/>
                      <a:pt x="322" y="989"/>
                      <a:pt x="365" y="984"/>
                    </a:cubicBezTo>
                    <a:cubicBezTo>
                      <a:pt x="408" y="978"/>
                      <a:pt x="419" y="973"/>
                      <a:pt x="414" y="989"/>
                    </a:cubicBezTo>
                    <a:cubicBezTo>
                      <a:pt x="408" y="1004"/>
                      <a:pt x="403" y="1012"/>
                      <a:pt x="411" y="1050"/>
                    </a:cubicBezTo>
                    <a:cubicBezTo>
                      <a:pt x="419" y="1088"/>
                      <a:pt x="431" y="1104"/>
                      <a:pt x="393" y="1157"/>
                    </a:cubicBezTo>
                    <a:cubicBezTo>
                      <a:pt x="355" y="1211"/>
                      <a:pt x="375" y="1239"/>
                      <a:pt x="375" y="1288"/>
                    </a:cubicBezTo>
                    <a:cubicBezTo>
                      <a:pt x="375" y="1336"/>
                      <a:pt x="434" y="1405"/>
                      <a:pt x="467" y="1446"/>
                    </a:cubicBezTo>
                    <a:cubicBezTo>
                      <a:pt x="490" y="1474"/>
                      <a:pt x="506" y="1466"/>
                      <a:pt x="540" y="1466"/>
                    </a:cubicBezTo>
                    <a:cubicBezTo>
                      <a:pt x="541" y="1464"/>
                      <a:pt x="543" y="1462"/>
                      <a:pt x="544" y="1461"/>
                    </a:cubicBezTo>
                    <a:cubicBezTo>
                      <a:pt x="558" y="1445"/>
                      <a:pt x="579" y="1431"/>
                      <a:pt x="585" y="1410"/>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6" name="Freeform 48">
                <a:extLst>
                  <a:ext uri="{FF2B5EF4-FFF2-40B4-BE49-F238E27FC236}">
                    <a16:creationId xmlns:a16="http://schemas.microsoft.com/office/drawing/2014/main" id="{85B1C63B-A714-351D-6F95-82771391CD52}"/>
                  </a:ext>
                </a:extLst>
              </p:cNvPr>
              <p:cNvSpPr>
                <a:spLocks/>
              </p:cNvSpPr>
              <p:nvPr/>
            </p:nvSpPr>
            <p:spPr bwMode="auto">
              <a:xfrm>
                <a:off x="6520511" y="5714447"/>
                <a:ext cx="318827" cy="266062"/>
              </a:xfrm>
              <a:custGeom>
                <a:avLst/>
                <a:gdLst>
                  <a:gd name="T0" fmla="*/ 1608 w 1691"/>
                  <a:gd name="T1" fmla="*/ 405 h 1411"/>
                  <a:gd name="T2" fmla="*/ 1560 w 1691"/>
                  <a:gd name="T3" fmla="*/ 308 h 1411"/>
                  <a:gd name="T4" fmla="*/ 1554 w 1691"/>
                  <a:gd name="T5" fmla="*/ 249 h 1411"/>
                  <a:gd name="T6" fmla="*/ 1458 w 1691"/>
                  <a:gd name="T7" fmla="*/ 172 h 1411"/>
                  <a:gd name="T8" fmla="*/ 1437 w 1691"/>
                  <a:gd name="T9" fmla="*/ 97 h 1411"/>
                  <a:gd name="T10" fmla="*/ 1310 w 1691"/>
                  <a:gd name="T11" fmla="*/ 110 h 1411"/>
                  <a:gd name="T12" fmla="*/ 1242 w 1691"/>
                  <a:gd name="T13" fmla="*/ 72 h 1411"/>
                  <a:gd name="T14" fmla="*/ 1151 w 1691"/>
                  <a:gd name="T15" fmla="*/ 57 h 1411"/>
                  <a:gd name="T16" fmla="*/ 1067 w 1691"/>
                  <a:gd name="T17" fmla="*/ 0 h 1411"/>
                  <a:gd name="T18" fmla="*/ 968 w 1691"/>
                  <a:gd name="T19" fmla="*/ 13 h 1411"/>
                  <a:gd name="T20" fmla="*/ 863 w 1691"/>
                  <a:gd name="T21" fmla="*/ 57 h 1411"/>
                  <a:gd name="T22" fmla="*/ 799 w 1691"/>
                  <a:gd name="T23" fmla="*/ 68 h 1411"/>
                  <a:gd name="T24" fmla="*/ 710 w 1691"/>
                  <a:gd name="T25" fmla="*/ 85 h 1411"/>
                  <a:gd name="T26" fmla="*/ 644 w 1691"/>
                  <a:gd name="T27" fmla="*/ 110 h 1411"/>
                  <a:gd name="T28" fmla="*/ 536 w 1691"/>
                  <a:gd name="T29" fmla="*/ 214 h 1411"/>
                  <a:gd name="T30" fmla="*/ 485 w 1691"/>
                  <a:gd name="T31" fmla="*/ 285 h 1411"/>
                  <a:gd name="T32" fmla="*/ 452 w 1691"/>
                  <a:gd name="T33" fmla="*/ 350 h 1411"/>
                  <a:gd name="T34" fmla="*/ 453 w 1691"/>
                  <a:gd name="T35" fmla="*/ 415 h 1411"/>
                  <a:gd name="T36" fmla="*/ 401 w 1691"/>
                  <a:gd name="T37" fmla="*/ 490 h 1411"/>
                  <a:gd name="T38" fmla="*/ 209 w 1691"/>
                  <a:gd name="T39" fmla="*/ 503 h 1411"/>
                  <a:gd name="T40" fmla="*/ 242 w 1691"/>
                  <a:gd name="T41" fmla="*/ 626 h 1411"/>
                  <a:gd name="T42" fmla="*/ 204 w 1691"/>
                  <a:gd name="T43" fmla="*/ 736 h 1411"/>
                  <a:gd name="T44" fmla="*/ 148 w 1691"/>
                  <a:gd name="T45" fmla="*/ 830 h 1411"/>
                  <a:gd name="T46" fmla="*/ 62 w 1691"/>
                  <a:gd name="T47" fmla="*/ 890 h 1411"/>
                  <a:gd name="T48" fmla="*/ 18 w 1691"/>
                  <a:gd name="T49" fmla="*/ 912 h 1411"/>
                  <a:gd name="T50" fmla="*/ 51 w 1691"/>
                  <a:gd name="T51" fmla="*/ 1002 h 1411"/>
                  <a:gd name="T52" fmla="*/ 29 w 1691"/>
                  <a:gd name="T53" fmla="*/ 1168 h 1411"/>
                  <a:gd name="T54" fmla="*/ 85 w 1691"/>
                  <a:gd name="T55" fmla="*/ 1181 h 1411"/>
                  <a:gd name="T56" fmla="*/ 57 w 1691"/>
                  <a:gd name="T57" fmla="*/ 1322 h 1411"/>
                  <a:gd name="T58" fmla="*/ 228 w 1691"/>
                  <a:gd name="T59" fmla="*/ 1345 h 1411"/>
                  <a:gd name="T60" fmla="*/ 343 w 1691"/>
                  <a:gd name="T61" fmla="*/ 1375 h 1411"/>
                  <a:gd name="T62" fmla="*/ 379 w 1691"/>
                  <a:gd name="T63" fmla="*/ 1327 h 1411"/>
                  <a:gd name="T64" fmla="*/ 369 w 1691"/>
                  <a:gd name="T65" fmla="*/ 1230 h 1411"/>
                  <a:gd name="T66" fmla="*/ 387 w 1691"/>
                  <a:gd name="T67" fmla="*/ 1107 h 1411"/>
                  <a:gd name="T68" fmla="*/ 481 w 1691"/>
                  <a:gd name="T69" fmla="*/ 1036 h 1411"/>
                  <a:gd name="T70" fmla="*/ 571 w 1691"/>
                  <a:gd name="T71" fmla="*/ 890 h 1411"/>
                  <a:gd name="T72" fmla="*/ 640 w 1691"/>
                  <a:gd name="T73" fmla="*/ 685 h 1411"/>
                  <a:gd name="T74" fmla="*/ 801 w 1691"/>
                  <a:gd name="T75" fmla="*/ 560 h 1411"/>
                  <a:gd name="T76" fmla="*/ 1161 w 1691"/>
                  <a:gd name="T77" fmla="*/ 445 h 1411"/>
                  <a:gd name="T78" fmla="*/ 1345 w 1691"/>
                  <a:gd name="T79" fmla="*/ 540 h 1411"/>
                  <a:gd name="T80" fmla="*/ 1542 w 1691"/>
                  <a:gd name="T81" fmla="*/ 731 h 1411"/>
                  <a:gd name="T82" fmla="*/ 1644 w 1691"/>
                  <a:gd name="T83" fmla="*/ 499 h 1411"/>
                  <a:gd name="T84" fmla="*/ 1649 w 1691"/>
                  <a:gd name="T85" fmla="*/ 407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411">
                    <a:moveTo>
                      <a:pt x="1649" y="407"/>
                    </a:moveTo>
                    <a:cubicBezTo>
                      <a:pt x="1635" y="405"/>
                      <a:pt x="1622" y="409"/>
                      <a:pt x="1608" y="405"/>
                    </a:cubicBezTo>
                    <a:cubicBezTo>
                      <a:pt x="1588" y="399"/>
                      <a:pt x="1590" y="393"/>
                      <a:pt x="1578" y="376"/>
                    </a:cubicBezTo>
                    <a:cubicBezTo>
                      <a:pt x="1557" y="349"/>
                      <a:pt x="1533" y="339"/>
                      <a:pt x="1560" y="308"/>
                    </a:cubicBezTo>
                    <a:cubicBezTo>
                      <a:pt x="1571" y="295"/>
                      <a:pt x="1580" y="302"/>
                      <a:pt x="1578" y="279"/>
                    </a:cubicBezTo>
                    <a:cubicBezTo>
                      <a:pt x="1576" y="263"/>
                      <a:pt x="1568" y="257"/>
                      <a:pt x="1554" y="249"/>
                    </a:cubicBezTo>
                    <a:cubicBezTo>
                      <a:pt x="1529" y="236"/>
                      <a:pt x="1496" y="248"/>
                      <a:pt x="1473" y="236"/>
                    </a:cubicBezTo>
                    <a:cubicBezTo>
                      <a:pt x="1446" y="221"/>
                      <a:pt x="1463" y="200"/>
                      <a:pt x="1458" y="172"/>
                    </a:cubicBezTo>
                    <a:cubicBezTo>
                      <a:pt x="1455" y="156"/>
                      <a:pt x="1445" y="147"/>
                      <a:pt x="1440" y="133"/>
                    </a:cubicBezTo>
                    <a:cubicBezTo>
                      <a:pt x="1437" y="123"/>
                      <a:pt x="1442" y="105"/>
                      <a:pt x="1437" y="97"/>
                    </a:cubicBezTo>
                    <a:cubicBezTo>
                      <a:pt x="1429" y="83"/>
                      <a:pt x="1379" y="61"/>
                      <a:pt x="1361" y="69"/>
                    </a:cubicBezTo>
                    <a:cubicBezTo>
                      <a:pt x="1332" y="82"/>
                      <a:pt x="1356" y="115"/>
                      <a:pt x="1310" y="110"/>
                    </a:cubicBezTo>
                    <a:cubicBezTo>
                      <a:pt x="1299" y="109"/>
                      <a:pt x="1278" y="108"/>
                      <a:pt x="1268" y="102"/>
                    </a:cubicBezTo>
                    <a:cubicBezTo>
                      <a:pt x="1257" y="96"/>
                      <a:pt x="1254" y="79"/>
                      <a:pt x="1242" y="72"/>
                    </a:cubicBezTo>
                    <a:cubicBezTo>
                      <a:pt x="1223" y="61"/>
                      <a:pt x="1220" y="72"/>
                      <a:pt x="1200" y="72"/>
                    </a:cubicBezTo>
                    <a:cubicBezTo>
                      <a:pt x="1180" y="72"/>
                      <a:pt x="1170" y="60"/>
                      <a:pt x="1151" y="57"/>
                    </a:cubicBezTo>
                    <a:cubicBezTo>
                      <a:pt x="1123" y="52"/>
                      <a:pt x="1097" y="61"/>
                      <a:pt x="1074" y="38"/>
                    </a:cubicBezTo>
                    <a:cubicBezTo>
                      <a:pt x="1059" y="24"/>
                      <a:pt x="1062" y="13"/>
                      <a:pt x="1067" y="0"/>
                    </a:cubicBezTo>
                    <a:cubicBezTo>
                      <a:pt x="1058" y="3"/>
                      <a:pt x="1049" y="7"/>
                      <a:pt x="1039" y="9"/>
                    </a:cubicBezTo>
                    <a:cubicBezTo>
                      <a:pt x="1017" y="14"/>
                      <a:pt x="992" y="13"/>
                      <a:pt x="968" y="13"/>
                    </a:cubicBezTo>
                    <a:cubicBezTo>
                      <a:pt x="944" y="13"/>
                      <a:pt x="929" y="12"/>
                      <a:pt x="914" y="32"/>
                    </a:cubicBezTo>
                    <a:cubicBezTo>
                      <a:pt x="897" y="55"/>
                      <a:pt x="894" y="57"/>
                      <a:pt x="863" y="57"/>
                    </a:cubicBezTo>
                    <a:cubicBezTo>
                      <a:pt x="851" y="57"/>
                      <a:pt x="839" y="55"/>
                      <a:pt x="827" y="57"/>
                    </a:cubicBezTo>
                    <a:cubicBezTo>
                      <a:pt x="815" y="59"/>
                      <a:pt x="810" y="66"/>
                      <a:pt x="799" y="68"/>
                    </a:cubicBezTo>
                    <a:cubicBezTo>
                      <a:pt x="774" y="75"/>
                      <a:pt x="766" y="57"/>
                      <a:pt x="741" y="74"/>
                    </a:cubicBezTo>
                    <a:cubicBezTo>
                      <a:pt x="731" y="81"/>
                      <a:pt x="725" y="87"/>
                      <a:pt x="710" y="85"/>
                    </a:cubicBezTo>
                    <a:cubicBezTo>
                      <a:pt x="698" y="84"/>
                      <a:pt x="693" y="78"/>
                      <a:pt x="682" y="76"/>
                    </a:cubicBezTo>
                    <a:cubicBezTo>
                      <a:pt x="653" y="70"/>
                      <a:pt x="654" y="93"/>
                      <a:pt x="644" y="110"/>
                    </a:cubicBezTo>
                    <a:cubicBezTo>
                      <a:pt x="628" y="137"/>
                      <a:pt x="613" y="112"/>
                      <a:pt x="589" y="120"/>
                    </a:cubicBezTo>
                    <a:cubicBezTo>
                      <a:pt x="555" y="131"/>
                      <a:pt x="557" y="192"/>
                      <a:pt x="536" y="214"/>
                    </a:cubicBezTo>
                    <a:cubicBezTo>
                      <a:pt x="523" y="227"/>
                      <a:pt x="516" y="230"/>
                      <a:pt x="510" y="248"/>
                    </a:cubicBezTo>
                    <a:cubicBezTo>
                      <a:pt x="504" y="264"/>
                      <a:pt x="502" y="279"/>
                      <a:pt x="485" y="285"/>
                    </a:cubicBezTo>
                    <a:cubicBezTo>
                      <a:pt x="458" y="294"/>
                      <a:pt x="456" y="290"/>
                      <a:pt x="463" y="321"/>
                    </a:cubicBezTo>
                    <a:cubicBezTo>
                      <a:pt x="468" y="339"/>
                      <a:pt x="469" y="340"/>
                      <a:pt x="452" y="350"/>
                    </a:cubicBezTo>
                    <a:cubicBezTo>
                      <a:pt x="438" y="359"/>
                      <a:pt x="428" y="361"/>
                      <a:pt x="434" y="380"/>
                    </a:cubicBezTo>
                    <a:cubicBezTo>
                      <a:pt x="438" y="395"/>
                      <a:pt x="451" y="400"/>
                      <a:pt x="453" y="415"/>
                    </a:cubicBezTo>
                    <a:cubicBezTo>
                      <a:pt x="454" y="430"/>
                      <a:pt x="442" y="442"/>
                      <a:pt x="433" y="452"/>
                    </a:cubicBezTo>
                    <a:cubicBezTo>
                      <a:pt x="422" y="464"/>
                      <a:pt x="411" y="476"/>
                      <a:pt x="401" y="490"/>
                    </a:cubicBezTo>
                    <a:cubicBezTo>
                      <a:pt x="375" y="525"/>
                      <a:pt x="301" y="509"/>
                      <a:pt x="265" y="504"/>
                    </a:cubicBezTo>
                    <a:cubicBezTo>
                      <a:pt x="249" y="502"/>
                      <a:pt x="224" y="493"/>
                      <a:pt x="209" y="503"/>
                    </a:cubicBezTo>
                    <a:cubicBezTo>
                      <a:pt x="187" y="518"/>
                      <a:pt x="205" y="544"/>
                      <a:pt x="215" y="560"/>
                    </a:cubicBezTo>
                    <a:cubicBezTo>
                      <a:pt x="228" y="581"/>
                      <a:pt x="224" y="609"/>
                      <a:pt x="242" y="626"/>
                    </a:cubicBezTo>
                    <a:cubicBezTo>
                      <a:pt x="260" y="644"/>
                      <a:pt x="286" y="634"/>
                      <a:pt x="292" y="662"/>
                    </a:cubicBezTo>
                    <a:cubicBezTo>
                      <a:pt x="302" y="718"/>
                      <a:pt x="241" y="721"/>
                      <a:pt x="204" y="736"/>
                    </a:cubicBezTo>
                    <a:cubicBezTo>
                      <a:pt x="182" y="744"/>
                      <a:pt x="167" y="750"/>
                      <a:pt x="167" y="775"/>
                    </a:cubicBezTo>
                    <a:cubicBezTo>
                      <a:pt x="167" y="802"/>
                      <a:pt x="172" y="813"/>
                      <a:pt x="148" y="830"/>
                    </a:cubicBezTo>
                    <a:cubicBezTo>
                      <a:pt x="131" y="841"/>
                      <a:pt x="117" y="857"/>
                      <a:pt x="105" y="875"/>
                    </a:cubicBezTo>
                    <a:cubicBezTo>
                      <a:pt x="92" y="895"/>
                      <a:pt x="88" y="908"/>
                      <a:pt x="62" y="890"/>
                    </a:cubicBezTo>
                    <a:cubicBezTo>
                      <a:pt x="50" y="883"/>
                      <a:pt x="25" y="835"/>
                      <a:pt x="8" y="858"/>
                    </a:cubicBezTo>
                    <a:cubicBezTo>
                      <a:pt x="0" y="868"/>
                      <a:pt x="14" y="901"/>
                      <a:pt x="18" y="912"/>
                    </a:cubicBezTo>
                    <a:cubicBezTo>
                      <a:pt x="25" y="929"/>
                      <a:pt x="41" y="930"/>
                      <a:pt x="50" y="945"/>
                    </a:cubicBezTo>
                    <a:cubicBezTo>
                      <a:pt x="56" y="957"/>
                      <a:pt x="49" y="988"/>
                      <a:pt x="51" y="1002"/>
                    </a:cubicBezTo>
                    <a:cubicBezTo>
                      <a:pt x="57" y="1040"/>
                      <a:pt x="81" y="1077"/>
                      <a:pt x="70" y="1117"/>
                    </a:cubicBezTo>
                    <a:cubicBezTo>
                      <a:pt x="64" y="1138"/>
                      <a:pt x="43" y="1152"/>
                      <a:pt x="29" y="1168"/>
                    </a:cubicBezTo>
                    <a:cubicBezTo>
                      <a:pt x="28" y="1169"/>
                      <a:pt x="26" y="1171"/>
                      <a:pt x="25" y="1173"/>
                    </a:cubicBezTo>
                    <a:cubicBezTo>
                      <a:pt x="40" y="1173"/>
                      <a:pt x="60" y="1174"/>
                      <a:pt x="85" y="1181"/>
                    </a:cubicBezTo>
                    <a:cubicBezTo>
                      <a:pt x="167" y="1204"/>
                      <a:pt x="52" y="1255"/>
                      <a:pt x="39" y="1281"/>
                    </a:cubicBezTo>
                    <a:cubicBezTo>
                      <a:pt x="18" y="1324"/>
                      <a:pt x="26" y="1350"/>
                      <a:pt x="57" y="1322"/>
                    </a:cubicBezTo>
                    <a:cubicBezTo>
                      <a:pt x="59" y="1320"/>
                      <a:pt x="103" y="1317"/>
                      <a:pt x="131" y="1352"/>
                    </a:cubicBezTo>
                    <a:cubicBezTo>
                      <a:pt x="162" y="1391"/>
                      <a:pt x="180" y="1363"/>
                      <a:pt x="228" y="1345"/>
                    </a:cubicBezTo>
                    <a:cubicBezTo>
                      <a:pt x="277" y="1327"/>
                      <a:pt x="261" y="1329"/>
                      <a:pt x="287" y="1337"/>
                    </a:cubicBezTo>
                    <a:cubicBezTo>
                      <a:pt x="313" y="1345"/>
                      <a:pt x="328" y="1350"/>
                      <a:pt x="343" y="1375"/>
                    </a:cubicBezTo>
                    <a:cubicBezTo>
                      <a:pt x="359" y="1401"/>
                      <a:pt x="371" y="1411"/>
                      <a:pt x="399" y="1393"/>
                    </a:cubicBezTo>
                    <a:cubicBezTo>
                      <a:pt x="428" y="1375"/>
                      <a:pt x="402" y="1347"/>
                      <a:pt x="379" y="1327"/>
                    </a:cubicBezTo>
                    <a:cubicBezTo>
                      <a:pt x="356" y="1306"/>
                      <a:pt x="338" y="1289"/>
                      <a:pt x="333" y="1258"/>
                    </a:cubicBezTo>
                    <a:cubicBezTo>
                      <a:pt x="328" y="1227"/>
                      <a:pt x="346" y="1237"/>
                      <a:pt x="369" y="1230"/>
                    </a:cubicBezTo>
                    <a:cubicBezTo>
                      <a:pt x="392" y="1222"/>
                      <a:pt x="399" y="1209"/>
                      <a:pt x="392" y="1184"/>
                    </a:cubicBezTo>
                    <a:cubicBezTo>
                      <a:pt x="384" y="1158"/>
                      <a:pt x="376" y="1140"/>
                      <a:pt x="387" y="1107"/>
                    </a:cubicBezTo>
                    <a:cubicBezTo>
                      <a:pt x="397" y="1074"/>
                      <a:pt x="402" y="1046"/>
                      <a:pt x="433" y="1038"/>
                    </a:cubicBezTo>
                    <a:cubicBezTo>
                      <a:pt x="463" y="1030"/>
                      <a:pt x="479" y="1051"/>
                      <a:pt x="481" y="1036"/>
                    </a:cubicBezTo>
                    <a:cubicBezTo>
                      <a:pt x="484" y="1020"/>
                      <a:pt x="481" y="1007"/>
                      <a:pt x="502" y="979"/>
                    </a:cubicBezTo>
                    <a:cubicBezTo>
                      <a:pt x="522" y="951"/>
                      <a:pt x="537" y="926"/>
                      <a:pt x="571" y="890"/>
                    </a:cubicBezTo>
                    <a:cubicBezTo>
                      <a:pt x="604" y="854"/>
                      <a:pt x="622" y="823"/>
                      <a:pt x="637" y="803"/>
                    </a:cubicBezTo>
                    <a:cubicBezTo>
                      <a:pt x="652" y="782"/>
                      <a:pt x="640" y="734"/>
                      <a:pt x="640" y="685"/>
                    </a:cubicBezTo>
                    <a:cubicBezTo>
                      <a:pt x="640" y="637"/>
                      <a:pt x="652" y="632"/>
                      <a:pt x="673" y="614"/>
                    </a:cubicBezTo>
                    <a:cubicBezTo>
                      <a:pt x="693" y="596"/>
                      <a:pt x="732" y="588"/>
                      <a:pt x="801" y="560"/>
                    </a:cubicBezTo>
                    <a:cubicBezTo>
                      <a:pt x="870" y="532"/>
                      <a:pt x="934" y="486"/>
                      <a:pt x="992" y="458"/>
                    </a:cubicBezTo>
                    <a:cubicBezTo>
                      <a:pt x="1051" y="430"/>
                      <a:pt x="1133" y="432"/>
                      <a:pt x="1161" y="445"/>
                    </a:cubicBezTo>
                    <a:cubicBezTo>
                      <a:pt x="1189" y="458"/>
                      <a:pt x="1279" y="473"/>
                      <a:pt x="1312" y="481"/>
                    </a:cubicBezTo>
                    <a:cubicBezTo>
                      <a:pt x="1345" y="489"/>
                      <a:pt x="1340" y="517"/>
                      <a:pt x="1345" y="540"/>
                    </a:cubicBezTo>
                    <a:cubicBezTo>
                      <a:pt x="1350" y="563"/>
                      <a:pt x="1399" y="550"/>
                      <a:pt x="1422" y="591"/>
                    </a:cubicBezTo>
                    <a:cubicBezTo>
                      <a:pt x="1445" y="632"/>
                      <a:pt x="1498" y="683"/>
                      <a:pt x="1542" y="731"/>
                    </a:cubicBezTo>
                    <a:cubicBezTo>
                      <a:pt x="1585" y="780"/>
                      <a:pt x="1585" y="767"/>
                      <a:pt x="1585" y="721"/>
                    </a:cubicBezTo>
                    <a:cubicBezTo>
                      <a:pt x="1585" y="675"/>
                      <a:pt x="1626" y="529"/>
                      <a:pt x="1644" y="499"/>
                    </a:cubicBezTo>
                    <a:cubicBezTo>
                      <a:pt x="1655" y="481"/>
                      <a:pt x="1673" y="455"/>
                      <a:pt x="1691" y="431"/>
                    </a:cubicBezTo>
                    <a:cubicBezTo>
                      <a:pt x="1680" y="419"/>
                      <a:pt x="1667" y="409"/>
                      <a:pt x="1649" y="40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Freeform 49">
                <a:extLst>
                  <a:ext uri="{FF2B5EF4-FFF2-40B4-BE49-F238E27FC236}">
                    <a16:creationId xmlns:a16="http://schemas.microsoft.com/office/drawing/2014/main" id="{F0831A20-C0F3-383E-BD25-C5165CB11B74}"/>
                  </a:ext>
                </a:extLst>
              </p:cNvPr>
              <p:cNvSpPr>
                <a:spLocks/>
              </p:cNvSpPr>
              <p:nvPr/>
            </p:nvSpPr>
            <p:spPr bwMode="auto">
              <a:xfrm>
                <a:off x="6016806" y="6018585"/>
                <a:ext cx="94514" cy="83019"/>
              </a:xfrm>
              <a:custGeom>
                <a:avLst/>
                <a:gdLst>
                  <a:gd name="T0" fmla="*/ 43 w 501"/>
                  <a:gd name="T1" fmla="*/ 155 h 440"/>
                  <a:gd name="T2" fmla="*/ 79 w 501"/>
                  <a:gd name="T3" fmla="*/ 68 h 440"/>
                  <a:gd name="T4" fmla="*/ 110 w 501"/>
                  <a:gd name="T5" fmla="*/ 37 h 440"/>
                  <a:gd name="T6" fmla="*/ 147 w 501"/>
                  <a:gd name="T7" fmla="*/ 14 h 440"/>
                  <a:gd name="T8" fmla="*/ 202 w 501"/>
                  <a:gd name="T9" fmla="*/ 4 h 440"/>
                  <a:gd name="T10" fmla="*/ 234 w 501"/>
                  <a:gd name="T11" fmla="*/ 24 h 440"/>
                  <a:gd name="T12" fmla="*/ 241 w 501"/>
                  <a:gd name="T13" fmla="*/ 74 h 440"/>
                  <a:gd name="T14" fmla="*/ 248 w 501"/>
                  <a:gd name="T15" fmla="*/ 104 h 440"/>
                  <a:gd name="T16" fmla="*/ 281 w 501"/>
                  <a:gd name="T17" fmla="*/ 104 h 440"/>
                  <a:gd name="T18" fmla="*/ 349 w 501"/>
                  <a:gd name="T19" fmla="*/ 55 h 440"/>
                  <a:gd name="T20" fmla="*/ 424 w 501"/>
                  <a:gd name="T21" fmla="*/ 43 h 440"/>
                  <a:gd name="T22" fmla="*/ 474 w 501"/>
                  <a:gd name="T23" fmla="*/ 47 h 440"/>
                  <a:gd name="T24" fmla="*/ 491 w 501"/>
                  <a:gd name="T25" fmla="*/ 58 h 440"/>
                  <a:gd name="T26" fmla="*/ 470 w 501"/>
                  <a:gd name="T27" fmla="*/ 120 h 440"/>
                  <a:gd name="T28" fmla="*/ 464 w 501"/>
                  <a:gd name="T29" fmla="*/ 193 h 440"/>
                  <a:gd name="T30" fmla="*/ 424 w 501"/>
                  <a:gd name="T31" fmla="*/ 192 h 440"/>
                  <a:gd name="T32" fmla="*/ 317 w 501"/>
                  <a:gd name="T33" fmla="*/ 178 h 440"/>
                  <a:gd name="T34" fmla="*/ 280 w 501"/>
                  <a:gd name="T35" fmla="*/ 183 h 440"/>
                  <a:gd name="T36" fmla="*/ 253 w 501"/>
                  <a:gd name="T37" fmla="*/ 206 h 440"/>
                  <a:gd name="T38" fmla="*/ 233 w 501"/>
                  <a:gd name="T39" fmla="*/ 243 h 440"/>
                  <a:gd name="T40" fmla="*/ 194 w 501"/>
                  <a:gd name="T41" fmla="*/ 280 h 440"/>
                  <a:gd name="T42" fmla="*/ 165 w 501"/>
                  <a:gd name="T43" fmla="*/ 340 h 440"/>
                  <a:gd name="T44" fmla="*/ 119 w 501"/>
                  <a:gd name="T45" fmla="*/ 391 h 440"/>
                  <a:gd name="T46" fmla="*/ 84 w 501"/>
                  <a:gd name="T47" fmla="*/ 426 h 440"/>
                  <a:gd name="T48" fmla="*/ 50 w 501"/>
                  <a:gd name="T49" fmla="*/ 381 h 440"/>
                  <a:gd name="T50" fmla="*/ 27 w 501"/>
                  <a:gd name="T51" fmla="*/ 354 h 440"/>
                  <a:gd name="T52" fmla="*/ 50 w 501"/>
                  <a:gd name="T53" fmla="*/ 312 h 440"/>
                  <a:gd name="T54" fmla="*/ 56 w 501"/>
                  <a:gd name="T55" fmla="*/ 284 h 440"/>
                  <a:gd name="T56" fmla="*/ 17 w 501"/>
                  <a:gd name="T57" fmla="*/ 23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40">
                    <a:moveTo>
                      <a:pt x="43" y="155"/>
                    </a:moveTo>
                    <a:cubicBezTo>
                      <a:pt x="63" y="117"/>
                      <a:pt x="87" y="95"/>
                      <a:pt x="79" y="68"/>
                    </a:cubicBezTo>
                    <a:cubicBezTo>
                      <a:pt x="72" y="41"/>
                      <a:pt x="97" y="41"/>
                      <a:pt x="110" y="37"/>
                    </a:cubicBezTo>
                    <a:cubicBezTo>
                      <a:pt x="123" y="33"/>
                      <a:pt x="134" y="22"/>
                      <a:pt x="147" y="14"/>
                    </a:cubicBezTo>
                    <a:cubicBezTo>
                      <a:pt x="160" y="6"/>
                      <a:pt x="175" y="1"/>
                      <a:pt x="202" y="4"/>
                    </a:cubicBezTo>
                    <a:cubicBezTo>
                      <a:pt x="229" y="6"/>
                      <a:pt x="230" y="0"/>
                      <a:pt x="234" y="24"/>
                    </a:cubicBezTo>
                    <a:cubicBezTo>
                      <a:pt x="238" y="49"/>
                      <a:pt x="226" y="60"/>
                      <a:pt x="241" y="74"/>
                    </a:cubicBezTo>
                    <a:cubicBezTo>
                      <a:pt x="257" y="88"/>
                      <a:pt x="248" y="93"/>
                      <a:pt x="248" y="104"/>
                    </a:cubicBezTo>
                    <a:cubicBezTo>
                      <a:pt x="248" y="114"/>
                      <a:pt x="268" y="121"/>
                      <a:pt x="281" y="104"/>
                    </a:cubicBezTo>
                    <a:cubicBezTo>
                      <a:pt x="294" y="86"/>
                      <a:pt x="322" y="73"/>
                      <a:pt x="349" y="55"/>
                    </a:cubicBezTo>
                    <a:cubicBezTo>
                      <a:pt x="376" y="37"/>
                      <a:pt x="405" y="40"/>
                      <a:pt x="424" y="43"/>
                    </a:cubicBezTo>
                    <a:cubicBezTo>
                      <a:pt x="443" y="47"/>
                      <a:pt x="459" y="51"/>
                      <a:pt x="474" y="47"/>
                    </a:cubicBezTo>
                    <a:cubicBezTo>
                      <a:pt x="489" y="43"/>
                      <a:pt x="501" y="32"/>
                      <a:pt x="491" y="58"/>
                    </a:cubicBezTo>
                    <a:cubicBezTo>
                      <a:pt x="480" y="83"/>
                      <a:pt x="477" y="86"/>
                      <a:pt x="470" y="120"/>
                    </a:cubicBezTo>
                    <a:cubicBezTo>
                      <a:pt x="464" y="155"/>
                      <a:pt x="464" y="178"/>
                      <a:pt x="464" y="193"/>
                    </a:cubicBezTo>
                    <a:cubicBezTo>
                      <a:pt x="464" y="208"/>
                      <a:pt x="461" y="205"/>
                      <a:pt x="424" y="192"/>
                    </a:cubicBezTo>
                    <a:cubicBezTo>
                      <a:pt x="387" y="179"/>
                      <a:pt x="339" y="178"/>
                      <a:pt x="317" y="178"/>
                    </a:cubicBezTo>
                    <a:cubicBezTo>
                      <a:pt x="295" y="178"/>
                      <a:pt x="291" y="160"/>
                      <a:pt x="280" y="183"/>
                    </a:cubicBezTo>
                    <a:cubicBezTo>
                      <a:pt x="268" y="206"/>
                      <a:pt x="268" y="187"/>
                      <a:pt x="253" y="206"/>
                    </a:cubicBezTo>
                    <a:cubicBezTo>
                      <a:pt x="238" y="225"/>
                      <a:pt x="266" y="219"/>
                      <a:pt x="233" y="243"/>
                    </a:cubicBezTo>
                    <a:cubicBezTo>
                      <a:pt x="199" y="267"/>
                      <a:pt x="204" y="257"/>
                      <a:pt x="194" y="280"/>
                    </a:cubicBezTo>
                    <a:cubicBezTo>
                      <a:pt x="184" y="303"/>
                      <a:pt x="198" y="317"/>
                      <a:pt x="165" y="340"/>
                    </a:cubicBezTo>
                    <a:cubicBezTo>
                      <a:pt x="132" y="363"/>
                      <a:pt x="130" y="372"/>
                      <a:pt x="119" y="391"/>
                    </a:cubicBezTo>
                    <a:cubicBezTo>
                      <a:pt x="107" y="410"/>
                      <a:pt x="110" y="440"/>
                      <a:pt x="84" y="426"/>
                    </a:cubicBezTo>
                    <a:cubicBezTo>
                      <a:pt x="59" y="411"/>
                      <a:pt x="56" y="406"/>
                      <a:pt x="50" y="381"/>
                    </a:cubicBezTo>
                    <a:cubicBezTo>
                      <a:pt x="43" y="355"/>
                      <a:pt x="32" y="369"/>
                      <a:pt x="27" y="354"/>
                    </a:cubicBezTo>
                    <a:cubicBezTo>
                      <a:pt x="22" y="339"/>
                      <a:pt x="29" y="321"/>
                      <a:pt x="50" y="312"/>
                    </a:cubicBezTo>
                    <a:cubicBezTo>
                      <a:pt x="70" y="303"/>
                      <a:pt x="89" y="293"/>
                      <a:pt x="56" y="284"/>
                    </a:cubicBezTo>
                    <a:cubicBezTo>
                      <a:pt x="23" y="275"/>
                      <a:pt x="0" y="257"/>
                      <a:pt x="17" y="231"/>
                    </a:cubicBezTo>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Freeform 50">
                <a:extLst>
                  <a:ext uri="{FF2B5EF4-FFF2-40B4-BE49-F238E27FC236}">
                    <a16:creationId xmlns:a16="http://schemas.microsoft.com/office/drawing/2014/main" id="{50A7F456-39D6-FD2C-C231-01AB00E293FE}"/>
                  </a:ext>
                </a:extLst>
              </p:cNvPr>
              <p:cNvSpPr>
                <a:spLocks/>
              </p:cNvSpPr>
              <p:nvPr/>
            </p:nvSpPr>
            <p:spPr bwMode="auto">
              <a:xfrm>
                <a:off x="6047779" y="6101605"/>
                <a:ext cx="206431" cy="264385"/>
              </a:xfrm>
              <a:custGeom>
                <a:avLst/>
                <a:gdLst>
                  <a:gd name="T0" fmla="*/ 1086 w 1095"/>
                  <a:gd name="T1" fmla="*/ 767 h 1402"/>
                  <a:gd name="T2" fmla="*/ 1063 w 1095"/>
                  <a:gd name="T3" fmla="*/ 653 h 1402"/>
                  <a:gd name="T4" fmla="*/ 972 w 1095"/>
                  <a:gd name="T5" fmla="*/ 636 h 1402"/>
                  <a:gd name="T6" fmla="*/ 909 w 1095"/>
                  <a:gd name="T7" fmla="*/ 592 h 1402"/>
                  <a:gd name="T8" fmla="*/ 881 w 1095"/>
                  <a:gd name="T9" fmla="*/ 513 h 1402"/>
                  <a:gd name="T10" fmla="*/ 840 w 1095"/>
                  <a:gd name="T11" fmla="*/ 484 h 1402"/>
                  <a:gd name="T12" fmla="*/ 765 w 1095"/>
                  <a:gd name="T13" fmla="*/ 433 h 1402"/>
                  <a:gd name="T14" fmla="*/ 745 w 1095"/>
                  <a:gd name="T15" fmla="*/ 301 h 1402"/>
                  <a:gd name="T16" fmla="*/ 677 w 1095"/>
                  <a:gd name="T17" fmla="*/ 260 h 1402"/>
                  <a:gd name="T18" fmla="*/ 591 w 1095"/>
                  <a:gd name="T19" fmla="*/ 145 h 1402"/>
                  <a:gd name="T20" fmla="*/ 537 w 1095"/>
                  <a:gd name="T21" fmla="*/ 43 h 1402"/>
                  <a:gd name="T22" fmla="*/ 485 w 1095"/>
                  <a:gd name="T23" fmla="*/ 3 h 1402"/>
                  <a:gd name="T24" fmla="*/ 398 w 1095"/>
                  <a:gd name="T25" fmla="*/ 47 h 1402"/>
                  <a:gd name="T26" fmla="*/ 317 w 1095"/>
                  <a:gd name="T27" fmla="*/ 76 h 1402"/>
                  <a:gd name="T28" fmla="*/ 246 w 1095"/>
                  <a:gd name="T29" fmla="*/ 28 h 1402"/>
                  <a:gd name="T30" fmla="*/ 143 w 1095"/>
                  <a:gd name="T31" fmla="*/ 71 h 1402"/>
                  <a:gd name="T32" fmla="*/ 65 w 1095"/>
                  <a:gd name="T33" fmla="*/ 182 h 1402"/>
                  <a:gd name="T34" fmla="*/ 67 w 1095"/>
                  <a:gd name="T35" fmla="*/ 411 h 1402"/>
                  <a:gd name="T36" fmla="*/ 208 w 1095"/>
                  <a:gd name="T37" fmla="*/ 665 h 1402"/>
                  <a:gd name="T38" fmla="*/ 65 w 1095"/>
                  <a:gd name="T39" fmla="*/ 895 h 1402"/>
                  <a:gd name="T40" fmla="*/ 88 w 1095"/>
                  <a:gd name="T41" fmla="*/ 1022 h 1402"/>
                  <a:gd name="T42" fmla="*/ 316 w 1095"/>
                  <a:gd name="T43" fmla="*/ 1104 h 1402"/>
                  <a:gd name="T44" fmla="*/ 483 w 1095"/>
                  <a:gd name="T45" fmla="*/ 1194 h 1402"/>
                  <a:gd name="T46" fmla="*/ 466 w 1095"/>
                  <a:gd name="T47" fmla="*/ 1042 h 1402"/>
                  <a:gd name="T48" fmla="*/ 419 w 1095"/>
                  <a:gd name="T49" fmla="*/ 939 h 1402"/>
                  <a:gd name="T50" fmla="*/ 440 w 1095"/>
                  <a:gd name="T51" fmla="*/ 739 h 1402"/>
                  <a:gd name="T52" fmla="*/ 491 w 1095"/>
                  <a:gd name="T53" fmla="*/ 606 h 1402"/>
                  <a:gd name="T54" fmla="*/ 586 w 1095"/>
                  <a:gd name="T55" fmla="*/ 540 h 1402"/>
                  <a:gd name="T56" fmla="*/ 685 w 1095"/>
                  <a:gd name="T57" fmla="*/ 644 h 1402"/>
                  <a:gd name="T58" fmla="*/ 584 w 1095"/>
                  <a:gd name="T59" fmla="*/ 773 h 1402"/>
                  <a:gd name="T60" fmla="*/ 672 w 1095"/>
                  <a:gd name="T61" fmla="*/ 981 h 1402"/>
                  <a:gd name="T62" fmla="*/ 645 w 1095"/>
                  <a:gd name="T63" fmla="*/ 1182 h 1402"/>
                  <a:gd name="T64" fmla="*/ 556 w 1095"/>
                  <a:gd name="T65" fmla="*/ 1339 h 1402"/>
                  <a:gd name="T66" fmla="*/ 636 w 1095"/>
                  <a:gd name="T67" fmla="*/ 1328 h 1402"/>
                  <a:gd name="T68" fmla="*/ 822 w 1095"/>
                  <a:gd name="T69" fmla="*/ 1243 h 1402"/>
                  <a:gd name="T70" fmla="*/ 929 w 1095"/>
                  <a:gd name="T71" fmla="*/ 1129 h 1402"/>
                  <a:gd name="T72" fmla="*/ 980 w 1095"/>
                  <a:gd name="T73" fmla="*/ 1067 h 1402"/>
                  <a:gd name="T74" fmla="*/ 985 w 1095"/>
                  <a:gd name="T75" fmla="*/ 1012 h 1402"/>
                  <a:gd name="T76" fmla="*/ 909 w 1095"/>
                  <a:gd name="T77" fmla="*/ 913 h 1402"/>
                  <a:gd name="T78" fmla="*/ 1035 w 1095"/>
                  <a:gd name="T79" fmla="*/ 843 h 1402"/>
                  <a:gd name="T80" fmla="*/ 1070 w 1095"/>
                  <a:gd name="T81" fmla="*/ 807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5" h="1402">
                    <a:moveTo>
                      <a:pt x="1070" y="807"/>
                    </a:moveTo>
                    <a:cubicBezTo>
                      <a:pt x="1077" y="796"/>
                      <a:pt x="1082" y="779"/>
                      <a:pt x="1086" y="767"/>
                    </a:cubicBezTo>
                    <a:cubicBezTo>
                      <a:pt x="1091" y="750"/>
                      <a:pt x="1095" y="727"/>
                      <a:pt x="1092" y="708"/>
                    </a:cubicBezTo>
                    <a:cubicBezTo>
                      <a:pt x="1089" y="686"/>
                      <a:pt x="1070" y="673"/>
                      <a:pt x="1063" y="653"/>
                    </a:cubicBezTo>
                    <a:cubicBezTo>
                      <a:pt x="1047" y="653"/>
                      <a:pt x="1031" y="656"/>
                      <a:pt x="1015" y="656"/>
                    </a:cubicBezTo>
                    <a:cubicBezTo>
                      <a:pt x="997" y="654"/>
                      <a:pt x="987" y="641"/>
                      <a:pt x="972" y="636"/>
                    </a:cubicBezTo>
                    <a:cubicBezTo>
                      <a:pt x="960" y="632"/>
                      <a:pt x="938" y="642"/>
                      <a:pt x="927" y="634"/>
                    </a:cubicBezTo>
                    <a:cubicBezTo>
                      <a:pt x="920" y="628"/>
                      <a:pt x="912" y="601"/>
                      <a:pt x="909" y="592"/>
                    </a:cubicBezTo>
                    <a:cubicBezTo>
                      <a:pt x="901" y="570"/>
                      <a:pt x="906" y="547"/>
                      <a:pt x="894" y="528"/>
                    </a:cubicBezTo>
                    <a:cubicBezTo>
                      <a:pt x="890" y="522"/>
                      <a:pt x="885" y="519"/>
                      <a:pt x="881" y="513"/>
                    </a:cubicBezTo>
                    <a:cubicBezTo>
                      <a:pt x="878" y="509"/>
                      <a:pt x="880" y="502"/>
                      <a:pt x="876" y="497"/>
                    </a:cubicBezTo>
                    <a:cubicBezTo>
                      <a:pt x="869" y="489"/>
                      <a:pt x="850" y="491"/>
                      <a:pt x="840" y="484"/>
                    </a:cubicBezTo>
                    <a:cubicBezTo>
                      <a:pt x="826" y="475"/>
                      <a:pt x="818" y="463"/>
                      <a:pt x="803" y="456"/>
                    </a:cubicBezTo>
                    <a:cubicBezTo>
                      <a:pt x="786" y="448"/>
                      <a:pt x="770" y="451"/>
                      <a:pt x="765" y="433"/>
                    </a:cubicBezTo>
                    <a:cubicBezTo>
                      <a:pt x="756" y="404"/>
                      <a:pt x="789" y="389"/>
                      <a:pt x="789" y="364"/>
                    </a:cubicBezTo>
                    <a:cubicBezTo>
                      <a:pt x="788" y="348"/>
                      <a:pt x="758" y="309"/>
                      <a:pt x="745" y="301"/>
                    </a:cubicBezTo>
                    <a:cubicBezTo>
                      <a:pt x="732" y="293"/>
                      <a:pt x="723" y="298"/>
                      <a:pt x="711" y="293"/>
                    </a:cubicBezTo>
                    <a:cubicBezTo>
                      <a:pt x="699" y="288"/>
                      <a:pt x="685" y="271"/>
                      <a:pt x="677" y="260"/>
                    </a:cubicBezTo>
                    <a:cubicBezTo>
                      <a:pt x="663" y="241"/>
                      <a:pt x="658" y="215"/>
                      <a:pt x="646" y="194"/>
                    </a:cubicBezTo>
                    <a:cubicBezTo>
                      <a:pt x="631" y="167"/>
                      <a:pt x="621" y="157"/>
                      <a:pt x="591" y="145"/>
                    </a:cubicBezTo>
                    <a:cubicBezTo>
                      <a:pt x="589" y="126"/>
                      <a:pt x="605" y="108"/>
                      <a:pt x="594" y="91"/>
                    </a:cubicBezTo>
                    <a:cubicBezTo>
                      <a:pt x="584" y="77"/>
                      <a:pt x="552" y="52"/>
                      <a:pt x="537" y="43"/>
                    </a:cubicBezTo>
                    <a:cubicBezTo>
                      <a:pt x="528" y="38"/>
                      <a:pt x="517" y="36"/>
                      <a:pt x="509" y="30"/>
                    </a:cubicBezTo>
                    <a:cubicBezTo>
                      <a:pt x="502" y="24"/>
                      <a:pt x="494" y="5"/>
                      <a:pt x="485" y="3"/>
                    </a:cubicBezTo>
                    <a:cubicBezTo>
                      <a:pt x="473" y="0"/>
                      <a:pt x="447" y="26"/>
                      <a:pt x="434" y="34"/>
                    </a:cubicBezTo>
                    <a:cubicBezTo>
                      <a:pt x="419" y="43"/>
                      <a:pt x="417" y="46"/>
                      <a:pt x="398" y="47"/>
                    </a:cubicBezTo>
                    <a:cubicBezTo>
                      <a:pt x="388" y="47"/>
                      <a:pt x="374" y="44"/>
                      <a:pt x="365" y="49"/>
                    </a:cubicBezTo>
                    <a:cubicBezTo>
                      <a:pt x="343" y="62"/>
                      <a:pt x="350" y="84"/>
                      <a:pt x="317" y="76"/>
                    </a:cubicBezTo>
                    <a:cubicBezTo>
                      <a:pt x="297" y="71"/>
                      <a:pt x="269" y="62"/>
                      <a:pt x="257" y="45"/>
                    </a:cubicBezTo>
                    <a:cubicBezTo>
                      <a:pt x="252" y="38"/>
                      <a:pt x="249" y="33"/>
                      <a:pt x="246" y="28"/>
                    </a:cubicBezTo>
                    <a:cubicBezTo>
                      <a:pt x="241" y="37"/>
                      <a:pt x="233" y="48"/>
                      <a:pt x="219" y="65"/>
                    </a:cubicBezTo>
                    <a:cubicBezTo>
                      <a:pt x="190" y="102"/>
                      <a:pt x="169" y="81"/>
                      <a:pt x="143" y="71"/>
                    </a:cubicBezTo>
                    <a:cubicBezTo>
                      <a:pt x="90" y="51"/>
                      <a:pt x="35" y="104"/>
                      <a:pt x="63" y="121"/>
                    </a:cubicBezTo>
                    <a:cubicBezTo>
                      <a:pt x="92" y="138"/>
                      <a:pt x="84" y="164"/>
                      <a:pt x="65" y="182"/>
                    </a:cubicBezTo>
                    <a:cubicBezTo>
                      <a:pt x="46" y="200"/>
                      <a:pt x="69" y="233"/>
                      <a:pt x="89" y="267"/>
                    </a:cubicBezTo>
                    <a:cubicBezTo>
                      <a:pt x="109" y="300"/>
                      <a:pt x="115" y="315"/>
                      <a:pt x="67" y="411"/>
                    </a:cubicBezTo>
                    <a:cubicBezTo>
                      <a:pt x="20" y="507"/>
                      <a:pt x="89" y="512"/>
                      <a:pt x="120" y="530"/>
                    </a:cubicBezTo>
                    <a:cubicBezTo>
                      <a:pt x="150" y="548"/>
                      <a:pt x="196" y="621"/>
                      <a:pt x="208" y="665"/>
                    </a:cubicBezTo>
                    <a:cubicBezTo>
                      <a:pt x="219" y="710"/>
                      <a:pt x="207" y="779"/>
                      <a:pt x="173" y="851"/>
                    </a:cubicBezTo>
                    <a:cubicBezTo>
                      <a:pt x="140" y="922"/>
                      <a:pt x="111" y="915"/>
                      <a:pt x="65" y="895"/>
                    </a:cubicBezTo>
                    <a:cubicBezTo>
                      <a:pt x="19" y="876"/>
                      <a:pt x="0" y="911"/>
                      <a:pt x="35" y="939"/>
                    </a:cubicBezTo>
                    <a:cubicBezTo>
                      <a:pt x="64" y="961"/>
                      <a:pt x="75" y="982"/>
                      <a:pt x="88" y="1022"/>
                    </a:cubicBezTo>
                    <a:cubicBezTo>
                      <a:pt x="100" y="1061"/>
                      <a:pt x="109" y="1090"/>
                      <a:pt x="145" y="1095"/>
                    </a:cubicBezTo>
                    <a:cubicBezTo>
                      <a:pt x="181" y="1100"/>
                      <a:pt x="269" y="1098"/>
                      <a:pt x="316" y="1104"/>
                    </a:cubicBezTo>
                    <a:cubicBezTo>
                      <a:pt x="364" y="1109"/>
                      <a:pt x="388" y="1102"/>
                      <a:pt x="392" y="1157"/>
                    </a:cubicBezTo>
                    <a:cubicBezTo>
                      <a:pt x="396" y="1212"/>
                      <a:pt x="440" y="1203"/>
                      <a:pt x="483" y="1194"/>
                    </a:cubicBezTo>
                    <a:cubicBezTo>
                      <a:pt x="525" y="1185"/>
                      <a:pt x="529" y="1136"/>
                      <a:pt x="534" y="1109"/>
                    </a:cubicBezTo>
                    <a:cubicBezTo>
                      <a:pt x="539" y="1082"/>
                      <a:pt x="504" y="1059"/>
                      <a:pt x="466" y="1042"/>
                    </a:cubicBezTo>
                    <a:cubicBezTo>
                      <a:pt x="428" y="1024"/>
                      <a:pt x="431" y="1007"/>
                      <a:pt x="428" y="984"/>
                    </a:cubicBezTo>
                    <a:cubicBezTo>
                      <a:pt x="424" y="961"/>
                      <a:pt x="429" y="957"/>
                      <a:pt x="419" y="939"/>
                    </a:cubicBezTo>
                    <a:cubicBezTo>
                      <a:pt x="409" y="921"/>
                      <a:pt x="403" y="902"/>
                      <a:pt x="393" y="875"/>
                    </a:cubicBezTo>
                    <a:cubicBezTo>
                      <a:pt x="384" y="848"/>
                      <a:pt x="422" y="762"/>
                      <a:pt x="440" y="739"/>
                    </a:cubicBezTo>
                    <a:cubicBezTo>
                      <a:pt x="458" y="716"/>
                      <a:pt x="434" y="696"/>
                      <a:pt x="457" y="670"/>
                    </a:cubicBezTo>
                    <a:cubicBezTo>
                      <a:pt x="479" y="645"/>
                      <a:pt x="490" y="632"/>
                      <a:pt x="491" y="606"/>
                    </a:cubicBezTo>
                    <a:cubicBezTo>
                      <a:pt x="492" y="579"/>
                      <a:pt x="492" y="564"/>
                      <a:pt x="520" y="547"/>
                    </a:cubicBezTo>
                    <a:cubicBezTo>
                      <a:pt x="547" y="530"/>
                      <a:pt x="567" y="532"/>
                      <a:pt x="586" y="540"/>
                    </a:cubicBezTo>
                    <a:cubicBezTo>
                      <a:pt x="605" y="549"/>
                      <a:pt x="618" y="560"/>
                      <a:pt x="661" y="565"/>
                    </a:cubicBezTo>
                    <a:cubicBezTo>
                      <a:pt x="705" y="571"/>
                      <a:pt x="702" y="623"/>
                      <a:pt x="685" y="644"/>
                    </a:cubicBezTo>
                    <a:cubicBezTo>
                      <a:pt x="669" y="665"/>
                      <a:pt x="674" y="686"/>
                      <a:pt x="662" y="713"/>
                    </a:cubicBezTo>
                    <a:cubicBezTo>
                      <a:pt x="651" y="740"/>
                      <a:pt x="597" y="746"/>
                      <a:pt x="584" y="773"/>
                    </a:cubicBezTo>
                    <a:cubicBezTo>
                      <a:pt x="570" y="800"/>
                      <a:pt x="577" y="822"/>
                      <a:pt x="593" y="853"/>
                    </a:cubicBezTo>
                    <a:cubicBezTo>
                      <a:pt x="610" y="884"/>
                      <a:pt x="655" y="940"/>
                      <a:pt x="672" y="981"/>
                    </a:cubicBezTo>
                    <a:cubicBezTo>
                      <a:pt x="689" y="1022"/>
                      <a:pt x="676" y="1095"/>
                      <a:pt x="655" y="1116"/>
                    </a:cubicBezTo>
                    <a:cubicBezTo>
                      <a:pt x="634" y="1137"/>
                      <a:pt x="636" y="1145"/>
                      <a:pt x="645" y="1182"/>
                    </a:cubicBezTo>
                    <a:cubicBezTo>
                      <a:pt x="655" y="1218"/>
                      <a:pt x="591" y="1273"/>
                      <a:pt x="563" y="1291"/>
                    </a:cubicBezTo>
                    <a:cubicBezTo>
                      <a:pt x="535" y="1309"/>
                      <a:pt x="548" y="1316"/>
                      <a:pt x="556" y="1339"/>
                    </a:cubicBezTo>
                    <a:cubicBezTo>
                      <a:pt x="564" y="1362"/>
                      <a:pt x="535" y="1402"/>
                      <a:pt x="553" y="1393"/>
                    </a:cubicBezTo>
                    <a:cubicBezTo>
                      <a:pt x="578" y="1382"/>
                      <a:pt x="610" y="1348"/>
                      <a:pt x="636" y="1328"/>
                    </a:cubicBezTo>
                    <a:cubicBezTo>
                      <a:pt x="663" y="1308"/>
                      <a:pt x="681" y="1295"/>
                      <a:pt x="711" y="1293"/>
                    </a:cubicBezTo>
                    <a:cubicBezTo>
                      <a:pt x="742" y="1291"/>
                      <a:pt x="783" y="1263"/>
                      <a:pt x="822" y="1243"/>
                    </a:cubicBezTo>
                    <a:cubicBezTo>
                      <a:pt x="862" y="1223"/>
                      <a:pt x="882" y="1188"/>
                      <a:pt x="886" y="1157"/>
                    </a:cubicBezTo>
                    <a:cubicBezTo>
                      <a:pt x="889" y="1126"/>
                      <a:pt x="900" y="1128"/>
                      <a:pt x="929" y="1129"/>
                    </a:cubicBezTo>
                    <a:cubicBezTo>
                      <a:pt x="959" y="1130"/>
                      <a:pt x="969" y="1113"/>
                      <a:pt x="993" y="1093"/>
                    </a:cubicBezTo>
                    <a:cubicBezTo>
                      <a:pt x="1017" y="1073"/>
                      <a:pt x="995" y="1066"/>
                      <a:pt x="980" y="1067"/>
                    </a:cubicBezTo>
                    <a:cubicBezTo>
                      <a:pt x="965" y="1068"/>
                      <a:pt x="958" y="1064"/>
                      <a:pt x="963" y="1053"/>
                    </a:cubicBezTo>
                    <a:cubicBezTo>
                      <a:pt x="969" y="1042"/>
                      <a:pt x="986" y="1022"/>
                      <a:pt x="985" y="1012"/>
                    </a:cubicBezTo>
                    <a:cubicBezTo>
                      <a:pt x="982" y="996"/>
                      <a:pt x="951" y="987"/>
                      <a:pt x="922" y="980"/>
                    </a:cubicBezTo>
                    <a:cubicBezTo>
                      <a:pt x="893" y="972"/>
                      <a:pt x="898" y="937"/>
                      <a:pt x="909" y="913"/>
                    </a:cubicBezTo>
                    <a:cubicBezTo>
                      <a:pt x="921" y="889"/>
                      <a:pt x="955" y="860"/>
                      <a:pt x="983" y="844"/>
                    </a:cubicBezTo>
                    <a:cubicBezTo>
                      <a:pt x="999" y="836"/>
                      <a:pt x="1017" y="838"/>
                      <a:pt x="1035" y="843"/>
                    </a:cubicBezTo>
                    <a:cubicBezTo>
                      <a:pt x="1037" y="839"/>
                      <a:pt x="1038" y="834"/>
                      <a:pt x="1041" y="831"/>
                    </a:cubicBezTo>
                    <a:cubicBezTo>
                      <a:pt x="1047" y="821"/>
                      <a:pt x="1063" y="817"/>
                      <a:pt x="1070" y="80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9" name="Freeform 51">
                <a:extLst>
                  <a:ext uri="{FF2B5EF4-FFF2-40B4-BE49-F238E27FC236}">
                    <a16:creationId xmlns:a16="http://schemas.microsoft.com/office/drawing/2014/main" id="{11A9949B-9AD0-BE28-0F78-C4F3FE164B1E}"/>
                  </a:ext>
                </a:extLst>
              </p:cNvPr>
              <p:cNvSpPr>
                <a:spLocks/>
              </p:cNvSpPr>
              <p:nvPr/>
            </p:nvSpPr>
            <p:spPr bwMode="auto">
              <a:xfrm>
                <a:off x="6158817" y="5953367"/>
                <a:ext cx="221917" cy="329204"/>
              </a:xfrm>
              <a:custGeom>
                <a:avLst/>
                <a:gdLst>
                  <a:gd name="T0" fmla="*/ 1132 w 1177"/>
                  <a:gd name="T1" fmla="*/ 23 h 1746"/>
                  <a:gd name="T2" fmla="*/ 1017 w 1177"/>
                  <a:gd name="T3" fmla="*/ 73 h 1746"/>
                  <a:gd name="T4" fmla="*/ 874 w 1177"/>
                  <a:gd name="T5" fmla="*/ 96 h 1746"/>
                  <a:gd name="T6" fmla="*/ 788 w 1177"/>
                  <a:gd name="T7" fmla="*/ 20 h 1746"/>
                  <a:gd name="T8" fmla="*/ 703 w 1177"/>
                  <a:gd name="T9" fmla="*/ 32 h 1746"/>
                  <a:gd name="T10" fmla="*/ 634 w 1177"/>
                  <a:gd name="T11" fmla="*/ 14 h 1746"/>
                  <a:gd name="T12" fmla="*/ 559 w 1177"/>
                  <a:gd name="T13" fmla="*/ 21 h 1746"/>
                  <a:gd name="T14" fmla="*/ 480 w 1177"/>
                  <a:gd name="T15" fmla="*/ 149 h 1746"/>
                  <a:gd name="T16" fmla="*/ 411 w 1177"/>
                  <a:gd name="T17" fmla="*/ 254 h 1746"/>
                  <a:gd name="T18" fmla="*/ 342 w 1177"/>
                  <a:gd name="T19" fmla="*/ 328 h 1746"/>
                  <a:gd name="T20" fmla="*/ 301 w 1177"/>
                  <a:gd name="T21" fmla="*/ 397 h 1746"/>
                  <a:gd name="T22" fmla="*/ 336 w 1177"/>
                  <a:gd name="T23" fmla="*/ 507 h 1746"/>
                  <a:gd name="T24" fmla="*/ 375 w 1177"/>
                  <a:gd name="T25" fmla="*/ 571 h 1746"/>
                  <a:gd name="T26" fmla="*/ 359 w 1177"/>
                  <a:gd name="T27" fmla="*/ 714 h 1746"/>
                  <a:gd name="T28" fmla="*/ 345 w 1177"/>
                  <a:gd name="T29" fmla="*/ 803 h 1746"/>
                  <a:gd name="T30" fmla="*/ 242 w 1177"/>
                  <a:gd name="T31" fmla="*/ 857 h 1746"/>
                  <a:gd name="T32" fmla="*/ 133 w 1177"/>
                  <a:gd name="T33" fmla="*/ 875 h 1746"/>
                  <a:gd name="T34" fmla="*/ 9 w 1177"/>
                  <a:gd name="T35" fmla="*/ 877 h 1746"/>
                  <a:gd name="T36" fmla="*/ 2 w 1177"/>
                  <a:gd name="T37" fmla="*/ 931 h 1746"/>
                  <a:gd name="T38" fmla="*/ 88 w 1177"/>
                  <a:gd name="T39" fmla="*/ 1046 h 1746"/>
                  <a:gd name="T40" fmla="*/ 156 w 1177"/>
                  <a:gd name="T41" fmla="*/ 1087 h 1746"/>
                  <a:gd name="T42" fmla="*/ 176 w 1177"/>
                  <a:gd name="T43" fmla="*/ 1219 h 1746"/>
                  <a:gd name="T44" fmla="*/ 251 w 1177"/>
                  <a:gd name="T45" fmla="*/ 1270 h 1746"/>
                  <a:gd name="T46" fmla="*/ 292 w 1177"/>
                  <a:gd name="T47" fmla="*/ 1299 h 1746"/>
                  <a:gd name="T48" fmla="*/ 320 w 1177"/>
                  <a:gd name="T49" fmla="*/ 1378 h 1746"/>
                  <a:gd name="T50" fmla="*/ 383 w 1177"/>
                  <a:gd name="T51" fmla="*/ 1422 h 1746"/>
                  <a:gd name="T52" fmla="*/ 474 w 1177"/>
                  <a:gd name="T53" fmla="*/ 1439 h 1746"/>
                  <a:gd name="T54" fmla="*/ 497 w 1177"/>
                  <a:gd name="T55" fmla="*/ 1553 h 1746"/>
                  <a:gd name="T56" fmla="*/ 452 w 1177"/>
                  <a:gd name="T57" fmla="*/ 1617 h 1746"/>
                  <a:gd name="T58" fmla="*/ 489 w 1177"/>
                  <a:gd name="T59" fmla="*/ 1649 h 1746"/>
                  <a:gd name="T60" fmla="*/ 581 w 1177"/>
                  <a:gd name="T61" fmla="*/ 1734 h 1746"/>
                  <a:gd name="T62" fmla="*/ 677 w 1177"/>
                  <a:gd name="T63" fmla="*/ 1614 h 1746"/>
                  <a:gd name="T64" fmla="*/ 732 w 1177"/>
                  <a:gd name="T65" fmla="*/ 1464 h 1746"/>
                  <a:gd name="T66" fmla="*/ 769 w 1177"/>
                  <a:gd name="T67" fmla="*/ 1286 h 1746"/>
                  <a:gd name="T68" fmla="*/ 778 w 1177"/>
                  <a:gd name="T69" fmla="*/ 1027 h 1746"/>
                  <a:gd name="T70" fmla="*/ 952 w 1177"/>
                  <a:gd name="T71" fmla="*/ 517 h 1746"/>
                  <a:gd name="T72" fmla="*/ 981 w 1177"/>
                  <a:gd name="T73" fmla="*/ 436 h 1746"/>
                  <a:gd name="T74" fmla="*/ 1029 w 1177"/>
                  <a:gd name="T75" fmla="*/ 300 h 1746"/>
                  <a:gd name="T76" fmla="*/ 1142 w 1177"/>
                  <a:gd name="T77" fmla="*/ 193 h 1746"/>
                  <a:gd name="T78" fmla="*/ 1174 w 1177"/>
                  <a:gd name="T79" fmla="*/ 9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7" h="1746">
                    <a:moveTo>
                      <a:pt x="1174" y="97"/>
                    </a:moveTo>
                    <a:cubicBezTo>
                      <a:pt x="1167" y="62"/>
                      <a:pt x="1160" y="44"/>
                      <a:pt x="1132" y="23"/>
                    </a:cubicBezTo>
                    <a:cubicBezTo>
                      <a:pt x="1112" y="10"/>
                      <a:pt x="1081" y="0"/>
                      <a:pt x="1057" y="13"/>
                    </a:cubicBezTo>
                    <a:cubicBezTo>
                      <a:pt x="1034" y="26"/>
                      <a:pt x="1035" y="59"/>
                      <a:pt x="1017" y="73"/>
                    </a:cubicBezTo>
                    <a:cubicBezTo>
                      <a:pt x="999" y="88"/>
                      <a:pt x="971" y="83"/>
                      <a:pt x="948" y="83"/>
                    </a:cubicBezTo>
                    <a:cubicBezTo>
                      <a:pt x="919" y="84"/>
                      <a:pt x="901" y="85"/>
                      <a:pt x="874" y="96"/>
                    </a:cubicBezTo>
                    <a:cubicBezTo>
                      <a:pt x="853" y="104"/>
                      <a:pt x="830" y="110"/>
                      <a:pt x="817" y="91"/>
                    </a:cubicBezTo>
                    <a:cubicBezTo>
                      <a:pt x="803" y="68"/>
                      <a:pt x="815" y="36"/>
                      <a:pt x="788" y="20"/>
                    </a:cubicBezTo>
                    <a:cubicBezTo>
                      <a:pt x="773" y="11"/>
                      <a:pt x="758" y="14"/>
                      <a:pt x="744" y="19"/>
                    </a:cubicBezTo>
                    <a:cubicBezTo>
                      <a:pt x="731" y="23"/>
                      <a:pt x="717" y="27"/>
                      <a:pt x="703" y="32"/>
                    </a:cubicBezTo>
                    <a:cubicBezTo>
                      <a:pt x="689" y="36"/>
                      <a:pt x="675" y="50"/>
                      <a:pt x="664" y="47"/>
                    </a:cubicBezTo>
                    <a:cubicBezTo>
                      <a:pt x="656" y="45"/>
                      <a:pt x="643" y="20"/>
                      <a:pt x="634" y="14"/>
                    </a:cubicBezTo>
                    <a:cubicBezTo>
                      <a:pt x="627" y="9"/>
                      <a:pt x="620" y="5"/>
                      <a:pt x="613" y="0"/>
                    </a:cubicBezTo>
                    <a:cubicBezTo>
                      <a:pt x="592" y="4"/>
                      <a:pt x="572" y="11"/>
                      <a:pt x="559" y="21"/>
                    </a:cubicBezTo>
                    <a:cubicBezTo>
                      <a:pt x="530" y="42"/>
                      <a:pt x="550" y="96"/>
                      <a:pt x="518" y="124"/>
                    </a:cubicBezTo>
                    <a:cubicBezTo>
                      <a:pt x="507" y="134"/>
                      <a:pt x="489" y="134"/>
                      <a:pt x="480" y="149"/>
                    </a:cubicBezTo>
                    <a:cubicBezTo>
                      <a:pt x="472" y="161"/>
                      <a:pt x="477" y="175"/>
                      <a:pt x="467" y="188"/>
                    </a:cubicBezTo>
                    <a:cubicBezTo>
                      <a:pt x="445" y="216"/>
                      <a:pt x="409" y="210"/>
                      <a:pt x="411" y="254"/>
                    </a:cubicBezTo>
                    <a:cubicBezTo>
                      <a:pt x="413" y="293"/>
                      <a:pt x="421" y="298"/>
                      <a:pt x="380" y="310"/>
                    </a:cubicBezTo>
                    <a:cubicBezTo>
                      <a:pt x="366" y="314"/>
                      <a:pt x="353" y="317"/>
                      <a:pt x="342" y="328"/>
                    </a:cubicBezTo>
                    <a:cubicBezTo>
                      <a:pt x="329" y="342"/>
                      <a:pt x="335" y="350"/>
                      <a:pt x="327" y="364"/>
                    </a:cubicBezTo>
                    <a:cubicBezTo>
                      <a:pt x="320" y="376"/>
                      <a:pt x="304" y="382"/>
                      <a:pt x="301" y="397"/>
                    </a:cubicBezTo>
                    <a:cubicBezTo>
                      <a:pt x="300" y="403"/>
                      <a:pt x="307" y="425"/>
                      <a:pt x="309" y="433"/>
                    </a:cubicBezTo>
                    <a:cubicBezTo>
                      <a:pt x="313" y="458"/>
                      <a:pt x="316" y="490"/>
                      <a:pt x="336" y="507"/>
                    </a:cubicBezTo>
                    <a:cubicBezTo>
                      <a:pt x="350" y="519"/>
                      <a:pt x="366" y="517"/>
                      <a:pt x="373" y="535"/>
                    </a:cubicBezTo>
                    <a:cubicBezTo>
                      <a:pt x="377" y="546"/>
                      <a:pt x="371" y="560"/>
                      <a:pt x="375" y="571"/>
                    </a:cubicBezTo>
                    <a:cubicBezTo>
                      <a:pt x="386" y="599"/>
                      <a:pt x="412" y="616"/>
                      <a:pt x="385" y="647"/>
                    </a:cubicBezTo>
                    <a:cubicBezTo>
                      <a:pt x="361" y="674"/>
                      <a:pt x="331" y="676"/>
                      <a:pt x="359" y="714"/>
                    </a:cubicBezTo>
                    <a:cubicBezTo>
                      <a:pt x="378" y="739"/>
                      <a:pt x="407" y="753"/>
                      <a:pt x="403" y="788"/>
                    </a:cubicBezTo>
                    <a:cubicBezTo>
                      <a:pt x="400" y="825"/>
                      <a:pt x="371" y="812"/>
                      <a:pt x="345" y="803"/>
                    </a:cubicBezTo>
                    <a:cubicBezTo>
                      <a:pt x="310" y="791"/>
                      <a:pt x="293" y="799"/>
                      <a:pt x="274" y="832"/>
                    </a:cubicBezTo>
                    <a:cubicBezTo>
                      <a:pt x="264" y="848"/>
                      <a:pt x="265" y="859"/>
                      <a:pt x="242" y="857"/>
                    </a:cubicBezTo>
                    <a:cubicBezTo>
                      <a:pt x="225" y="856"/>
                      <a:pt x="222" y="842"/>
                      <a:pt x="206" y="839"/>
                    </a:cubicBezTo>
                    <a:cubicBezTo>
                      <a:pt x="176" y="833"/>
                      <a:pt x="161" y="871"/>
                      <a:pt x="133" y="875"/>
                    </a:cubicBezTo>
                    <a:cubicBezTo>
                      <a:pt x="106" y="879"/>
                      <a:pt x="77" y="876"/>
                      <a:pt x="51" y="878"/>
                    </a:cubicBezTo>
                    <a:cubicBezTo>
                      <a:pt x="37" y="878"/>
                      <a:pt x="23" y="876"/>
                      <a:pt x="9" y="877"/>
                    </a:cubicBezTo>
                    <a:cubicBezTo>
                      <a:pt x="8" y="878"/>
                      <a:pt x="7" y="878"/>
                      <a:pt x="5" y="878"/>
                    </a:cubicBezTo>
                    <a:cubicBezTo>
                      <a:pt x="15" y="895"/>
                      <a:pt x="0" y="913"/>
                      <a:pt x="2" y="931"/>
                    </a:cubicBezTo>
                    <a:cubicBezTo>
                      <a:pt x="32" y="943"/>
                      <a:pt x="42" y="953"/>
                      <a:pt x="57" y="980"/>
                    </a:cubicBezTo>
                    <a:cubicBezTo>
                      <a:pt x="69" y="1001"/>
                      <a:pt x="74" y="1027"/>
                      <a:pt x="88" y="1046"/>
                    </a:cubicBezTo>
                    <a:cubicBezTo>
                      <a:pt x="96" y="1057"/>
                      <a:pt x="110" y="1074"/>
                      <a:pt x="122" y="1079"/>
                    </a:cubicBezTo>
                    <a:cubicBezTo>
                      <a:pt x="134" y="1084"/>
                      <a:pt x="143" y="1079"/>
                      <a:pt x="156" y="1087"/>
                    </a:cubicBezTo>
                    <a:cubicBezTo>
                      <a:pt x="169" y="1095"/>
                      <a:pt x="199" y="1134"/>
                      <a:pt x="200" y="1150"/>
                    </a:cubicBezTo>
                    <a:cubicBezTo>
                      <a:pt x="200" y="1175"/>
                      <a:pt x="167" y="1190"/>
                      <a:pt x="176" y="1219"/>
                    </a:cubicBezTo>
                    <a:cubicBezTo>
                      <a:pt x="181" y="1237"/>
                      <a:pt x="197" y="1234"/>
                      <a:pt x="214" y="1242"/>
                    </a:cubicBezTo>
                    <a:cubicBezTo>
                      <a:pt x="229" y="1249"/>
                      <a:pt x="237" y="1261"/>
                      <a:pt x="251" y="1270"/>
                    </a:cubicBezTo>
                    <a:cubicBezTo>
                      <a:pt x="261" y="1277"/>
                      <a:pt x="280" y="1275"/>
                      <a:pt x="287" y="1283"/>
                    </a:cubicBezTo>
                    <a:cubicBezTo>
                      <a:pt x="291" y="1288"/>
                      <a:pt x="289" y="1295"/>
                      <a:pt x="292" y="1299"/>
                    </a:cubicBezTo>
                    <a:cubicBezTo>
                      <a:pt x="296" y="1305"/>
                      <a:pt x="301" y="1308"/>
                      <a:pt x="305" y="1314"/>
                    </a:cubicBezTo>
                    <a:cubicBezTo>
                      <a:pt x="317" y="1333"/>
                      <a:pt x="312" y="1356"/>
                      <a:pt x="320" y="1378"/>
                    </a:cubicBezTo>
                    <a:cubicBezTo>
                      <a:pt x="323" y="1387"/>
                      <a:pt x="331" y="1414"/>
                      <a:pt x="338" y="1420"/>
                    </a:cubicBezTo>
                    <a:cubicBezTo>
                      <a:pt x="349" y="1428"/>
                      <a:pt x="371" y="1418"/>
                      <a:pt x="383" y="1422"/>
                    </a:cubicBezTo>
                    <a:cubicBezTo>
                      <a:pt x="398" y="1427"/>
                      <a:pt x="408" y="1440"/>
                      <a:pt x="426" y="1442"/>
                    </a:cubicBezTo>
                    <a:cubicBezTo>
                      <a:pt x="442" y="1442"/>
                      <a:pt x="458" y="1439"/>
                      <a:pt x="474" y="1439"/>
                    </a:cubicBezTo>
                    <a:cubicBezTo>
                      <a:pt x="481" y="1459"/>
                      <a:pt x="500" y="1472"/>
                      <a:pt x="503" y="1494"/>
                    </a:cubicBezTo>
                    <a:cubicBezTo>
                      <a:pt x="506" y="1513"/>
                      <a:pt x="502" y="1536"/>
                      <a:pt x="497" y="1553"/>
                    </a:cubicBezTo>
                    <a:cubicBezTo>
                      <a:pt x="493" y="1565"/>
                      <a:pt x="488" y="1582"/>
                      <a:pt x="481" y="1593"/>
                    </a:cubicBezTo>
                    <a:cubicBezTo>
                      <a:pt x="474" y="1603"/>
                      <a:pt x="458" y="1607"/>
                      <a:pt x="452" y="1617"/>
                    </a:cubicBezTo>
                    <a:cubicBezTo>
                      <a:pt x="449" y="1620"/>
                      <a:pt x="448" y="1625"/>
                      <a:pt x="446" y="1629"/>
                    </a:cubicBezTo>
                    <a:cubicBezTo>
                      <a:pt x="462" y="1634"/>
                      <a:pt x="477" y="1642"/>
                      <a:pt x="489" y="1649"/>
                    </a:cubicBezTo>
                    <a:cubicBezTo>
                      <a:pt x="516" y="1666"/>
                      <a:pt x="534" y="1674"/>
                      <a:pt x="534" y="1708"/>
                    </a:cubicBezTo>
                    <a:cubicBezTo>
                      <a:pt x="534" y="1743"/>
                      <a:pt x="566" y="1746"/>
                      <a:pt x="581" y="1734"/>
                    </a:cubicBezTo>
                    <a:cubicBezTo>
                      <a:pt x="596" y="1721"/>
                      <a:pt x="615" y="1734"/>
                      <a:pt x="638" y="1706"/>
                    </a:cubicBezTo>
                    <a:cubicBezTo>
                      <a:pt x="661" y="1677"/>
                      <a:pt x="676" y="1629"/>
                      <a:pt x="677" y="1614"/>
                    </a:cubicBezTo>
                    <a:cubicBezTo>
                      <a:pt x="678" y="1598"/>
                      <a:pt x="695" y="1541"/>
                      <a:pt x="701" y="1518"/>
                    </a:cubicBezTo>
                    <a:cubicBezTo>
                      <a:pt x="707" y="1495"/>
                      <a:pt x="691" y="1478"/>
                      <a:pt x="732" y="1464"/>
                    </a:cubicBezTo>
                    <a:cubicBezTo>
                      <a:pt x="773" y="1450"/>
                      <a:pt x="757" y="1409"/>
                      <a:pt x="757" y="1377"/>
                    </a:cubicBezTo>
                    <a:cubicBezTo>
                      <a:pt x="757" y="1345"/>
                      <a:pt x="751" y="1326"/>
                      <a:pt x="769" y="1286"/>
                    </a:cubicBezTo>
                    <a:cubicBezTo>
                      <a:pt x="787" y="1247"/>
                      <a:pt x="757" y="1221"/>
                      <a:pt x="747" y="1197"/>
                    </a:cubicBezTo>
                    <a:cubicBezTo>
                      <a:pt x="737" y="1173"/>
                      <a:pt x="766" y="1072"/>
                      <a:pt x="778" y="1027"/>
                    </a:cubicBezTo>
                    <a:cubicBezTo>
                      <a:pt x="789" y="982"/>
                      <a:pt x="852" y="763"/>
                      <a:pt x="868" y="717"/>
                    </a:cubicBezTo>
                    <a:cubicBezTo>
                      <a:pt x="885" y="671"/>
                      <a:pt x="939" y="533"/>
                      <a:pt x="952" y="517"/>
                    </a:cubicBezTo>
                    <a:cubicBezTo>
                      <a:pt x="966" y="501"/>
                      <a:pt x="982" y="487"/>
                      <a:pt x="975" y="476"/>
                    </a:cubicBezTo>
                    <a:cubicBezTo>
                      <a:pt x="967" y="463"/>
                      <a:pt x="935" y="450"/>
                      <a:pt x="981" y="436"/>
                    </a:cubicBezTo>
                    <a:cubicBezTo>
                      <a:pt x="1027" y="423"/>
                      <a:pt x="1015" y="400"/>
                      <a:pt x="989" y="377"/>
                    </a:cubicBezTo>
                    <a:cubicBezTo>
                      <a:pt x="962" y="354"/>
                      <a:pt x="989" y="313"/>
                      <a:pt x="1029" y="300"/>
                    </a:cubicBezTo>
                    <a:cubicBezTo>
                      <a:pt x="1069" y="287"/>
                      <a:pt x="1067" y="252"/>
                      <a:pt x="1075" y="221"/>
                    </a:cubicBezTo>
                    <a:cubicBezTo>
                      <a:pt x="1083" y="191"/>
                      <a:pt x="1113" y="208"/>
                      <a:pt x="1142" y="193"/>
                    </a:cubicBezTo>
                    <a:cubicBezTo>
                      <a:pt x="1170" y="178"/>
                      <a:pt x="1165" y="147"/>
                      <a:pt x="1177" y="110"/>
                    </a:cubicBezTo>
                    <a:cubicBezTo>
                      <a:pt x="1176" y="106"/>
                      <a:pt x="1175" y="102"/>
                      <a:pt x="1174" y="97"/>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0" name="Freeform 52">
                <a:extLst>
                  <a:ext uri="{FF2B5EF4-FFF2-40B4-BE49-F238E27FC236}">
                    <a16:creationId xmlns:a16="http://schemas.microsoft.com/office/drawing/2014/main" id="{02AFCAFA-1685-AA07-85CA-D6A971E556CD}"/>
                  </a:ext>
                </a:extLst>
              </p:cNvPr>
              <p:cNvSpPr>
                <a:spLocks/>
              </p:cNvSpPr>
              <p:nvPr/>
            </p:nvSpPr>
            <p:spPr bwMode="auto">
              <a:xfrm>
                <a:off x="6094158" y="5872104"/>
                <a:ext cx="180248" cy="246983"/>
              </a:xfrm>
              <a:custGeom>
                <a:avLst/>
                <a:gdLst>
                  <a:gd name="T0" fmla="*/ 476 w 956"/>
                  <a:gd name="T1" fmla="*/ 1306 h 1310"/>
                  <a:gd name="T2" fmla="*/ 585 w 956"/>
                  <a:gd name="T3" fmla="*/ 1288 h 1310"/>
                  <a:gd name="T4" fmla="*/ 688 w 956"/>
                  <a:gd name="T5" fmla="*/ 1234 h 1310"/>
                  <a:gd name="T6" fmla="*/ 702 w 956"/>
                  <a:gd name="T7" fmla="*/ 1145 h 1310"/>
                  <a:gd name="T8" fmla="*/ 718 w 956"/>
                  <a:gd name="T9" fmla="*/ 1002 h 1310"/>
                  <a:gd name="T10" fmla="*/ 679 w 956"/>
                  <a:gd name="T11" fmla="*/ 938 h 1310"/>
                  <a:gd name="T12" fmla="*/ 644 w 956"/>
                  <a:gd name="T13" fmla="*/ 828 h 1310"/>
                  <a:gd name="T14" fmla="*/ 685 w 956"/>
                  <a:gd name="T15" fmla="*/ 759 h 1310"/>
                  <a:gd name="T16" fmla="*/ 754 w 956"/>
                  <a:gd name="T17" fmla="*/ 685 h 1310"/>
                  <a:gd name="T18" fmla="*/ 823 w 956"/>
                  <a:gd name="T19" fmla="*/ 580 h 1310"/>
                  <a:gd name="T20" fmla="*/ 902 w 956"/>
                  <a:gd name="T21" fmla="*/ 452 h 1310"/>
                  <a:gd name="T22" fmla="*/ 887 w 956"/>
                  <a:gd name="T23" fmla="*/ 320 h 1310"/>
                  <a:gd name="T24" fmla="*/ 820 w 956"/>
                  <a:gd name="T25" fmla="*/ 129 h 1310"/>
                  <a:gd name="T26" fmla="*/ 733 w 956"/>
                  <a:gd name="T27" fmla="*/ 5 h 1310"/>
                  <a:gd name="T28" fmla="*/ 629 w 956"/>
                  <a:gd name="T29" fmla="*/ 24 h 1310"/>
                  <a:gd name="T30" fmla="*/ 652 w 956"/>
                  <a:gd name="T31" fmla="*/ 169 h 1310"/>
                  <a:gd name="T32" fmla="*/ 570 w 956"/>
                  <a:gd name="T33" fmla="*/ 173 h 1310"/>
                  <a:gd name="T34" fmla="*/ 460 w 956"/>
                  <a:gd name="T35" fmla="*/ 96 h 1310"/>
                  <a:gd name="T36" fmla="*/ 389 w 956"/>
                  <a:gd name="T37" fmla="*/ 58 h 1310"/>
                  <a:gd name="T38" fmla="*/ 304 w 956"/>
                  <a:gd name="T39" fmla="*/ 92 h 1310"/>
                  <a:gd name="T40" fmla="*/ 161 w 956"/>
                  <a:gd name="T41" fmla="*/ 150 h 1310"/>
                  <a:gd name="T42" fmla="*/ 128 w 956"/>
                  <a:gd name="T43" fmla="*/ 233 h 1310"/>
                  <a:gd name="T44" fmla="*/ 72 w 956"/>
                  <a:gd name="T45" fmla="*/ 274 h 1310"/>
                  <a:gd name="T46" fmla="*/ 152 w 956"/>
                  <a:gd name="T47" fmla="*/ 375 h 1310"/>
                  <a:gd name="T48" fmla="*/ 225 w 956"/>
                  <a:gd name="T49" fmla="*/ 450 h 1310"/>
                  <a:gd name="T50" fmla="*/ 242 w 956"/>
                  <a:gd name="T51" fmla="*/ 536 h 1310"/>
                  <a:gd name="T52" fmla="*/ 97 w 956"/>
                  <a:gd name="T53" fmla="*/ 676 h 1310"/>
                  <a:gd name="T54" fmla="*/ 240 w 956"/>
                  <a:gd name="T55" fmla="*/ 690 h 1310"/>
                  <a:gd name="T56" fmla="*/ 194 w 956"/>
                  <a:gd name="T57" fmla="*/ 859 h 1310"/>
                  <a:gd name="T58" fmla="*/ 129 w 956"/>
                  <a:gd name="T59" fmla="*/ 1003 h 1310"/>
                  <a:gd name="T60" fmla="*/ 69 w 956"/>
                  <a:gd name="T61" fmla="*/ 1116 h 1310"/>
                  <a:gd name="T62" fmla="*/ 7 w 956"/>
                  <a:gd name="T63" fmla="*/ 1213 h 1310"/>
                  <a:gd name="T64" fmla="*/ 11 w 956"/>
                  <a:gd name="T65" fmla="*/ 1262 h 1310"/>
                  <a:gd name="T66" fmla="*/ 119 w 956"/>
                  <a:gd name="T67" fmla="*/ 1266 h 1310"/>
                  <a:gd name="T68" fmla="*/ 188 w 956"/>
                  <a:gd name="T69" fmla="*/ 1251 h 1310"/>
                  <a:gd name="T70" fmla="*/ 263 w 956"/>
                  <a:gd name="T71" fmla="*/ 1247 h 1310"/>
                  <a:gd name="T72" fmla="*/ 348 w 956"/>
                  <a:gd name="T73" fmla="*/ 1308 h 1310"/>
                  <a:gd name="T74" fmla="*/ 352 w 956"/>
                  <a:gd name="T75"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6" h="1310">
                    <a:moveTo>
                      <a:pt x="394" y="1309"/>
                    </a:moveTo>
                    <a:cubicBezTo>
                      <a:pt x="420" y="1307"/>
                      <a:pt x="449" y="1310"/>
                      <a:pt x="476" y="1306"/>
                    </a:cubicBezTo>
                    <a:cubicBezTo>
                      <a:pt x="504" y="1302"/>
                      <a:pt x="519" y="1264"/>
                      <a:pt x="549" y="1270"/>
                    </a:cubicBezTo>
                    <a:cubicBezTo>
                      <a:pt x="565" y="1273"/>
                      <a:pt x="568" y="1287"/>
                      <a:pt x="585" y="1288"/>
                    </a:cubicBezTo>
                    <a:cubicBezTo>
                      <a:pt x="608" y="1290"/>
                      <a:pt x="607" y="1279"/>
                      <a:pt x="617" y="1263"/>
                    </a:cubicBezTo>
                    <a:cubicBezTo>
                      <a:pt x="636" y="1230"/>
                      <a:pt x="653" y="1222"/>
                      <a:pt x="688" y="1234"/>
                    </a:cubicBezTo>
                    <a:cubicBezTo>
                      <a:pt x="714" y="1243"/>
                      <a:pt x="743" y="1256"/>
                      <a:pt x="746" y="1219"/>
                    </a:cubicBezTo>
                    <a:cubicBezTo>
                      <a:pt x="750" y="1184"/>
                      <a:pt x="721" y="1170"/>
                      <a:pt x="702" y="1145"/>
                    </a:cubicBezTo>
                    <a:cubicBezTo>
                      <a:pt x="674" y="1107"/>
                      <a:pt x="704" y="1105"/>
                      <a:pt x="728" y="1078"/>
                    </a:cubicBezTo>
                    <a:cubicBezTo>
                      <a:pt x="755" y="1047"/>
                      <a:pt x="729" y="1030"/>
                      <a:pt x="718" y="1002"/>
                    </a:cubicBezTo>
                    <a:cubicBezTo>
                      <a:pt x="714" y="991"/>
                      <a:pt x="720" y="977"/>
                      <a:pt x="716" y="966"/>
                    </a:cubicBezTo>
                    <a:cubicBezTo>
                      <a:pt x="709" y="948"/>
                      <a:pt x="693" y="950"/>
                      <a:pt x="679" y="938"/>
                    </a:cubicBezTo>
                    <a:cubicBezTo>
                      <a:pt x="659" y="921"/>
                      <a:pt x="656" y="889"/>
                      <a:pt x="652" y="864"/>
                    </a:cubicBezTo>
                    <a:cubicBezTo>
                      <a:pt x="650" y="856"/>
                      <a:pt x="643" y="834"/>
                      <a:pt x="644" y="828"/>
                    </a:cubicBezTo>
                    <a:cubicBezTo>
                      <a:pt x="647" y="813"/>
                      <a:pt x="663" y="807"/>
                      <a:pt x="670" y="795"/>
                    </a:cubicBezTo>
                    <a:cubicBezTo>
                      <a:pt x="678" y="781"/>
                      <a:pt x="672" y="773"/>
                      <a:pt x="685" y="759"/>
                    </a:cubicBezTo>
                    <a:cubicBezTo>
                      <a:pt x="696" y="748"/>
                      <a:pt x="709" y="745"/>
                      <a:pt x="723" y="741"/>
                    </a:cubicBezTo>
                    <a:cubicBezTo>
                      <a:pt x="764" y="729"/>
                      <a:pt x="756" y="724"/>
                      <a:pt x="754" y="685"/>
                    </a:cubicBezTo>
                    <a:cubicBezTo>
                      <a:pt x="752" y="641"/>
                      <a:pt x="788" y="647"/>
                      <a:pt x="810" y="619"/>
                    </a:cubicBezTo>
                    <a:cubicBezTo>
                      <a:pt x="820" y="606"/>
                      <a:pt x="815" y="592"/>
                      <a:pt x="823" y="580"/>
                    </a:cubicBezTo>
                    <a:cubicBezTo>
                      <a:pt x="832" y="565"/>
                      <a:pt x="850" y="565"/>
                      <a:pt x="861" y="555"/>
                    </a:cubicBezTo>
                    <a:cubicBezTo>
                      <a:pt x="893" y="527"/>
                      <a:pt x="873" y="473"/>
                      <a:pt x="902" y="452"/>
                    </a:cubicBezTo>
                    <a:cubicBezTo>
                      <a:pt x="915" y="442"/>
                      <a:pt x="935" y="435"/>
                      <a:pt x="956" y="431"/>
                    </a:cubicBezTo>
                    <a:cubicBezTo>
                      <a:pt x="915" y="404"/>
                      <a:pt x="887" y="382"/>
                      <a:pt x="887" y="320"/>
                    </a:cubicBezTo>
                    <a:cubicBezTo>
                      <a:pt x="887" y="267"/>
                      <a:pt x="871" y="208"/>
                      <a:pt x="839" y="165"/>
                    </a:cubicBezTo>
                    <a:cubicBezTo>
                      <a:pt x="828" y="150"/>
                      <a:pt x="823" y="148"/>
                      <a:pt x="820" y="129"/>
                    </a:cubicBezTo>
                    <a:cubicBezTo>
                      <a:pt x="819" y="116"/>
                      <a:pt x="823" y="104"/>
                      <a:pt x="817" y="92"/>
                    </a:cubicBezTo>
                    <a:cubicBezTo>
                      <a:pt x="807" y="68"/>
                      <a:pt x="761" y="13"/>
                      <a:pt x="733" y="5"/>
                    </a:cubicBezTo>
                    <a:cubicBezTo>
                      <a:pt x="716" y="0"/>
                      <a:pt x="699" y="12"/>
                      <a:pt x="681" y="15"/>
                    </a:cubicBezTo>
                    <a:cubicBezTo>
                      <a:pt x="666" y="18"/>
                      <a:pt x="643" y="18"/>
                      <a:pt x="629" y="24"/>
                    </a:cubicBezTo>
                    <a:cubicBezTo>
                      <a:pt x="596" y="37"/>
                      <a:pt x="607" y="76"/>
                      <a:pt x="626" y="97"/>
                    </a:cubicBezTo>
                    <a:cubicBezTo>
                      <a:pt x="651" y="124"/>
                      <a:pt x="663" y="131"/>
                      <a:pt x="652" y="169"/>
                    </a:cubicBezTo>
                    <a:cubicBezTo>
                      <a:pt x="645" y="193"/>
                      <a:pt x="630" y="221"/>
                      <a:pt x="598" y="202"/>
                    </a:cubicBezTo>
                    <a:cubicBezTo>
                      <a:pt x="589" y="197"/>
                      <a:pt x="577" y="180"/>
                      <a:pt x="570" y="173"/>
                    </a:cubicBezTo>
                    <a:cubicBezTo>
                      <a:pt x="559" y="162"/>
                      <a:pt x="550" y="154"/>
                      <a:pt x="537" y="146"/>
                    </a:cubicBezTo>
                    <a:cubicBezTo>
                      <a:pt x="514" y="129"/>
                      <a:pt x="487" y="105"/>
                      <a:pt x="460" y="96"/>
                    </a:cubicBezTo>
                    <a:cubicBezTo>
                      <a:pt x="447" y="92"/>
                      <a:pt x="434" y="93"/>
                      <a:pt x="422" y="85"/>
                    </a:cubicBezTo>
                    <a:cubicBezTo>
                      <a:pt x="408" y="76"/>
                      <a:pt x="404" y="65"/>
                      <a:pt x="389" y="58"/>
                    </a:cubicBezTo>
                    <a:cubicBezTo>
                      <a:pt x="368" y="49"/>
                      <a:pt x="331" y="40"/>
                      <a:pt x="308" y="45"/>
                    </a:cubicBezTo>
                    <a:cubicBezTo>
                      <a:pt x="303" y="67"/>
                      <a:pt x="325" y="73"/>
                      <a:pt x="304" y="92"/>
                    </a:cubicBezTo>
                    <a:cubicBezTo>
                      <a:pt x="290" y="105"/>
                      <a:pt x="276" y="102"/>
                      <a:pt x="258" y="102"/>
                    </a:cubicBezTo>
                    <a:cubicBezTo>
                      <a:pt x="212" y="102"/>
                      <a:pt x="197" y="128"/>
                      <a:pt x="161" y="150"/>
                    </a:cubicBezTo>
                    <a:cubicBezTo>
                      <a:pt x="141" y="163"/>
                      <a:pt x="139" y="163"/>
                      <a:pt x="138" y="187"/>
                    </a:cubicBezTo>
                    <a:cubicBezTo>
                      <a:pt x="137" y="203"/>
                      <a:pt x="144" y="224"/>
                      <a:pt x="128" y="233"/>
                    </a:cubicBezTo>
                    <a:cubicBezTo>
                      <a:pt x="116" y="240"/>
                      <a:pt x="91" y="239"/>
                      <a:pt x="66" y="236"/>
                    </a:cubicBezTo>
                    <a:cubicBezTo>
                      <a:pt x="68" y="249"/>
                      <a:pt x="70" y="262"/>
                      <a:pt x="72" y="274"/>
                    </a:cubicBezTo>
                    <a:cubicBezTo>
                      <a:pt x="78" y="323"/>
                      <a:pt x="68" y="308"/>
                      <a:pt x="93" y="343"/>
                    </a:cubicBezTo>
                    <a:cubicBezTo>
                      <a:pt x="119" y="377"/>
                      <a:pt x="143" y="361"/>
                      <a:pt x="152" y="375"/>
                    </a:cubicBezTo>
                    <a:cubicBezTo>
                      <a:pt x="161" y="389"/>
                      <a:pt x="152" y="418"/>
                      <a:pt x="169" y="418"/>
                    </a:cubicBezTo>
                    <a:cubicBezTo>
                      <a:pt x="185" y="418"/>
                      <a:pt x="211" y="430"/>
                      <a:pt x="225" y="450"/>
                    </a:cubicBezTo>
                    <a:cubicBezTo>
                      <a:pt x="239" y="470"/>
                      <a:pt x="244" y="491"/>
                      <a:pt x="237" y="500"/>
                    </a:cubicBezTo>
                    <a:cubicBezTo>
                      <a:pt x="229" y="509"/>
                      <a:pt x="229" y="516"/>
                      <a:pt x="242" y="536"/>
                    </a:cubicBezTo>
                    <a:cubicBezTo>
                      <a:pt x="254" y="555"/>
                      <a:pt x="237" y="564"/>
                      <a:pt x="217" y="587"/>
                    </a:cubicBezTo>
                    <a:cubicBezTo>
                      <a:pt x="198" y="610"/>
                      <a:pt x="157" y="640"/>
                      <a:pt x="97" y="676"/>
                    </a:cubicBezTo>
                    <a:cubicBezTo>
                      <a:pt x="37" y="712"/>
                      <a:pt x="87" y="736"/>
                      <a:pt x="127" y="716"/>
                    </a:cubicBezTo>
                    <a:cubicBezTo>
                      <a:pt x="166" y="695"/>
                      <a:pt x="184" y="688"/>
                      <a:pt x="240" y="690"/>
                    </a:cubicBezTo>
                    <a:cubicBezTo>
                      <a:pt x="297" y="693"/>
                      <a:pt x="244" y="750"/>
                      <a:pt x="215" y="776"/>
                    </a:cubicBezTo>
                    <a:cubicBezTo>
                      <a:pt x="185" y="801"/>
                      <a:pt x="191" y="827"/>
                      <a:pt x="194" y="859"/>
                    </a:cubicBezTo>
                    <a:cubicBezTo>
                      <a:pt x="198" y="891"/>
                      <a:pt x="203" y="910"/>
                      <a:pt x="193" y="925"/>
                    </a:cubicBezTo>
                    <a:cubicBezTo>
                      <a:pt x="183" y="941"/>
                      <a:pt x="146" y="973"/>
                      <a:pt x="129" y="1003"/>
                    </a:cubicBezTo>
                    <a:cubicBezTo>
                      <a:pt x="113" y="1034"/>
                      <a:pt x="107" y="1051"/>
                      <a:pt x="109" y="1088"/>
                    </a:cubicBezTo>
                    <a:cubicBezTo>
                      <a:pt x="109" y="1102"/>
                      <a:pt x="84" y="1095"/>
                      <a:pt x="69" y="1116"/>
                    </a:cubicBezTo>
                    <a:cubicBezTo>
                      <a:pt x="54" y="1136"/>
                      <a:pt x="64" y="1145"/>
                      <a:pt x="41" y="1159"/>
                    </a:cubicBezTo>
                    <a:cubicBezTo>
                      <a:pt x="18" y="1173"/>
                      <a:pt x="7" y="1186"/>
                      <a:pt x="7" y="1213"/>
                    </a:cubicBezTo>
                    <a:cubicBezTo>
                      <a:pt x="7" y="1227"/>
                      <a:pt x="5" y="1235"/>
                      <a:pt x="0" y="1245"/>
                    </a:cubicBezTo>
                    <a:cubicBezTo>
                      <a:pt x="3" y="1250"/>
                      <a:pt x="6" y="1255"/>
                      <a:pt x="11" y="1262"/>
                    </a:cubicBezTo>
                    <a:cubicBezTo>
                      <a:pt x="23" y="1279"/>
                      <a:pt x="51" y="1288"/>
                      <a:pt x="71" y="1293"/>
                    </a:cubicBezTo>
                    <a:cubicBezTo>
                      <a:pt x="104" y="1301"/>
                      <a:pt x="97" y="1279"/>
                      <a:pt x="119" y="1266"/>
                    </a:cubicBezTo>
                    <a:cubicBezTo>
                      <a:pt x="128" y="1261"/>
                      <a:pt x="142" y="1264"/>
                      <a:pt x="152" y="1264"/>
                    </a:cubicBezTo>
                    <a:cubicBezTo>
                      <a:pt x="171" y="1263"/>
                      <a:pt x="173" y="1260"/>
                      <a:pt x="188" y="1251"/>
                    </a:cubicBezTo>
                    <a:cubicBezTo>
                      <a:pt x="201" y="1243"/>
                      <a:pt x="227" y="1217"/>
                      <a:pt x="239" y="1220"/>
                    </a:cubicBezTo>
                    <a:cubicBezTo>
                      <a:pt x="248" y="1222"/>
                      <a:pt x="256" y="1241"/>
                      <a:pt x="263" y="1247"/>
                    </a:cubicBezTo>
                    <a:cubicBezTo>
                      <a:pt x="271" y="1253"/>
                      <a:pt x="282" y="1255"/>
                      <a:pt x="291" y="1260"/>
                    </a:cubicBezTo>
                    <a:cubicBezTo>
                      <a:pt x="306" y="1269"/>
                      <a:pt x="338" y="1294"/>
                      <a:pt x="348" y="1308"/>
                    </a:cubicBezTo>
                    <a:cubicBezTo>
                      <a:pt x="348" y="1309"/>
                      <a:pt x="348" y="1309"/>
                      <a:pt x="348" y="1309"/>
                    </a:cubicBezTo>
                    <a:cubicBezTo>
                      <a:pt x="350" y="1309"/>
                      <a:pt x="351" y="1309"/>
                      <a:pt x="352" y="1308"/>
                    </a:cubicBezTo>
                    <a:cubicBezTo>
                      <a:pt x="366" y="1307"/>
                      <a:pt x="380" y="1309"/>
                      <a:pt x="394" y="130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Freeform 55">
                <a:extLst>
                  <a:ext uri="{FF2B5EF4-FFF2-40B4-BE49-F238E27FC236}">
                    <a16:creationId xmlns:a16="http://schemas.microsoft.com/office/drawing/2014/main" id="{E9819C10-F715-4DFC-2514-1D04ECC1974D}"/>
                  </a:ext>
                </a:extLst>
              </p:cNvPr>
              <p:cNvSpPr>
                <a:spLocks/>
              </p:cNvSpPr>
              <p:nvPr/>
            </p:nvSpPr>
            <p:spPr bwMode="auto">
              <a:xfrm>
                <a:off x="6032692" y="5697124"/>
                <a:ext cx="216649" cy="220241"/>
              </a:xfrm>
              <a:custGeom>
                <a:avLst/>
                <a:gdLst>
                  <a:gd name="T0" fmla="*/ 806 w 1149"/>
                  <a:gd name="T1" fmla="*/ 921 h 1168"/>
                  <a:gd name="T2" fmla="*/ 793 w 1149"/>
                  <a:gd name="T3" fmla="*/ 869 h 1168"/>
                  <a:gd name="T4" fmla="*/ 825 w 1149"/>
                  <a:gd name="T5" fmla="*/ 783 h 1168"/>
                  <a:gd name="T6" fmla="*/ 818 w 1149"/>
                  <a:gd name="T7" fmla="*/ 737 h 1168"/>
                  <a:gd name="T8" fmla="*/ 887 w 1149"/>
                  <a:gd name="T9" fmla="*/ 609 h 1168"/>
                  <a:gd name="T10" fmla="*/ 981 w 1149"/>
                  <a:gd name="T11" fmla="*/ 549 h 1168"/>
                  <a:gd name="T12" fmla="*/ 1142 w 1149"/>
                  <a:gd name="T13" fmla="*/ 544 h 1168"/>
                  <a:gd name="T14" fmla="*/ 1146 w 1149"/>
                  <a:gd name="T15" fmla="*/ 474 h 1168"/>
                  <a:gd name="T16" fmla="*/ 1139 w 1149"/>
                  <a:gd name="T17" fmla="*/ 423 h 1168"/>
                  <a:gd name="T18" fmla="*/ 1037 w 1149"/>
                  <a:gd name="T19" fmla="*/ 393 h 1168"/>
                  <a:gd name="T20" fmla="*/ 936 w 1149"/>
                  <a:gd name="T21" fmla="*/ 174 h 1168"/>
                  <a:gd name="T22" fmla="*/ 978 w 1149"/>
                  <a:gd name="T23" fmla="*/ 44 h 1168"/>
                  <a:gd name="T24" fmla="*/ 879 w 1149"/>
                  <a:gd name="T25" fmla="*/ 84 h 1168"/>
                  <a:gd name="T26" fmla="*/ 711 w 1149"/>
                  <a:gd name="T27" fmla="*/ 40 h 1168"/>
                  <a:gd name="T28" fmla="*/ 548 w 1149"/>
                  <a:gd name="T29" fmla="*/ 103 h 1168"/>
                  <a:gd name="T30" fmla="*/ 435 w 1149"/>
                  <a:gd name="T31" fmla="*/ 250 h 1168"/>
                  <a:gd name="T32" fmla="*/ 361 w 1149"/>
                  <a:gd name="T33" fmla="*/ 365 h 1168"/>
                  <a:gd name="T34" fmla="*/ 290 w 1149"/>
                  <a:gd name="T35" fmla="*/ 445 h 1168"/>
                  <a:gd name="T36" fmla="*/ 191 w 1149"/>
                  <a:gd name="T37" fmla="*/ 377 h 1168"/>
                  <a:gd name="T38" fmla="*/ 119 w 1149"/>
                  <a:gd name="T39" fmla="*/ 434 h 1168"/>
                  <a:gd name="T40" fmla="*/ 98 w 1149"/>
                  <a:gd name="T41" fmla="*/ 503 h 1168"/>
                  <a:gd name="T42" fmla="*/ 15 w 1149"/>
                  <a:gd name="T43" fmla="*/ 563 h 1168"/>
                  <a:gd name="T44" fmla="*/ 7 w 1149"/>
                  <a:gd name="T45" fmla="*/ 584 h 1168"/>
                  <a:gd name="T46" fmla="*/ 71 w 1149"/>
                  <a:gd name="T47" fmla="*/ 600 h 1168"/>
                  <a:gd name="T48" fmla="*/ 230 w 1149"/>
                  <a:gd name="T49" fmla="*/ 595 h 1168"/>
                  <a:gd name="T50" fmla="*/ 274 w 1149"/>
                  <a:gd name="T51" fmla="*/ 614 h 1168"/>
                  <a:gd name="T52" fmla="*/ 393 w 1149"/>
                  <a:gd name="T53" fmla="*/ 684 h 1168"/>
                  <a:gd name="T54" fmla="*/ 465 w 1149"/>
                  <a:gd name="T55" fmla="*/ 637 h 1168"/>
                  <a:gd name="T56" fmla="*/ 497 w 1149"/>
                  <a:gd name="T57" fmla="*/ 718 h 1168"/>
                  <a:gd name="T58" fmla="*/ 445 w 1149"/>
                  <a:gd name="T59" fmla="*/ 787 h 1168"/>
                  <a:gd name="T60" fmla="*/ 387 w 1149"/>
                  <a:gd name="T61" fmla="*/ 853 h 1168"/>
                  <a:gd name="T62" fmla="*/ 306 w 1149"/>
                  <a:gd name="T63" fmla="*/ 919 h 1168"/>
                  <a:gd name="T64" fmla="*/ 319 w 1149"/>
                  <a:gd name="T65" fmla="*/ 998 h 1168"/>
                  <a:gd name="T66" fmla="*/ 361 w 1149"/>
                  <a:gd name="T67" fmla="*/ 1051 h 1168"/>
                  <a:gd name="T68" fmla="*/ 454 w 1149"/>
                  <a:gd name="T69" fmla="*/ 1161 h 1168"/>
                  <a:gd name="T70" fmla="*/ 487 w 1149"/>
                  <a:gd name="T71" fmla="*/ 1078 h 1168"/>
                  <a:gd name="T72" fmla="*/ 630 w 1149"/>
                  <a:gd name="T73" fmla="*/ 1020 h 1168"/>
                  <a:gd name="T74" fmla="*/ 715 w 1149"/>
                  <a:gd name="T75" fmla="*/ 986 h 1168"/>
                  <a:gd name="T76" fmla="*/ 786 w 1149"/>
                  <a:gd name="T77" fmla="*/ 1024 h 1168"/>
                  <a:gd name="T78" fmla="*/ 832 w 1149"/>
                  <a:gd name="T79" fmla="*/ 93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9" h="1168">
                    <a:moveTo>
                      <a:pt x="832" y="939"/>
                    </a:moveTo>
                    <a:cubicBezTo>
                      <a:pt x="825" y="929"/>
                      <a:pt x="810" y="928"/>
                      <a:pt x="806" y="921"/>
                    </a:cubicBezTo>
                    <a:cubicBezTo>
                      <a:pt x="801" y="913"/>
                      <a:pt x="808" y="900"/>
                      <a:pt x="806" y="892"/>
                    </a:cubicBezTo>
                    <a:cubicBezTo>
                      <a:pt x="804" y="883"/>
                      <a:pt x="793" y="881"/>
                      <a:pt x="793" y="869"/>
                    </a:cubicBezTo>
                    <a:cubicBezTo>
                      <a:pt x="794" y="855"/>
                      <a:pt x="808" y="857"/>
                      <a:pt x="816" y="850"/>
                    </a:cubicBezTo>
                    <a:cubicBezTo>
                      <a:pt x="829" y="839"/>
                      <a:pt x="835" y="799"/>
                      <a:pt x="825" y="783"/>
                    </a:cubicBezTo>
                    <a:cubicBezTo>
                      <a:pt x="818" y="772"/>
                      <a:pt x="810" y="777"/>
                      <a:pt x="806" y="762"/>
                    </a:cubicBezTo>
                    <a:cubicBezTo>
                      <a:pt x="802" y="744"/>
                      <a:pt x="807" y="747"/>
                      <a:pt x="818" y="737"/>
                    </a:cubicBezTo>
                    <a:cubicBezTo>
                      <a:pt x="836" y="720"/>
                      <a:pt x="849" y="704"/>
                      <a:pt x="851" y="678"/>
                    </a:cubicBezTo>
                    <a:cubicBezTo>
                      <a:pt x="852" y="651"/>
                      <a:pt x="867" y="626"/>
                      <a:pt x="887" y="609"/>
                    </a:cubicBezTo>
                    <a:cubicBezTo>
                      <a:pt x="902" y="596"/>
                      <a:pt x="916" y="584"/>
                      <a:pt x="931" y="570"/>
                    </a:cubicBezTo>
                    <a:cubicBezTo>
                      <a:pt x="945" y="558"/>
                      <a:pt x="963" y="551"/>
                      <a:pt x="981" y="549"/>
                    </a:cubicBezTo>
                    <a:cubicBezTo>
                      <a:pt x="1022" y="545"/>
                      <a:pt x="1066" y="556"/>
                      <a:pt x="1108" y="555"/>
                    </a:cubicBezTo>
                    <a:cubicBezTo>
                      <a:pt x="1118" y="555"/>
                      <a:pt x="1135" y="555"/>
                      <a:pt x="1142" y="544"/>
                    </a:cubicBezTo>
                    <a:cubicBezTo>
                      <a:pt x="1149" y="531"/>
                      <a:pt x="1136" y="516"/>
                      <a:pt x="1136" y="502"/>
                    </a:cubicBezTo>
                    <a:cubicBezTo>
                      <a:pt x="1136" y="490"/>
                      <a:pt x="1146" y="487"/>
                      <a:pt x="1146" y="474"/>
                    </a:cubicBezTo>
                    <a:cubicBezTo>
                      <a:pt x="1145" y="461"/>
                      <a:pt x="1135" y="452"/>
                      <a:pt x="1136" y="436"/>
                    </a:cubicBezTo>
                    <a:cubicBezTo>
                      <a:pt x="1137" y="432"/>
                      <a:pt x="1138" y="428"/>
                      <a:pt x="1139" y="423"/>
                    </a:cubicBezTo>
                    <a:cubicBezTo>
                      <a:pt x="1126" y="420"/>
                      <a:pt x="1115" y="417"/>
                      <a:pt x="1107" y="416"/>
                    </a:cubicBezTo>
                    <a:cubicBezTo>
                      <a:pt x="1071" y="411"/>
                      <a:pt x="1061" y="420"/>
                      <a:pt x="1037" y="393"/>
                    </a:cubicBezTo>
                    <a:cubicBezTo>
                      <a:pt x="1012" y="366"/>
                      <a:pt x="982" y="293"/>
                      <a:pt x="966" y="253"/>
                    </a:cubicBezTo>
                    <a:cubicBezTo>
                      <a:pt x="951" y="214"/>
                      <a:pt x="941" y="193"/>
                      <a:pt x="936" y="174"/>
                    </a:cubicBezTo>
                    <a:cubicBezTo>
                      <a:pt x="931" y="155"/>
                      <a:pt x="948" y="149"/>
                      <a:pt x="950" y="127"/>
                    </a:cubicBezTo>
                    <a:cubicBezTo>
                      <a:pt x="951" y="105"/>
                      <a:pt x="955" y="78"/>
                      <a:pt x="978" y="44"/>
                    </a:cubicBezTo>
                    <a:cubicBezTo>
                      <a:pt x="1001" y="9"/>
                      <a:pt x="968" y="0"/>
                      <a:pt x="932" y="20"/>
                    </a:cubicBezTo>
                    <a:cubicBezTo>
                      <a:pt x="896" y="39"/>
                      <a:pt x="900" y="57"/>
                      <a:pt x="879" y="84"/>
                    </a:cubicBezTo>
                    <a:cubicBezTo>
                      <a:pt x="864" y="104"/>
                      <a:pt x="832" y="59"/>
                      <a:pt x="799" y="48"/>
                    </a:cubicBezTo>
                    <a:cubicBezTo>
                      <a:pt x="766" y="36"/>
                      <a:pt x="729" y="44"/>
                      <a:pt x="711" y="40"/>
                    </a:cubicBezTo>
                    <a:cubicBezTo>
                      <a:pt x="693" y="36"/>
                      <a:pt x="646" y="39"/>
                      <a:pt x="633" y="63"/>
                    </a:cubicBezTo>
                    <a:cubicBezTo>
                      <a:pt x="620" y="87"/>
                      <a:pt x="588" y="99"/>
                      <a:pt x="548" y="103"/>
                    </a:cubicBezTo>
                    <a:cubicBezTo>
                      <a:pt x="509" y="107"/>
                      <a:pt x="479" y="126"/>
                      <a:pt x="458" y="144"/>
                    </a:cubicBezTo>
                    <a:cubicBezTo>
                      <a:pt x="436" y="162"/>
                      <a:pt x="431" y="208"/>
                      <a:pt x="435" y="250"/>
                    </a:cubicBezTo>
                    <a:cubicBezTo>
                      <a:pt x="439" y="292"/>
                      <a:pt x="385" y="317"/>
                      <a:pt x="359" y="337"/>
                    </a:cubicBezTo>
                    <a:cubicBezTo>
                      <a:pt x="334" y="356"/>
                      <a:pt x="336" y="366"/>
                      <a:pt x="361" y="365"/>
                    </a:cubicBezTo>
                    <a:cubicBezTo>
                      <a:pt x="385" y="363"/>
                      <a:pt x="377" y="386"/>
                      <a:pt x="369" y="409"/>
                    </a:cubicBezTo>
                    <a:cubicBezTo>
                      <a:pt x="360" y="432"/>
                      <a:pt x="331" y="443"/>
                      <a:pt x="290" y="445"/>
                    </a:cubicBezTo>
                    <a:cubicBezTo>
                      <a:pt x="248" y="448"/>
                      <a:pt x="213" y="437"/>
                      <a:pt x="203" y="431"/>
                    </a:cubicBezTo>
                    <a:cubicBezTo>
                      <a:pt x="194" y="424"/>
                      <a:pt x="196" y="399"/>
                      <a:pt x="191" y="377"/>
                    </a:cubicBezTo>
                    <a:cubicBezTo>
                      <a:pt x="186" y="356"/>
                      <a:pt x="167" y="387"/>
                      <a:pt x="152" y="400"/>
                    </a:cubicBezTo>
                    <a:cubicBezTo>
                      <a:pt x="137" y="412"/>
                      <a:pt x="127" y="425"/>
                      <a:pt x="119" y="434"/>
                    </a:cubicBezTo>
                    <a:cubicBezTo>
                      <a:pt x="110" y="443"/>
                      <a:pt x="86" y="447"/>
                      <a:pt x="72" y="458"/>
                    </a:cubicBezTo>
                    <a:cubicBezTo>
                      <a:pt x="59" y="469"/>
                      <a:pt x="74" y="490"/>
                      <a:pt x="98" y="503"/>
                    </a:cubicBezTo>
                    <a:cubicBezTo>
                      <a:pt x="122" y="515"/>
                      <a:pt x="100" y="525"/>
                      <a:pt x="91" y="539"/>
                    </a:cubicBezTo>
                    <a:cubicBezTo>
                      <a:pt x="82" y="553"/>
                      <a:pt x="39" y="553"/>
                      <a:pt x="15" y="563"/>
                    </a:cubicBezTo>
                    <a:cubicBezTo>
                      <a:pt x="6" y="567"/>
                      <a:pt x="2" y="572"/>
                      <a:pt x="0" y="578"/>
                    </a:cubicBezTo>
                    <a:cubicBezTo>
                      <a:pt x="2" y="580"/>
                      <a:pt x="4" y="581"/>
                      <a:pt x="7" y="584"/>
                    </a:cubicBezTo>
                    <a:cubicBezTo>
                      <a:pt x="13" y="589"/>
                      <a:pt x="16" y="597"/>
                      <a:pt x="23" y="601"/>
                    </a:cubicBezTo>
                    <a:cubicBezTo>
                      <a:pt x="37" y="611"/>
                      <a:pt x="56" y="601"/>
                      <a:pt x="71" y="600"/>
                    </a:cubicBezTo>
                    <a:cubicBezTo>
                      <a:pt x="106" y="597"/>
                      <a:pt x="141" y="599"/>
                      <a:pt x="175" y="595"/>
                    </a:cubicBezTo>
                    <a:cubicBezTo>
                      <a:pt x="194" y="592"/>
                      <a:pt x="212" y="591"/>
                      <a:pt x="230" y="595"/>
                    </a:cubicBezTo>
                    <a:cubicBezTo>
                      <a:pt x="237" y="596"/>
                      <a:pt x="245" y="596"/>
                      <a:pt x="252" y="599"/>
                    </a:cubicBezTo>
                    <a:cubicBezTo>
                      <a:pt x="261" y="603"/>
                      <a:pt x="266" y="610"/>
                      <a:pt x="274" y="614"/>
                    </a:cubicBezTo>
                    <a:cubicBezTo>
                      <a:pt x="303" y="630"/>
                      <a:pt x="333" y="644"/>
                      <a:pt x="360" y="661"/>
                    </a:cubicBezTo>
                    <a:cubicBezTo>
                      <a:pt x="373" y="668"/>
                      <a:pt x="375" y="688"/>
                      <a:pt x="393" y="684"/>
                    </a:cubicBezTo>
                    <a:cubicBezTo>
                      <a:pt x="411" y="680"/>
                      <a:pt x="413" y="655"/>
                      <a:pt x="428" y="646"/>
                    </a:cubicBezTo>
                    <a:cubicBezTo>
                      <a:pt x="438" y="640"/>
                      <a:pt x="454" y="636"/>
                      <a:pt x="465" y="637"/>
                    </a:cubicBezTo>
                    <a:cubicBezTo>
                      <a:pt x="479" y="638"/>
                      <a:pt x="495" y="654"/>
                      <a:pt x="500" y="669"/>
                    </a:cubicBezTo>
                    <a:cubicBezTo>
                      <a:pt x="504" y="683"/>
                      <a:pt x="498" y="703"/>
                      <a:pt x="497" y="718"/>
                    </a:cubicBezTo>
                    <a:cubicBezTo>
                      <a:pt x="496" y="735"/>
                      <a:pt x="495" y="745"/>
                      <a:pt x="484" y="760"/>
                    </a:cubicBezTo>
                    <a:cubicBezTo>
                      <a:pt x="474" y="772"/>
                      <a:pt x="457" y="778"/>
                      <a:pt x="445" y="787"/>
                    </a:cubicBezTo>
                    <a:cubicBezTo>
                      <a:pt x="429" y="799"/>
                      <a:pt x="422" y="811"/>
                      <a:pt x="411" y="827"/>
                    </a:cubicBezTo>
                    <a:cubicBezTo>
                      <a:pt x="404" y="836"/>
                      <a:pt x="396" y="847"/>
                      <a:pt x="387" y="853"/>
                    </a:cubicBezTo>
                    <a:cubicBezTo>
                      <a:pt x="379" y="859"/>
                      <a:pt x="368" y="861"/>
                      <a:pt x="359" y="866"/>
                    </a:cubicBezTo>
                    <a:cubicBezTo>
                      <a:pt x="336" y="879"/>
                      <a:pt x="315" y="895"/>
                      <a:pt x="306" y="919"/>
                    </a:cubicBezTo>
                    <a:cubicBezTo>
                      <a:pt x="300" y="937"/>
                      <a:pt x="297" y="956"/>
                      <a:pt x="307" y="972"/>
                    </a:cubicBezTo>
                    <a:cubicBezTo>
                      <a:pt x="313" y="982"/>
                      <a:pt x="318" y="987"/>
                      <a:pt x="319" y="998"/>
                    </a:cubicBezTo>
                    <a:cubicBezTo>
                      <a:pt x="321" y="998"/>
                      <a:pt x="323" y="998"/>
                      <a:pt x="325" y="998"/>
                    </a:cubicBezTo>
                    <a:cubicBezTo>
                      <a:pt x="349" y="1005"/>
                      <a:pt x="343" y="1020"/>
                      <a:pt x="361" y="1051"/>
                    </a:cubicBezTo>
                    <a:cubicBezTo>
                      <a:pt x="374" y="1074"/>
                      <a:pt x="385" y="1121"/>
                      <a:pt x="392" y="1164"/>
                    </a:cubicBezTo>
                    <a:cubicBezTo>
                      <a:pt x="417" y="1167"/>
                      <a:pt x="442" y="1168"/>
                      <a:pt x="454" y="1161"/>
                    </a:cubicBezTo>
                    <a:cubicBezTo>
                      <a:pt x="470" y="1152"/>
                      <a:pt x="463" y="1131"/>
                      <a:pt x="464" y="1115"/>
                    </a:cubicBezTo>
                    <a:cubicBezTo>
                      <a:pt x="465" y="1091"/>
                      <a:pt x="467" y="1091"/>
                      <a:pt x="487" y="1078"/>
                    </a:cubicBezTo>
                    <a:cubicBezTo>
                      <a:pt x="523" y="1056"/>
                      <a:pt x="538" y="1030"/>
                      <a:pt x="584" y="1030"/>
                    </a:cubicBezTo>
                    <a:cubicBezTo>
                      <a:pt x="602" y="1030"/>
                      <a:pt x="616" y="1033"/>
                      <a:pt x="630" y="1020"/>
                    </a:cubicBezTo>
                    <a:cubicBezTo>
                      <a:pt x="651" y="1001"/>
                      <a:pt x="629" y="995"/>
                      <a:pt x="634" y="973"/>
                    </a:cubicBezTo>
                    <a:cubicBezTo>
                      <a:pt x="657" y="968"/>
                      <a:pt x="694" y="977"/>
                      <a:pt x="715" y="986"/>
                    </a:cubicBezTo>
                    <a:cubicBezTo>
                      <a:pt x="730" y="993"/>
                      <a:pt x="734" y="1004"/>
                      <a:pt x="748" y="1013"/>
                    </a:cubicBezTo>
                    <a:cubicBezTo>
                      <a:pt x="760" y="1021"/>
                      <a:pt x="773" y="1020"/>
                      <a:pt x="786" y="1024"/>
                    </a:cubicBezTo>
                    <a:cubicBezTo>
                      <a:pt x="796" y="1027"/>
                      <a:pt x="805" y="1033"/>
                      <a:pt x="815" y="1039"/>
                    </a:cubicBezTo>
                    <a:cubicBezTo>
                      <a:pt x="833" y="1008"/>
                      <a:pt x="843" y="956"/>
                      <a:pt x="832" y="93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Freeform 56">
                <a:extLst>
                  <a:ext uri="{FF2B5EF4-FFF2-40B4-BE49-F238E27FC236}">
                    <a16:creationId xmlns:a16="http://schemas.microsoft.com/office/drawing/2014/main" id="{1D9EA99E-A45F-7993-7D43-682F7104866B}"/>
                  </a:ext>
                </a:extLst>
              </p:cNvPr>
              <p:cNvSpPr>
                <a:spLocks/>
              </p:cNvSpPr>
              <p:nvPr/>
            </p:nvSpPr>
            <p:spPr bwMode="auto">
              <a:xfrm>
                <a:off x="6182206" y="5757234"/>
                <a:ext cx="228144" cy="216888"/>
              </a:xfrm>
              <a:custGeom>
                <a:avLst/>
                <a:gdLst>
                  <a:gd name="T0" fmla="*/ 1104 w 1210"/>
                  <a:gd name="T1" fmla="*/ 839 h 1150"/>
                  <a:gd name="T2" fmla="*/ 1175 w 1210"/>
                  <a:gd name="T3" fmla="*/ 761 h 1150"/>
                  <a:gd name="T4" fmla="*/ 1052 w 1210"/>
                  <a:gd name="T5" fmla="*/ 725 h 1150"/>
                  <a:gd name="T6" fmla="*/ 1049 w 1210"/>
                  <a:gd name="T7" fmla="*/ 585 h 1150"/>
                  <a:gd name="T8" fmla="*/ 895 w 1210"/>
                  <a:gd name="T9" fmla="*/ 527 h 1150"/>
                  <a:gd name="T10" fmla="*/ 673 w 1210"/>
                  <a:gd name="T11" fmla="*/ 464 h 1150"/>
                  <a:gd name="T12" fmla="*/ 769 w 1210"/>
                  <a:gd name="T13" fmla="*/ 432 h 1150"/>
                  <a:gd name="T14" fmla="*/ 808 w 1210"/>
                  <a:gd name="T15" fmla="*/ 360 h 1150"/>
                  <a:gd name="T16" fmla="*/ 889 w 1210"/>
                  <a:gd name="T17" fmla="*/ 331 h 1150"/>
                  <a:gd name="T18" fmla="*/ 899 w 1210"/>
                  <a:gd name="T19" fmla="*/ 144 h 1150"/>
                  <a:gd name="T20" fmla="*/ 651 w 1210"/>
                  <a:gd name="T21" fmla="*/ 89 h 1150"/>
                  <a:gd name="T22" fmla="*/ 491 w 1210"/>
                  <a:gd name="T23" fmla="*/ 149 h 1150"/>
                  <a:gd name="T24" fmla="*/ 343 w 1210"/>
                  <a:gd name="T25" fmla="*/ 117 h 1150"/>
                  <a:gd name="T26" fmla="*/ 343 w 1210"/>
                  <a:gd name="T27" fmla="*/ 183 h 1150"/>
                  <a:gd name="T28" fmla="*/ 315 w 1210"/>
                  <a:gd name="T29" fmla="*/ 236 h 1150"/>
                  <a:gd name="T30" fmla="*/ 138 w 1210"/>
                  <a:gd name="T31" fmla="*/ 251 h 1150"/>
                  <a:gd name="T32" fmla="*/ 58 w 1210"/>
                  <a:gd name="T33" fmla="*/ 359 h 1150"/>
                  <a:gd name="T34" fmla="*/ 13 w 1210"/>
                  <a:gd name="T35" fmla="*/ 443 h 1150"/>
                  <a:gd name="T36" fmla="*/ 23 w 1210"/>
                  <a:gd name="T37" fmla="*/ 531 h 1150"/>
                  <a:gd name="T38" fmla="*/ 13 w 1210"/>
                  <a:gd name="T39" fmla="*/ 573 h 1150"/>
                  <a:gd name="T40" fmla="*/ 39 w 1210"/>
                  <a:gd name="T41" fmla="*/ 620 h 1150"/>
                  <a:gd name="T42" fmla="*/ 70 w 1210"/>
                  <a:gd name="T43" fmla="*/ 755 h 1150"/>
                  <a:gd name="T44" fmla="*/ 131 w 1210"/>
                  <a:gd name="T45" fmla="*/ 811 h 1150"/>
                  <a:gd name="T46" fmla="*/ 159 w 1210"/>
                  <a:gd name="T47" fmla="*/ 706 h 1150"/>
                  <a:gd name="T48" fmla="*/ 214 w 1210"/>
                  <a:gd name="T49" fmla="*/ 624 h 1150"/>
                  <a:gd name="T50" fmla="*/ 350 w 1210"/>
                  <a:gd name="T51" fmla="*/ 701 h 1150"/>
                  <a:gd name="T52" fmla="*/ 372 w 1210"/>
                  <a:gd name="T53" fmla="*/ 774 h 1150"/>
                  <a:gd name="T54" fmla="*/ 510 w 1210"/>
                  <a:gd name="T55" fmla="*/ 1054 h 1150"/>
                  <a:gd name="T56" fmla="*/ 579 w 1210"/>
                  <a:gd name="T57" fmla="*/ 1072 h 1150"/>
                  <a:gd name="T58" fmla="*/ 664 w 1210"/>
                  <a:gd name="T59" fmla="*/ 1060 h 1150"/>
                  <a:gd name="T60" fmla="*/ 750 w 1210"/>
                  <a:gd name="T61" fmla="*/ 1136 h 1150"/>
                  <a:gd name="T62" fmla="*/ 893 w 1210"/>
                  <a:gd name="T63" fmla="*/ 1113 h 1150"/>
                  <a:gd name="T64" fmla="*/ 1008 w 1210"/>
                  <a:gd name="T65" fmla="*/ 1063 h 1150"/>
                  <a:gd name="T66" fmla="*/ 1053 w 1210"/>
                  <a:gd name="T67" fmla="*/ 1150 h 1150"/>
                  <a:gd name="T68" fmla="*/ 1120 w 1210"/>
                  <a:gd name="T69" fmla="*/ 1106 h 1150"/>
                  <a:gd name="T70" fmla="*/ 1189 w 1210"/>
                  <a:gd name="T71" fmla="*/ 95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0" h="1150">
                    <a:moveTo>
                      <a:pt x="1171" y="909"/>
                    </a:moveTo>
                    <a:cubicBezTo>
                      <a:pt x="1139" y="908"/>
                      <a:pt x="1118" y="889"/>
                      <a:pt x="1104" y="839"/>
                    </a:cubicBezTo>
                    <a:cubicBezTo>
                      <a:pt x="1089" y="789"/>
                      <a:pt x="1135" y="797"/>
                      <a:pt x="1169" y="792"/>
                    </a:cubicBezTo>
                    <a:cubicBezTo>
                      <a:pt x="1202" y="787"/>
                      <a:pt x="1196" y="768"/>
                      <a:pt x="1175" y="761"/>
                    </a:cubicBezTo>
                    <a:cubicBezTo>
                      <a:pt x="1155" y="755"/>
                      <a:pt x="1104" y="765"/>
                      <a:pt x="1082" y="760"/>
                    </a:cubicBezTo>
                    <a:cubicBezTo>
                      <a:pt x="1060" y="755"/>
                      <a:pt x="1036" y="759"/>
                      <a:pt x="1052" y="725"/>
                    </a:cubicBezTo>
                    <a:cubicBezTo>
                      <a:pt x="1069" y="692"/>
                      <a:pt x="1031" y="705"/>
                      <a:pt x="995" y="696"/>
                    </a:cubicBezTo>
                    <a:cubicBezTo>
                      <a:pt x="959" y="687"/>
                      <a:pt x="1020" y="627"/>
                      <a:pt x="1049" y="585"/>
                    </a:cubicBezTo>
                    <a:cubicBezTo>
                      <a:pt x="1077" y="543"/>
                      <a:pt x="1037" y="532"/>
                      <a:pt x="999" y="549"/>
                    </a:cubicBezTo>
                    <a:cubicBezTo>
                      <a:pt x="960" y="566"/>
                      <a:pt x="923" y="547"/>
                      <a:pt x="895" y="527"/>
                    </a:cubicBezTo>
                    <a:cubicBezTo>
                      <a:pt x="867" y="508"/>
                      <a:pt x="815" y="529"/>
                      <a:pt x="767" y="545"/>
                    </a:cubicBezTo>
                    <a:cubicBezTo>
                      <a:pt x="720" y="562"/>
                      <a:pt x="688" y="515"/>
                      <a:pt x="673" y="464"/>
                    </a:cubicBezTo>
                    <a:cubicBezTo>
                      <a:pt x="658" y="412"/>
                      <a:pt x="692" y="411"/>
                      <a:pt x="710" y="416"/>
                    </a:cubicBezTo>
                    <a:cubicBezTo>
                      <a:pt x="728" y="421"/>
                      <a:pt x="746" y="441"/>
                      <a:pt x="769" y="432"/>
                    </a:cubicBezTo>
                    <a:cubicBezTo>
                      <a:pt x="792" y="423"/>
                      <a:pt x="747" y="407"/>
                      <a:pt x="784" y="403"/>
                    </a:cubicBezTo>
                    <a:cubicBezTo>
                      <a:pt x="821" y="400"/>
                      <a:pt x="811" y="374"/>
                      <a:pt x="808" y="360"/>
                    </a:cubicBezTo>
                    <a:cubicBezTo>
                      <a:pt x="806" y="346"/>
                      <a:pt x="826" y="341"/>
                      <a:pt x="854" y="348"/>
                    </a:cubicBezTo>
                    <a:cubicBezTo>
                      <a:pt x="882" y="356"/>
                      <a:pt x="877" y="351"/>
                      <a:pt x="889" y="331"/>
                    </a:cubicBezTo>
                    <a:cubicBezTo>
                      <a:pt x="900" y="310"/>
                      <a:pt x="907" y="281"/>
                      <a:pt x="907" y="258"/>
                    </a:cubicBezTo>
                    <a:cubicBezTo>
                      <a:pt x="907" y="235"/>
                      <a:pt x="914" y="176"/>
                      <a:pt x="899" y="144"/>
                    </a:cubicBezTo>
                    <a:cubicBezTo>
                      <a:pt x="884" y="112"/>
                      <a:pt x="879" y="74"/>
                      <a:pt x="810" y="37"/>
                    </a:cubicBezTo>
                    <a:cubicBezTo>
                      <a:pt x="741" y="0"/>
                      <a:pt x="664" y="58"/>
                      <a:pt x="651" y="89"/>
                    </a:cubicBezTo>
                    <a:cubicBezTo>
                      <a:pt x="638" y="120"/>
                      <a:pt x="615" y="126"/>
                      <a:pt x="589" y="149"/>
                    </a:cubicBezTo>
                    <a:cubicBezTo>
                      <a:pt x="562" y="172"/>
                      <a:pt x="529" y="158"/>
                      <a:pt x="491" y="149"/>
                    </a:cubicBezTo>
                    <a:cubicBezTo>
                      <a:pt x="463" y="142"/>
                      <a:pt x="393" y="117"/>
                      <a:pt x="346" y="104"/>
                    </a:cubicBezTo>
                    <a:cubicBezTo>
                      <a:pt x="345" y="109"/>
                      <a:pt x="344" y="113"/>
                      <a:pt x="343" y="117"/>
                    </a:cubicBezTo>
                    <a:cubicBezTo>
                      <a:pt x="342" y="133"/>
                      <a:pt x="352" y="142"/>
                      <a:pt x="353" y="155"/>
                    </a:cubicBezTo>
                    <a:cubicBezTo>
                      <a:pt x="353" y="168"/>
                      <a:pt x="343" y="171"/>
                      <a:pt x="343" y="183"/>
                    </a:cubicBezTo>
                    <a:cubicBezTo>
                      <a:pt x="343" y="197"/>
                      <a:pt x="356" y="212"/>
                      <a:pt x="349" y="225"/>
                    </a:cubicBezTo>
                    <a:cubicBezTo>
                      <a:pt x="342" y="236"/>
                      <a:pt x="325" y="236"/>
                      <a:pt x="315" y="236"/>
                    </a:cubicBezTo>
                    <a:cubicBezTo>
                      <a:pt x="273" y="237"/>
                      <a:pt x="229" y="226"/>
                      <a:pt x="188" y="230"/>
                    </a:cubicBezTo>
                    <a:cubicBezTo>
                      <a:pt x="170" y="232"/>
                      <a:pt x="152" y="239"/>
                      <a:pt x="138" y="251"/>
                    </a:cubicBezTo>
                    <a:cubicBezTo>
                      <a:pt x="123" y="265"/>
                      <a:pt x="109" y="277"/>
                      <a:pt x="94" y="290"/>
                    </a:cubicBezTo>
                    <a:cubicBezTo>
                      <a:pt x="74" y="307"/>
                      <a:pt x="59" y="332"/>
                      <a:pt x="58" y="359"/>
                    </a:cubicBezTo>
                    <a:cubicBezTo>
                      <a:pt x="56" y="385"/>
                      <a:pt x="43" y="401"/>
                      <a:pt x="25" y="418"/>
                    </a:cubicBezTo>
                    <a:cubicBezTo>
                      <a:pt x="14" y="428"/>
                      <a:pt x="9" y="425"/>
                      <a:pt x="13" y="443"/>
                    </a:cubicBezTo>
                    <a:cubicBezTo>
                      <a:pt x="17" y="458"/>
                      <a:pt x="25" y="453"/>
                      <a:pt x="32" y="464"/>
                    </a:cubicBezTo>
                    <a:cubicBezTo>
                      <a:pt x="42" y="480"/>
                      <a:pt x="36" y="520"/>
                      <a:pt x="23" y="531"/>
                    </a:cubicBezTo>
                    <a:cubicBezTo>
                      <a:pt x="15" y="538"/>
                      <a:pt x="1" y="536"/>
                      <a:pt x="0" y="550"/>
                    </a:cubicBezTo>
                    <a:cubicBezTo>
                      <a:pt x="0" y="562"/>
                      <a:pt x="11" y="564"/>
                      <a:pt x="13" y="573"/>
                    </a:cubicBezTo>
                    <a:cubicBezTo>
                      <a:pt x="15" y="581"/>
                      <a:pt x="8" y="594"/>
                      <a:pt x="13" y="602"/>
                    </a:cubicBezTo>
                    <a:cubicBezTo>
                      <a:pt x="17" y="609"/>
                      <a:pt x="32" y="610"/>
                      <a:pt x="39" y="620"/>
                    </a:cubicBezTo>
                    <a:cubicBezTo>
                      <a:pt x="50" y="637"/>
                      <a:pt x="40" y="689"/>
                      <a:pt x="22" y="720"/>
                    </a:cubicBezTo>
                    <a:cubicBezTo>
                      <a:pt x="39" y="731"/>
                      <a:pt x="55" y="744"/>
                      <a:pt x="70" y="755"/>
                    </a:cubicBezTo>
                    <a:cubicBezTo>
                      <a:pt x="83" y="763"/>
                      <a:pt x="92" y="771"/>
                      <a:pt x="103" y="782"/>
                    </a:cubicBezTo>
                    <a:cubicBezTo>
                      <a:pt x="110" y="789"/>
                      <a:pt x="122" y="806"/>
                      <a:pt x="131" y="811"/>
                    </a:cubicBezTo>
                    <a:cubicBezTo>
                      <a:pt x="163" y="830"/>
                      <a:pt x="178" y="802"/>
                      <a:pt x="185" y="778"/>
                    </a:cubicBezTo>
                    <a:cubicBezTo>
                      <a:pt x="196" y="740"/>
                      <a:pt x="184" y="733"/>
                      <a:pt x="159" y="706"/>
                    </a:cubicBezTo>
                    <a:cubicBezTo>
                      <a:pt x="140" y="685"/>
                      <a:pt x="129" y="646"/>
                      <a:pt x="162" y="633"/>
                    </a:cubicBezTo>
                    <a:cubicBezTo>
                      <a:pt x="176" y="627"/>
                      <a:pt x="199" y="627"/>
                      <a:pt x="214" y="624"/>
                    </a:cubicBezTo>
                    <a:cubicBezTo>
                      <a:pt x="232" y="621"/>
                      <a:pt x="249" y="609"/>
                      <a:pt x="266" y="614"/>
                    </a:cubicBezTo>
                    <a:cubicBezTo>
                      <a:pt x="294" y="622"/>
                      <a:pt x="340" y="677"/>
                      <a:pt x="350" y="701"/>
                    </a:cubicBezTo>
                    <a:cubicBezTo>
                      <a:pt x="356" y="713"/>
                      <a:pt x="352" y="725"/>
                      <a:pt x="353" y="738"/>
                    </a:cubicBezTo>
                    <a:cubicBezTo>
                      <a:pt x="356" y="757"/>
                      <a:pt x="361" y="759"/>
                      <a:pt x="372" y="774"/>
                    </a:cubicBezTo>
                    <a:cubicBezTo>
                      <a:pt x="404" y="817"/>
                      <a:pt x="420" y="876"/>
                      <a:pt x="420" y="929"/>
                    </a:cubicBezTo>
                    <a:cubicBezTo>
                      <a:pt x="420" y="1001"/>
                      <a:pt x="458" y="1019"/>
                      <a:pt x="510" y="1054"/>
                    </a:cubicBezTo>
                    <a:cubicBezTo>
                      <a:pt x="519" y="1060"/>
                      <a:pt x="532" y="1085"/>
                      <a:pt x="540" y="1087"/>
                    </a:cubicBezTo>
                    <a:cubicBezTo>
                      <a:pt x="551" y="1090"/>
                      <a:pt x="565" y="1076"/>
                      <a:pt x="579" y="1072"/>
                    </a:cubicBezTo>
                    <a:cubicBezTo>
                      <a:pt x="593" y="1067"/>
                      <a:pt x="607" y="1063"/>
                      <a:pt x="620" y="1059"/>
                    </a:cubicBezTo>
                    <a:cubicBezTo>
                      <a:pt x="634" y="1054"/>
                      <a:pt x="649" y="1051"/>
                      <a:pt x="664" y="1060"/>
                    </a:cubicBezTo>
                    <a:cubicBezTo>
                      <a:pt x="691" y="1076"/>
                      <a:pt x="679" y="1108"/>
                      <a:pt x="693" y="1131"/>
                    </a:cubicBezTo>
                    <a:cubicBezTo>
                      <a:pt x="706" y="1150"/>
                      <a:pt x="729" y="1144"/>
                      <a:pt x="750" y="1136"/>
                    </a:cubicBezTo>
                    <a:cubicBezTo>
                      <a:pt x="777" y="1125"/>
                      <a:pt x="795" y="1124"/>
                      <a:pt x="824" y="1123"/>
                    </a:cubicBezTo>
                    <a:cubicBezTo>
                      <a:pt x="847" y="1123"/>
                      <a:pt x="875" y="1128"/>
                      <a:pt x="893" y="1113"/>
                    </a:cubicBezTo>
                    <a:cubicBezTo>
                      <a:pt x="911" y="1099"/>
                      <a:pt x="910" y="1066"/>
                      <a:pt x="933" y="1053"/>
                    </a:cubicBezTo>
                    <a:cubicBezTo>
                      <a:pt x="957" y="1040"/>
                      <a:pt x="988" y="1050"/>
                      <a:pt x="1008" y="1063"/>
                    </a:cubicBezTo>
                    <a:cubicBezTo>
                      <a:pt x="1036" y="1084"/>
                      <a:pt x="1043" y="1102"/>
                      <a:pt x="1050" y="1137"/>
                    </a:cubicBezTo>
                    <a:cubicBezTo>
                      <a:pt x="1051" y="1142"/>
                      <a:pt x="1052" y="1146"/>
                      <a:pt x="1053" y="1150"/>
                    </a:cubicBezTo>
                    <a:cubicBezTo>
                      <a:pt x="1054" y="1149"/>
                      <a:pt x="1054" y="1148"/>
                      <a:pt x="1054" y="1146"/>
                    </a:cubicBezTo>
                    <a:cubicBezTo>
                      <a:pt x="1068" y="1108"/>
                      <a:pt x="1091" y="1122"/>
                      <a:pt x="1120" y="1106"/>
                    </a:cubicBezTo>
                    <a:cubicBezTo>
                      <a:pt x="1148" y="1091"/>
                      <a:pt x="1167" y="1070"/>
                      <a:pt x="1154" y="1049"/>
                    </a:cubicBezTo>
                    <a:cubicBezTo>
                      <a:pt x="1141" y="1028"/>
                      <a:pt x="1169" y="981"/>
                      <a:pt x="1189" y="952"/>
                    </a:cubicBezTo>
                    <a:cubicBezTo>
                      <a:pt x="1210" y="922"/>
                      <a:pt x="1203" y="911"/>
                      <a:pt x="1171" y="909"/>
                    </a:cubicBezTo>
                    <a:close/>
                  </a:path>
                </a:pathLst>
              </a:custGeom>
              <a:solidFill>
                <a:schemeClr val="bg1"/>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83" name="グループ化 82">
                <a:extLst>
                  <a:ext uri="{FF2B5EF4-FFF2-40B4-BE49-F238E27FC236}">
                    <a16:creationId xmlns:a16="http://schemas.microsoft.com/office/drawing/2014/main" id="{5E1EF0E6-F9BA-DF4E-B63E-D1D14111E7E8}"/>
                  </a:ext>
                </a:extLst>
              </p:cNvPr>
              <p:cNvGrpSpPr/>
              <p:nvPr/>
            </p:nvGrpSpPr>
            <p:grpSpPr>
              <a:xfrm>
                <a:off x="8260060" y="5745621"/>
                <a:ext cx="456767" cy="526456"/>
                <a:chOff x="1428197" y="2544244"/>
                <a:chExt cx="1277670" cy="1472603"/>
              </a:xfrm>
              <a:solidFill>
                <a:schemeClr val="bg1"/>
              </a:solidFill>
            </p:grpSpPr>
            <p:sp>
              <p:nvSpPr>
                <p:cNvPr id="85" name="Freeform 57">
                  <a:extLst>
                    <a:ext uri="{FF2B5EF4-FFF2-40B4-BE49-F238E27FC236}">
                      <a16:creationId xmlns:a16="http://schemas.microsoft.com/office/drawing/2014/main" id="{85D614CB-F1DD-3F28-D96F-4A35370FD86D}"/>
                    </a:ext>
                  </a:extLst>
                </p:cNvPr>
                <p:cNvSpPr>
                  <a:spLocks/>
                </p:cNvSpPr>
                <p:nvPr/>
              </p:nvSpPr>
              <p:spPr bwMode="auto">
                <a:xfrm>
                  <a:off x="1428197" y="3536772"/>
                  <a:ext cx="370886" cy="480075"/>
                </a:xfrm>
                <a:custGeom>
                  <a:avLst/>
                  <a:gdLst>
                    <a:gd name="T0" fmla="*/ 33 w 703"/>
                    <a:gd name="T1" fmla="*/ 898 h 910"/>
                    <a:gd name="T2" fmla="*/ 23 w 703"/>
                    <a:gd name="T3" fmla="*/ 819 h 910"/>
                    <a:gd name="T4" fmla="*/ 12 w 703"/>
                    <a:gd name="T5" fmla="*/ 739 h 910"/>
                    <a:gd name="T6" fmla="*/ 76 w 703"/>
                    <a:gd name="T7" fmla="*/ 681 h 910"/>
                    <a:gd name="T8" fmla="*/ 115 w 703"/>
                    <a:gd name="T9" fmla="*/ 607 h 910"/>
                    <a:gd name="T10" fmla="*/ 97 w 703"/>
                    <a:gd name="T11" fmla="*/ 509 h 910"/>
                    <a:gd name="T12" fmla="*/ 158 w 703"/>
                    <a:gd name="T13" fmla="*/ 486 h 910"/>
                    <a:gd name="T14" fmla="*/ 198 w 703"/>
                    <a:gd name="T15" fmla="*/ 442 h 910"/>
                    <a:gd name="T16" fmla="*/ 253 w 703"/>
                    <a:gd name="T17" fmla="*/ 405 h 910"/>
                    <a:gd name="T18" fmla="*/ 331 w 703"/>
                    <a:gd name="T19" fmla="*/ 361 h 910"/>
                    <a:gd name="T20" fmla="*/ 336 w 703"/>
                    <a:gd name="T21" fmla="*/ 311 h 910"/>
                    <a:gd name="T22" fmla="*/ 255 w 703"/>
                    <a:gd name="T23" fmla="*/ 277 h 910"/>
                    <a:gd name="T24" fmla="*/ 259 w 703"/>
                    <a:gd name="T25" fmla="*/ 199 h 910"/>
                    <a:gd name="T26" fmla="*/ 356 w 703"/>
                    <a:gd name="T27" fmla="*/ 196 h 910"/>
                    <a:gd name="T28" fmla="*/ 387 w 703"/>
                    <a:gd name="T29" fmla="*/ 243 h 910"/>
                    <a:gd name="T30" fmla="*/ 449 w 703"/>
                    <a:gd name="T31" fmla="*/ 254 h 910"/>
                    <a:gd name="T32" fmla="*/ 509 w 703"/>
                    <a:gd name="T33" fmla="*/ 183 h 910"/>
                    <a:gd name="T34" fmla="*/ 573 w 703"/>
                    <a:gd name="T35" fmla="*/ 119 h 910"/>
                    <a:gd name="T36" fmla="*/ 616 w 703"/>
                    <a:gd name="T37" fmla="*/ 44 h 910"/>
                    <a:gd name="T38" fmla="*/ 618 w 703"/>
                    <a:gd name="T39" fmla="*/ 7 h 910"/>
                    <a:gd name="T40" fmla="*/ 653 w 703"/>
                    <a:gd name="T41" fmla="*/ 21 h 910"/>
                    <a:gd name="T42" fmla="*/ 692 w 703"/>
                    <a:gd name="T43" fmla="*/ 95 h 910"/>
                    <a:gd name="T44" fmla="*/ 688 w 703"/>
                    <a:gd name="T45" fmla="*/ 150 h 910"/>
                    <a:gd name="T46" fmla="*/ 642 w 703"/>
                    <a:gd name="T47" fmla="*/ 211 h 910"/>
                    <a:gd name="T48" fmla="*/ 600 w 703"/>
                    <a:gd name="T49" fmla="*/ 271 h 910"/>
                    <a:gd name="T50" fmla="*/ 525 w 703"/>
                    <a:gd name="T51" fmla="*/ 282 h 910"/>
                    <a:gd name="T52" fmla="*/ 515 w 703"/>
                    <a:gd name="T53" fmla="*/ 339 h 910"/>
                    <a:gd name="T54" fmla="*/ 484 w 703"/>
                    <a:gd name="T55" fmla="*/ 371 h 910"/>
                    <a:gd name="T56" fmla="*/ 420 w 703"/>
                    <a:gd name="T57" fmla="*/ 367 h 910"/>
                    <a:gd name="T58" fmla="*/ 401 w 703"/>
                    <a:gd name="T59" fmla="*/ 402 h 910"/>
                    <a:gd name="T60" fmla="*/ 363 w 703"/>
                    <a:gd name="T61" fmla="*/ 414 h 910"/>
                    <a:gd name="T62" fmla="*/ 341 w 703"/>
                    <a:gd name="T63" fmla="*/ 447 h 910"/>
                    <a:gd name="T64" fmla="*/ 314 w 703"/>
                    <a:gd name="T65" fmla="*/ 466 h 910"/>
                    <a:gd name="T66" fmla="*/ 277 w 703"/>
                    <a:gd name="T67" fmla="*/ 480 h 910"/>
                    <a:gd name="T68" fmla="*/ 217 w 703"/>
                    <a:gd name="T69" fmla="*/ 478 h 910"/>
                    <a:gd name="T70" fmla="*/ 213 w 703"/>
                    <a:gd name="T71" fmla="*/ 520 h 910"/>
                    <a:gd name="T72" fmla="*/ 245 w 703"/>
                    <a:gd name="T73" fmla="*/ 561 h 910"/>
                    <a:gd name="T74" fmla="*/ 212 w 703"/>
                    <a:gd name="T75" fmla="*/ 621 h 910"/>
                    <a:gd name="T76" fmla="*/ 178 w 703"/>
                    <a:gd name="T77" fmla="*/ 663 h 910"/>
                    <a:gd name="T78" fmla="*/ 152 w 703"/>
                    <a:gd name="T79" fmla="*/ 713 h 910"/>
                    <a:gd name="T80" fmla="*/ 137 w 703"/>
                    <a:gd name="T81" fmla="*/ 754 h 910"/>
                    <a:gd name="T82" fmla="*/ 160 w 703"/>
                    <a:gd name="T83" fmla="*/ 779 h 910"/>
                    <a:gd name="T84" fmla="*/ 192 w 703"/>
                    <a:gd name="T85" fmla="*/ 778 h 910"/>
                    <a:gd name="T86" fmla="*/ 180 w 703"/>
                    <a:gd name="T87" fmla="*/ 811 h 910"/>
                    <a:gd name="T88" fmla="*/ 130 w 703"/>
                    <a:gd name="T89" fmla="*/ 843 h 910"/>
                    <a:gd name="T90" fmla="*/ 61 w 703"/>
                    <a:gd name="T91" fmla="*/ 883 h 910"/>
                    <a:gd name="T92" fmla="*/ 33 w 703"/>
                    <a:gd name="T93" fmla="*/ 89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910">
                      <a:moveTo>
                        <a:pt x="33" y="898"/>
                      </a:moveTo>
                      <a:cubicBezTo>
                        <a:pt x="9" y="877"/>
                        <a:pt x="23" y="842"/>
                        <a:pt x="23" y="819"/>
                      </a:cubicBezTo>
                      <a:cubicBezTo>
                        <a:pt x="23" y="796"/>
                        <a:pt x="0" y="765"/>
                        <a:pt x="12" y="739"/>
                      </a:cubicBezTo>
                      <a:cubicBezTo>
                        <a:pt x="23" y="712"/>
                        <a:pt x="62" y="695"/>
                        <a:pt x="76" y="681"/>
                      </a:cubicBezTo>
                      <a:cubicBezTo>
                        <a:pt x="89" y="667"/>
                        <a:pt x="134" y="665"/>
                        <a:pt x="115" y="607"/>
                      </a:cubicBezTo>
                      <a:cubicBezTo>
                        <a:pt x="96" y="550"/>
                        <a:pt x="69" y="529"/>
                        <a:pt x="97" y="509"/>
                      </a:cubicBezTo>
                      <a:cubicBezTo>
                        <a:pt x="125" y="488"/>
                        <a:pt x="136" y="489"/>
                        <a:pt x="158" y="486"/>
                      </a:cubicBezTo>
                      <a:cubicBezTo>
                        <a:pt x="180" y="482"/>
                        <a:pt x="178" y="463"/>
                        <a:pt x="198" y="442"/>
                      </a:cubicBezTo>
                      <a:cubicBezTo>
                        <a:pt x="217" y="422"/>
                        <a:pt x="223" y="413"/>
                        <a:pt x="253" y="405"/>
                      </a:cubicBezTo>
                      <a:cubicBezTo>
                        <a:pt x="283" y="397"/>
                        <a:pt x="312" y="378"/>
                        <a:pt x="331" y="361"/>
                      </a:cubicBezTo>
                      <a:cubicBezTo>
                        <a:pt x="350" y="344"/>
                        <a:pt x="369" y="319"/>
                        <a:pt x="336" y="311"/>
                      </a:cubicBezTo>
                      <a:cubicBezTo>
                        <a:pt x="304" y="303"/>
                        <a:pt x="262" y="296"/>
                        <a:pt x="255" y="277"/>
                      </a:cubicBezTo>
                      <a:cubicBezTo>
                        <a:pt x="248" y="257"/>
                        <a:pt x="248" y="217"/>
                        <a:pt x="259" y="199"/>
                      </a:cubicBezTo>
                      <a:cubicBezTo>
                        <a:pt x="269" y="181"/>
                        <a:pt x="331" y="177"/>
                        <a:pt x="356" y="196"/>
                      </a:cubicBezTo>
                      <a:cubicBezTo>
                        <a:pt x="381" y="215"/>
                        <a:pt x="376" y="222"/>
                        <a:pt x="387" y="243"/>
                      </a:cubicBezTo>
                      <a:cubicBezTo>
                        <a:pt x="399" y="264"/>
                        <a:pt x="424" y="277"/>
                        <a:pt x="449" y="254"/>
                      </a:cubicBezTo>
                      <a:cubicBezTo>
                        <a:pt x="474" y="231"/>
                        <a:pt x="486" y="204"/>
                        <a:pt x="509" y="183"/>
                      </a:cubicBezTo>
                      <a:cubicBezTo>
                        <a:pt x="532" y="162"/>
                        <a:pt x="564" y="138"/>
                        <a:pt x="573" y="119"/>
                      </a:cubicBezTo>
                      <a:cubicBezTo>
                        <a:pt x="583" y="99"/>
                        <a:pt x="616" y="55"/>
                        <a:pt x="616" y="44"/>
                      </a:cubicBezTo>
                      <a:cubicBezTo>
                        <a:pt x="616" y="32"/>
                        <a:pt x="605" y="15"/>
                        <a:pt x="618" y="7"/>
                      </a:cubicBezTo>
                      <a:cubicBezTo>
                        <a:pt x="632" y="0"/>
                        <a:pt x="637" y="5"/>
                        <a:pt x="653" y="21"/>
                      </a:cubicBezTo>
                      <a:cubicBezTo>
                        <a:pt x="668" y="36"/>
                        <a:pt x="689" y="76"/>
                        <a:pt x="692" y="95"/>
                      </a:cubicBezTo>
                      <a:cubicBezTo>
                        <a:pt x="695" y="113"/>
                        <a:pt x="703" y="131"/>
                        <a:pt x="688" y="150"/>
                      </a:cubicBezTo>
                      <a:cubicBezTo>
                        <a:pt x="674" y="169"/>
                        <a:pt x="649" y="189"/>
                        <a:pt x="642" y="211"/>
                      </a:cubicBezTo>
                      <a:cubicBezTo>
                        <a:pt x="635" y="233"/>
                        <a:pt x="623" y="264"/>
                        <a:pt x="600" y="271"/>
                      </a:cubicBezTo>
                      <a:cubicBezTo>
                        <a:pt x="577" y="278"/>
                        <a:pt x="536" y="269"/>
                        <a:pt x="525" y="282"/>
                      </a:cubicBezTo>
                      <a:cubicBezTo>
                        <a:pt x="512" y="300"/>
                        <a:pt x="512" y="323"/>
                        <a:pt x="515" y="339"/>
                      </a:cubicBezTo>
                      <a:cubicBezTo>
                        <a:pt x="518" y="355"/>
                        <a:pt x="511" y="370"/>
                        <a:pt x="484" y="371"/>
                      </a:cubicBezTo>
                      <a:cubicBezTo>
                        <a:pt x="457" y="371"/>
                        <a:pt x="432" y="357"/>
                        <a:pt x="420" y="367"/>
                      </a:cubicBezTo>
                      <a:cubicBezTo>
                        <a:pt x="407" y="376"/>
                        <a:pt x="411" y="398"/>
                        <a:pt x="401" y="402"/>
                      </a:cubicBezTo>
                      <a:cubicBezTo>
                        <a:pt x="390" y="406"/>
                        <a:pt x="368" y="400"/>
                        <a:pt x="363" y="414"/>
                      </a:cubicBezTo>
                      <a:cubicBezTo>
                        <a:pt x="359" y="427"/>
                        <a:pt x="356" y="444"/>
                        <a:pt x="341" y="447"/>
                      </a:cubicBezTo>
                      <a:cubicBezTo>
                        <a:pt x="327" y="450"/>
                        <a:pt x="319" y="455"/>
                        <a:pt x="314" y="466"/>
                      </a:cubicBezTo>
                      <a:cubicBezTo>
                        <a:pt x="310" y="478"/>
                        <a:pt x="301" y="487"/>
                        <a:pt x="277" y="480"/>
                      </a:cubicBezTo>
                      <a:cubicBezTo>
                        <a:pt x="253" y="472"/>
                        <a:pt x="236" y="458"/>
                        <a:pt x="217" y="478"/>
                      </a:cubicBezTo>
                      <a:cubicBezTo>
                        <a:pt x="198" y="498"/>
                        <a:pt x="198" y="507"/>
                        <a:pt x="213" y="520"/>
                      </a:cubicBezTo>
                      <a:cubicBezTo>
                        <a:pt x="227" y="533"/>
                        <a:pt x="249" y="540"/>
                        <a:pt x="245" y="561"/>
                      </a:cubicBezTo>
                      <a:cubicBezTo>
                        <a:pt x="242" y="585"/>
                        <a:pt x="226" y="608"/>
                        <a:pt x="212" y="621"/>
                      </a:cubicBezTo>
                      <a:cubicBezTo>
                        <a:pt x="198" y="634"/>
                        <a:pt x="193" y="643"/>
                        <a:pt x="178" y="663"/>
                      </a:cubicBezTo>
                      <a:cubicBezTo>
                        <a:pt x="162" y="684"/>
                        <a:pt x="165" y="691"/>
                        <a:pt x="152" y="713"/>
                      </a:cubicBezTo>
                      <a:cubicBezTo>
                        <a:pt x="139" y="735"/>
                        <a:pt x="129" y="736"/>
                        <a:pt x="137" y="754"/>
                      </a:cubicBezTo>
                      <a:cubicBezTo>
                        <a:pt x="144" y="772"/>
                        <a:pt x="143" y="787"/>
                        <a:pt x="160" y="779"/>
                      </a:cubicBezTo>
                      <a:cubicBezTo>
                        <a:pt x="176" y="772"/>
                        <a:pt x="190" y="763"/>
                        <a:pt x="192" y="778"/>
                      </a:cubicBezTo>
                      <a:cubicBezTo>
                        <a:pt x="193" y="794"/>
                        <a:pt x="199" y="806"/>
                        <a:pt x="180" y="811"/>
                      </a:cubicBezTo>
                      <a:cubicBezTo>
                        <a:pt x="161" y="817"/>
                        <a:pt x="152" y="831"/>
                        <a:pt x="130" y="843"/>
                      </a:cubicBezTo>
                      <a:cubicBezTo>
                        <a:pt x="109" y="856"/>
                        <a:pt x="69" y="874"/>
                        <a:pt x="61" y="883"/>
                      </a:cubicBezTo>
                      <a:cubicBezTo>
                        <a:pt x="54" y="892"/>
                        <a:pt x="46" y="910"/>
                        <a:pt x="33" y="898"/>
                      </a:cubicBezTo>
                      <a:close/>
                    </a:path>
                  </a:pathLst>
                </a:custGeom>
                <a:grp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6" name="Freeform 58">
                  <a:extLst>
                    <a:ext uri="{FF2B5EF4-FFF2-40B4-BE49-F238E27FC236}">
                      <a16:creationId xmlns:a16="http://schemas.microsoft.com/office/drawing/2014/main" id="{2071D83E-7832-B3A5-79C3-7CDE2359E7B8}"/>
                    </a:ext>
                  </a:extLst>
                </p:cNvPr>
                <p:cNvSpPr>
                  <a:spLocks/>
                </p:cNvSpPr>
                <p:nvPr/>
              </p:nvSpPr>
              <p:spPr bwMode="auto">
                <a:xfrm>
                  <a:off x="1897108" y="3194467"/>
                  <a:ext cx="111422" cy="69666"/>
                </a:xfrm>
                <a:custGeom>
                  <a:avLst/>
                  <a:gdLst>
                    <a:gd name="T0" fmla="*/ 52 w 211"/>
                    <a:gd name="T1" fmla="*/ 130 h 132"/>
                    <a:gd name="T2" fmla="*/ 2 w 211"/>
                    <a:gd name="T3" fmla="*/ 73 h 132"/>
                    <a:gd name="T4" fmla="*/ 58 w 211"/>
                    <a:gd name="T5" fmla="*/ 46 h 132"/>
                    <a:gd name="T6" fmla="*/ 154 w 211"/>
                    <a:gd name="T7" fmla="*/ 17 h 132"/>
                    <a:gd name="T8" fmla="*/ 163 w 211"/>
                    <a:gd name="T9" fmla="*/ 42 h 132"/>
                    <a:gd name="T10" fmla="*/ 106 w 211"/>
                    <a:gd name="T11" fmla="*/ 98 h 132"/>
                    <a:gd name="T12" fmla="*/ 52 w 211"/>
                    <a:gd name="T13" fmla="*/ 130 h 132"/>
                  </a:gdLst>
                  <a:ahLst/>
                  <a:cxnLst>
                    <a:cxn ang="0">
                      <a:pos x="T0" y="T1"/>
                    </a:cxn>
                    <a:cxn ang="0">
                      <a:pos x="T2" y="T3"/>
                    </a:cxn>
                    <a:cxn ang="0">
                      <a:pos x="T4" y="T5"/>
                    </a:cxn>
                    <a:cxn ang="0">
                      <a:pos x="T6" y="T7"/>
                    </a:cxn>
                    <a:cxn ang="0">
                      <a:pos x="T8" y="T9"/>
                    </a:cxn>
                    <a:cxn ang="0">
                      <a:pos x="T10" y="T11"/>
                    </a:cxn>
                    <a:cxn ang="0">
                      <a:pos x="T12" y="T13"/>
                    </a:cxn>
                  </a:cxnLst>
                  <a:rect l="0" t="0" r="r" b="b"/>
                  <a:pathLst>
                    <a:path w="211" h="132">
                      <a:moveTo>
                        <a:pt x="52" y="130"/>
                      </a:moveTo>
                      <a:cubicBezTo>
                        <a:pt x="25" y="132"/>
                        <a:pt x="0" y="103"/>
                        <a:pt x="2" y="73"/>
                      </a:cubicBezTo>
                      <a:cubicBezTo>
                        <a:pt x="4" y="42"/>
                        <a:pt x="35" y="46"/>
                        <a:pt x="58" y="46"/>
                      </a:cubicBezTo>
                      <a:cubicBezTo>
                        <a:pt x="81" y="46"/>
                        <a:pt x="129" y="34"/>
                        <a:pt x="154" y="17"/>
                      </a:cubicBezTo>
                      <a:cubicBezTo>
                        <a:pt x="179" y="0"/>
                        <a:pt x="211" y="13"/>
                        <a:pt x="163" y="42"/>
                      </a:cubicBezTo>
                      <a:cubicBezTo>
                        <a:pt x="115" y="71"/>
                        <a:pt x="121" y="90"/>
                        <a:pt x="106" y="98"/>
                      </a:cubicBezTo>
                      <a:cubicBezTo>
                        <a:pt x="91" y="105"/>
                        <a:pt x="89" y="128"/>
                        <a:pt x="52" y="130"/>
                      </a:cubicBezTo>
                      <a:close/>
                    </a:path>
                  </a:pathLst>
                </a:custGeom>
                <a:grp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7" name="Freeform 59">
                  <a:extLst>
                    <a:ext uri="{FF2B5EF4-FFF2-40B4-BE49-F238E27FC236}">
                      <a16:creationId xmlns:a16="http://schemas.microsoft.com/office/drawing/2014/main" id="{A6ADE090-58BE-9EE2-13DD-CA6303C13BD3}"/>
                    </a:ext>
                  </a:extLst>
                </p:cNvPr>
                <p:cNvSpPr>
                  <a:spLocks/>
                </p:cNvSpPr>
                <p:nvPr/>
              </p:nvSpPr>
              <p:spPr bwMode="auto">
                <a:xfrm>
                  <a:off x="2089808" y="2918703"/>
                  <a:ext cx="82841" cy="147595"/>
                </a:xfrm>
                <a:custGeom>
                  <a:avLst/>
                  <a:gdLst>
                    <a:gd name="T0" fmla="*/ 88 w 157"/>
                    <a:gd name="T1" fmla="*/ 274 h 280"/>
                    <a:gd name="T2" fmla="*/ 36 w 157"/>
                    <a:gd name="T3" fmla="*/ 243 h 280"/>
                    <a:gd name="T4" fmla="*/ 5 w 157"/>
                    <a:gd name="T5" fmla="*/ 222 h 280"/>
                    <a:gd name="T6" fmla="*/ 21 w 157"/>
                    <a:gd name="T7" fmla="*/ 182 h 280"/>
                    <a:gd name="T8" fmla="*/ 5 w 157"/>
                    <a:gd name="T9" fmla="*/ 120 h 280"/>
                    <a:gd name="T10" fmla="*/ 3 w 157"/>
                    <a:gd name="T11" fmla="*/ 67 h 280"/>
                    <a:gd name="T12" fmla="*/ 25 w 157"/>
                    <a:gd name="T13" fmla="*/ 13 h 280"/>
                    <a:gd name="T14" fmla="*/ 86 w 157"/>
                    <a:gd name="T15" fmla="*/ 9 h 280"/>
                    <a:gd name="T16" fmla="*/ 94 w 157"/>
                    <a:gd name="T17" fmla="*/ 46 h 280"/>
                    <a:gd name="T18" fmla="*/ 111 w 157"/>
                    <a:gd name="T19" fmla="*/ 107 h 280"/>
                    <a:gd name="T20" fmla="*/ 157 w 157"/>
                    <a:gd name="T21" fmla="*/ 159 h 280"/>
                    <a:gd name="T22" fmla="*/ 138 w 157"/>
                    <a:gd name="T23" fmla="*/ 209 h 280"/>
                    <a:gd name="T24" fmla="*/ 88 w 157"/>
                    <a:gd name="T25" fmla="*/ 2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80">
                      <a:moveTo>
                        <a:pt x="88" y="274"/>
                      </a:moveTo>
                      <a:cubicBezTo>
                        <a:pt x="55" y="280"/>
                        <a:pt x="40" y="256"/>
                        <a:pt x="36" y="243"/>
                      </a:cubicBezTo>
                      <a:cubicBezTo>
                        <a:pt x="32" y="230"/>
                        <a:pt x="11" y="237"/>
                        <a:pt x="5" y="222"/>
                      </a:cubicBezTo>
                      <a:cubicBezTo>
                        <a:pt x="0" y="207"/>
                        <a:pt x="19" y="205"/>
                        <a:pt x="21" y="182"/>
                      </a:cubicBezTo>
                      <a:cubicBezTo>
                        <a:pt x="23" y="159"/>
                        <a:pt x="7" y="141"/>
                        <a:pt x="5" y="120"/>
                      </a:cubicBezTo>
                      <a:cubicBezTo>
                        <a:pt x="3" y="99"/>
                        <a:pt x="3" y="95"/>
                        <a:pt x="3" y="67"/>
                      </a:cubicBezTo>
                      <a:cubicBezTo>
                        <a:pt x="3" y="38"/>
                        <a:pt x="7" y="17"/>
                        <a:pt x="25" y="13"/>
                      </a:cubicBezTo>
                      <a:cubicBezTo>
                        <a:pt x="42" y="9"/>
                        <a:pt x="69" y="0"/>
                        <a:pt x="86" y="9"/>
                      </a:cubicBezTo>
                      <a:cubicBezTo>
                        <a:pt x="103" y="19"/>
                        <a:pt x="95" y="23"/>
                        <a:pt x="94" y="46"/>
                      </a:cubicBezTo>
                      <a:cubicBezTo>
                        <a:pt x="92" y="69"/>
                        <a:pt x="94" y="90"/>
                        <a:pt x="111" y="107"/>
                      </a:cubicBezTo>
                      <a:cubicBezTo>
                        <a:pt x="128" y="124"/>
                        <a:pt x="157" y="140"/>
                        <a:pt x="157" y="159"/>
                      </a:cubicBezTo>
                      <a:cubicBezTo>
                        <a:pt x="157" y="178"/>
                        <a:pt x="143" y="187"/>
                        <a:pt x="138" y="209"/>
                      </a:cubicBezTo>
                      <a:cubicBezTo>
                        <a:pt x="132" y="230"/>
                        <a:pt x="126" y="266"/>
                        <a:pt x="88" y="274"/>
                      </a:cubicBezTo>
                      <a:close/>
                    </a:path>
                  </a:pathLst>
                </a:custGeom>
                <a:grp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8" name="Freeform 60">
                  <a:extLst>
                    <a:ext uri="{FF2B5EF4-FFF2-40B4-BE49-F238E27FC236}">
                      <a16:creationId xmlns:a16="http://schemas.microsoft.com/office/drawing/2014/main" id="{3AC73851-EDCD-CA84-3AB0-AC61267B7660}"/>
                    </a:ext>
                  </a:extLst>
                </p:cNvPr>
                <p:cNvSpPr>
                  <a:spLocks/>
                </p:cNvSpPr>
                <p:nvPr/>
              </p:nvSpPr>
              <p:spPr bwMode="auto">
                <a:xfrm>
                  <a:off x="2236956" y="2544244"/>
                  <a:ext cx="309481" cy="249862"/>
                </a:xfrm>
                <a:custGeom>
                  <a:avLst/>
                  <a:gdLst>
                    <a:gd name="T0" fmla="*/ 473 w 587"/>
                    <a:gd name="T1" fmla="*/ 123 h 474"/>
                    <a:gd name="T2" fmla="*/ 453 w 587"/>
                    <a:gd name="T3" fmla="*/ 158 h 474"/>
                    <a:gd name="T4" fmla="*/ 408 w 587"/>
                    <a:gd name="T5" fmla="*/ 220 h 474"/>
                    <a:gd name="T6" fmla="*/ 361 w 587"/>
                    <a:gd name="T7" fmla="*/ 259 h 474"/>
                    <a:gd name="T8" fmla="*/ 310 w 587"/>
                    <a:gd name="T9" fmla="*/ 263 h 474"/>
                    <a:gd name="T10" fmla="*/ 299 w 587"/>
                    <a:gd name="T11" fmla="*/ 286 h 474"/>
                    <a:gd name="T12" fmla="*/ 293 w 587"/>
                    <a:gd name="T13" fmla="*/ 317 h 474"/>
                    <a:gd name="T14" fmla="*/ 284 w 587"/>
                    <a:gd name="T15" fmla="*/ 344 h 474"/>
                    <a:gd name="T16" fmla="*/ 311 w 587"/>
                    <a:gd name="T17" fmla="*/ 370 h 474"/>
                    <a:gd name="T18" fmla="*/ 262 w 587"/>
                    <a:gd name="T19" fmla="*/ 393 h 474"/>
                    <a:gd name="T20" fmla="*/ 237 w 587"/>
                    <a:gd name="T21" fmla="*/ 423 h 474"/>
                    <a:gd name="T22" fmla="*/ 218 w 587"/>
                    <a:gd name="T23" fmla="*/ 459 h 474"/>
                    <a:gd name="T24" fmla="*/ 163 w 587"/>
                    <a:gd name="T25" fmla="*/ 473 h 474"/>
                    <a:gd name="T26" fmla="*/ 140 w 587"/>
                    <a:gd name="T27" fmla="*/ 442 h 474"/>
                    <a:gd name="T28" fmla="*/ 98 w 587"/>
                    <a:gd name="T29" fmla="*/ 342 h 474"/>
                    <a:gd name="T30" fmla="*/ 40 w 587"/>
                    <a:gd name="T31" fmla="*/ 332 h 474"/>
                    <a:gd name="T32" fmla="*/ 32 w 587"/>
                    <a:gd name="T33" fmla="*/ 299 h 474"/>
                    <a:gd name="T34" fmla="*/ 81 w 587"/>
                    <a:gd name="T35" fmla="*/ 252 h 474"/>
                    <a:gd name="T36" fmla="*/ 128 w 587"/>
                    <a:gd name="T37" fmla="*/ 227 h 474"/>
                    <a:gd name="T38" fmla="*/ 193 w 587"/>
                    <a:gd name="T39" fmla="*/ 192 h 474"/>
                    <a:gd name="T40" fmla="*/ 276 w 587"/>
                    <a:gd name="T41" fmla="*/ 154 h 474"/>
                    <a:gd name="T42" fmla="*/ 333 w 587"/>
                    <a:gd name="T43" fmla="*/ 135 h 474"/>
                    <a:gd name="T44" fmla="*/ 363 w 587"/>
                    <a:gd name="T45" fmla="*/ 107 h 474"/>
                    <a:gd name="T46" fmla="*/ 421 w 587"/>
                    <a:gd name="T47" fmla="*/ 74 h 474"/>
                    <a:gd name="T48" fmla="*/ 466 w 587"/>
                    <a:gd name="T49" fmla="*/ 61 h 474"/>
                    <a:gd name="T50" fmla="*/ 474 w 587"/>
                    <a:gd name="T51" fmla="*/ 91 h 474"/>
                    <a:gd name="T52" fmla="*/ 493 w 587"/>
                    <a:gd name="T53" fmla="*/ 84 h 474"/>
                    <a:gd name="T54" fmla="*/ 495 w 587"/>
                    <a:gd name="T55" fmla="*/ 35 h 474"/>
                    <a:gd name="T56" fmla="*/ 535 w 587"/>
                    <a:gd name="T57" fmla="*/ 1 h 474"/>
                    <a:gd name="T58" fmla="*/ 555 w 587"/>
                    <a:gd name="T59" fmla="*/ 41 h 474"/>
                    <a:gd name="T60" fmla="*/ 570 w 587"/>
                    <a:gd name="T61" fmla="*/ 90 h 474"/>
                    <a:gd name="T62" fmla="*/ 522 w 587"/>
                    <a:gd name="T63" fmla="*/ 126 h 474"/>
                    <a:gd name="T64" fmla="*/ 473 w 587"/>
                    <a:gd name="T65" fmla="*/ 12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7" h="474">
                      <a:moveTo>
                        <a:pt x="473" y="123"/>
                      </a:moveTo>
                      <a:cubicBezTo>
                        <a:pt x="472" y="139"/>
                        <a:pt x="474" y="125"/>
                        <a:pt x="453" y="158"/>
                      </a:cubicBezTo>
                      <a:cubicBezTo>
                        <a:pt x="431" y="192"/>
                        <a:pt x="435" y="193"/>
                        <a:pt x="408" y="220"/>
                      </a:cubicBezTo>
                      <a:cubicBezTo>
                        <a:pt x="381" y="246"/>
                        <a:pt x="391" y="254"/>
                        <a:pt x="361" y="259"/>
                      </a:cubicBezTo>
                      <a:cubicBezTo>
                        <a:pt x="330" y="264"/>
                        <a:pt x="317" y="259"/>
                        <a:pt x="310" y="263"/>
                      </a:cubicBezTo>
                      <a:cubicBezTo>
                        <a:pt x="302" y="267"/>
                        <a:pt x="299" y="269"/>
                        <a:pt x="299" y="286"/>
                      </a:cubicBezTo>
                      <a:cubicBezTo>
                        <a:pt x="299" y="303"/>
                        <a:pt x="311" y="307"/>
                        <a:pt x="293" y="317"/>
                      </a:cubicBezTo>
                      <a:cubicBezTo>
                        <a:pt x="275" y="327"/>
                        <a:pt x="266" y="333"/>
                        <a:pt x="284" y="344"/>
                      </a:cubicBezTo>
                      <a:cubicBezTo>
                        <a:pt x="302" y="354"/>
                        <a:pt x="326" y="359"/>
                        <a:pt x="311" y="370"/>
                      </a:cubicBezTo>
                      <a:cubicBezTo>
                        <a:pt x="296" y="382"/>
                        <a:pt x="282" y="382"/>
                        <a:pt x="262" y="393"/>
                      </a:cubicBezTo>
                      <a:cubicBezTo>
                        <a:pt x="243" y="405"/>
                        <a:pt x="244" y="410"/>
                        <a:pt x="237" y="423"/>
                      </a:cubicBezTo>
                      <a:cubicBezTo>
                        <a:pt x="229" y="436"/>
                        <a:pt x="253" y="446"/>
                        <a:pt x="218" y="459"/>
                      </a:cubicBezTo>
                      <a:cubicBezTo>
                        <a:pt x="182" y="471"/>
                        <a:pt x="169" y="474"/>
                        <a:pt x="163" y="473"/>
                      </a:cubicBezTo>
                      <a:cubicBezTo>
                        <a:pt x="156" y="471"/>
                        <a:pt x="142" y="444"/>
                        <a:pt x="140" y="442"/>
                      </a:cubicBezTo>
                      <a:cubicBezTo>
                        <a:pt x="108" y="410"/>
                        <a:pt x="127" y="346"/>
                        <a:pt x="98" y="342"/>
                      </a:cubicBezTo>
                      <a:cubicBezTo>
                        <a:pt x="68" y="338"/>
                        <a:pt x="64" y="351"/>
                        <a:pt x="40" y="332"/>
                      </a:cubicBezTo>
                      <a:cubicBezTo>
                        <a:pt x="16" y="313"/>
                        <a:pt x="0" y="309"/>
                        <a:pt x="32" y="299"/>
                      </a:cubicBezTo>
                      <a:cubicBezTo>
                        <a:pt x="64" y="289"/>
                        <a:pt x="68" y="264"/>
                        <a:pt x="81" y="252"/>
                      </a:cubicBezTo>
                      <a:cubicBezTo>
                        <a:pt x="94" y="239"/>
                        <a:pt x="99" y="241"/>
                        <a:pt x="128" y="227"/>
                      </a:cubicBezTo>
                      <a:cubicBezTo>
                        <a:pt x="158" y="213"/>
                        <a:pt x="154" y="200"/>
                        <a:pt x="193" y="192"/>
                      </a:cubicBezTo>
                      <a:cubicBezTo>
                        <a:pt x="233" y="183"/>
                        <a:pt x="256" y="163"/>
                        <a:pt x="276" y="154"/>
                      </a:cubicBezTo>
                      <a:cubicBezTo>
                        <a:pt x="297" y="146"/>
                        <a:pt x="311" y="133"/>
                        <a:pt x="333" y="135"/>
                      </a:cubicBezTo>
                      <a:cubicBezTo>
                        <a:pt x="354" y="138"/>
                        <a:pt x="345" y="124"/>
                        <a:pt x="363" y="107"/>
                      </a:cubicBezTo>
                      <a:cubicBezTo>
                        <a:pt x="381" y="91"/>
                        <a:pt x="397" y="87"/>
                        <a:pt x="421" y="74"/>
                      </a:cubicBezTo>
                      <a:cubicBezTo>
                        <a:pt x="435" y="67"/>
                        <a:pt x="463" y="51"/>
                        <a:pt x="466" y="61"/>
                      </a:cubicBezTo>
                      <a:cubicBezTo>
                        <a:pt x="469" y="70"/>
                        <a:pt x="471" y="81"/>
                        <a:pt x="474" y="91"/>
                      </a:cubicBezTo>
                      <a:cubicBezTo>
                        <a:pt x="477" y="100"/>
                        <a:pt x="489" y="99"/>
                        <a:pt x="493" y="84"/>
                      </a:cubicBezTo>
                      <a:cubicBezTo>
                        <a:pt x="497" y="68"/>
                        <a:pt x="475" y="61"/>
                        <a:pt x="495" y="35"/>
                      </a:cubicBezTo>
                      <a:cubicBezTo>
                        <a:pt x="515" y="9"/>
                        <a:pt x="531" y="0"/>
                        <a:pt x="535" y="1"/>
                      </a:cubicBezTo>
                      <a:cubicBezTo>
                        <a:pt x="539" y="2"/>
                        <a:pt x="542" y="22"/>
                        <a:pt x="555" y="41"/>
                      </a:cubicBezTo>
                      <a:cubicBezTo>
                        <a:pt x="569" y="59"/>
                        <a:pt x="587" y="71"/>
                        <a:pt x="570" y="90"/>
                      </a:cubicBezTo>
                      <a:cubicBezTo>
                        <a:pt x="552" y="108"/>
                        <a:pt x="548" y="122"/>
                        <a:pt x="522" y="126"/>
                      </a:cubicBezTo>
                      <a:cubicBezTo>
                        <a:pt x="504" y="129"/>
                        <a:pt x="485" y="139"/>
                        <a:pt x="473" y="123"/>
                      </a:cubicBezTo>
                      <a:close/>
                    </a:path>
                  </a:pathLst>
                </a:custGeom>
                <a:grp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9" name="Freeform 61">
                  <a:extLst>
                    <a:ext uri="{FF2B5EF4-FFF2-40B4-BE49-F238E27FC236}">
                      <a16:creationId xmlns:a16="http://schemas.microsoft.com/office/drawing/2014/main" id="{A2B94F86-0235-9C34-7FA4-521D7F80A563}"/>
                    </a:ext>
                  </a:extLst>
                </p:cNvPr>
                <p:cNvSpPr>
                  <a:spLocks/>
                </p:cNvSpPr>
                <p:nvPr/>
              </p:nvSpPr>
              <p:spPr bwMode="auto">
                <a:xfrm>
                  <a:off x="2637764" y="2632220"/>
                  <a:ext cx="68103" cy="61182"/>
                </a:xfrm>
                <a:custGeom>
                  <a:avLst/>
                  <a:gdLst>
                    <a:gd name="T0" fmla="*/ 12 w 129"/>
                    <a:gd name="T1" fmla="*/ 71 h 116"/>
                    <a:gd name="T2" fmla="*/ 58 w 129"/>
                    <a:gd name="T3" fmla="*/ 44 h 116"/>
                    <a:gd name="T4" fmla="*/ 115 w 129"/>
                    <a:gd name="T5" fmla="*/ 6 h 116"/>
                    <a:gd name="T6" fmla="*/ 115 w 129"/>
                    <a:gd name="T7" fmla="*/ 40 h 116"/>
                    <a:gd name="T8" fmla="*/ 82 w 129"/>
                    <a:gd name="T9" fmla="*/ 76 h 116"/>
                    <a:gd name="T10" fmla="*/ 57 w 129"/>
                    <a:gd name="T11" fmla="*/ 111 h 116"/>
                    <a:gd name="T12" fmla="*/ 3 w 129"/>
                    <a:gd name="T13" fmla="*/ 106 h 116"/>
                    <a:gd name="T14" fmla="*/ 12 w 12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6">
                      <a:moveTo>
                        <a:pt x="12" y="71"/>
                      </a:moveTo>
                      <a:cubicBezTo>
                        <a:pt x="23" y="58"/>
                        <a:pt x="33" y="71"/>
                        <a:pt x="58" y="44"/>
                      </a:cubicBezTo>
                      <a:cubicBezTo>
                        <a:pt x="83" y="17"/>
                        <a:pt x="106" y="0"/>
                        <a:pt x="115" y="6"/>
                      </a:cubicBezTo>
                      <a:cubicBezTo>
                        <a:pt x="125" y="12"/>
                        <a:pt x="129" y="29"/>
                        <a:pt x="115" y="40"/>
                      </a:cubicBezTo>
                      <a:cubicBezTo>
                        <a:pt x="102" y="52"/>
                        <a:pt x="92" y="59"/>
                        <a:pt x="82" y="76"/>
                      </a:cubicBezTo>
                      <a:cubicBezTo>
                        <a:pt x="71" y="93"/>
                        <a:pt x="88" y="107"/>
                        <a:pt x="57" y="111"/>
                      </a:cubicBezTo>
                      <a:cubicBezTo>
                        <a:pt x="26" y="116"/>
                        <a:pt x="4" y="112"/>
                        <a:pt x="3" y="106"/>
                      </a:cubicBezTo>
                      <a:cubicBezTo>
                        <a:pt x="2" y="99"/>
                        <a:pt x="0" y="86"/>
                        <a:pt x="12" y="71"/>
                      </a:cubicBezTo>
                      <a:close/>
                    </a:path>
                  </a:pathLst>
                </a:custGeom>
                <a:grp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84" name="フリーフォーム 52">
                <a:extLst>
                  <a:ext uri="{FF2B5EF4-FFF2-40B4-BE49-F238E27FC236}">
                    <a16:creationId xmlns:a16="http://schemas.microsoft.com/office/drawing/2014/main" id="{8454706C-B683-E771-FAB7-9B2EEE487CC7}"/>
                  </a:ext>
                </a:extLst>
              </p:cNvPr>
              <p:cNvSpPr/>
              <p:nvPr/>
            </p:nvSpPr>
            <p:spPr>
              <a:xfrm>
                <a:off x="7922048" y="5531582"/>
                <a:ext cx="907575" cy="843095"/>
              </a:xfrm>
              <a:custGeom>
                <a:avLst/>
                <a:gdLst>
                  <a:gd name="connsiteX0" fmla="*/ 3149600 w 3149600"/>
                  <a:gd name="connsiteY0" fmla="*/ 0 h 1770743"/>
                  <a:gd name="connsiteX1" fmla="*/ 1262743 w 3149600"/>
                  <a:gd name="connsiteY1" fmla="*/ 0 h 1770743"/>
                  <a:gd name="connsiteX2" fmla="*/ 0 w 3149600"/>
                  <a:gd name="connsiteY2" fmla="*/ 1770743 h 1770743"/>
                </a:gdLst>
                <a:ahLst/>
                <a:cxnLst>
                  <a:cxn ang="0">
                    <a:pos x="connsiteX0" y="connsiteY0"/>
                  </a:cxn>
                  <a:cxn ang="0">
                    <a:pos x="connsiteX1" y="connsiteY1"/>
                  </a:cxn>
                  <a:cxn ang="0">
                    <a:pos x="connsiteX2" y="connsiteY2"/>
                  </a:cxn>
                </a:cxnLst>
                <a:rect l="l" t="t" r="r" b="b"/>
                <a:pathLst>
                  <a:path w="3149600" h="1770743">
                    <a:moveTo>
                      <a:pt x="3149600" y="0"/>
                    </a:moveTo>
                    <a:lnTo>
                      <a:pt x="1262743" y="0"/>
                    </a:lnTo>
                    <a:lnTo>
                      <a:pt x="0" y="17707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 name="グループ化 7">
              <a:extLst>
                <a:ext uri="{FF2B5EF4-FFF2-40B4-BE49-F238E27FC236}">
                  <a16:creationId xmlns:a16="http://schemas.microsoft.com/office/drawing/2014/main" id="{DE4DA6DE-C7CE-CCDB-5487-0BB6AED51A25}"/>
                </a:ext>
              </a:extLst>
            </p:cNvPr>
            <p:cNvGrpSpPr/>
            <p:nvPr/>
          </p:nvGrpSpPr>
          <p:grpSpPr>
            <a:xfrm>
              <a:off x="5883792" y="4507471"/>
              <a:ext cx="2351709" cy="1504728"/>
              <a:chOff x="5883792" y="4507471"/>
              <a:chExt cx="2351709" cy="1504728"/>
            </a:xfrm>
          </p:grpSpPr>
          <p:sp>
            <p:nvSpPr>
              <p:cNvPr id="9" name="Freeform 14">
                <a:extLst>
                  <a:ext uri="{FF2B5EF4-FFF2-40B4-BE49-F238E27FC236}">
                    <a16:creationId xmlns:a16="http://schemas.microsoft.com/office/drawing/2014/main" id="{8C70D37E-34D3-7D90-E123-8A84848AE401}"/>
                  </a:ext>
                </a:extLst>
              </p:cNvPr>
              <p:cNvSpPr>
                <a:spLocks/>
              </p:cNvSpPr>
              <p:nvPr/>
            </p:nvSpPr>
            <p:spPr bwMode="auto">
              <a:xfrm>
                <a:off x="7972074" y="4507471"/>
                <a:ext cx="263427" cy="296555"/>
              </a:xfrm>
              <a:custGeom>
                <a:avLst/>
                <a:gdLst>
                  <a:gd name="T0" fmla="*/ 1371 w 1397"/>
                  <a:gd name="T1" fmla="*/ 106 h 1573"/>
                  <a:gd name="T2" fmla="*/ 1365 w 1397"/>
                  <a:gd name="T3" fmla="*/ 35 h 1573"/>
                  <a:gd name="T4" fmla="*/ 1231 w 1397"/>
                  <a:gd name="T5" fmla="*/ 113 h 1573"/>
                  <a:gd name="T6" fmla="*/ 1157 w 1397"/>
                  <a:gd name="T7" fmla="*/ 287 h 1573"/>
                  <a:gd name="T8" fmla="*/ 1047 w 1397"/>
                  <a:gd name="T9" fmla="*/ 255 h 1573"/>
                  <a:gd name="T10" fmla="*/ 936 w 1397"/>
                  <a:gd name="T11" fmla="*/ 300 h 1573"/>
                  <a:gd name="T12" fmla="*/ 864 w 1397"/>
                  <a:gd name="T13" fmla="*/ 238 h 1573"/>
                  <a:gd name="T14" fmla="*/ 822 w 1397"/>
                  <a:gd name="T15" fmla="*/ 158 h 1573"/>
                  <a:gd name="T16" fmla="*/ 743 w 1397"/>
                  <a:gd name="T17" fmla="*/ 149 h 1573"/>
                  <a:gd name="T18" fmla="*/ 612 w 1397"/>
                  <a:gd name="T19" fmla="*/ 97 h 1573"/>
                  <a:gd name="T20" fmla="*/ 532 w 1397"/>
                  <a:gd name="T21" fmla="*/ 56 h 1573"/>
                  <a:gd name="T22" fmla="*/ 403 w 1397"/>
                  <a:gd name="T23" fmla="*/ 131 h 1573"/>
                  <a:gd name="T24" fmla="*/ 289 w 1397"/>
                  <a:gd name="T25" fmla="*/ 148 h 1573"/>
                  <a:gd name="T26" fmla="*/ 338 w 1397"/>
                  <a:gd name="T27" fmla="*/ 227 h 1573"/>
                  <a:gd name="T28" fmla="*/ 364 w 1397"/>
                  <a:gd name="T29" fmla="*/ 333 h 1573"/>
                  <a:gd name="T30" fmla="*/ 348 w 1397"/>
                  <a:gd name="T31" fmla="*/ 420 h 1573"/>
                  <a:gd name="T32" fmla="*/ 279 w 1397"/>
                  <a:gd name="T33" fmla="*/ 483 h 1573"/>
                  <a:gd name="T34" fmla="*/ 291 w 1397"/>
                  <a:gd name="T35" fmla="*/ 605 h 1573"/>
                  <a:gd name="T36" fmla="*/ 314 w 1397"/>
                  <a:gd name="T37" fmla="*/ 754 h 1573"/>
                  <a:gd name="T38" fmla="*/ 273 w 1397"/>
                  <a:gd name="T39" fmla="*/ 827 h 1573"/>
                  <a:gd name="T40" fmla="*/ 243 w 1397"/>
                  <a:gd name="T41" fmla="*/ 904 h 1573"/>
                  <a:gd name="T42" fmla="*/ 220 w 1397"/>
                  <a:gd name="T43" fmla="*/ 931 h 1573"/>
                  <a:gd name="T44" fmla="*/ 208 w 1397"/>
                  <a:gd name="T45" fmla="*/ 1051 h 1573"/>
                  <a:gd name="T46" fmla="*/ 108 w 1397"/>
                  <a:gd name="T47" fmla="*/ 1206 h 1573"/>
                  <a:gd name="T48" fmla="*/ 18 w 1397"/>
                  <a:gd name="T49" fmla="*/ 1217 h 1573"/>
                  <a:gd name="T50" fmla="*/ 103 w 1397"/>
                  <a:gd name="T51" fmla="*/ 1344 h 1573"/>
                  <a:gd name="T52" fmla="*/ 212 w 1397"/>
                  <a:gd name="T53" fmla="*/ 1364 h 1573"/>
                  <a:gd name="T54" fmla="*/ 289 w 1397"/>
                  <a:gd name="T55" fmla="*/ 1416 h 1573"/>
                  <a:gd name="T56" fmla="*/ 399 w 1397"/>
                  <a:gd name="T57" fmla="*/ 1426 h 1573"/>
                  <a:gd name="T58" fmla="*/ 436 w 1397"/>
                  <a:gd name="T59" fmla="*/ 1502 h 1573"/>
                  <a:gd name="T60" fmla="*/ 526 w 1397"/>
                  <a:gd name="T61" fmla="*/ 1571 h 1573"/>
                  <a:gd name="T62" fmla="*/ 624 w 1397"/>
                  <a:gd name="T63" fmla="*/ 1432 h 1573"/>
                  <a:gd name="T64" fmla="*/ 749 w 1397"/>
                  <a:gd name="T65" fmla="*/ 976 h 1573"/>
                  <a:gd name="T66" fmla="*/ 879 w 1397"/>
                  <a:gd name="T67" fmla="*/ 855 h 1573"/>
                  <a:gd name="T68" fmla="*/ 959 w 1397"/>
                  <a:gd name="T69" fmla="*/ 802 h 1573"/>
                  <a:gd name="T70" fmla="*/ 1077 w 1397"/>
                  <a:gd name="T71" fmla="*/ 780 h 1573"/>
                  <a:gd name="T72" fmla="*/ 1133 w 1397"/>
                  <a:gd name="T73" fmla="*/ 801 h 1573"/>
                  <a:gd name="T74" fmla="*/ 1289 w 1397"/>
                  <a:gd name="T75" fmla="*/ 896 h 1573"/>
                  <a:gd name="T76" fmla="*/ 1271 w 1397"/>
                  <a:gd name="T77" fmla="*/ 807 h 1573"/>
                  <a:gd name="T78" fmla="*/ 1215 w 1397"/>
                  <a:gd name="T79" fmla="*/ 754 h 1573"/>
                  <a:gd name="T80" fmla="*/ 1245 w 1397"/>
                  <a:gd name="T81" fmla="*/ 663 h 1573"/>
                  <a:gd name="T82" fmla="*/ 1230 w 1397"/>
                  <a:gd name="T83" fmla="*/ 597 h 1573"/>
                  <a:gd name="T84" fmla="*/ 1228 w 1397"/>
                  <a:gd name="T85" fmla="*/ 543 h 1573"/>
                  <a:gd name="T86" fmla="*/ 1179 w 1397"/>
                  <a:gd name="T87" fmla="*/ 459 h 1573"/>
                  <a:gd name="T88" fmla="*/ 1261 w 1397"/>
                  <a:gd name="T89" fmla="*/ 397 h 1573"/>
                  <a:gd name="T90" fmla="*/ 1303 w 1397"/>
                  <a:gd name="T91" fmla="*/ 373 h 1573"/>
                  <a:gd name="T92" fmla="*/ 1337 w 1397"/>
                  <a:gd name="T93" fmla="*/ 245 h 1573"/>
                  <a:gd name="T94" fmla="*/ 1391 w 1397"/>
                  <a:gd name="T95" fmla="*/ 16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7" h="1573">
                    <a:moveTo>
                      <a:pt x="1391" y="163"/>
                    </a:moveTo>
                    <a:cubicBezTo>
                      <a:pt x="1380" y="140"/>
                      <a:pt x="1361" y="136"/>
                      <a:pt x="1371" y="106"/>
                    </a:cubicBezTo>
                    <a:cubicBezTo>
                      <a:pt x="1377" y="106"/>
                      <a:pt x="1382" y="105"/>
                      <a:pt x="1385" y="108"/>
                    </a:cubicBezTo>
                    <a:cubicBezTo>
                      <a:pt x="1368" y="100"/>
                      <a:pt x="1359" y="60"/>
                      <a:pt x="1365" y="35"/>
                    </a:cubicBezTo>
                    <a:cubicBezTo>
                      <a:pt x="1349" y="25"/>
                      <a:pt x="1329" y="19"/>
                      <a:pt x="1305" y="13"/>
                    </a:cubicBezTo>
                    <a:cubicBezTo>
                      <a:pt x="1242" y="0"/>
                      <a:pt x="1239" y="67"/>
                      <a:pt x="1231" y="113"/>
                    </a:cubicBezTo>
                    <a:cubicBezTo>
                      <a:pt x="1224" y="150"/>
                      <a:pt x="1206" y="177"/>
                      <a:pt x="1196" y="212"/>
                    </a:cubicBezTo>
                    <a:cubicBezTo>
                      <a:pt x="1189" y="233"/>
                      <a:pt x="1191" y="297"/>
                      <a:pt x="1157" y="287"/>
                    </a:cubicBezTo>
                    <a:cubicBezTo>
                      <a:pt x="1144" y="284"/>
                      <a:pt x="1135" y="260"/>
                      <a:pt x="1117" y="255"/>
                    </a:cubicBezTo>
                    <a:cubicBezTo>
                      <a:pt x="1100" y="251"/>
                      <a:pt x="1064" y="250"/>
                      <a:pt x="1047" y="255"/>
                    </a:cubicBezTo>
                    <a:cubicBezTo>
                      <a:pt x="1007" y="267"/>
                      <a:pt x="1022" y="326"/>
                      <a:pt x="977" y="322"/>
                    </a:cubicBezTo>
                    <a:cubicBezTo>
                      <a:pt x="959" y="320"/>
                      <a:pt x="948" y="307"/>
                      <a:pt x="936" y="300"/>
                    </a:cubicBezTo>
                    <a:cubicBezTo>
                      <a:pt x="923" y="292"/>
                      <a:pt x="904" y="287"/>
                      <a:pt x="892" y="278"/>
                    </a:cubicBezTo>
                    <a:cubicBezTo>
                      <a:pt x="881" y="269"/>
                      <a:pt x="863" y="253"/>
                      <a:pt x="864" y="238"/>
                    </a:cubicBezTo>
                    <a:cubicBezTo>
                      <a:pt x="865" y="224"/>
                      <a:pt x="884" y="218"/>
                      <a:pt x="888" y="204"/>
                    </a:cubicBezTo>
                    <a:cubicBezTo>
                      <a:pt x="902" y="157"/>
                      <a:pt x="851" y="161"/>
                      <a:pt x="822" y="158"/>
                    </a:cubicBezTo>
                    <a:cubicBezTo>
                      <a:pt x="804" y="156"/>
                      <a:pt x="786" y="152"/>
                      <a:pt x="769" y="150"/>
                    </a:cubicBezTo>
                    <a:cubicBezTo>
                      <a:pt x="761" y="149"/>
                      <a:pt x="750" y="153"/>
                      <a:pt x="743" y="149"/>
                    </a:cubicBezTo>
                    <a:cubicBezTo>
                      <a:pt x="730" y="142"/>
                      <a:pt x="735" y="132"/>
                      <a:pt x="727" y="125"/>
                    </a:cubicBezTo>
                    <a:cubicBezTo>
                      <a:pt x="695" y="96"/>
                      <a:pt x="646" y="115"/>
                      <a:pt x="612" y="97"/>
                    </a:cubicBezTo>
                    <a:cubicBezTo>
                      <a:pt x="595" y="88"/>
                      <a:pt x="591" y="68"/>
                      <a:pt x="574" y="60"/>
                    </a:cubicBezTo>
                    <a:cubicBezTo>
                      <a:pt x="561" y="53"/>
                      <a:pt x="546" y="56"/>
                      <a:pt x="532" y="56"/>
                    </a:cubicBezTo>
                    <a:cubicBezTo>
                      <a:pt x="488" y="56"/>
                      <a:pt x="477" y="61"/>
                      <a:pt x="455" y="98"/>
                    </a:cubicBezTo>
                    <a:cubicBezTo>
                      <a:pt x="436" y="132"/>
                      <a:pt x="435" y="121"/>
                      <a:pt x="403" y="131"/>
                    </a:cubicBezTo>
                    <a:cubicBezTo>
                      <a:pt x="387" y="135"/>
                      <a:pt x="375" y="156"/>
                      <a:pt x="359" y="160"/>
                    </a:cubicBezTo>
                    <a:cubicBezTo>
                      <a:pt x="331" y="168"/>
                      <a:pt x="310" y="159"/>
                      <a:pt x="289" y="148"/>
                    </a:cubicBezTo>
                    <a:cubicBezTo>
                      <a:pt x="282" y="167"/>
                      <a:pt x="280" y="181"/>
                      <a:pt x="302" y="200"/>
                    </a:cubicBezTo>
                    <a:cubicBezTo>
                      <a:pt x="311" y="208"/>
                      <a:pt x="333" y="216"/>
                      <a:pt x="338" y="227"/>
                    </a:cubicBezTo>
                    <a:cubicBezTo>
                      <a:pt x="341" y="237"/>
                      <a:pt x="333" y="253"/>
                      <a:pt x="337" y="265"/>
                    </a:cubicBezTo>
                    <a:cubicBezTo>
                      <a:pt x="347" y="299"/>
                      <a:pt x="378" y="291"/>
                      <a:pt x="364" y="333"/>
                    </a:cubicBezTo>
                    <a:cubicBezTo>
                      <a:pt x="358" y="348"/>
                      <a:pt x="349" y="362"/>
                      <a:pt x="348" y="378"/>
                    </a:cubicBezTo>
                    <a:cubicBezTo>
                      <a:pt x="346" y="391"/>
                      <a:pt x="350" y="406"/>
                      <a:pt x="348" y="420"/>
                    </a:cubicBezTo>
                    <a:cubicBezTo>
                      <a:pt x="345" y="452"/>
                      <a:pt x="341" y="451"/>
                      <a:pt x="314" y="455"/>
                    </a:cubicBezTo>
                    <a:cubicBezTo>
                      <a:pt x="293" y="459"/>
                      <a:pt x="280" y="457"/>
                      <a:pt x="279" y="483"/>
                    </a:cubicBezTo>
                    <a:cubicBezTo>
                      <a:pt x="278" y="507"/>
                      <a:pt x="299" y="518"/>
                      <a:pt x="304" y="544"/>
                    </a:cubicBezTo>
                    <a:cubicBezTo>
                      <a:pt x="309" y="572"/>
                      <a:pt x="297" y="580"/>
                      <a:pt x="291" y="605"/>
                    </a:cubicBezTo>
                    <a:cubicBezTo>
                      <a:pt x="277" y="661"/>
                      <a:pt x="350" y="647"/>
                      <a:pt x="353" y="688"/>
                    </a:cubicBezTo>
                    <a:cubicBezTo>
                      <a:pt x="356" y="727"/>
                      <a:pt x="319" y="723"/>
                      <a:pt x="314" y="754"/>
                    </a:cubicBezTo>
                    <a:cubicBezTo>
                      <a:pt x="312" y="770"/>
                      <a:pt x="323" y="784"/>
                      <a:pt x="312" y="800"/>
                    </a:cubicBezTo>
                    <a:cubicBezTo>
                      <a:pt x="303" y="813"/>
                      <a:pt x="283" y="815"/>
                      <a:pt x="273" y="827"/>
                    </a:cubicBezTo>
                    <a:cubicBezTo>
                      <a:pt x="259" y="843"/>
                      <a:pt x="270" y="851"/>
                      <a:pt x="263" y="870"/>
                    </a:cubicBezTo>
                    <a:cubicBezTo>
                      <a:pt x="259" y="883"/>
                      <a:pt x="250" y="894"/>
                      <a:pt x="243" y="904"/>
                    </a:cubicBezTo>
                    <a:cubicBezTo>
                      <a:pt x="240" y="909"/>
                      <a:pt x="242" y="919"/>
                      <a:pt x="238" y="924"/>
                    </a:cubicBezTo>
                    <a:cubicBezTo>
                      <a:pt x="234" y="929"/>
                      <a:pt x="225" y="927"/>
                      <a:pt x="220" y="931"/>
                    </a:cubicBezTo>
                    <a:cubicBezTo>
                      <a:pt x="205" y="946"/>
                      <a:pt x="208" y="946"/>
                      <a:pt x="209" y="968"/>
                    </a:cubicBezTo>
                    <a:cubicBezTo>
                      <a:pt x="210" y="996"/>
                      <a:pt x="216" y="1024"/>
                      <a:pt x="208" y="1051"/>
                    </a:cubicBezTo>
                    <a:cubicBezTo>
                      <a:pt x="197" y="1086"/>
                      <a:pt x="174" y="1117"/>
                      <a:pt x="161" y="1150"/>
                    </a:cubicBezTo>
                    <a:cubicBezTo>
                      <a:pt x="146" y="1188"/>
                      <a:pt x="150" y="1197"/>
                      <a:pt x="108" y="1206"/>
                    </a:cubicBezTo>
                    <a:cubicBezTo>
                      <a:pt x="90" y="1210"/>
                      <a:pt x="76" y="1216"/>
                      <a:pt x="56" y="1216"/>
                    </a:cubicBezTo>
                    <a:cubicBezTo>
                      <a:pt x="48" y="1217"/>
                      <a:pt x="24" y="1212"/>
                      <a:pt x="18" y="1217"/>
                    </a:cubicBezTo>
                    <a:cubicBezTo>
                      <a:pt x="0" y="1231"/>
                      <a:pt x="13" y="1290"/>
                      <a:pt x="20" y="1332"/>
                    </a:cubicBezTo>
                    <a:cubicBezTo>
                      <a:pt x="43" y="1323"/>
                      <a:pt x="80" y="1348"/>
                      <a:pt x="103" y="1344"/>
                    </a:cubicBezTo>
                    <a:cubicBezTo>
                      <a:pt x="141" y="1338"/>
                      <a:pt x="141" y="1316"/>
                      <a:pt x="177" y="1344"/>
                    </a:cubicBezTo>
                    <a:cubicBezTo>
                      <a:pt x="185" y="1351"/>
                      <a:pt x="209" y="1359"/>
                      <a:pt x="212" y="1364"/>
                    </a:cubicBezTo>
                    <a:cubicBezTo>
                      <a:pt x="219" y="1374"/>
                      <a:pt x="206" y="1397"/>
                      <a:pt x="213" y="1408"/>
                    </a:cubicBezTo>
                    <a:cubicBezTo>
                      <a:pt x="226" y="1432"/>
                      <a:pt x="270" y="1423"/>
                      <a:pt x="289" y="1416"/>
                    </a:cubicBezTo>
                    <a:cubicBezTo>
                      <a:pt x="322" y="1404"/>
                      <a:pt x="327" y="1391"/>
                      <a:pt x="360" y="1411"/>
                    </a:cubicBezTo>
                    <a:cubicBezTo>
                      <a:pt x="372" y="1418"/>
                      <a:pt x="389" y="1420"/>
                      <a:pt x="399" y="1426"/>
                    </a:cubicBezTo>
                    <a:cubicBezTo>
                      <a:pt x="419" y="1439"/>
                      <a:pt x="408" y="1442"/>
                      <a:pt x="414" y="1463"/>
                    </a:cubicBezTo>
                    <a:cubicBezTo>
                      <a:pt x="418" y="1479"/>
                      <a:pt x="430" y="1488"/>
                      <a:pt x="436" y="1502"/>
                    </a:cubicBezTo>
                    <a:cubicBezTo>
                      <a:pt x="441" y="1514"/>
                      <a:pt x="438" y="1527"/>
                      <a:pt x="442" y="1538"/>
                    </a:cubicBezTo>
                    <a:cubicBezTo>
                      <a:pt x="452" y="1565"/>
                      <a:pt x="498" y="1570"/>
                      <a:pt x="526" y="1571"/>
                    </a:cubicBezTo>
                    <a:cubicBezTo>
                      <a:pt x="563" y="1573"/>
                      <a:pt x="573" y="1546"/>
                      <a:pt x="591" y="1515"/>
                    </a:cubicBezTo>
                    <a:cubicBezTo>
                      <a:pt x="607" y="1489"/>
                      <a:pt x="598" y="1452"/>
                      <a:pt x="624" y="1432"/>
                    </a:cubicBezTo>
                    <a:cubicBezTo>
                      <a:pt x="635" y="1422"/>
                      <a:pt x="652" y="1419"/>
                      <a:pt x="669" y="1419"/>
                    </a:cubicBezTo>
                    <a:cubicBezTo>
                      <a:pt x="642" y="1294"/>
                      <a:pt x="676" y="1079"/>
                      <a:pt x="749" y="976"/>
                    </a:cubicBezTo>
                    <a:cubicBezTo>
                      <a:pt x="763" y="956"/>
                      <a:pt x="796" y="936"/>
                      <a:pt x="808" y="914"/>
                    </a:cubicBezTo>
                    <a:cubicBezTo>
                      <a:pt x="829" y="877"/>
                      <a:pt x="851" y="882"/>
                      <a:pt x="879" y="855"/>
                    </a:cubicBezTo>
                    <a:cubicBezTo>
                      <a:pt x="891" y="844"/>
                      <a:pt x="897" y="832"/>
                      <a:pt x="912" y="824"/>
                    </a:cubicBezTo>
                    <a:cubicBezTo>
                      <a:pt x="927" y="816"/>
                      <a:pt x="943" y="811"/>
                      <a:pt x="959" y="802"/>
                    </a:cubicBezTo>
                    <a:cubicBezTo>
                      <a:pt x="991" y="786"/>
                      <a:pt x="1005" y="760"/>
                      <a:pt x="1046" y="768"/>
                    </a:cubicBezTo>
                    <a:cubicBezTo>
                      <a:pt x="1055" y="769"/>
                      <a:pt x="1070" y="774"/>
                      <a:pt x="1077" y="780"/>
                    </a:cubicBezTo>
                    <a:cubicBezTo>
                      <a:pt x="1081" y="784"/>
                      <a:pt x="1085" y="796"/>
                      <a:pt x="1089" y="798"/>
                    </a:cubicBezTo>
                    <a:cubicBezTo>
                      <a:pt x="1099" y="804"/>
                      <a:pt x="1121" y="800"/>
                      <a:pt x="1133" y="801"/>
                    </a:cubicBezTo>
                    <a:cubicBezTo>
                      <a:pt x="1210" y="811"/>
                      <a:pt x="1157" y="918"/>
                      <a:pt x="1216" y="928"/>
                    </a:cubicBezTo>
                    <a:cubicBezTo>
                      <a:pt x="1243" y="933"/>
                      <a:pt x="1271" y="912"/>
                      <a:pt x="1289" y="896"/>
                    </a:cubicBezTo>
                    <a:cubicBezTo>
                      <a:pt x="1303" y="883"/>
                      <a:pt x="1304" y="874"/>
                      <a:pt x="1297" y="856"/>
                    </a:cubicBezTo>
                    <a:cubicBezTo>
                      <a:pt x="1292" y="844"/>
                      <a:pt x="1281" y="815"/>
                      <a:pt x="1271" y="807"/>
                    </a:cubicBezTo>
                    <a:cubicBezTo>
                      <a:pt x="1271" y="810"/>
                      <a:pt x="1271" y="813"/>
                      <a:pt x="1272" y="817"/>
                    </a:cubicBezTo>
                    <a:cubicBezTo>
                      <a:pt x="1268" y="791"/>
                      <a:pt x="1229" y="774"/>
                      <a:pt x="1215" y="754"/>
                    </a:cubicBezTo>
                    <a:cubicBezTo>
                      <a:pt x="1184" y="712"/>
                      <a:pt x="1238" y="724"/>
                      <a:pt x="1247" y="702"/>
                    </a:cubicBezTo>
                    <a:cubicBezTo>
                      <a:pt x="1251" y="694"/>
                      <a:pt x="1245" y="672"/>
                      <a:pt x="1245" y="663"/>
                    </a:cubicBezTo>
                    <a:cubicBezTo>
                      <a:pt x="1247" y="639"/>
                      <a:pt x="1251" y="651"/>
                      <a:pt x="1264" y="638"/>
                    </a:cubicBezTo>
                    <a:cubicBezTo>
                      <a:pt x="1291" y="613"/>
                      <a:pt x="1248" y="609"/>
                      <a:pt x="1230" y="597"/>
                    </a:cubicBezTo>
                    <a:cubicBezTo>
                      <a:pt x="1222" y="592"/>
                      <a:pt x="1208" y="580"/>
                      <a:pt x="1207" y="570"/>
                    </a:cubicBezTo>
                    <a:cubicBezTo>
                      <a:pt x="1206" y="555"/>
                      <a:pt x="1219" y="552"/>
                      <a:pt x="1228" y="543"/>
                    </a:cubicBezTo>
                    <a:cubicBezTo>
                      <a:pt x="1243" y="528"/>
                      <a:pt x="1278" y="505"/>
                      <a:pt x="1256" y="481"/>
                    </a:cubicBezTo>
                    <a:cubicBezTo>
                      <a:pt x="1240" y="463"/>
                      <a:pt x="1190" y="477"/>
                      <a:pt x="1179" y="459"/>
                    </a:cubicBezTo>
                    <a:cubicBezTo>
                      <a:pt x="1162" y="430"/>
                      <a:pt x="1225" y="425"/>
                      <a:pt x="1234" y="417"/>
                    </a:cubicBezTo>
                    <a:cubicBezTo>
                      <a:pt x="1245" y="409"/>
                      <a:pt x="1247" y="400"/>
                      <a:pt x="1261" y="397"/>
                    </a:cubicBezTo>
                    <a:cubicBezTo>
                      <a:pt x="1270" y="395"/>
                      <a:pt x="1286" y="403"/>
                      <a:pt x="1294" y="399"/>
                    </a:cubicBezTo>
                    <a:cubicBezTo>
                      <a:pt x="1298" y="397"/>
                      <a:pt x="1310" y="376"/>
                      <a:pt x="1303" y="373"/>
                    </a:cubicBezTo>
                    <a:cubicBezTo>
                      <a:pt x="1270" y="364"/>
                      <a:pt x="1269" y="315"/>
                      <a:pt x="1273" y="288"/>
                    </a:cubicBezTo>
                    <a:cubicBezTo>
                      <a:pt x="1278" y="246"/>
                      <a:pt x="1306" y="257"/>
                      <a:pt x="1337" y="245"/>
                    </a:cubicBezTo>
                    <a:cubicBezTo>
                      <a:pt x="1336" y="212"/>
                      <a:pt x="1357" y="219"/>
                      <a:pt x="1379" y="205"/>
                    </a:cubicBezTo>
                    <a:cubicBezTo>
                      <a:pt x="1391" y="197"/>
                      <a:pt x="1397" y="177"/>
                      <a:pt x="1391" y="163"/>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Freeform 20">
                <a:extLst>
                  <a:ext uri="{FF2B5EF4-FFF2-40B4-BE49-F238E27FC236}">
                    <a16:creationId xmlns:a16="http://schemas.microsoft.com/office/drawing/2014/main" id="{EBC7F94A-2A6F-09AB-85D5-0BCE0B79121C}"/>
                  </a:ext>
                </a:extLst>
              </p:cNvPr>
              <p:cNvSpPr>
                <a:spLocks/>
              </p:cNvSpPr>
              <p:nvPr/>
            </p:nvSpPr>
            <p:spPr bwMode="auto">
              <a:xfrm>
                <a:off x="7860477" y="5004151"/>
                <a:ext cx="225110" cy="283544"/>
              </a:xfrm>
              <a:custGeom>
                <a:avLst/>
                <a:gdLst>
                  <a:gd name="T0" fmla="*/ 140 w 1194"/>
                  <a:gd name="T1" fmla="*/ 1087 h 1504"/>
                  <a:gd name="T2" fmla="*/ 163 w 1194"/>
                  <a:gd name="T3" fmla="*/ 1117 h 1504"/>
                  <a:gd name="T4" fmla="*/ 257 w 1194"/>
                  <a:gd name="T5" fmla="*/ 1226 h 1504"/>
                  <a:gd name="T6" fmla="*/ 367 w 1194"/>
                  <a:gd name="T7" fmla="*/ 1308 h 1504"/>
                  <a:gd name="T8" fmla="*/ 527 w 1194"/>
                  <a:gd name="T9" fmla="*/ 1360 h 1504"/>
                  <a:gd name="T10" fmla="*/ 618 w 1194"/>
                  <a:gd name="T11" fmla="*/ 1340 h 1504"/>
                  <a:gd name="T12" fmla="*/ 779 w 1194"/>
                  <a:gd name="T13" fmla="*/ 1289 h 1504"/>
                  <a:gd name="T14" fmla="*/ 845 w 1194"/>
                  <a:gd name="T15" fmla="*/ 1237 h 1504"/>
                  <a:gd name="T16" fmla="*/ 981 w 1194"/>
                  <a:gd name="T17" fmla="*/ 1357 h 1504"/>
                  <a:gd name="T18" fmla="*/ 1193 w 1194"/>
                  <a:gd name="T19" fmla="*/ 1495 h 1504"/>
                  <a:gd name="T20" fmla="*/ 1190 w 1194"/>
                  <a:gd name="T21" fmla="*/ 1493 h 1504"/>
                  <a:gd name="T22" fmla="*/ 891 w 1194"/>
                  <a:gd name="T23" fmla="*/ 886 h 1504"/>
                  <a:gd name="T24" fmla="*/ 940 w 1194"/>
                  <a:gd name="T25" fmla="*/ 645 h 1504"/>
                  <a:gd name="T26" fmla="*/ 1050 w 1194"/>
                  <a:gd name="T27" fmla="*/ 334 h 1504"/>
                  <a:gd name="T28" fmla="*/ 1128 w 1194"/>
                  <a:gd name="T29" fmla="*/ 91 h 1504"/>
                  <a:gd name="T30" fmla="*/ 1021 w 1194"/>
                  <a:gd name="T31" fmla="*/ 57 h 1504"/>
                  <a:gd name="T32" fmla="*/ 934 w 1194"/>
                  <a:gd name="T33" fmla="*/ 20 h 1504"/>
                  <a:gd name="T34" fmla="*/ 918 w 1194"/>
                  <a:gd name="T35" fmla="*/ 82 h 1504"/>
                  <a:gd name="T36" fmla="*/ 833 w 1194"/>
                  <a:gd name="T37" fmla="*/ 164 h 1504"/>
                  <a:gd name="T38" fmla="*/ 709 w 1194"/>
                  <a:gd name="T39" fmla="*/ 123 h 1504"/>
                  <a:gd name="T40" fmla="*/ 678 w 1194"/>
                  <a:gd name="T41" fmla="*/ 80 h 1504"/>
                  <a:gd name="T42" fmla="*/ 635 w 1194"/>
                  <a:gd name="T43" fmla="*/ 26 h 1504"/>
                  <a:gd name="T44" fmla="*/ 579 w 1194"/>
                  <a:gd name="T45" fmla="*/ 44 h 1504"/>
                  <a:gd name="T46" fmla="*/ 595 w 1194"/>
                  <a:gd name="T47" fmla="*/ 126 h 1504"/>
                  <a:gd name="T48" fmla="*/ 611 w 1194"/>
                  <a:gd name="T49" fmla="*/ 277 h 1504"/>
                  <a:gd name="T50" fmla="*/ 569 w 1194"/>
                  <a:gd name="T51" fmla="*/ 417 h 1504"/>
                  <a:gd name="T52" fmla="*/ 585 w 1194"/>
                  <a:gd name="T53" fmla="*/ 530 h 1504"/>
                  <a:gd name="T54" fmla="*/ 531 w 1194"/>
                  <a:gd name="T55" fmla="*/ 639 h 1504"/>
                  <a:gd name="T56" fmla="*/ 459 w 1194"/>
                  <a:gd name="T57" fmla="*/ 663 h 1504"/>
                  <a:gd name="T58" fmla="*/ 397 w 1194"/>
                  <a:gd name="T59" fmla="*/ 696 h 1504"/>
                  <a:gd name="T60" fmla="*/ 298 w 1194"/>
                  <a:gd name="T61" fmla="*/ 734 h 1504"/>
                  <a:gd name="T62" fmla="*/ 254 w 1194"/>
                  <a:gd name="T63" fmla="*/ 772 h 1504"/>
                  <a:gd name="T64" fmla="*/ 163 w 1194"/>
                  <a:gd name="T65" fmla="*/ 813 h 1504"/>
                  <a:gd name="T66" fmla="*/ 88 w 1194"/>
                  <a:gd name="T67" fmla="*/ 905 h 1504"/>
                  <a:gd name="T68" fmla="*/ 0 w 1194"/>
                  <a:gd name="T69" fmla="*/ 922 h 1504"/>
                  <a:gd name="T70" fmla="*/ 81 w 1194"/>
                  <a:gd name="T71" fmla="*/ 1080 h 1504"/>
                  <a:gd name="T72" fmla="*/ 86 w 1194"/>
                  <a:gd name="T73" fmla="*/ 107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4" h="1504">
                    <a:moveTo>
                      <a:pt x="106" y="1059"/>
                    </a:moveTo>
                    <a:cubicBezTo>
                      <a:pt x="124" y="1059"/>
                      <a:pt x="132" y="1073"/>
                      <a:pt x="140" y="1087"/>
                    </a:cubicBezTo>
                    <a:cubicBezTo>
                      <a:pt x="144" y="1093"/>
                      <a:pt x="145" y="1099"/>
                      <a:pt x="150" y="1105"/>
                    </a:cubicBezTo>
                    <a:cubicBezTo>
                      <a:pt x="154" y="1109"/>
                      <a:pt x="161" y="1114"/>
                      <a:pt x="163" y="1117"/>
                    </a:cubicBezTo>
                    <a:cubicBezTo>
                      <a:pt x="184" y="1139"/>
                      <a:pt x="210" y="1162"/>
                      <a:pt x="227" y="1189"/>
                    </a:cubicBezTo>
                    <a:cubicBezTo>
                      <a:pt x="237" y="1206"/>
                      <a:pt x="242" y="1213"/>
                      <a:pt x="257" y="1226"/>
                    </a:cubicBezTo>
                    <a:cubicBezTo>
                      <a:pt x="272" y="1239"/>
                      <a:pt x="270" y="1247"/>
                      <a:pt x="281" y="1262"/>
                    </a:cubicBezTo>
                    <a:cubicBezTo>
                      <a:pt x="296" y="1284"/>
                      <a:pt x="344" y="1300"/>
                      <a:pt x="367" y="1308"/>
                    </a:cubicBezTo>
                    <a:cubicBezTo>
                      <a:pt x="395" y="1317"/>
                      <a:pt x="430" y="1323"/>
                      <a:pt x="454" y="1340"/>
                    </a:cubicBezTo>
                    <a:cubicBezTo>
                      <a:pt x="488" y="1364"/>
                      <a:pt x="486" y="1373"/>
                      <a:pt x="527" y="1360"/>
                    </a:cubicBezTo>
                    <a:cubicBezTo>
                      <a:pt x="542" y="1356"/>
                      <a:pt x="556" y="1358"/>
                      <a:pt x="572" y="1355"/>
                    </a:cubicBezTo>
                    <a:cubicBezTo>
                      <a:pt x="590" y="1351"/>
                      <a:pt x="599" y="1343"/>
                      <a:pt x="618" y="1340"/>
                    </a:cubicBezTo>
                    <a:cubicBezTo>
                      <a:pt x="650" y="1333"/>
                      <a:pt x="664" y="1323"/>
                      <a:pt x="692" y="1306"/>
                    </a:cubicBezTo>
                    <a:cubicBezTo>
                      <a:pt x="720" y="1289"/>
                      <a:pt x="747" y="1289"/>
                      <a:pt x="779" y="1289"/>
                    </a:cubicBezTo>
                    <a:cubicBezTo>
                      <a:pt x="795" y="1288"/>
                      <a:pt x="800" y="1289"/>
                      <a:pt x="812" y="1281"/>
                    </a:cubicBezTo>
                    <a:cubicBezTo>
                      <a:pt x="823" y="1273"/>
                      <a:pt x="834" y="1242"/>
                      <a:pt x="845" y="1237"/>
                    </a:cubicBezTo>
                    <a:cubicBezTo>
                      <a:pt x="864" y="1229"/>
                      <a:pt x="909" y="1276"/>
                      <a:pt x="921" y="1292"/>
                    </a:cubicBezTo>
                    <a:cubicBezTo>
                      <a:pt x="942" y="1318"/>
                      <a:pt x="949" y="1344"/>
                      <a:pt x="981" y="1357"/>
                    </a:cubicBezTo>
                    <a:cubicBezTo>
                      <a:pt x="1018" y="1372"/>
                      <a:pt x="1032" y="1381"/>
                      <a:pt x="1050" y="1417"/>
                    </a:cubicBezTo>
                    <a:cubicBezTo>
                      <a:pt x="1072" y="1464"/>
                      <a:pt x="1139" y="1504"/>
                      <a:pt x="1193" y="1495"/>
                    </a:cubicBezTo>
                    <a:cubicBezTo>
                      <a:pt x="1193" y="1495"/>
                      <a:pt x="1193" y="1495"/>
                      <a:pt x="1194" y="1495"/>
                    </a:cubicBezTo>
                    <a:cubicBezTo>
                      <a:pt x="1192" y="1494"/>
                      <a:pt x="1191" y="1493"/>
                      <a:pt x="1190" y="1493"/>
                    </a:cubicBezTo>
                    <a:cubicBezTo>
                      <a:pt x="1176" y="1491"/>
                      <a:pt x="1163" y="1480"/>
                      <a:pt x="1144" y="1455"/>
                    </a:cubicBezTo>
                    <a:cubicBezTo>
                      <a:pt x="1043" y="1326"/>
                      <a:pt x="932" y="1089"/>
                      <a:pt x="891" y="886"/>
                    </a:cubicBezTo>
                    <a:cubicBezTo>
                      <a:pt x="876" y="810"/>
                      <a:pt x="936" y="761"/>
                      <a:pt x="948" y="729"/>
                    </a:cubicBezTo>
                    <a:cubicBezTo>
                      <a:pt x="960" y="698"/>
                      <a:pt x="945" y="701"/>
                      <a:pt x="940" y="645"/>
                    </a:cubicBezTo>
                    <a:cubicBezTo>
                      <a:pt x="936" y="589"/>
                      <a:pt x="990" y="444"/>
                      <a:pt x="1015" y="408"/>
                    </a:cubicBezTo>
                    <a:cubicBezTo>
                      <a:pt x="1040" y="373"/>
                      <a:pt x="1051" y="351"/>
                      <a:pt x="1050" y="334"/>
                    </a:cubicBezTo>
                    <a:cubicBezTo>
                      <a:pt x="1047" y="288"/>
                      <a:pt x="1081" y="172"/>
                      <a:pt x="1126" y="132"/>
                    </a:cubicBezTo>
                    <a:cubicBezTo>
                      <a:pt x="1123" y="119"/>
                      <a:pt x="1124" y="105"/>
                      <a:pt x="1128" y="91"/>
                    </a:cubicBezTo>
                    <a:cubicBezTo>
                      <a:pt x="1115" y="89"/>
                      <a:pt x="1102" y="88"/>
                      <a:pt x="1090" y="86"/>
                    </a:cubicBezTo>
                    <a:cubicBezTo>
                      <a:pt x="1063" y="80"/>
                      <a:pt x="1046" y="68"/>
                      <a:pt x="1021" y="57"/>
                    </a:cubicBezTo>
                    <a:cubicBezTo>
                      <a:pt x="1003" y="49"/>
                      <a:pt x="983" y="55"/>
                      <a:pt x="964" y="51"/>
                    </a:cubicBezTo>
                    <a:cubicBezTo>
                      <a:pt x="939" y="45"/>
                      <a:pt x="946" y="37"/>
                      <a:pt x="934" y="20"/>
                    </a:cubicBezTo>
                    <a:cubicBezTo>
                      <a:pt x="928" y="12"/>
                      <a:pt x="905" y="0"/>
                      <a:pt x="894" y="4"/>
                    </a:cubicBezTo>
                    <a:cubicBezTo>
                      <a:pt x="889" y="33"/>
                      <a:pt x="928" y="51"/>
                      <a:pt x="918" y="82"/>
                    </a:cubicBezTo>
                    <a:cubicBezTo>
                      <a:pt x="910" y="105"/>
                      <a:pt x="880" y="111"/>
                      <a:pt x="863" y="126"/>
                    </a:cubicBezTo>
                    <a:cubicBezTo>
                      <a:pt x="851" y="136"/>
                      <a:pt x="844" y="152"/>
                      <a:pt x="833" y="164"/>
                    </a:cubicBezTo>
                    <a:cubicBezTo>
                      <a:pt x="802" y="197"/>
                      <a:pt x="781" y="170"/>
                      <a:pt x="753" y="147"/>
                    </a:cubicBezTo>
                    <a:cubicBezTo>
                      <a:pt x="740" y="135"/>
                      <a:pt x="721" y="137"/>
                      <a:pt x="709" y="123"/>
                    </a:cubicBezTo>
                    <a:cubicBezTo>
                      <a:pt x="700" y="112"/>
                      <a:pt x="706" y="95"/>
                      <a:pt x="698" y="84"/>
                    </a:cubicBezTo>
                    <a:cubicBezTo>
                      <a:pt x="694" y="79"/>
                      <a:pt x="683" y="85"/>
                      <a:pt x="678" y="80"/>
                    </a:cubicBezTo>
                    <a:cubicBezTo>
                      <a:pt x="671" y="72"/>
                      <a:pt x="672" y="67"/>
                      <a:pt x="666" y="57"/>
                    </a:cubicBezTo>
                    <a:cubicBezTo>
                      <a:pt x="657" y="41"/>
                      <a:pt x="655" y="37"/>
                      <a:pt x="635" y="26"/>
                    </a:cubicBezTo>
                    <a:cubicBezTo>
                      <a:pt x="616" y="16"/>
                      <a:pt x="599" y="15"/>
                      <a:pt x="588" y="5"/>
                    </a:cubicBezTo>
                    <a:cubicBezTo>
                      <a:pt x="583" y="18"/>
                      <a:pt x="580" y="31"/>
                      <a:pt x="579" y="44"/>
                    </a:cubicBezTo>
                    <a:cubicBezTo>
                      <a:pt x="579" y="58"/>
                      <a:pt x="577" y="76"/>
                      <a:pt x="579" y="90"/>
                    </a:cubicBezTo>
                    <a:cubicBezTo>
                      <a:pt x="582" y="106"/>
                      <a:pt x="590" y="112"/>
                      <a:pt x="595" y="126"/>
                    </a:cubicBezTo>
                    <a:cubicBezTo>
                      <a:pt x="605" y="158"/>
                      <a:pt x="584" y="183"/>
                      <a:pt x="582" y="211"/>
                    </a:cubicBezTo>
                    <a:cubicBezTo>
                      <a:pt x="579" y="246"/>
                      <a:pt x="626" y="242"/>
                      <a:pt x="611" y="277"/>
                    </a:cubicBezTo>
                    <a:cubicBezTo>
                      <a:pt x="598" y="305"/>
                      <a:pt x="560" y="286"/>
                      <a:pt x="554" y="318"/>
                    </a:cubicBezTo>
                    <a:cubicBezTo>
                      <a:pt x="548" y="347"/>
                      <a:pt x="565" y="388"/>
                      <a:pt x="569" y="417"/>
                    </a:cubicBezTo>
                    <a:cubicBezTo>
                      <a:pt x="571" y="437"/>
                      <a:pt x="577" y="453"/>
                      <a:pt x="581" y="473"/>
                    </a:cubicBezTo>
                    <a:cubicBezTo>
                      <a:pt x="584" y="487"/>
                      <a:pt x="589" y="516"/>
                      <a:pt x="585" y="530"/>
                    </a:cubicBezTo>
                    <a:cubicBezTo>
                      <a:pt x="579" y="548"/>
                      <a:pt x="560" y="558"/>
                      <a:pt x="551" y="573"/>
                    </a:cubicBezTo>
                    <a:cubicBezTo>
                      <a:pt x="540" y="591"/>
                      <a:pt x="533" y="618"/>
                      <a:pt x="531" y="639"/>
                    </a:cubicBezTo>
                    <a:cubicBezTo>
                      <a:pt x="528" y="663"/>
                      <a:pt x="523" y="685"/>
                      <a:pt x="493" y="677"/>
                    </a:cubicBezTo>
                    <a:cubicBezTo>
                      <a:pt x="478" y="674"/>
                      <a:pt x="476" y="663"/>
                      <a:pt x="459" y="663"/>
                    </a:cubicBezTo>
                    <a:cubicBezTo>
                      <a:pt x="450" y="663"/>
                      <a:pt x="437" y="672"/>
                      <a:pt x="429" y="675"/>
                    </a:cubicBezTo>
                    <a:cubicBezTo>
                      <a:pt x="419" y="681"/>
                      <a:pt x="408" y="692"/>
                      <a:pt x="397" y="696"/>
                    </a:cubicBezTo>
                    <a:cubicBezTo>
                      <a:pt x="387" y="700"/>
                      <a:pt x="376" y="696"/>
                      <a:pt x="365" y="698"/>
                    </a:cubicBezTo>
                    <a:cubicBezTo>
                      <a:pt x="337" y="703"/>
                      <a:pt x="323" y="727"/>
                      <a:pt x="298" y="734"/>
                    </a:cubicBezTo>
                    <a:cubicBezTo>
                      <a:pt x="286" y="738"/>
                      <a:pt x="257" y="731"/>
                      <a:pt x="249" y="744"/>
                    </a:cubicBezTo>
                    <a:cubicBezTo>
                      <a:pt x="244" y="753"/>
                      <a:pt x="255" y="764"/>
                      <a:pt x="254" y="772"/>
                    </a:cubicBezTo>
                    <a:cubicBezTo>
                      <a:pt x="247" y="805"/>
                      <a:pt x="220" y="785"/>
                      <a:pt x="196" y="788"/>
                    </a:cubicBezTo>
                    <a:cubicBezTo>
                      <a:pt x="174" y="790"/>
                      <a:pt x="167" y="794"/>
                      <a:pt x="163" y="813"/>
                    </a:cubicBezTo>
                    <a:cubicBezTo>
                      <a:pt x="159" y="832"/>
                      <a:pt x="161" y="846"/>
                      <a:pt x="153" y="864"/>
                    </a:cubicBezTo>
                    <a:cubicBezTo>
                      <a:pt x="137" y="903"/>
                      <a:pt x="129" y="903"/>
                      <a:pt x="88" y="905"/>
                    </a:cubicBezTo>
                    <a:cubicBezTo>
                      <a:pt x="60" y="907"/>
                      <a:pt x="40" y="913"/>
                      <a:pt x="13" y="919"/>
                    </a:cubicBezTo>
                    <a:cubicBezTo>
                      <a:pt x="8" y="920"/>
                      <a:pt x="4" y="920"/>
                      <a:pt x="0" y="922"/>
                    </a:cubicBezTo>
                    <a:cubicBezTo>
                      <a:pt x="13" y="947"/>
                      <a:pt x="26" y="973"/>
                      <a:pt x="34" y="1000"/>
                    </a:cubicBezTo>
                    <a:cubicBezTo>
                      <a:pt x="44" y="1030"/>
                      <a:pt x="50" y="1066"/>
                      <a:pt x="81" y="1080"/>
                    </a:cubicBezTo>
                    <a:cubicBezTo>
                      <a:pt x="81" y="1077"/>
                      <a:pt x="82" y="1072"/>
                      <a:pt x="81" y="1067"/>
                    </a:cubicBezTo>
                    <a:cubicBezTo>
                      <a:pt x="82" y="1071"/>
                      <a:pt x="84" y="1074"/>
                      <a:pt x="86" y="1077"/>
                    </a:cubicBezTo>
                    <a:cubicBezTo>
                      <a:pt x="88" y="1067"/>
                      <a:pt x="91" y="1058"/>
                      <a:pt x="106" y="1059"/>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Freeform 26">
                <a:extLst>
                  <a:ext uri="{FF2B5EF4-FFF2-40B4-BE49-F238E27FC236}">
                    <a16:creationId xmlns:a16="http://schemas.microsoft.com/office/drawing/2014/main" id="{ED5425EE-7D27-7430-7D3A-1FE11F8597BA}"/>
                  </a:ext>
                </a:extLst>
              </p:cNvPr>
              <p:cNvSpPr>
                <a:spLocks/>
              </p:cNvSpPr>
              <p:nvPr/>
            </p:nvSpPr>
            <p:spPr bwMode="auto">
              <a:xfrm>
                <a:off x="7409378" y="4985072"/>
                <a:ext cx="271330" cy="431861"/>
              </a:xfrm>
              <a:custGeom>
                <a:avLst/>
                <a:gdLst>
                  <a:gd name="T0" fmla="*/ 1389 w 1439"/>
                  <a:gd name="T1" fmla="*/ 1282 h 2290"/>
                  <a:gd name="T2" fmla="*/ 1346 w 1439"/>
                  <a:gd name="T3" fmla="*/ 1148 h 2290"/>
                  <a:gd name="T4" fmla="*/ 1315 w 1439"/>
                  <a:gd name="T5" fmla="*/ 1075 h 2290"/>
                  <a:gd name="T6" fmla="*/ 1308 w 1439"/>
                  <a:gd name="T7" fmla="*/ 940 h 2290"/>
                  <a:gd name="T8" fmla="*/ 1356 w 1439"/>
                  <a:gd name="T9" fmla="*/ 863 h 2290"/>
                  <a:gd name="T10" fmla="*/ 1266 w 1439"/>
                  <a:gd name="T11" fmla="*/ 764 h 2290"/>
                  <a:gd name="T12" fmla="*/ 1198 w 1439"/>
                  <a:gd name="T13" fmla="*/ 784 h 2290"/>
                  <a:gd name="T14" fmla="*/ 1113 w 1439"/>
                  <a:gd name="T15" fmla="*/ 641 h 2290"/>
                  <a:gd name="T16" fmla="*/ 1152 w 1439"/>
                  <a:gd name="T17" fmla="*/ 531 h 2290"/>
                  <a:gd name="T18" fmla="*/ 1223 w 1439"/>
                  <a:gd name="T19" fmla="*/ 419 h 2290"/>
                  <a:gd name="T20" fmla="*/ 1415 w 1439"/>
                  <a:gd name="T21" fmla="*/ 355 h 2290"/>
                  <a:gd name="T22" fmla="*/ 1343 w 1439"/>
                  <a:gd name="T23" fmla="*/ 178 h 2290"/>
                  <a:gd name="T24" fmla="*/ 1300 w 1439"/>
                  <a:gd name="T25" fmla="*/ 122 h 2290"/>
                  <a:gd name="T26" fmla="*/ 1256 w 1439"/>
                  <a:gd name="T27" fmla="*/ 1 h 2290"/>
                  <a:gd name="T28" fmla="*/ 1073 w 1439"/>
                  <a:gd name="T29" fmla="*/ 100 h 2290"/>
                  <a:gd name="T30" fmla="*/ 919 w 1439"/>
                  <a:gd name="T31" fmla="*/ 202 h 2290"/>
                  <a:gd name="T32" fmla="*/ 786 w 1439"/>
                  <a:gd name="T33" fmla="*/ 273 h 2290"/>
                  <a:gd name="T34" fmla="*/ 712 w 1439"/>
                  <a:gd name="T35" fmla="*/ 145 h 2290"/>
                  <a:gd name="T36" fmla="*/ 544 w 1439"/>
                  <a:gd name="T37" fmla="*/ 240 h 2290"/>
                  <a:gd name="T38" fmla="*/ 455 w 1439"/>
                  <a:gd name="T39" fmla="*/ 334 h 2290"/>
                  <a:gd name="T40" fmla="*/ 452 w 1439"/>
                  <a:gd name="T41" fmla="*/ 521 h 2290"/>
                  <a:gd name="T42" fmla="*/ 385 w 1439"/>
                  <a:gd name="T43" fmla="*/ 608 h 2290"/>
                  <a:gd name="T44" fmla="*/ 355 w 1439"/>
                  <a:gd name="T45" fmla="*/ 692 h 2290"/>
                  <a:gd name="T46" fmla="*/ 321 w 1439"/>
                  <a:gd name="T47" fmla="*/ 825 h 2290"/>
                  <a:gd name="T48" fmla="*/ 280 w 1439"/>
                  <a:gd name="T49" fmla="*/ 997 h 2290"/>
                  <a:gd name="T50" fmla="*/ 256 w 1439"/>
                  <a:gd name="T51" fmla="*/ 1137 h 2290"/>
                  <a:gd name="T52" fmla="*/ 253 w 1439"/>
                  <a:gd name="T53" fmla="*/ 1306 h 2290"/>
                  <a:gd name="T54" fmla="*/ 153 w 1439"/>
                  <a:gd name="T55" fmla="*/ 1416 h 2290"/>
                  <a:gd name="T56" fmla="*/ 23 w 1439"/>
                  <a:gd name="T57" fmla="*/ 1487 h 2290"/>
                  <a:gd name="T58" fmla="*/ 181 w 1439"/>
                  <a:gd name="T59" fmla="*/ 1622 h 2290"/>
                  <a:gd name="T60" fmla="*/ 270 w 1439"/>
                  <a:gd name="T61" fmla="*/ 1801 h 2290"/>
                  <a:gd name="T62" fmla="*/ 298 w 1439"/>
                  <a:gd name="T63" fmla="*/ 1970 h 2290"/>
                  <a:gd name="T64" fmla="*/ 296 w 1439"/>
                  <a:gd name="T65" fmla="*/ 2098 h 2290"/>
                  <a:gd name="T66" fmla="*/ 244 w 1439"/>
                  <a:gd name="T67" fmla="*/ 2220 h 2290"/>
                  <a:gd name="T68" fmla="*/ 342 w 1439"/>
                  <a:gd name="T69" fmla="*/ 2248 h 2290"/>
                  <a:gd name="T70" fmla="*/ 544 w 1439"/>
                  <a:gd name="T71" fmla="*/ 2245 h 2290"/>
                  <a:gd name="T72" fmla="*/ 728 w 1439"/>
                  <a:gd name="T73" fmla="*/ 2121 h 2290"/>
                  <a:gd name="T74" fmla="*/ 852 w 1439"/>
                  <a:gd name="T75" fmla="*/ 2011 h 2290"/>
                  <a:gd name="T76" fmla="*/ 866 w 1439"/>
                  <a:gd name="T77" fmla="*/ 1915 h 2290"/>
                  <a:gd name="T78" fmla="*/ 914 w 1439"/>
                  <a:gd name="T79" fmla="*/ 1770 h 2290"/>
                  <a:gd name="T80" fmla="*/ 907 w 1439"/>
                  <a:gd name="T81" fmla="*/ 1681 h 2290"/>
                  <a:gd name="T82" fmla="*/ 906 w 1439"/>
                  <a:gd name="T83" fmla="*/ 1554 h 2290"/>
                  <a:gd name="T84" fmla="*/ 946 w 1439"/>
                  <a:gd name="T85" fmla="*/ 1428 h 2290"/>
                  <a:gd name="T86" fmla="*/ 1040 w 1439"/>
                  <a:gd name="T87" fmla="*/ 1382 h 2290"/>
                  <a:gd name="T88" fmla="*/ 1159 w 1439"/>
                  <a:gd name="T89" fmla="*/ 1394 h 2290"/>
                  <a:gd name="T90" fmla="*/ 1280 w 1439"/>
                  <a:gd name="T91" fmla="*/ 1383 h 2290"/>
                  <a:gd name="T92" fmla="*/ 1389 w 1439"/>
                  <a:gd name="T93" fmla="*/ 1429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9" h="2290">
                    <a:moveTo>
                      <a:pt x="1435" y="1386"/>
                    </a:moveTo>
                    <a:cubicBezTo>
                      <a:pt x="1432" y="1379"/>
                      <a:pt x="1439" y="1361"/>
                      <a:pt x="1437" y="1351"/>
                    </a:cubicBezTo>
                    <a:cubicBezTo>
                      <a:pt x="1432" y="1319"/>
                      <a:pt x="1408" y="1306"/>
                      <a:pt x="1389" y="1282"/>
                    </a:cubicBezTo>
                    <a:cubicBezTo>
                      <a:pt x="1382" y="1273"/>
                      <a:pt x="1357" y="1260"/>
                      <a:pt x="1353" y="1254"/>
                    </a:cubicBezTo>
                    <a:cubicBezTo>
                      <a:pt x="1348" y="1245"/>
                      <a:pt x="1351" y="1229"/>
                      <a:pt x="1348" y="1219"/>
                    </a:cubicBezTo>
                    <a:cubicBezTo>
                      <a:pt x="1343" y="1204"/>
                      <a:pt x="1319" y="1158"/>
                      <a:pt x="1346" y="1148"/>
                    </a:cubicBezTo>
                    <a:cubicBezTo>
                      <a:pt x="1335" y="1143"/>
                      <a:pt x="1337" y="1125"/>
                      <a:pt x="1328" y="1116"/>
                    </a:cubicBezTo>
                    <a:cubicBezTo>
                      <a:pt x="1318" y="1106"/>
                      <a:pt x="1295" y="1111"/>
                      <a:pt x="1292" y="1093"/>
                    </a:cubicBezTo>
                    <a:cubicBezTo>
                      <a:pt x="1288" y="1072"/>
                      <a:pt x="1303" y="1080"/>
                      <a:pt x="1315" y="1075"/>
                    </a:cubicBezTo>
                    <a:cubicBezTo>
                      <a:pt x="1334" y="1068"/>
                      <a:pt x="1330" y="1078"/>
                      <a:pt x="1336" y="1058"/>
                    </a:cubicBezTo>
                    <a:cubicBezTo>
                      <a:pt x="1343" y="1031"/>
                      <a:pt x="1324" y="1002"/>
                      <a:pt x="1316" y="978"/>
                    </a:cubicBezTo>
                    <a:cubicBezTo>
                      <a:pt x="1312" y="967"/>
                      <a:pt x="1306" y="952"/>
                      <a:pt x="1308" y="940"/>
                    </a:cubicBezTo>
                    <a:cubicBezTo>
                      <a:pt x="1310" y="921"/>
                      <a:pt x="1307" y="927"/>
                      <a:pt x="1323" y="919"/>
                    </a:cubicBezTo>
                    <a:cubicBezTo>
                      <a:pt x="1336" y="913"/>
                      <a:pt x="1345" y="923"/>
                      <a:pt x="1354" y="907"/>
                    </a:cubicBezTo>
                    <a:cubicBezTo>
                      <a:pt x="1360" y="898"/>
                      <a:pt x="1357" y="873"/>
                      <a:pt x="1356" y="863"/>
                    </a:cubicBezTo>
                    <a:cubicBezTo>
                      <a:pt x="1355" y="839"/>
                      <a:pt x="1357" y="812"/>
                      <a:pt x="1354" y="788"/>
                    </a:cubicBezTo>
                    <a:cubicBezTo>
                      <a:pt x="1350" y="756"/>
                      <a:pt x="1324" y="745"/>
                      <a:pt x="1292" y="748"/>
                    </a:cubicBezTo>
                    <a:cubicBezTo>
                      <a:pt x="1269" y="751"/>
                      <a:pt x="1280" y="752"/>
                      <a:pt x="1266" y="764"/>
                    </a:cubicBezTo>
                    <a:cubicBezTo>
                      <a:pt x="1248" y="779"/>
                      <a:pt x="1255" y="775"/>
                      <a:pt x="1234" y="773"/>
                    </a:cubicBezTo>
                    <a:cubicBezTo>
                      <a:pt x="1227" y="772"/>
                      <a:pt x="1220" y="770"/>
                      <a:pt x="1213" y="771"/>
                    </a:cubicBezTo>
                    <a:cubicBezTo>
                      <a:pt x="1207" y="772"/>
                      <a:pt x="1201" y="783"/>
                      <a:pt x="1198" y="784"/>
                    </a:cubicBezTo>
                    <a:cubicBezTo>
                      <a:pt x="1181" y="784"/>
                      <a:pt x="1178" y="770"/>
                      <a:pt x="1165" y="761"/>
                    </a:cubicBezTo>
                    <a:cubicBezTo>
                      <a:pt x="1139" y="743"/>
                      <a:pt x="1108" y="760"/>
                      <a:pt x="1101" y="723"/>
                    </a:cubicBezTo>
                    <a:cubicBezTo>
                      <a:pt x="1095" y="695"/>
                      <a:pt x="1103" y="665"/>
                      <a:pt x="1113" y="641"/>
                    </a:cubicBezTo>
                    <a:cubicBezTo>
                      <a:pt x="1118" y="630"/>
                      <a:pt x="1128" y="613"/>
                      <a:pt x="1129" y="603"/>
                    </a:cubicBezTo>
                    <a:cubicBezTo>
                      <a:pt x="1130" y="589"/>
                      <a:pt x="1119" y="580"/>
                      <a:pt x="1121" y="567"/>
                    </a:cubicBezTo>
                    <a:cubicBezTo>
                      <a:pt x="1123" y="550"/>
                      <a:pt x="1144" y="542"/>
                      <a:pt x="1152" y="531"/>
                    </a:cubicBezTo>
                    <a:cubicBezTo>
                      <a:pt x="1161" y="519"/>
                      <a:pt x="1159" y="507"/>
                      <a:pt x="1167" y="495"/>
                    </a:cubicBezTo>
                    <a:cubicBezTo>
                      <a:pt x="1182" y="472"/>
                      <a:pt x="1231" y="487"/>
                      <a:pt x="1236" y="462"/>
                    </a:cubicBezTo>
                    <a:cubicBezTo>
                      <a:pt x="1239" y="447"/>
                      <a:pt x="1219" y="437"/>
                      <a:pt x="1223" y="419"/>
                    </a:cubicBezTo>
                    <a:cubicBezTo>
                      <a:pt x="1228" y="402"/>
                      <a:pt x="1235" y="403"/>
                      <a:pt x="1249" y="401"/>
                    </a:cubicBezTo>
                    <a:cubicBezTo>
                      <a:pt x="1275" y="396"/>
                      <a:pt x="1316" y="415"/>
                      <a:pt x="1323" y="380"/>
                    </a:cubicBezTo>
                    <a:cubicBezTo>
                      <a:pt x="1342" y="378"/>
                      <a:pt x="1396" y="375"/>
                      <a:pt x="1415" y="355"/>
                    </a:cubicBezTo>
                    <a:cubicBezTo>
                      <a:pt x="1373" y="355"/>
                      <a:pt x="1411" y="262"/>
                      <a:pt x="1407" y="240"/>
                    </a:cubicBezTo>
                    <a:cubicBezTo>
                      <a:pt x="1404" y="223"/>
                      <a:pt x="1396" y="209"/>
                      <a:pt x="1382" y="196"/>
                    </a:cubicBezTo>
                    <a:cubicBezTo>
                      <a:pt x="1370" y="185"/>
                      <a:pt x="1354" y="186"/>
                      <a:pt x="1343" y="178"/>
                    </a:cubicBezTo>
                    <a:cubicBezTo>
                      <a:pt x="1337" y="174"/>
                      <a:pt x="1336" y="163"/>
                      <a:pt x="1330" y="158"/>
                    </a:cubicBezTo>
                    <a:cubicBezTo>
                      <a:pt x="1325" y="154"/>
                      <a:pt x="1318" y="155"/>
                      <a:pt x="1313" y="152"/>
                    </a:cubicBezTo>
                    <a:cubicBezTo>
                      <a:pt x="1296" y="138"/>
                      <a:pt x="1299" y="144"/>
                      <a:pt x="1300" y="122"/>
                    </a:cubicBezTo>
                    <a:cubicBezTo>
                      <a:pt x="1301" y="104"/>
                      <a:pt x="1307" y="94"/>
                      <a:pt x="1300" y="73"/>
                    </a:cubicBezTo>
                    <a:cubicBezTo>
                      <a:pt x="1295" y="58"/>
                      <a:pt x="1287" y="44"/>
                      <a:pt x="1280" y="30"/>
                    </a:cubicBezTo>
                    <a:cubicBezTo>
                      <a:pt x="1273" y="14"/>
                      <a:pt x="1274" y="3"/>
                      <a:pt x="1256" y="1"/>
                    </a:cubicBezTo>
                    <a:cubicBezTo>
                      <a:pt x="1242" y="0"/>
                      <a:pt x="1224" y="8"/>
                      <a:pt x="1210" y="10"/>
                    </a:cubicBezTo>
                    <a:cubicBezTo>
                      <a:pt x="1181" y="13"/>
                      <a:pt x="1150" y="7"/>
                      <a:pt x="1124" y="22"/>
                    </a:cubicBezTo>
                    <a:cubicBezTo>
                      <a:pt x="1091" y="39"/>
                      <a:pt x="1094" y="75"/>
                      <a:pt x="1073" y="100"/>
                    </a:cubicBezTo>
                    <a:cubicBezTo>
                      <a:pt x="1057" y="120"/>
                      <a:pt x="1013" y="121"/>
                      <a:pt x="1001" y="145"/>
                    </a:cubicBezTo>
                    <a:cubicBezTo>
                      <a:pt x="993" y="160"/>
                      <a:pt x="1011" y="224"/>
                      <a:pt x="978" y="216"/>
                    </a:cubicBezTo>
                    <a:cubicBezTo>
                      <a:pt x="983" y="187"/>
                      <a:pt x="933" y="196"/>
                      <a:pt x="919" y="202"/>
                    </a:cubicBezTo>
                    <a:cubicBezTo>
                      <a:pt x="895" y="211"/>
                      <a:pt x="878" y="219"/>
                      <a:pt x="850" y="222"/>
                    </a:cubicBezTo>
                    <a:cubicBezTo>
                      <a:pt x="832" y="223"/>
                      <a:pt x="815" y="220"/>
                      <a:pt x="803" y="233"/>
                    </a:cubicBezTo>
                    <a:cubicBezTo>
                      <a:pt x="793" y="243"/>
                      <a:pt x="796" y="265"/>
                      <a:pt x="786" y="273"/>
                    </a:cubicBezTo>
                    <a:cubicBezTo>
                      <a:pt x="769" y="287"/>
                      <a:pt x="734" y="263"/>
                      <a:pt x="713" y="265"/>
                    </a:cubicBezTo>
                    <a:cubicBezTo>
                      <a:pt x="713" y="239"/>
                      <a:pt x="717" y="217"/>
                      <a:pt x="725" y="194"/>
                    </a:cubicBezTo>
                    <a:cubicBezTo>
                      <a:pt x="736" y="164"/>
                      <a:pt x="747" y="156"/>
                      <a:pt x="712" y="145"/>
                    </a:cubicBezTo>
                    <a:cubicBezTo>
                      <a:pt x="669" y="132"/>
                      <a:pt x="626" y="131"/>
                      <a:pt x="580" y="133"/>
                    </a:cubicBezTo>
                    <a:cubicBezTo>
                      <a:pt x="580" y="161"/>
                      <a:pt x="587" y="186"/>
                      <a:pt x="572" y="212"/>
                    </a:cubicBezTo>
                    <a:cubicBezTo>
                      <a:pt x="565" y="223"/>
                      <a:pt x="549" y="231"/>
                      <a:pt x="544" y="240"/>
                    </a:cubicBezTo>
                    <a:cubicBezTo>
                      <a:pt x="538" y="250"/>
                      <a:pt x="535" y="263"/>
                      <a:pt x="529" y="274"/>
                    </a:cubicBezTo>
                    <a:cubicBezTo>
                      <a:pt x="518" y="292"/>
                      <a:pt x="500" y="325"/>
                      <a:pt x="472" y="314"/>
                    </a:cubicBezTo>
                    <a:cubicBezTo>
                      <a:pt x="467" y="321"/>
                      <a:pt x="459" y="325"/>
                      <a:pt x="455" y="334"/>
                    </a:cubicBezTo>
                    <a:cubicBezTo>
                      <a:pt x="449" y="346"/>
                      <a:pt x="452" y="360"/>
                      <a:pt x="452" y="373"/>
                    </a:cubicBezTo>
                    <a:cubicBezTo>
                      <a:pt x="452" y="400"/>
                      <a:pt x="462" y="421"/>
                      <a:pt x="464" y="447"/>
                    </a:cubicBezTo>
                    <a:cubicBezTo>
                      <a:pt x="467" y="473"/>
                      <a:pt x="460" y="496"/>
                      <a:pt x="452" y="521"/>
                    </a:cubicBezTo>
                    <a:cubicBezTo>
                      <a:pt x="446" y="539"/>
                      <a:pt x="450" y="537"/>
                      <a:pt x="433" y="548"/>
                    </a:cubicBezTo>
                    <a:cubicBezTo>
                      <a:pt x="420" y="556"/>
                      <a:pt x="403" y="558"/>
                      <a:pt x="393" y="572"/>
                    </a:cubicBezTo>
                    <a:cubicBezTo>
                      <a:pt x="388" y="580"/>
                      <a:pt x="380" y="598"/>
                      <a:pt x="385" y="608"/>
                    </a:cubicBezTo>
                    <a:cubicBezTo>
                      <a:pt x="392" y="620"/>
                      <a:pt x="414" y="607"/>
                      <a:pt x="408" y="630"/>
                    </a:cubicBezTo>
                    <a:cubicBezTo>
                      <a:pt x="403" y="647"/>
                      <a:pt x="381" y="644"/>
                      <a:pt x="370" y="653"/>
                    </a:cubicBezTo>
                    <a:cubicBezTo>
                      <a:pt x="358" y="663"/>
                      <a:pt x="357" y="677"/>
                      <a:pt x="355" y="692"/>
                    </a:cubicBezTo>
                    <a:cubicBezTo>
                      <a:pt x="348" y="727"/>
                      <a:pt x="329" y="755"/>
                      <a:pt x="303" y="778"/>
                    </a:cubicBezTo>
                    <a:cubicBezTo>
                      <a:pt x="296" y="785"/>
                      <a:pt x="275" y="792"/>
                      <a:pt x="286" y="810"/>
                    </a:cubicBezTo>
                    <a:cubicBezTo>
                      <a:pt x="291" y="818"/>
                      <a:pt x="313" y="821"/>
                      <a:pt x="321" y="825"/>
                    </a:cubicBezTo>
                    <a:cubicBezTo>
                      <a:pt x="337" y="835"/>
                      <a:pt x="347" y="845"/>
                      <a:pt x="353" y="863"/>
                    </a:cubicBezTo>
                    <a:cubicBezTo>
                      <a:pt x="361" y="891"/>
                      <a:pt x="356" y="916"/>
                      <a:pt x="337" y="935"/>
                    </a:cubicBezTo>
                    <a:cubicBezTo>
                      <a:pt x="319" y="951"/>
                      <a:pt x="293" y="976"/>
                      <a:pt x="280" y="997"/>
                    </a:cubicBezTo>
                    <a:cubicBezTo>
                      <a:pt x="258" y="1034"/>
                      <a:pt x="305" y="1042"/>
                      <a:pt x="295" y="1071"/>
                    </a:cubicBezTo>
                    <a:cubicBezTo>
                      <a:pt x="291" y="1083"/>
                      <a:pt x="268" y="1087"/>
                      <a:pt x="260" y="1098"/>
                    </a:cubicBezTo>
                    <a:cubicBezTo>
                      <a:pt x="251" y="1111"/>
                      <a:pt x="251" y="1123"/>
                      <a:pt x="256" y="1137"/>
                    </a:cubicBezTo>
                    <a:cubicBezTo>
                      <a:pt x="264" y="1168"/>
                      <a:pt x="309" y="1178"/>
                      <a:pt x="313" y="1203"/>
                    </a:cubicBezTo>
                    <a:cubicBezTo>
                      <a:pt x="316" y="1221"/>
                      <a:pt x="294" y="1262"/>
                      <a:pt x="283" y="1274"/>
                    </a:cubicBezTo>
                    <a:cubicBezTo>
                      <a:pt x="274" y="1286"/>
                      <a:pt x="262" y="1296"/>
                      <a:pt x="253" y="1306"/>
                    </a:cubicBezTo>
                    <a:cubicBezTo>
                      <a:pt x="245" y="1315"/>
                      <a:pt x="240" y="1322"/>
                      <a:pt x="233" y="1333"/>
                    </a:cubicBezTo>
                    <a:cubicBezTo>
                      <a:pt x="217" y="1355"/>
                      <a:pt x="199" y="1378"/>
                      <a:pt x="179" y="1397"/>
                    </a:cubicBezTo>
                    <a:cubicBezTo>
                      <a:pt x="167" y="1408"/>
                      <a:pt x="171" y="1415"/>
                      <a:pt x="153" y="1416"/>
                    </a:cubicBezTo>
                    <a:cubicBezTo>
                      <a:pt x="119" y="1416"/>
                      <a:pt x="80" y="1378"/>
                      <a:pt x="62" y="1433"/>
                    </a:cubicBezTo>
                    <a:cubicBezTo>
                      <a:pt x="59" y="1443"/>
                      <a:pt x="65" y="1460"/>
                      <a:pt x="60" y="1469"/>
                    </a:cubicBezTo>
                    <a:cubicBezTo>
                      <a:pt x="51" y="1483"/>
                      <a:pt x="32" y="1474"/>
                      <a:pt x="23" y="1487"/>
                    </a:cubicBezTo>
                    <a:cubicBezTo>
                      <a:pt x="0" y="1517"/>
                      <a:pt x="46" y="1525"/>
                      <a:pt x="64" y="1530"/>
                    </a:cubicBezTo>
                    <a:cubicBezTo>
                      <a:pt x="89" y="1538"/>
                      <a:pt x="101" y="1556"/>
                      <a:pt x="127" y="1569"/>
                    </a:cubicBezTo>
                    <a:cubicBezTo>
                      <a:pt x="153" y="1581"/>
                      <a:pt x="166" y="1596"/>
                      <a:pt x="181" y="1622"/>
                    </a:cubicBezTo>
                    <a:cubicBezTo>
                      <a:pt x="194" y="1646"/>
                      <a:pt x="203" y="1666"/>
                      <a:pt x="223" y="1687"/>
                    </a:cubicBezTo>
                    <a:cubicBezTo>
                      <a:pt x="259" y="1722"/>
                      <a:pt x="235" y="1715"/>
                      <a:pt x="221" y="1752"/>
                    </a:cubicBezTo>
                    <a:cubicBezTo>
                      <a:pt x="207" y="1789"/>
                      <a:pt x="242" y="1796"/>
                      <a:pt x="270" y="1801"/>
                    </a:cubicBezTo>
                    <a:cubicBezTo>
                      <a:pt x="271" y="1835"/>
                      <a:pt x="274" y="1839"/>
                      <a:pt x="298" y="1862"/>
                    </a:cubicBezTo>
                    <a:cubicBezTo>
                      <a:pt x="313" y="1876"/>
                      <a:pt x="332" y="1898"/>
                      <a:pt x="329" y="1921"/>
                    </a:cubicBezTo>
                    <a:cubicBezTo>
                      <a:pt x="326" y="1942"/>
                      <a:pt x="295" y="1946"/>
                      <a:pt x="298" y="1970"/>
                    </a:cubicBezTo>
                    <a:cubicBezTo>
                      <a:pt x="302" y="1991"/>
                      <a:pt x="335" y="1992"/>
                      <a:pt x="334" y="2021"/>
                    </a:cubicBezTo>
                    <a:cubicBezTo>
                      <a:pt x="333" y="2048"/>
                      <a:pt x="314" y="2038"/>
                      <a:pt x="288" y="2039"/>
                    </a:cubicBezTo>
                    <a:cubicBezTo>
                      <a:pt x="285" y="2060"/>
                      <a:pt x="298" y="2079"/>
                      <a:pt x="296" y="2098"/>
                    </a:cubicBezTo>
                    <a:cubicBezTo>
                      <a:pt x="292" y="2123"/>
                      <a:pt x="261" y="2132"/>
                      <a:pt x="253" y="2156"/>
                    </a:cubicBezTo>
                    <a:cubicBezTo>
                      <a:pt x="250" y="2166"/>
                      <a:pt x="248" y="2180"/>
                      <a:pt x="246" y="2189"/>
                    </a:cubicBezTo>
                    <a:cubicBezTo>
                      <a:pt x="244" y="2202"/>
                      <a:pt x="235" y="2206"/>
                      <a:pt x="244" y="2220"/>
                    </a:cubicBezTo>
                    <a:cubicBezTo>
                      <a:pt x="248" y="2225"/>
                      <a:pt x="267" y="2229"/>
                      <a:pt x="273" y="2235"/>
                    </a:cubicBezTo>
                    <a:cubicBezTo>
                      <a:pt x="284" y="2246"/>
                      <a:pt x="279" y="2258"/>
                      <a:pt x="287" y="2268"/>
                    </a:cubicBezTo>
                    <a:cubicBezTo>
                      <a:pt x="304" y="2290"/>
                      <a:pt x="322" y="2254"/>
                      <a:pt x="342" y="2248"/>
                    </a:cubicBezTo>
                    <a:cubicBezTo>
                      <a:pt x="364" y="2240"/>
                      <a:pt x="395" y="2234"/>
                      <a:pt x="418" y="2236"/>
                    </a:cubicBezTo>
                    <a:cubicBezTo>
                      <a:pt x="450" y="2237"/>
                      <a:pt x="490" y="2248"/>
                      <a:pt x="524" y="2265"/>
                    </a:cubicBezTo>
                    <a:cubicBezTo>
                      <a:pt x="526" y="2257"/>
                      <a:pt x="531" y="2254"/>
                      <a:pt x="544" y="2245"/>
                    </a:cubicBezTo>
                    <a:cubicBezTo>
                      <a:pt x="555" y="2238"/>
                      <a:pt x="582" y="2228"/>
                      <a:pt x="587" y="2217"/>
                    </a:cubicBezTo>
                    <a:cubicBezTo>
                      <a:pt x="612" y="2225"/>
                      <a:pt x="638" y="2177"/>
                      <a:pt x="657" y="2164"/>
                    </a:cubicBezTo>
                    <a:cubicBezTo>
                      <a:pt x="679" y="2147"/>
                      <a:pt x="704" y="2135"/>
                      <a:pt x="728" y="2121"/>
                    </a:cubicBezTo>
                    <a:cubicBezTo>
                      <a:pt x="742" y="2113"/>
                      <a:pt x="759" y="2101"/>
                      <a:pt x="773" y="2097"/>
                    </a:cubicBezTo>
                    <a:cubicBezTo>
                      <a:pt x="797" y="2090"/>
                      <a:pt x="803" y="2101"/>
                      <a:pt x="820" y="2076"/>
                    </a:cubicBezTo>
                    <a:cubicBezTo>
                      <a:pt x="835" y="2054"/>
                      <a:pt x="861" y="2038"/>
                      <a:pt x="852" y="2011"/>
                    </a:cubicBezTo>
                    <a:cubicBezTo>
                      <a:pt x="847" y="1998"/>
                      <a:pt x="827" y="1985"/>
                      <a:pt x="827" y="1972"/>
                    </a:cubicBezTo>
                    <a:cubicBezTo>
                      <a:pt x="826" y="1954"/>
                      <a:pt x="834" y="1957"/>
                      <a:pt x="848" y="1947"/>
                    </a:cubicBezTo>
                    <a:cubicBezTo>
                      <a:pt x="862" y="1936"/>
                      <a:pt x="867" y="1935"/>
                      <a:pt x="866" y="1915"/>
                    </a:cubicBezTo>
                    <a:cubicBezTo>
                      <a:pt x="864" y="1896"/>
                      <a:pt x="856" y="1895"/>
                      <a:pt x="850" y="1878"/>
                    </a:cubicBezTo>
                    <a:cubicBezTo>
                      <a:pt x="843" y="1855"/>
                      <a:pt x="845" y="1825"/>
                      <a:pt x="865" y="1811"/>
                    </a:cubicBezTo>
                    <a:cubicBezTo>
                      <a:pt x="885" y="1796"/>
                      <a:pt x="906" y="1797"/>
                      <a:pt x="914" y="1770"/>
                    </a:cubicBezTo>
                    <a:cubicBezTo>
                      <a:pt x="916" y="1760"/>
                      <a:pt x="914" y="1748"/>
                      <a:pt x="917" y="1738"/>
                    </a:cubicBezTo>
                    <a:cubicBezTo>
                      <a:pt x="920" y="1729"/>
                      <a:pt x="927" y="1720"/>
                      <a:pt x="925" y="1709"/>
                    </a:cubicBezTo>
                    <a:cubicBezTo>
                      <a:pt x="923" y="1697"/>
                      <a:pt x="911" y="1690"/>
                      <a:pt x="907" y="1681"/>
                    </a:cubicBezTo>
                    <a:cubicBezTo>
                      <a:pt x="903" y="1672"/>
                      <a:pt x="901" y="1657"/>
                      <a:pt x="900" y="1648"/>
                    </a:cubicBezTo>
                    <a:cubicBezTo>
                      <a:pt x="898" y="1615"/>
                      <a:pt x="919" y="1616"/>
                      <a:pt x="935" y="1594"/>
                    </a:cubicBezTo>
                    <a:cubicBezTo>
                      <a:pt x="957" y="1565"/>
                      <a:pt x="918" y="1569"/>
                      <a:pt x="906" y="1554"/>
                    </a:cubicBezTo>
                    <a:cubicBezTo>
                      <a:pt x="903" y="1551"/>
                      <a:pt x="898" y="1531"/>
                      <a:pt x="898" y="1525"/>
                    </a:cubicBezTo>
                    <a:cubicBezTo>
                      <a:pt x="897" y="1508"/>
                      <a:pt x="910" y="1505"/>
                      <a:pt x="918" y="1493"/>
                    </a:cubicBezTo>
                    <a:cubicBezTo>
                      <a:pt x="928" y="1477"/>
                      <a:pt x="927" y="1434"/>
                      <a:pt x="946" y="1428"/>
                    </a:cubicBezTo>
                    <a:cubicBezTo>
                      <a:pt x="969" y="1420"/>
                      <a:pt x="984" y="1459"/>
                      <a:pt x="1007" y="1439"/>
                    </a:cubicBezTo>
                    <a:cubicBezTo>
                      <a:pt x="1017" y="1430"/>
                      <a:pt x="1014" y="1420"/>
                      <a:pt x="1017" y="1409"/>
                    </a:cubicBezTo>
                    <a:cubicBezTo>
                      <a:pt x="1022" y="1392"/>
                      <a:pt x="1026" y="1393"/>
                      <a:pt x="1040" y="1382"/>
                    </a:cubicBezTo>
                    <a:cubicBezTo>
                      <a:pt x="1058" y="1368"/>
                      <a:pt x="1061" y="1342"/>
                      <a:pt x="1083" y="1332"/>
                    </a:cubicBezTo>
                    <a:cubicBezTo>
                      <a:pt x="1098" y="1324"/>
                      <a:pt x="1132" y="1330"/>
                      <a:pt x="1147" y="1339"/>
                    </a:cubicBezTo>
                    <a:cubicBezTo>
                      <a:pt x="1173" y="1354"/>
                      <a:pt x="1148" y="1375"/>
                      <a:pt x="1159" y="1394"/>
                    </a:cubicBezTo>
                    <a:cubicBezTo>
                      <a:pt x="1163" y="1400"/>
                      <a:pt x="1184" y="1407"/>
                      <a:pt x="1191" y="1406"/>
                    </a:cubicBezTo>
                    <a:cubicBezTo>
                      <a:pt x="1207" y="1405"/>
                      <a:pt x="1202" y="1392"/>
                      <a:pt x="1211" y="1385"/>
                    </a:cubicBezTo>
                    <a:cubicBezTo>
                      <a:pt x="1225" y="1373"/>
                      <a:pt x="1263" y="1381"/>
                      <a:pt x="1280" y="1383"/>
                    </a:cubicBezTo>
                    <a:cubicBezTo>
                      <a:pt x="1294" y="1385"/>
                      <a:pt x="1302" y="1390"/>
                      <a:pt x="1312" y="1397"/>
                    </a:cubicBezTo>
                    <a:cubicBezTo>
                      <a:pt x="1324" y="1405"/>
                      <a:pt x="1325" y="1412"/>
                      <a:pt x="1333" y="1421"/>
                    </a:cubicBezTo>
                    <a:cubicBezTo>
                      <a:pt x="1347" y="1436"/>
                      <a:pt x="1371" y="1442"/>
                      <a:pt x="1389" y="1429"/>
                    </a:cubicBezTo>
                    <a:cubicBezTo>
                      <a:pt x="1405" y="1417"/>
                      <a:pt x="1418" y="1398"/>
                      <a:pt x="1438" y="1389"/>
                    </a:cubicBezTo>
                    <a:cubicBezTo>
                      <a:pt x="1437" y="1388"/>
                      <a:pt x="1436" y="1388"/>
                      <a:pt x="1435" y="1386"/>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Freeform 34">
                <a:extLst>
                  <a:ext uri="{FF2B5EF4-FFF2-40B4-BE49-F238E27FC236}">
                    <a16:creationId xmlns:a16="http://schemas.microsoft.com/office/drawing/2014/main" id="{448D78C2-559E-BEE8-0B24-EF9BEA58EA52}"/>
                  </a:ext>
                </a:extLst>
              </p:cNvPr>
              <p:cNvSpPr>
                <a:spLocks/>
              </p:cNvSpPr>
              <p:nvPr/>
            </p:nvSpPr>
            <p:spPr bwMode="auto">
              <a:xfrm>
                <a:off x="6827283" y="5304139"/>
                <a:ext cx="239320" cy="243631"/>
              </a:xfrm>
              <a:custGeom>
                <a:avLst/>
                <a:gdLst>
                  <a:gd name="T0" fmla="*/ 1198 w 1269"/>
                  <a:gd name="T1" fmla="*/ 1053 h 1292"/>
                  <a:gd name="T2" fmla="*/ 1211 w 1269"/>
                  <a:gd name="T3" fmla="*/ 962 h 1292"/>
                  <a:gd name="T4" fmla="*/ 1180 w 1269"/>
                  <a:gd name="T5" fmla="*/ 899 h 1292"/>
                  <a:gd name="T6" fmla="*/ 1131 w 1269"/>
                  <a:gd name="T7" fmla="*/ 830 h 1292"/>
                  <a:gd name="T8" fmla="*/ 1169 w 1269"/>
                  <a:gd name="T9" fmla="*/ 729 h 1292"/>
                  <a:gd name="T10" fmla="*/ 1019 w 1269"/>
                  <a:gd name="T11" fmla="*/ 612 h 1292"/>
                  <a:gd name="T12" fmla="*/ 965 w 1269"/>
                  <a:gd name="T13" fmla="*/ 600 h 1292"/>
                  <a:gd name="T14" fmla="*/ 934 w 1269"/>
                  <a:gd name="T15" fmla="*/ 536 h 1292"/>
                  <a:gd name="T16" fmla="*/ 888 w 1269"/>
                  <a:gd name="T17" fmla="*/ 496 h 1292"/>
                  <a:gd name="T18" fmla="*/ 811 w 1269"/>
                  <a:gd name="T19" fmla="*/ 485 h 1292"/>
                  <a:gd name="T20" fmla="*/ 704 w 1269"/>
                  <a:gd name="T21" fmla="*/ 431 h 1292"/>
                  <a:gd name="T22" fmla="*/ 755 w 1269"/>
                  <a:gd name="T23" fmla="*/ 347 h 1292"/>
                  <a:gd name="T24" fmla="*/ 822 w 1269"/>
                  <a:gd name="T25" fmla="*/ 308 h 1292"/>
                  <a:gd name="T26" fmla="*/ 800 w 1269"/>
                  <a:gd name="T27" fmla="*/ 165 h 1292"/>
                  <a:gd name="T28" fmla="*/ 741 w 1269"/>
                  <a:gd name="T29" fmla="*/ 178 h 1292"/>
                  <a:gd name="T30" fmla="*/ 681 w 1269"/>
                  <a:gd name="T31" fmla="*/ 144 h 1292"/>
                  <a:gd name="T32" fmla="*/ 643 w 1269"/>
                  <a:gd name="T33" fmla="*/ 74 h 1292"/>
                  <a:gd name="T34" fmla="*/ 506 w 1269"/>
                  <a:gd name="T35" fmla="*/ 4 h 1292"/>
                  <a:gd name="T36" fmla="*/ 232 w 1269"/>
                  <a:gd name="T37" fmla="*/ 38 h 1292"/>
                  <a:gd name="T38" fmla="*/ 174 w 1269"/>
                  <a:gd name="T39" fmla="*/ 101 h 1292"/>
                  <a:gd name="T40" fmla="*/ 189 w 1269"/>
                  <a:gd name="T41" fmla="*/ 137 h 1292"/>
                  <a:gd name="T42" fmla="*/ 232 w 1269"/>
                  <a:gd name="T43" fmla="*/ 283 h 1292"/>
                  <a:gd name="T44" fmla="*/ 275 w 1269"/>
                  <a:gd name="T45" fmla="*/ 391 h 1292"/>
                  <a:gd name="T46" fmla="*/ 253 w 1269"/>
                  <a:gd name="T47" fmla="*/ 510 h 1292"/>
                  <a:gd name="T48" fmla="*/ 180 w 1269"/>
                  <a:gd name="T49" fmla="*/ 538 h 1292"/>
                  <a:gd name="T50" fmla="*/ 173 w 1269"/>
                  <a:gd name="T51" fmla="*/ 623 h 1292"/>
                  <a:gd name="T52" fmla="*/ 129 w 1269"/>
                  <a:gd name="T53" fmla="*/ 656 h 1292"/>
                  <a:gd name="T54" fmla="*/ 89 w 1269"/>
                  <a:gd name="T55" fmla="*/ 718 h 1292"/>
                  <a:gd name="T56" fmla="*/ 37 w 1269"/>
                  <a:gd name="T57" fmla="*/ 810 h 1292"/>
                  <a:gd name="T58" fmla="*/ 20 w 1269"/>
                  <a:gd name="T59" fmla="*/ 904 h 1292"/>
                  <a:gd name="T60" fmla="*/ 45 w 1269"/>
                  <a:gd name="T61" fmla="*/ 952 h 1292"/>
                  <a:gd name="T62" fmla="*/ 89 w 1269"/>
                  <a:gd name="T63" fmla="*/ 1067 h 1292"/>
                  <a:gd name="T64" fmla="*/ 81 w 1269"/>
                  <a:gd name="T65" fmla="*/ 1170 h 1292"/>
                  <a:gd name="T66" fmla="*/ 93 w 1269"/>
                  <a:gd name="T67" fmla="*/ 1190 h 1292"/>
                  <a:gd name="T68" fmla="*/ 181 w 1269"/>
                  <a:gd name="T69" fmla="*/ 1153 h 1292"/>
                  <a:gd name="T70" fmla="*/ 411 w 1269"/>
                  <a:gd name="T71" fmla="*/ 1104 h 1292"/>
                  <a:gd name="T72" fmla="*/ 800 w 1269"/>
                  <a:gd name="T73" fmla="*/ 1270 h 1292"/>
                  <a:gd name="T74" fmla="*/ 987 w 1269"/>
                  <a:gd name="T75" fmla="*/ 1212 h 1292"/>
                  <a:gd name="T76" fmla="*/ 1159 w 1269"/>
                  <a:gd name="T77" fmla="*/ 121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9" h="1292">
                    <a:moveTo>
                      <a:pt x="1234" y="1099"/>
                    </a:moveTo>
                    <a:cubicBezTo>
                      <a:pt x="1225" y="1080"/>
                      <a:pt x="1204" y="1076"/>
                      <a:pt x="1198" y="1053"/>
                    </a:cubicBezTo>
                    <a:cubicBezTo>
                      <a:pt x="1195" y="1041"/>
                      <a:pt x="1195" y="1018"/>
                      <a:pt x="1198" y="1006"/>
                    </a:cubicBezTo>
                    <a:cubicBezTo>
                      <a:pt x="1201" y="988"/>
                      <a:pt x="1209" y="978"/>
                      <a:pt x="1211" y="962"/>
                    </a:cubicBezTo>
                    <a:cubicBezTo>
                      <a:pt x="1213" y="940"/>
                      <a:pt x="1205" y="939"/>
                      <a:pt x="1228" y="926"/>
                    </a:cubicBezTo>
                    <a:cubicBezTo>
                      <a:pt x="1218" y="907"/>
                      <a:pt x="1198" y="905"/>
                      <a:pt x="1180" y="899"/>
                    </a:cubicBezTo>
                    <a:cubicBezTo>
                      <a:pt x="1160" y="893"/>
                      <a:pt x="1148" y="884"/>
                      <a:pt x="1129" y="875"/>
                    </a:cubicBezTo>
                    <a:cubicBezTo>
                      <a:pt x="1127" y="860"/>
                      <a:pt x="1133" y="845"/>
                      <a:pt x="1131" y="830"/>
                    </a:cubicBezTo>
                    <a:cubicBezTo>
                      <a:pt x="1129" y="815"/>
                      <a:pt x="1123" y="806"/>
                      <a:pt x="1121" y="791"/>
                    </a:cubicBezTo>
                    <a:cubicBezTo>
                      <a:pt x="1116" y="751"/>
                      <a:pt x="1151" y="752"/>
                      <a:pt x="1169" y="729"/>
                    </a:cubicBezTo>
                    <a:cubicBezTo>
                      <a:pt x="1219" y="668"/>
                      <a:pt x="1101" y="644"/>
                      <a:pt x="1063" y="642"/>
                    </a:cubicBezTo>
                    <a:cubicBezTo>
                      <a:pt x="1061" y="610"/>
                      <a:pt x="1053" y="595"/>
                      <a:pt x="1019" y="612"/>
                    </a:cubicBezTo>
                    <a:cubicBezTo>
                      <a:pt x="1004" y="620"/>
                      <a:pt x="1006" y="633"/>
                      <a:pt x="986" y="627"/>
                    </a:cubicBezTo>
                    <a:cubicBezTo>
                      <a:pt x="967" y="622"/>
                      <a:pt x="972" y="613"/>
                      <a:pt x="965" y="600"/>
                    </a:cubicBezTo>
                    <a:cubicBezTo>
                      <a:pt x="961" y="590"/>
                      <a:pt x="959" y="571"/>
                      <a:pt x="955" y="564"/>
                    </a:cubicBezTo>
                    <a:cubicBezTo>
                      <a:pt x="946" y="550"/>
                      <a:pt x="938" y="548"/>
                      <a:pt x="934" y="536"/>
                    </a:cubicBezTo>
                    <a:cubicBezTo>
                      <a:pt x="929" y="521"/>
                      <a:pt x="938" y="515"/>
                      <a:pt x="924" y="503"/>
                    </a:cubicBezTo>
                    <a:cubicBezTo>
                      <a:pt x="914" y="495"/>
                      <a:pt x="900" y="492"/>
                      <a:pt x="888" y="496"/>
                    </a:cubicBezTo>
                    <a:cubicBezTo>
                      <a:pt x="856" y="506"/>
                      <a:pt x="864" y="559"/>
                      <a:pt x="833" y="517"/>
                    </a:cubicBezTo>
                    <a:cubicBezTo>
                      <a:pt x="826" y="508"/>
                      <a:pt x="822" y="492"/>
                      <a:pt x="811" y="485"/>
                    </a:cubicBezTo>
                    <a:cubicBezTo>
                      <a:pt x="799" y="476"/>
                      <a:pt x="787" y="478"/>
                      <a:pt x="774" y="471"/>
                    </a:cubicBezTo>
                    <a:cubicBezTo>
                      <a:pt x="759" y="465"/>
                      <a:pt x="710" y="442"/>
                      <a:pt x="704" y="431"/>
                    </a:cubicBezTo>
                    <a:cubicBezTo>
                      <a:pt x="697" y="416"/>
                      <a:pt x="703" y="371"/>
                      <a:pt x="704" y="355"/>
                    </a:cubicBezTo>
                    <a:cubicBezTo>
                      <a:pt x="709" y="299"/>
                      <a:pt x="729" y="340"/>
                      <a:pt x="755" y="347"/>
                    </a:cubicBezTo>
                    <a:cubicBezTo>
                      <a:pt x="777" y="352"/>
                      <a:pt x="778" y="339"/>
                      <a:pt x="792" y="329"/>
                    </a:cubicBezTo>
                    <a:cubicBezTo>
                      <a:pt x="801" y="323"/>
                      <a:pt x="817" y="319"/>
                      <a:pt x="822" y="308"/>
                    </a:cubicBezTo>
                    <a:cubicBezTo>
                      <a:pt x="830" y="289"/>
                      <a:pt x="807" y="254"/>
                      <a:pt x="809" y="232"/>
                    </a:cubicBezTo>
                    <a:cubicBezTo>
                      <a:pt x="810" y="211"/>
                      <a:pt x="821" y="175"/>
                      <a:pt x="800" y="165"/>
                    </a:cubicBezTo>
                    <a:cubicBezTo>
                      <a:pt x="787" y="159"/>
                      <a:pt x="771" y="169"/>
                      <a:pt x="761" y="173"/>
                    </a:cubicBezTo>
                    <a:cubicBezTo>
                      <a:pt x="754" y="176"/>
                      <a:pt x="747" y="174"/>
                      <a:pt x="741" y="178"/>
                    </a:cubicBezTo>
                    <a:cubicBezTo>
                      <a:pt x="735" y="181"/>
                      <a:pt x="734" y="192"/>
                      <a:pt x="725" y="196"/>
                    </a:cubicBezTo>
                    <a:cubicBezTo>
                      <a:pt x="688" y="208"/>
                      <a:pt x="688" y="164"/>
                      <a:pt x="681" y="144"/>
                    </a:cubicBezTo>
                    <a:cubicBezTo>
                      <a:pt x="675" y="127"/>
                      <a:pt x="659" y="121"/>
                      <a:pt x="648" y="108"/>
                    </a:cubicBezTo>
                    <a:cubicBezTo>
                      <a:pt x="635" y="92"/>
                      <a:pt x="640" y="94"/>
                      <a:pt x="643" y="74"/>
                    </a:cubicBezTo>
                    <a:cubicBezTo>
                      <a:pt x="647" y="53"/>
                      <a:pt x="640" y="35"/>
                      <a:pt x="637" y="16"/>
                    </a:cubicBezTo>
                    <a:cubicBezTo>
                      <a:pt x="594" y="8"/>
                      <a:pt x="541" y="0"/>
                      <a:pt x="506" y="4"/>
                    </a:cubicBezTo>
                    <a:cubicBezTo>
                      <a:pt x="470" y="7"/>
                      <a:pt x="422" y="11"/>
                      <a:pt x="345" y="7"/>
                    </a:cubicBezTo>
                    <a:cubicBezTo>
                      <a:pt x="269" y="4"/>
                      <a:pt x="252" y="21"/>
                      <a:pt x="232" y="38"/>
                    </a:cubicBezTo>
                    <a:cubicBezTo>
                      <a:pt x="215" y="54"/>
                      <a:pt x="181" y="64"/>
                      <a:pt x="147" y="72"/>
                    </a:cubicBezTo>
                    <a:cubicBezTo>
                      <a:pt x="158" y="81"/>
                      <a:pt x="169" y="90"/>
                      <a:pt x="174" y="101"/>
                    </a:cubicBezTo>
                    <a:cubicBezTo>
                      <a:pt x="176" y="107"/>
                      <a:pt x="173" y="114"/>
                      <a:pt x="175" y="119"/>
                    </a:cubicBezTo>
                    <a:cubicBezTo>
                      <a:pt x="178" y="125"/>
                      <a:pt x="187" y="132"/>
                      <a:pt x="189" y="137"/>
                    </a:cubicBezTo>
                    <a:cubicBezTo>
                      <a:pt x="200" y="166"/>
                      <a:pt x="178" y="183"/>
                      <a:pt x="188" y="212"/>
                    </a:cubicBezTo>
                    <a:cubicBezTo>
                      <a:pt x="197" y="242"/>
                      <a:pt x="213" y="261"/>
                      <a:pt x="232" y="283"/>
                    </a:cubicBezTo>
                    <a:cubicBezTo>
                      <a:pt x="253" y="309"/>
                      <a:pt x="238" y="330"/>
                      <a:pt x="247" y="359"/>
                    </a:cubicBezTo>
                    <a:cubicBezTo>
                      <a:pt x="252" y="372"/>
                      <a:pt x="269" y="379"/>
                      <a:pt x="275" y="391"/>
                    </a:cubicBezTo>
                    <a:cubicBezTo>
                      <a:pt x="282" y="405"/>
                      <a:pt x="280" y="418"/>
                      <a:pt x="280" y="434"/>
                    </a:cubicBezTo>
                    <a:cubicBezTo>
                      <a:pt x="280" y="468"/>
                      <a:pt x="276" y="485"/>
                      <a:pt x="253" y="510"/>
                    </a:cubicBezTo>
                    <a:cubicBezTo>
                      <a:pt x="242" y="521"/>
                      <a:pt x="235" y="534"/>
                      <a:pt x="219" y="539"/>
                    </a:cubicBezTo>
                    <a:cubicBezTo>
                      <a:pt x="207" y="542"/>
                      <a:pt x="193" y="536"/>
                      <a:pt x="180" y="538"/>
                    </a:cubicBezTo>
                    <a:cubicBezTo>
                      <a:pt x="154" y="544"/>
                      <a:pt x="137" y="574"/>
                      <a:pt x="152" y="599"/>
                    </a:cubicBezTo>
                    <a:cubicBezTo>
                      <a:pt x="159" y="610"/>
                      <a:pt x="173" y="605"/>
                      <a:pt x="173" y="623"/>
                    </a:cubicBezTo>
                    <a:cubicBezTo>
                      <a:pt x="173" y="641"/>
                      <a:pt x="166" y="634"/>
                      <a:pt x="154" y="641"/>
                    </a:cubicBezTo>
                    <a:cubicBezTo>
                      <a:pt x="139" y="650"/>
                      <a:pt x="139" y="640"/>
                      <a:pt x="129" y="656"/>
                    </a:cubicBezTo>
                    <a:cubicBezTo>
                      <a:pt x="125" y="663"/>
                      <a:pt x="126" y="674"/>
                      <a:pt x="124" y="681"/>
                    </a:cubicBezTo>
                    <a:cubicBezTo>
                      <a:pt x="118" y="713"/>
                      <a:pt x="107" y="700"/>
                      <a:pt x="89" y="718"/>
                    </a:cubicBezTo>
                    <a:cubicBezTo>
                      <a:pt x="73" y="733"/>
                      <a:pt x="86" y="755"/>
                      <a:pt x="76" y="771"/>
                    </a:cubicBezTo>
                    <a:cubicBezTo>
                      <a:pt x="64" y="790"/>
                      <a:pt x="44" y="783"/>
                      <a:pt x="37" y="810"/>
                    </a:cubicBezTo>
                    <a:cubicBezTo>
                      <a:pt x="32" y="827"/>
                      <a:pt x="36" y="844"/>
                      <a:pt x="32" y="862"/>
                    </a:cubicBezTo>
                    <a:cubicBezTo>
                      <a:pt x="30" y="874"/>
                      <a:pt x="17" y="891"/>
                      <a:pt x="20" y="904"/>
                    </a:cubicBezTo>
                    <a:cubicBezTo>
                      <a:pt x="22" y="912"/>
                      <a:pt x="39" y="913"/>
                      <a:pt x="43" y="922"/>
                    </a:cubicBezTo>
                    <a:cubicBezTo>
                      <a:pt x="47" y="929"/>
                      <a:pt x="46" y="943"/>
                      <a:pt x="45" y="952"/>
                    </a:cubicBezTo>
                    <a:cubicBezTo>
                      <a:pt x="42" y="982"/>
                      <a:pt x="0" y="1023"/>
                      <a:pt x="45" y="1041"/>
                    </a:cubicBezTo>
                    <a:cubicBezTo>
                      <a:pt x="65" y="1049"/>
                      <a:pt x="80" y="1042"/>
                      <a:pt x="89" y="1067"/>
                    </a:cubicBezTo>
                    <a:cubicBezTo>
                      <a:pt x="94" y="1080"/>
                      <a:pt x="93" y="1105"/>
                      <a:pt x="91" y="1119"/>
                    </a:cubicBezTo>
                    <a:cubicBezTo>
                      <a:pt x="89" y="1136"/>
                      <a:pt x="81" y="1151"/>
                      <a:pt x="81" y="1170"/>
                    </a:cubicBezTo>
                    <a:cubicBezTo>
                      <a:pt x="81" y="1179"/>
                      <a:pt x="83" y="1186"/>
                      <a:pt x="85" y="1193"/>
                    </a:cubicBezTo>
                    <a:cubicBezTo>
                      <a:pt x="88" y="1192"/>
                      <a:pt x="90" y="1191"/>
                      <a:pt x="93" y="1190"/>
                    </a:cubicBezTo>
                    <a:cubicBezTo>
                      <a:pt x="116" y="1184"/>
                      <a:pt x="90" y="1164"/>
                      <a:pt x="113" y="1146"/>
                    </a:cubicBezTo>
                    <a:cubicBezTo>
                      <a:pt x="136" y="1128"/>
                      <a:pt x="149" y="1159"/>
                      <a:pt x="181" y="1153"/>
                    </a:cubicBezTo>
                    <a:cubicBezTo>
                      <a:pt x="212" y="1146"/>
                      <a:pt x="204" y="1126"/>
                      <a:pt x="251" y="1110"/>
                    </a:cubicBezTo>
                    <a:cubicBezTo>
                      <a:pt x="298" y="1095"/>
                      <a:pt x="341" y="1108"/>
                      <a:pt x="411" y="1104"/>
                    </a:cubicBezTo>
                    <a:cubicBezTo>
                      <a:pt x="548" y="1098"/>
                      <a:pt x="598" y="1168"/>
                      <a:pt x="629" y="1185"/>
                    </a:cubicBezTo>
                    <a:cubicBezTo>
                      <a:pt x="660" y="1202"/>
                      <a:pt x="732" y="1248"/>
                      <a:pt x="800" y="1270"/>
                    </a:cubicBezTo>
                    <a:cubicBezTo>
                      <a:pt x="867" y="1292"/>
                      <a:pt x="879" y="1267"/>
                      <a:pt x="909" y="1255"/>
                    </a:cubicBezTo>
                    <a:cubicBezTo>
                      <a:pt x="939" y="1242"/>
                      <a:pt x="973" y="1233"/>
                      <a:pt x="987" y="1212"/>
                    </a:cubicBezTo>
                    <a:cubicBezTo>
                      <a:pt x="1002" y="1191"/>
                      <a:pt x="1051" y="1186"/>
                      <a:pt x="1097" y="1179"/>
                    </a:cubicBezTo>
                    <a:cubicBezTo>
                      <a:pt x="1126" y="1174"/>
                      <a:pt x="1144" y="1187"/>
                      <a:pt x="1159" y="1214"/>
                    </a:cubicBezTo>
                    <a:cubicBezTo>
                      <a:pt x="1203" y="1184"/>
                      <a:pt x="1269" y="1167"/>
                      <a:pt x="1234" y="1099"/>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Freeform 38">
                <a:extLst>
                  <a:ext uri="{FF2B5EF4-FFF2-40B4-BE49-F238E27FC236}">
                    <a16:creationId xmlns:a16="http://schemas.microsoft.com/office/drawing/2014/main" id="{C1220A6C-E500-13FE-3178-12B364B8F81B}"/>
                  </a:ext>
                </a:extLst>
              </p:cNvPr>
              <p:cNvSpPr>
                <a:spLocks/>
              </p:cNvSpPr>
              <p:nvPr/>
            </p:nvSpPr>
            <p:spPr bwMode="auto">
              <a:xfrm>
                <a:off x="6947023" y="5277716"/>
                <a:ext cx="226308" cy="250096"/>
              </a:xfrm>
              <a:custGeom>
                <a:avLst/>
                <a:gdLst>
                  <a:gd name="T0" fmla="*/ 1189 w 1200"/>
                  <a:gd name="T1" fmla="*/ 1287 h 1326"/>
                  <a:gd name="T2" fmla="*/ 1151 w 1200"/>
                  <a:gd name="T3" fmla="*/ 1176 h 1326"/>
                  <a:gd name="T4" fmla="*/ 1107 w 1200"/>
                  <a:gd name="T5" fmla="*/ 1147 h 1326"/>
                  <a:gd name="T6" fmla="*/ 1085 w 1200"/>
                  <a:gd name="T7" fmla="*/ 1106 h 1326"/>
                  <a:gd name="T8" fmla="*/ 1012 w 1200"/>
                  <a:gd name="T9" fmla="*/ 1083 h 1326"/>
                  <a:gd name="T10" fmla="*/ 987 w 1200"/>
                  <a:gd name="T11" fmla="*/ 973 h 1326"/>
                  <a:gd name="T12" fmla="*/ 990 w 1200"/>
                  <a:gd name="T13" fmla="*/ 860 h 1326"/>
                  <a:gd name="T14" fmla="*/ 979 w 1200"/>
                  <a:gd name="T15" fmla="*/ 667 h 1326"/>
                  <a:gd name="T16" fmla="*/ 925 w 1200"/>
                  <a:gd name="T17" fmla="*/ 563 h 1326"/>
                  <a:gd name="T18" fmla="*/ 861 w 1200"/>
                  <a:gd name="T19" fmla="*/ 534 h 1326"/>
                  <a:gd name="T20" fmla="*/ 741 w 1200"/>
                  <a:gd name="T21" fmla="*/ 513 h 1326"/>
                  <a:gd name="T22" fmla="*/ 643 w 1200"/>
                  <a:gd name="T23" fmla="*/ 438 h 1326"/>
                  <a:gd name="T24" fmla="*/ 612 w 1200"/>
                  <a:gd name="T25" fmla="*/ 356 h 1326"/>
                  <a:gd name="T26" fmla="*/ 634 w 1200"/>
                  <a:gd name="T27" fmla="*/ 276 h 1326"/>
                  <a:gd name="T28" fmla="*/ 606 w 1200"/>
                  <a:gd name="T29" fmla="*/ 254 h 1326"/>
                  <a:gd name="T30" fmla="*/ 620 w 1200"/>
                  <a:gd name="T31" fmla="*/ 221 h 1326"/>
                  <a:gd name="T32" fmla="*/ 569 w 1200"/>
                  <a:gd name="T33" fmla="*/ 247 h 1326"/>
                  <a:gd name="T34" fmla="*/ 479 w 1200"/>
                  <a:gd name="T35" fmla="*/ 297 h 1326"/>
                  <a:gd name="T36" fmla="*/ 399 w 1200"/>
                  <a:gd name="T37" fmla="*/ 310 h 1326"/>
                  <a:gd name="T38" fmla="*/ 418 w 1200"/>
                  <a:gd name="T39" fmla="*/ 264 h 1326"/>
                  <a:gd name="T40" fmla="*/ 374 w 1200"/>
                  <a:gd name="T41" fmla="*/ 211 h 1326"/>
                  <a:gd name="T42" fmla="*/ 441 w 1200"/>
                  <a:gd name="T43" fmla="*/ 140 h 1326"/>
                  <a:gd name="T44" fmla="*/ 402 w 1200"/>
                  <a:gd name="T45" fmla="*/ 36 h 1326"/>
                  <a:gd name="T46" fmla="*/ 314 w 1200"/>
                  <a:gd name="T47" fmla="*/ 31 h 1326"/>
                  <a:gd name="T48" fmla="*/ 157 w 1200"/>
                  <a:gd name="T49" fmla="*/ 103 h 1326"/>
                  <a:gd name="T50" fmla="*/ 9 w 1200"/>
                  <a:gd name="T51" fmla="*/ 157 h 1326"/>
                  <a:gd name="T52" fmla="*/ 8 w 1200"/>
                  <a:gd name="T53" fmla="*/ 214 h 1326"/>
                  <a:gd name="T54" fmla="*/ 46 w 1200"/>
                  <a:gd name="T55" fmla="*/ 284 h 1326"/>
                  <a:gd name="T56" fmla="*/ 106 w 1200"/>
                  <a:gd name="T57" fmla="*/ 318 h 1326"/>
                  <a:gd name="T58" fmla="*/ 165 w 1200"/>
                  <a:gd name="T59" fmla="*/ 305 h 1326"/>
                  <a:gd name="T60" fmla="*/ 187 w 1200"/>
                  <a:gd name="T61" fmla="*/ 448 h 1326"/>
                  <a:gd name="T62" fmla="*/ 120 w 1200"/>
                  <a:gd name="T63" fmla="*/ 487 h 1326"/>
                  <a:gd name="T64" fmla="*/ 69 w 1200"/>
                  <a:gd name="T65" fmla="*/ 571 h 1326"/>
                  <a:gd name="T66" fmla="*/ 176 w 1200"/>
                  <a:gd name="T67" fmla="*/ 625 h 1326"/>
                  <a:gd name="T68" fmla="*/ 253 w 1200"/>
                  <a:gd name="T69" fmla="*/ 636 h 1326"/>
                  <a:gd name="T70" fmla="*/ 299 w 1200"/>
                  <a:gd name="T71" fmla="*/ 676 h 1326"/>
                  <a:gd name="T72" fmla="*/ 330 w 1200"/>
                  <a:gd name="T73" fmla="*/ 740 h 1326"/>
                  <a:gd name="T74" fmla="*/ 384 w 1200"/>
                  <a:gd name="T75" fmla="*/ 752 h 1326"/>
                  <a:gd name="T76" fmla="*/ 534 w 1200"/>
                  <a:gd name="T77" fmla="*/ 869 h 1326"/>
                  <a:gd name="T78" fmla="*/ 506 w 1200"/>
                  <a:gd name="T79" fmla="*/ 901 h 1326"/>
                  <a:gd name="T80" fmla="*/ 539 w 1200"/>
                  <a:gd name="T81" fmla="*/ 949 h 1326"/>
                  <a:gd name="T82" fmla="*/ 625 w 1200"/>
                  <a:gd name="T83" fmla="*/ 966 h 1326"/>
                  <a:gd name="T84" fmla="*/ 670 w 1200"/>
                  <a:gd name="T85" fmla="*/ 1046 h 1326"/>
                  <a:gd name="T86" fmla="*/ 720 w 1200"/>
                  <a:gd name="T87" fmla="*/ 1041 h 1326"/>
                  <a:gd name="T88" fmla="*/ 733 w 1200"/>
                  <a:gd name="T89" fmla="*/ 998 h 1326"/>
                  <a:gd name="T90" fmla="*/ 795 w 1200"/>
                  <a:gd name="T91" fmla="*/ 1060 h 1326"/>
                  <a:gd name="T92" fmla="*/ 846 w 1200"/>
                  <a:gd name="T93" fmla="*/ 1152 h 1326"/>
                  <a:gd name="T94" fmla="*/ 880 w 1200"/>
                  <a:gd name="T95" fmla="*/ 1248 h 1326"/>
                  <a:gd name="T96" fmla="*/ 924 w 1200"/>
                  <a:gd name="T97" fmla="*/ 1302 h 1326"/>
                  <a:gd name="T98" fmla="*/ 965 w 1200"/>
                  <a:gd name="T99" fmla="*/ 1316 h 1326"/>
                  <a:gd name="T100" fmla="*/ 1117 w 1200"/>
                  <a:gd name="T101" fmla="*/ 1294 h 1326"/>
                  <a:gd name="T102" fmla="*/ 1192 w 1200"/>
                  <a:gd name="T103" fmla="*/ 1302 h 1326"/>
                  <a:gd name="T104" fmla="*/ 1199 w 1200"/>
                  <a:gd name="T105"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326">
                    <a:moveTo>
                      <a:pt x="1199" y="1287"/>
                    </a:moveTo>
                    <a:cubicBezTo>
                      <a:pt x="1196" y="1287"/>
                      <a:pt x="1192" y="1287"/>
                      <a:pt x="1189" y="1287"/>
                    </a:cubicBezTo>
                    <a:cubicBezTo>
                      <a:pt x="1191" y="1266"/>
                      <a:pt x="1184" y="1250"/>
                      <a:pt x="1176" y="1231"/>
                    </a:cubicBezTo>
                    <a:cubicBezTo>
                      <a:pt x="1170" y="1218"/>
                      <a:pt x="1162" y="1186"/>
                      <a:pt x="1151" y="1176"/>
                    </a:cubicBezTo>
                    <a:cubicBezTo>
                      <a:pt x="1144" y="1169"/>
                      <a:pt x="1133" y="1176"/>
                      <a:pt x="1125" y="1170"/>
                    </a:cubicBezTo>
                    <a:cubicBezTo>
                      <a:pt x="1119" y="1167"/>
                      <a:pt x="1113" y="1152"/>
                      <a:pt x="1107" y="1147"/>
                    </a:cubicBezTo>
                    <a:cubicBezTo>
                      <a:pt x="1097" y="1137"/>
                      <a:pt x="1094" y="1144"/>
                      <a:pt x="1085" y="1131"/>
                    </a:cubicBezTo>
                    <a:cubicBezTo>
                      <a:pt x="1082" y="1127"/>
                      <a:pt x="1085" y="1111"/>
                      <a:pt x="1085" y="1106"/>
                    </a:cubicBezTo>
                    <a:cubicBezTo>
                      <a:pt x="1066" y="1102"/>
                      <a:pt x="1059" y="1122"/>
                      <a:pt x="1040" y="1120"/>
                    </a:cubicBezTo>
                    <a:cubicBezTo>
                      <a:pt x="1016" y="1118"/>
                      <a:pt x="1011" y="1100"/>
                      <a:pt x="1012" y="1083"/>
                    </a:cubicBezTo>
                    <a:cubicBezTo>
                      <a:pt x="1012" y="1067"/>
                      <a:pt x="1024" y="1050"/>
                      <a:pt x="1017" y="1033"/>
                    </a:cubicBezTo>
                    <a:cubicBezTo>
                      <a:pt x="1008" y="1008"/>
                      <a:pt x="983" y="1006"/>
                      <a:pt x="987" y="973"/>
                    </a:cubicBezTo>
                    <a:cubicBezTo>
                      <a:pt x="961" y="981"/>
                      <a:pt x="966" y="916"/>
                      <a:pt x="970" y="901"/>
                    </a:cubicBezTo>
                    <a:cubicBezTo>
                      <a:pt x="973" y="884"/>
                      <a:pt x="985" y="875"/>
                      <a:pt x="990" y="860"/>
                    </a:cubicBezTo>
                    <a:cubicBezTo>
                      <a:pt x="995" y="845"/>
                      <a:pt x="990" y="833"/>
                      <a:pt x="988" y="820"/>
                    </a:cubicBezTo>
                    <a:cubicBezTo>
                      <a:pt x="983" y="773"/>
                      <a:pt x="964" y="714"/>
                      <a:pt x="979" y="667"/>
                    </a:cubicBezTo>
                    <a:cubicBezTo>
                      <a:pt x="989" y="630"/>
                      <a:pt x="996" y="621"/>
                      <a:pt x="962" y="594"/>
                    </a:cubicBezTo>
                    <a:cubicBezTo>
                      <a:pt x="948" y="584"/>
                      <a:pt x="934" y="579"/>
                      <a:pt x="925" y="563"/>
                    </a:cubicBezTo>
                    <a:cubicBezTo>
                      <a:pt x="915" y="546"/>
                      <a:pt x="925" y="538"/>
                      <a:pt x="903" y="532"/>
                    </a:cubicBezTo>
                    <a:cubicBezTo>
                      <a:pt x="890" y="529"/>
                      <a:pt x="875" y="536"/>
                      <a:pt x="861" y="534"/>
                    </a:cubicBezTo>
                    <a:cubicBezTo>
                      <a:pt x="848" y="533"/>
                      <a:pt x="834" y="525"/>
                      <a:pt x="822" y="521"/>
                    </a:cubicBezTo>
                    <a:cubicBezTo>
                      <a:pt x="795" y="512"/>
                      <a:pt x="770" y="515"/>
                      <a:pt x="741" y="513"/>
                    </a:cubicBezTo>
                    <a:cubicBezTo>
                      <a:pt x="709" y="510"/>
                      <a:pt x="681" y="503"/>
                      <a:pt x="665" y="477"/>
                    </a:cubicBezTo>
                    <a:cubicBezTo>
                      <a:pt x="656" y="464"/>
                      <a:pt x="653" y="451"/>
                      <a:pt x="643" y="438"/>
                    </a:cubicBezTo>
                    <a:cubicBezTo>
                      <a:pt x="634" y="425"/>
                      <a:pt x="616" y="415"/>
                      <a:pt x="612" y="399"/>
                    </a:cubicBezTo>
                    <a:cubicBezTo>
                      <a:pt x="608" y="386"/>
                      <a:pt x="616" y="369"/>
                      <a:pt x="612" y="356"/>
                    </a:cubicBezTo>
                    <a:cubicBezTo>
                      <a:pt x="608" y="339"/>
                      <a:pt x="592" y="331"/>
                      <a:pt x="590" y="317"/>
                    </a:cubicBezTo>
                    <a:cubicBezTo>
                      <a:pt x="585" y="287"/>
                      <a:pt x="610" y="281"/>
                      <a:pt x="634" y="276"/>
                    </a:cubicBezTo>
                    <a:cubicBezTo>
                      <a:pt x="631" y="275"/>
                      <a:pt x="628" y="273"/>
                      <a:pt x="624" y="269"/>
                    </a:cubicBezTo>
                    <a:cubicBezTo>
                      <a:pt x="616" y="260"/>
                      <a:pt x="619" y="264"/>
                      <a:pt x="606" y="254"/>
                    </a:cubicBezTo>
                    <a:cubicBezTo>
                      <a:pt x="593" y="245"/>
                      <a:pt x="614" y="239"/>
                      <a:pt x="622" y="236"/>
                    </a:cubicBezTo>
                    <a:cubicBezTo>
                      <a:pt x="630" y="233"/>
                      <a:pt x="623" y="228"/>
                      <a:pt x="620" y="221"/>
                    </a:cubicBezTo>
                    <a:cubicBezTo>
                      <a:pt x="617" y="214"/>
                      <a:pt x="602" y="215"/>
                      <a:pt x="589" y="220"/>
                    </a:cubicBezTo>
                    <a:cubicBezTo>
                      <a:pt x="576" y="226"/>
                      <a:pt x="574" y="239"/>
                      <a:pt x="569" y="247"/>
                    </a:cubicBezTo>
                    <a:cubicBezTo>
                      <a:pt x="557" y="264"/>
                      <a:pt x="554" y="251"/>
                      <a:pt x="529" y="266"/>
                    </a:cubicBezTo>
                    <a:cubicBezTo>
                      <a:pt x="504" y="282"/>
                      <a:pt x="487" y="280"/>
                      <a:pt x="479" y="297"/>
                    </a:cubicBezTo>
                    <a:cubicBezTo>
                      <a:pt x="471" y="314"/>
                      <a:pt x="467" y="333"/>
                      <a:pt x="446" y="328"/>
                    </a:cubicBezTo>
                    <a:cubicBezTo>
                      <a:pt x="425" y="322"/>
                      <a:pt x="416" y="316"/>
                      <a:pt x="399" y="310"/>
                    </a:cubicBezTo>
                    <a:cubicBezTo>
                      <a:pt x="381" y="305"/>
                      <a:pt x="375" y="299"/>
                      <a:pt x="381" y="291"/>
                    </a:cubicBezTo>
                    <a:cubicBezTo>
                      <a:pt x="387" y="284"/>
                      <a:pt x="416" y="284"/>
                      <a:pt x="418" y="264"/>
                    </a:cubicBezTo>
                    <a:cubicBezTo>
                      <a:pt x="420" y="245"/>
                      <a:pt x="402" y="236"/>
                      <a:pt x="379" y="232"/>
                    </a:cubicBezTo>
                    <a:cubicBezTo>
                      <a:pt x="356" y="228"/>
                      <a:pt x="360" y="222"/>
                      <a:pt x="374" y="211"/>
                    </a:cubicBezTo>
                    <a:cubicBezTo>
                      <a:pt x="387" y="199"/>
                      <a:pt x="387" y="195"/>
                      <a:pt x="393" y="178"/>
                    </a:cubicBezTo>
                    <a:cubicBezTo>
                      <a:pt x="399" y="161"/>
                      <a:pt x="404" y="151"/>
                      <a:pt x="441" y="140"/>
                    </a:cubicBezTo>
                    <a:cubicBezTo>
                      <a:pt x="477" y="128"/>
                      <a:pt x="443" y="115"/>
                      <a:pt x="439" y="94"/>
                    </a:cubicBezTo>
                    <a:cubicBezTo>
                      <a:pt x="435" y="73"/>
                      <a:pt x="416" y="52"/>
                      <a:pt x="402" y="36"/>
                    </a:cubicBezTo>
                    <a:cubicBezTo>
                      <a:pt x="389" y="21"/>
                      <a:pt x="389" y="19"/>
                      <a:pt x="368" y="9"/>
                    </a:cubicBezTo>
                    <a:cubicBezTo>
                      <a:pt x="347" y="0"/>
                      <a:pt x="341" y="27"/>
                      <a:pt x="314" y="31"/>
                    </a:cubicBezTo>
                    <a:cubicBezTo>
                      <a:pt x="287" y="34"/>
                      <a:pt x="270" y="31"/>
                      <a:pt x="247" y="46"/>
                    </a:cubicBezTo>
                    <a:cubicBezTo>
                      <a:pt x="224" y="61"/>
                      <a:pt x="195" y="96"/>
                      <a:pt x="157" y="103"/>
                    </a:cubicBezTo>
                    <a:cubicBezTo>
                      <a:pt x="119" y="111"/>
                      <a:pt x="107" y="124"/>
                      <a:pt x="92" y="147"/>
                    </a:cubicBezTo>
                    <a:cubicBezTo>
                      <a:pt x="77" y="170"/>
                      <a:pt x="53" y="165"/>
                      <a:pt x="9" y="157"/>
                    </a:cubicBezTo>
                    <a:cubicBezTo>
                      <a:pt x="7" y="157"/>
                      <a:pt x="4" y="156"/>
                      <a:pt x="2" y="156"/>
                    </a:cubicBezTo>
                    <a:cubicBezTo>
                      <a:pt x="5" y="175"/>
                      <a:pt x="12" y="193"/>
                      <a:pt x="8" y="214"/>
                    </a:cubicBezTo>
                    <a:cubicBezTo>
                      <a:pt x="5" y="234"/>
                      <a:pt x="0" y="232"/>
                      <a:pt x="13" y="248"/>
                    </a:cubicBezTo>
                    <a:cubicBezTo>
                      <a:pt x="24" y="261"/>
                      <a:pt x="40" y="267"/>
                      <a:pt x="46" y="284"/>
                    </a:cubicBezTo>
                    <a:cubicBezTo>
                      <a:pt x="53" y="304"/>
                      <a:pt x="53" y="348"/>
                      <a:pt x="90" y="336"/>
                    </a:cubicBezTo>
                    <a:cubicBezTo>
                      <a:pt x="99" y="332"/>
                      <a:pt x="100" y="321"/>
                      <a:pt x="106" y="318"/>
                    </a:cubicBezTo>
                    <a:cubicBezTo>
                      <a:pt x="112" y="314"/>
                      <a:pt x="119" y="316"/>
                      <a:pt x="126" y="313"/>
                    </a:cubicBezTo>
                    <a:cubicBezTo>
                      <a:pt x="136" y="309"/>
                      <a:pt x="152" y="299"/>
                      <a:pt x="165" y="305"/>
                    </a:cubicBezTo>
                    <a:cubicBezTo>
                      <a:pt x="186" y="315"/>
                      <a:pt x="175" y="351"/>
                      <a:pt x="174" y="372"/>
                    </a:cubicBezTo>
                    <a:cubicBezTo>
                      <a:pt x="172" y="394"/>
                      <a:pt x="195" y="429"/>
                      <a:pt x="187" y="448"/>
                    </a:cubicBezTo>
                    <a:cubicBezTo>
                      <a:pt x="182" y="459"/>
                      <a:pt x="166" y="463"/>
                      <a:pt x="157" y="469"/>
                    </a:cubicBezTo>
                    <a:cubicBezTo>
                      <a:pt x="143" y="479"/>
                      <a:pt x="142" y="492"/>
                      <a:pt x="120" y="487"/>
                    </a:cubicBezTo>
                    <a:cubicBezTo>
                      <a:pt x="94" y="480"/>
                      <a:pt x="74" y="439"/>
                      <a:pt x="69" y="495"/>
                    </a:cubicBezTo>
                    <a:cubicBezTo>
                      <a:pt x="68" y="511"/>
                      <a:pt x="62" y="556"/>
                      <a:pt x="69" y="571"/>
                    </a:cubicBezTo>
                    <a:cubicBezTo>
                      <a:pt x="75" y="582"/>
                      <a:pt x="124" y="605"/>
                      <a:pt x="139" y="611"/>
                    </a:cubicBezTo>
                    <a:cubicBezTo>
                      <a:pt x="152" y="618"/>
                      <a:pt x="164" y="616"/>
                      <a:pt x="176" y="625"/>
                    </a:cubicBezTo>
                    <a:cubicBezTo>
                      <a:pt x="187" y="632"/>
                      <a:pt x="191" y="648"/>
                      <a:pt x="198" y="657"/>
                    </a:cubicBezTo>
                    <a:cubicBezTo>
                      <a:pt x="229" y="699"/>
                      <a:pt x="221" y="646"/>
                      <a:pt x="253" y="636"/>
                    </a:cubicBezTo>
                    <a:cubicBezTo>
                      <a:pt x="265" y="632"/>
                      <a:pt x="279" y="635"/>
                      <a:pt x="289" y="643"/>
                    </a:cubicBezTo>
                    <a:cubicBezTo>
                      <a:pt x="303" y="655"/>
                      <a:pt x="294" y="661"/>
                      <a:pt x="299" y="676"/>
                    </a:cubicBezTo>
                    <a:cubicBezTo>
                      <a:pt x="303" y="688"/>
                      <a:pt x="311" y="690"/>
                      <a:pt x="320" y="704"/>
                    </a:cubicBezTo>
                    <a:cubicBezTo>
                      <a:pt x="324" y="711"/>
                      <a:pt x="326" y="730"/>
                      <a:pt x="330" y="740"/>
                    </a:cubicBezTo>
                    <a:cubicBezTo>
                      <a:pt x="337" y="753"/>
                      <a:pt x="332" y="762"/>
                      <a:pt x="351" y="767"/>
                    </a:cubicBezTo>
                    <a:cubicBezTo>
                      <a:pt x="371" y="773"/>
                      <a:pt x="369" y="760"/>
                      <a:pt x="384" y="752"/>
                    </a:cubicBezTo>
                    <a:cubicBezTo>
                      <a:pt x="418" y="735"/>
                      <a:pt x="426" y="750"/>
                      <a:pt x="428" y="782"/>
                    </a:cubicBezTo>
                    <a:cubicBezTo>
                      <a:pt x="466" y="784"/>
                      <a:pt x="584" y="808"/>
                      <a:pt x="534" y="869"/>
                    </a:cubicBezTo>
                    <a:cubicBezTo>
                      <a:pt x="523" y="883"/>
                      <a:pt x="507" y="888"/>
                      <a:pt x="496" y="899"/>
                    </a:cubicBezTo>
                    <a:cubicBezTo>
                      <a:pt x="499" y="899"/>
                      <a:pt x="503" y="899"/>
                      <a:pt x="506" y="901"/>
                    </a:cubicBezTo>
                    <a:cubicBezTo>
                      <a:pt x="518" y="906"/>
                      <a:pt x="524" y="911"/>
                      <a:pt x="528" y="924"/>
                    </a:cubicBezTo>
                    <a:cubicBezTo>
                      <a:pt x="533" y="937"/>
                      <a:pt x="529" y="940"/>
                      <a:pt x="539" y="949"/>
                    </a:cubicBezTo>
                    <a:cubicBezTo>
                      <a:pt x="548" y="956"/>
                      <a:pt x="559" y="956"/>
                      <a:pt x="569" y="956"/>
                    </a:cubicBezTo>
                    <a:cubicBezTo>
                      <a:pt x="584" y="957"/>
                      <a:pt x="613" y="956"/>
                      <a:pt x="625" y="966"/>
                    </a:cubicBezTo>
                    <a:cubicBezTo>
                      <a:pt x="641" y="979"/>
                      <a:pt x="636" y="1013"/>
                      <a:pt x="646" y="1029"/>
                    </a:cubicBezTo>
                    <a:cubicBezTo>
                      <a:pt x="654" y="1041"/>
                      <a:pt x="659" y="1039"/>
                      <a:pt x="670" y="1046"/>
                    </a:cubicBezTo>
                    <a:cubicBezTo>
                      <a:pt x="682" y="1052"/>
                      <a:pt x="682" y="1065"/>
                      <a:pt x="690" y="1071"/>
                    </a:cubicBezTo>
                    <a:cubicBezTo>
                      <a:pt x="709" y="1087"/>
                      <a:pt x="729" y="1061"/>
                      <a:pt x="720" y="1041"/>
                    </a:cubicBezTo>
                    <a:cubicBezTo>
                      <a:pt x="715" y="1028"/>
                      <a:pt x="701" y="1034"/>
                      <a:pt x="703" y="1015"/>
                    </a:cubicBezTo>
                    <a:cubicBezTo>
                      <a:pt x="706" y="999"/>
                      <a:pt x="719" y="999"/>
                      <a:pt x="733" y="998"/>
                    </a:cubicBezTo>
                    <a:cubicBezTo>
                      <a:pt x="776" y="998"/>
                      <a:pt x="755" y="1019"/>
                      <a:pt x="766" y="1043"/>
                    </a:cubicBezTo>
                    <a:cubicBezTo>
                      <a:pt x="772" y="1055"/>
                      <a:pt x="787" y="1052"/>
                      <a:pt x="795" y="1060"/>
                    </a:cubicBezTo>
                    <a:cubicBezTo>
                      <a:pt x="805" y="1068"/>
                      <a:pt x="807" y="1083"/>
                      <a:pt x="811" y="1094"/>
                    </a:cubicBezTo>
                    <a:cubicBezTo>
                      <a:pt x="820" y="1116"/>
                      <a:pt x="835" y="1133"/>
                      <a:pt x="846" y="1152"/>
                    </a:cubicBezTo>
                    <a:cubicBezTo>
                      <a:pt x="858" y="1172"/>
                      <a:pt x="881" y="1186"/>
                      <a:pt x="885" y="1209"/>
                    </a:cubicBezTo>
                    <a:cubicBezTo>
                      <a:pt x="888" y="1224"/>
                      <a:pt x="884" y="1236"/>
                      <a:pt x="880" y="1248"/>
                    </a:cubicBezTo>
                    <a:cubicBezTo>
                      <a:pt x="886" y="1255"/>
                      <a:pt x="887" y="1268"/>
                      <a:pt x="890" y="1275"/>
                    </a:cubicBezTo>
                    <a:cubicBezTo>
                      <a:pt x="899" y="1298"/>
                      <a:pt x="898" y="1300"/>
                      <a:pt x="924" y="1302"/>
                    </a:cubicBezTo>
                    <a:cubicBezTo>
                      <a:pt x="931" y="1303"/>
                      <a:pt x="940" y="1300"/>
                      <a:pt x="947" y="1302"/>
                    </a:cubicBezTo>
                    <a:cubicBezTo>
                      <a:pt x="957" y="1305"/>
                      <a:pt x="956" y="1312"/>
                      <a:pt x="965" y="1316"/>
                    </a:cubicBezTo>
                    <a:cubicBezTo>
                      <a:pt x="980" y="1324"/>
                      <a:pt x="993" y="1326"/>
                      <a:pt x="1010" y="1322"/>
                    </a:cubicBezTo>
                    <a:cubicBezTo>
                      <a:pt x="1055" y="1314"/>
                      <a:pt x="1073" y="1261"/>
                      <a:pt x="1117" y="1294"/>
                    </a:cubicBezTo>
                    <a:cubicBezTo>
                      <a:pt x="1133" y="1307"/>
                      <a:pt x="1146" y="1326"/>
                      <a:pt x="1170" y="1320"/>
                    </a:cubicBezTo>
                    <a:cubicBezTo>
                      <a:pt x="1184" y="1316"/>
                      <a:pt x="1182" y="1311"/>
                      <a:pt x="1192" y="1302"/>
                    </a:cubicBezTo>
                    <a:cubicBezTo>
                      <a:pt x="1195" y="1299"/>
                      <a:pt x="1198" y="1297"/>
                      <a:pt x="1200" y="1294"/>
                    </a:cubicBezTo>
                    <a:cubicBezTo>
                      <a:pt x="1200" y="1292"/>
                      <a:pt x="1199" y="1290"/>
                      <a:pt x="1199" y="1287"/>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Freeform 44">
                <a:extLst>
                  <a:ext uri="{FF2B5EF4-FFF2-40B4-BE49-F238E27FC236}">
                    <a16:creationId xmlns:a16="http://schemas.microsoft.com/office/drawing/2014/main" id="{323C6E0E-F603-B0BA-B467-320835AE851D}"/>
                  </a:ext>
                </a:extLst>
              </p:cNvPr>
              <p:cNvSpPr>
                <a:spLocks/>
              </p:cNvSpPr>
              <p:nvPr/>
            </p:nvSpPr>
            <p:spPr bwMode="auto">
              <a:xfrm>
                <a:off x="6909505" y="5548328"/>
                <a:ext cx="70327" cy="97309"/>
              </a:xfrm>
              <a:custGeom>
                <a:avLst/>
                <a:gdLst>
                  <a:gd name="T0" fmla="*/ 44 w 373"/>
                  <a:gd name="T1" fmla="*/ 464 h 516"/>
                  <a:gd name="T2" fmla="*/ 0 w 373"/>
                  <a:gd name="T3" fmla="*/ 405 h 516"/>
                  <a:gd name="T4" fmla="*/ 40 w 373"/>
                  <a:gd name="T5" fmla="*/ 357 h 516"/>
                  <a:gd name="T6" fmla="*/ 90 w 373"/>
                  <a:gd name="T7" fmla="*/ 280 h 516"/>
                  <a:gd name="T8" fmla="*/ 141 w 373"/>
                  <a:gd name="T9" fmla="*/ 192 h 516"/>
                  <a:gd name="T10" fmla="*/ 207 w 373"/>
                  <a:gd name="T11" fmla="*/ 133 h 516"/>
                  <a:gd name="T12" fmla="*/ 254 w 373"/>
                  <a:gd name="T13" fmla="*/ 87 h 516"/>
                  <a:gd name="T14" fmla="*/ 306 w 373"/>
                  <a:gd name="T15" fmla="*/ 27 h 516"/>
                  <a:gd name="T16" fmla="*/ 362 w 373"/>
                  <a:gd name="T17" fmla="*/ 25 h 516"/>
                  <a:gd name="T18" fmla="*/ 346 w 373"/>
                  <a:gd name="T19" fmla="*/ 71 h 516"/>
                  <a:gd name="T20" fmla="*/ 325 w 373"/>
                  <a:gd name="T21" fmla="*/ 117 h 516"/>
                  <a:gd name="T22" fmla="*/ 293 w 373"/>
                  <a:gd name="T23" fmla="*/ 161 h 516"/>
                  <a:gd name="T24" fmla="*/ 249 w 373"/>
                  <a:gd name="T25" fmla="*/ 223 h 516"/>
                  <a:gd name="T26" fmla="*/ 237 w 373"/>
                  <a:gd name="T27" fmla="*/ 307 h 516"/>
                  <a:gd name="T28" fmla="*/ 256 w 373"/>
                  <a:gd name="T29" fmla="*/ 363 h 516"/>
                  <a:gd name="T30" fmla="*/ 283 w 373"/>
                  <a:gd name="T31" fmla="*/ 428 h 516"/>
                  <a:gd name="T32" fmla="*/ 193 w 373"/>
                  <a:gd name="T33" fmla="*/ 468 h 516"/>
                  <a:gd name="T34" fmla="*/ 107 w 373"/>
                  <a:gd name="T35" fmla="*/ 514 h 516"/>
                  <a:gd name="T36" fmla="*/ 44 w 373"/>
                  <a:gd name="T37" fmla="*/ 46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516">
                    <a:moveTo>
                      <a:pt x="44" y="464"/>
                    </a:moveTo>
                    <a:cubicBezTo>
                      <a:pt x="23" y="444"/>
                      <a:pt x="0" y="432"/>
                      <a:pt x="0" y="405"/>
                    </a:cubicBezTo>
                    <a:cubicBezTo>
                      <a:pt x="0" y="378"/>
                      <a:pt x="1" y="367"/>
                      <a:pt x="40" y="357"/>
                    </a:cubicBezTo>
                    <a:cubicBezTo>
                      <a:pt x="78" y="347"/>
                      <a:pt x="72" y="299"/>
                      <a:pt x="90" y="280"/>
                    </a:cubicBezTo>
                    <a:cubicBezTo>
                      <a:pt x="107" y="261"/>
                      <a:pt x="126" y="207"/>
                      <a:pt x="141" y="192"/>
                    </a:cubicBezTo>
                    <a:cubicBezTo>
                      <a:pt x="157" y="177"/>
                      <a:pt x="199" y="165"/>
                      <a:pt x="207" y="133"/>
                    </a:cubicBezTo>
                    <a:cubicBezTo>
                      <a:pt x="214" y="100"/>
                      <a:pt x="235" y="98"/>
                      <a:pt x="254" y="87"/>
                    </a:cubicBezTo>
                    <a:cubicBezTo>
                      <a:pt x="274" y="75"/>
                      <a:pt x="299" y="39"/>
                      <a:pt x="306" y="27"/>
                    </a:cubicBezTo>
                    <a:cubicBezTo>
                      <a:pt x="314" y="16"/>
                      <a:pt x="350" y="0"/>
                      <a:pt x="362" y="25"/>
                    </a:cubicBezTo>
                    <a:cubicBezTo>
                      <a:pt x="373" y="50"/>
                      <a:pt x="362" y="54"/>
                      <a:pt x="346" y="71"/>
                    </a:cubicBezTo>
                    <a:cubicBezTo>
                      <a:pt x="331" y="89"/>
                      <a:pt x="329" y="100"/>
                      <a:pt x="325" y="117"/>
                    </a:cubicBezTo>
                    <a:cubicBezTo>
                      <a:pt x="322" y="135"/>
                      <a:pt x="306" y="144"/>
                      <a:pt x="293" y="161"/>
                    </a:cubicBezTo>
                    <a:cubicBezTo>
                      <a:pt x="279" y="179"/>
                      <a:pt x="260" y="192"/>
                      <a:pt x="249" y="223"/>
                    </a:cubicBezTo>
                    <a:cubicBezTo>
                      <a:pt x="237" y="253"/>
                      <a:pt x="237" y="290"/>
                      <a:pt x="237" y="307"/>
                    </a:cubicBezTo>
                    <a:cubicBezTo>
                      <a:pt x="237" y="324"/>
                      <a:pt x="245" y="344"/>
                      <a:pt x="256" y="363"/>
                    </a:cubicBezTo>
                    <a:cubicBezTo>
                      <a:pt x="268" y="382"/>
                      <a:pt x="323" y="407"/>
                      <a:pt x="283" y="428"/>
                    </a:cubicBezTo>
                    <a:cubicBezTo>
                      <a:pt x="243" y="449"/>
                      <a:pt x="220" y="445"/>
                      <a:pt x="193" y="468"/>
                    </a:cubicBezTo>
                    <a:cubicBezTo>
                      <a:pt x="166" y="491"/>
                      <a:pt x="139" y="516"/>
                      <a:pt x="107" y="514"/>
                    </a:cubicBezTo>
                    <a:cubicBezTo>
                      <a:pt x="74" y="512"/>
                      <a:pt x="59" y="480"/>
                      <a:pt x="44" y="464"/>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Freeform 53">
                <a:extLst>
                  <a:ext uri="{FF2B5EF4-FFF2-40B4-BE49-F238E27FC236}">
                    <a16:creationId xmlns:a16="http://schemas.microsoft.com/office/drawing/2014/main" id="{8C3DD479-8411-F396-3975-A8829017399C}"/>
                  </a:ext>
                </a:extLst>
              </p:cNvPr>
              <p:cNvSpPr>
                <a:spLocks/>
              </p:cNvSpPr>
              <p:nvPr/>
            </p:nvSpPr>
            <p:spPr bwMode="auto">
              <a:xfrm>
                <a:off x="5905608" y="5829476"/>
                <a:ext cx="190625" cy="182723"/>
              </a:xfrm>
              <a:custGeom>
                <a:avLst/>
                <a:gdLst>
                  <a:gd name="T0" fmla="*/ 694 w 1011"/>
                  <a:gd name="T1" fmla="*/ 472 h 969"/>
                  <a:gd name="T2" fmla="*/ 632 w 1011"/>
                  <a:gd name="T3" fmla="*/ 416 h 969"/>
                  <a:gd name="T4" fmla="*/ 571 w 1011"/>
                  <a:gd name="T5" fmla="*/ 371 h 969"/>
                  <a:gd name="T6" fmla="*/ 572 w 1011"/>
                  <a:gd name="T7" fmla="*/ 336 h 969"/>
                  <a:gd name="T8" fmla="*/ 536 w 1011"/>
                  <a:gd name="T9" fmla="*/ 275 h 969"/>
                  <a:gd name="T10" fmla="*/ 439 w 1011"/>
                  <a:gd name="T11" fmla="*/ 230 h 969"/>
                  <a:gd name="T12" fmla="*/ 406 w 1011"/>
                  <a:gd name="T13" fmla="*/ 149 h 969"/>
                  <a:gd name="T14" fmla="*/ 416 w 1011"/>
                  <a:gd name="T15" fmla="*/ 22 h 969"/>
                  <a:gd name="T16" fmla="*/ 268 w 1011"/>
                  <a:gd name="T17" fmla="*/ 23 h 969"/>
                  <a:gd name="T18" fmla="*/ 153 w 1011"/>
                  <a:gd name="T19" fmla="*/ 13 h 969"/>
                  <a:gd name="T20" fmla="*/ 74 w 1011"/>
                  <a:gd name="T21" fmla="*/ 91 h 969"/>
                  <a:gd name="T22" fmla="*/ 28 w 1011"/>
                  <a:gd name="T23" fmla="*/ 178 h 969"/>
                  <a:gd name="T24" fmla="*/ 120 w 1011"/>
                  <a:gd name="T25" fmla="*/ 161 h 969"/>
                  <a:gd name="T26" fmla="*/ 217 w 1011"/>
                  <a:gd name="T27" fmla="*/ 96 h 969"/>
                  <a:gd name="T28" fmla="*/ 226 w 1011"/>
                  <a:gd name="T29" fmla="*/ 207 h 969"/>
                  <a:gd name="T30" fmla="*/ 310 w 1011"/>
                  <a:gd name="T31" fmla="*/ 275 h 969"/>
                  <a:gd name="T32" fmla="*/ 406 w 1011"/>
                  <a:gd name="T33" fmla="*/ 376 h 969"/>
                  <a:gd name="T34" fmla="*/ 531 w 1011"/>
                  <a:gd name="T35" fmla="*/ 408 h 969"/>
                  <a:gd name="T36" fmla="*/ 554 w 1011"/>
                  <a:gd name="T37" fmla="*/ 551 h 969"/>
                  <a:gd name="T38" fmla="*/ 604 w 1011"/>
                  <a:gd name="T39" fmla="*/ 654 h 969"/>
                  <a:gd name="T40" fmla="*/ 481 w 1011"/>
                  <a:gd name="T41" fmla="*/ 649 h 969"/>
                  <a:gd name="T42" fmla="*/ 448 w 1011"/>
                  <a:gd name="T43" fmla="*/ 523 h 969"/>
                  <a:gd name="T44" fmla="*/ 384 w 1011"/>
                  <a:gd name="T45" fmla="*/ 447 h 969"/>
                  <a:gd name="T46" fmla="*/ 308 w 1011"/>
                  <a:gd name="T47" fmla="*/ 353 h 969"/>
                  <a:gd name="T48" fmla="*/ 269 w 1011"/>
                  <a:gd name="T49" fmla="*/ 480 h 969"/>
                  <a:gd name="T50" fmla="*/ 296 w 1011"/>
                  <a:gd name="T51" fmla="*/ 595 h 969"/>
                  <a:gd name="T52" fmla="*/ 425 w 1011"/>
                  <a:gd name="T53" fmla="*/ 729 h 969"/>
                  <a:gd name="T54" fmla="*/ 409 w 1011"/>
                  <a:gd name="T55" fmla="*/ 936 h 969"/>
                  <a:gd name="T56" fmla="*/ 488 w 1011"/>
                  <a:gd name="T57" fmla="*/ 890 h 969"/>
                  <a:gd name="T58" fmla="*/ 576 w 1011"/>
                  <a:gd name="T59" fmla="*/ 773 h 969"/>
                  <a:gd name="T60" fmla="*/ 666 w 1011"/>
                  <a:gd name="T61" fmla="*/ 739 h 969"/>
                  <a:gd name="T62" fmla="*/ 770 w 1011"/>
                  <a:gd name="T63" fmla="*/ 712 h 969"/>
                  <a:gd name="T64" fmla="*/ 833 w 1011"/>
                  <a:gd name="T65" fmla="*/ 800 h 969"/>
                  <a:gd name="T66" fmla="*/ 762 w 1011"/>
                  <a:gd name="T67" fmla="*/ 890 h 969"/>
                  <a:gd name="T68" fmla="*/ 875 w 1011"/>
                  <a:gd name="T69" fmla="*/ 907 h 969"/>
                  <a:gd name="T70" fmla="*/ 984 w 1011"/>
                  <a:gd name="T71" fmla="*/ 838 h 969"/>
                  <a:gd name="T72" fmla="*/ 977 w 1011"/>
                  <a:gd name="T73" fmla="*/ 658 h 969"/>
                  <a:gd name="T74" fmla="*/ 829 w 1011"/>
                  <a:gd name="T75" fmla="*/ 654 h 969"/>
                  <a:gd name="T76" fmla="*/ 777 w 1011"/>
                  <a:gd name="T77" fmla="*/ 581 h 969"/>
                  <a:gd name="T78" fmla="*/ 838 w 1011"/>
                  <a:gd name="T79" fmla="*/ 529 h 969"/>
                  <a:gd name="T80" fmla="*/ 744 w 1011"/>
                  <a:gd name="T81" fmla="*/ 49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1" h="969">
                    <a:moveTo>
                      <a:pt x="744" y="499"/>
                    </a:moveTo>
                    <a:cubicBezTo>
                      <a:pt x="723" y="494"/>
                      <a:pt x="712" y="482"/>
                      <a:pt x="694" y="472"/>
                    </a:cubicBezTo>
                    <a:cubicBezTo>
                      <a:pt x="679" y="462"/>
                      <a:pt x="657" y="455"/>
                      <a:pt x="646" y="440"/>
                    </a:cubicBezTo>
                    <a:cubicBezTo>
                      <a:pt x="641" y="433"/>
                      <a:pt x="638" y="421"/>
                      <a:pt x="632" y="416"/>
                    </a:cubicBezTo>
                    <a:cubicBezTo>
                      <a:pt x="625" y="410"/>
                      <a:pt x="612" y="410"/>
                      <a:pt x="604" y="404"/>
                    </a:cubicBezTo>
                    <a:cubicBezTo>
                      <a:pt x="592" y="394"/>
                      <a:pt x="583" y="381"/>
                      <a:pt x="571" y="371"/>
                    </a:cubicBezTo>
                    <a:cubicBezTo>
                      <a:pt x="564" y="365"/>
                      <a:pt x="560" y="363"/>
                      <a:pt x="559" y="353"/>
                    </a:cubicBezTo>
                    <a:cubicBezTo>
                      <a:pt x="559" y="340"/>
                      <a:pt x="562" y="341"/>
                      <a:pt x="572" y="336"/>
                    </a:cubicBezTo>
                    <a:cubicBezTo>
                      <a:pt x="594" y="326"/>
                      <a:pt x="590" y="314"/>
                      <a:pt x="577" y="296"/>
                    </a:cubicBezTo>
                    <a:cubicBezTo>
                      <a:pt x="567" y="281"/>
                      <a:pt x="554" y="277"/>
                      <a:pt x="536" y="275"/>
                    </a:cubicBezTo>
                    <a:cubicBezTo>
                      <a:pt x="515" y="272"/>
                      <a:pt x="496" y="271"/>
                      <a:pt x="476" y="260"/>
                    </a:cubicBezTo>
                    <a:cubicBezTo>
                      <a:pt x="459" y="251"/>
                      <a:pt x="440" y="252"/>
                      <a:pt x="439" y="230"/>
                    </a:cubicBezTo>
                    <a:cubicBezTo>
                      <a:pt x="438" y="213"/>
                      <a:pt x="447" y="202"/>
                      <a:pt x="441" y="185"/>
                    </a:cubicBezTo>
                    <a:cubicBezTo>
                      <a:pt x="434" y="164"/>
                      <a:pt x="418" y="164"/>
                      <a:pt x="406" y="149"/>
                    </a:cubicBezTo>
                    <a:cubicBezTo>
                      <a:pt x="394" y="135"/>
                      <a:pt x="388" y="111"/>
                      <a:pt x="394" y="93"/>
                    </a:cubicBezTo>
                    <a:cubicBezTo>
                      <a:pt x="397" y="86"/>
                      <a:pt x="417" y="44"/>
                      <a:pt x="416" y="22"/>
                    </a:cubicBezTo>
                    <a:cubicBezTo>
                      <a:pt x="389" y="15"/>
                      <a:pt x="355" y="29"/>
                      <a:pt x="325" y="38"/>
                    </a:cubicBezTo>
                    <a:cubicBezTo>
                      <a:pt x="302" y="45"/>
                      <a:pt x="300" y="23"/>
                      <a:pt x="268" y="23"/>
                    </a:cubicBezTo>
                    <a:cubicBezTo>
                      <a:pt x="236" y="23"/>
                      <a:pt x="251" y="9"/>
                      <a:pt x="217" y="5"/>
                    </a:cubicBezTo>
                    <a:cubicBezTo>
                      <a:pt x="182" y="1"/>
                      <a:pt x="176" y="0"/>
                      <a:pt x="153" y="13"/>
                    </a:cubicBezTo>
                    <a:cubicBezTo>
                      <a:pt x="130" y="26"/>
                      <a:pt x="118" y="35"/>
                      <a:pt x="81" y="42"/>
                    </a:cubicBezTo>
                    <a:cubicBezTo>
                      <a:pt x="44" y="50"/>
                      <a:pt x="75" y="51"/>
                      <a:pt x="74" y="91"/>
                    </a:cubicBezTo>
                    <a:cubicBezTo>
                      <a:pt x="72" y="130"/>
                      <a:pt x="65" y="105"/>
                      <a:pt x="53" y="137"/>
                    </a:cubicBezTo>
                    <a:cubicBezTo>
                      <a:pt x="42" y="169"/>
                      <a:pt x="56" y="169"/>
                      <a:pt x="28" y="178"/>
                    </a:cubicBezTo>
                    <a:cubicBezTo>
                      <a:pt x="0" y="187"/>
                      <a:pt x="20" y="212"/>
                      <a:pt x="55" y="229"/>
                    </a:cubicBezTo>
                    <a:cubicBezTo>
                      <a:pt x="89" y="245"/>
                      <a:pt x="103" y="189"/>
                      <a:pt x="120" y="161"/>
                    </a:cubicBezTo>
                    <a:cubicBezTo>
                      <a:pt x="136" y="133"/>
                      <a:pt x="150" y="79"/>
                      <a:pt x="167" y="60"/>
                    </a:cubicBezTo>
                    <a:cubicBezTo>
                      <a:pt x="184" y="41"/>
                      <a:pt x="200" y="72"/>
                      <a:pt x="217" y="96"/>
                    </a:cubicBezTo>
                    <a:cubicBezTo>
                      <a:pt x="234" y="120"/>
                      <a:pt x="217" y="142"/>
                      <a:pt x="198" y="174"/>
                    </a:cubicBezTo>
                    <a:cubicBezTo>
                      <a:pt x="179" y="206"/>
                      <a:pt x="185" y="193"/>
                      <a:pt x="226" y="207"/>
                    </a:cubicBezTo>
                    <a:cubicBezTo>
                      <a:pt x="267" y="221"/>
                      <a:pt x="256" y="208"/>
                      <a:pt x="274" y="224"/>
                    </a:cubicBezTo>
                    <a:cubicBezTo>
                      <a:pt x="292" y="239"/>
                      <a:pt x="282" y="250"/>
                      <a:pt x="310" y="275"/>
                    </a:cubicBezTo>
                    <a:cubicBezTo>
                      <a:pt x="338" y="299"/>
                      <a:pt x="365" y="293"/>
                      <a:pt x="365" y="327"/>
                    </a:cubicBezTo>
                    <a:cubicBezTo>
                      <a:pt x="365" y="362"/>
                      <a:pt x="388" y="341"/>
                      <a:pt x="406" y="376"/>
                    </a:cubicBezTo>
                    <a:cubicBezTo>
                      <a:pt x="424" y="410"/>
                      <a:pt x="429" y="404"/>
                      <a:pt x="463" y="396"/>
                    </a:cubicBezTo>
                    <a:cubicBezTo>
                      <a:pt x="498" y="388"/>
                      <a:pt x="493" y="392"/>
                      <a:pt x="531" y="408"/>
                    </a:cubicBezTo>
                    <a:cubicBezTo>
                      <a:pt x="570" y="423"/>
                      <a:pt x="581" y="451"/>
                      <a:pt x="580" y="483"/>
                    </a:cubicBezTo>
                    <a:cubicBezTo>
                      <a:pt x="578" y="515"/>
                      <a:pt x="561" y="518"/>
                      <a:pt x="554" y="551"/>
                    </a:cubicBezTo>
                    <a:cubicBezTo>
                      <a:pt x="548" y="584"/>
                      <a:pt x="598" y="603"/>
                      <a:pt x="619" y="629"/>
                    </a:cubicBezTo>
                    <a:cubicBezTo>
                      <a:pt x="641" y="654"/>
                      <a:pt x="633" y="658"/>
                      <a:pt x="604" y="654"/>
                    </a:cubicBezTo>
                    <a:cubicBezTo>
                      <a:pt x="575" y="650"/>
                      <a:pt x="561" y="625"/>
                      <a:pt x="536" y="615"/>
                    </a:cubicBezTo>
                    <a:cubicBezTo>
                      <a:pt x="512" y="604"/>
                      <a:pt x="497" y="634"/>
                      <a:pt x="481" y="649"/>
                    </a:cubicBezTo>
                    <a:cubicBezTo>
                      <a:pt x="466" y="664"/>
                      <a:pt x="453" y="630"/>
                      <a:pt x="435" y="607"/>
                    </a:cubicBezTo>
                    <a:cubicBezTo>
                      <a:pt x="417" y="584"/>
                      <a:pt x="439" y="551"/>
                      <a:pt x="448" y="523"/>
                    </a:cubicBezTo>
                    <a:cubicBezTo>
                      <a:pt x="457" y="494"/>
                      <a:pt x="449" y="482"/>
                      <a:pt x="435" y="466"/>
                    </a:cubicBezTo>
                    <a:cubicBezTo>
                      <a:pt x="421" y="451"/>
                      <a:pt x="402" y="447"/>
                      <a:pt x="384" y="447"/>
                    </a:cubicBezTo>
                    <a:cubicBezTo>
                      <a:pt x="366" y="447"/>
                      <a:pt x="364" y="413"/>
                      <a:pt x="356" y="395"/>
                    </a:cubicBezTo>
                    <a:cubicBezTo>
                      <a:pt x="348" y="377"/>
                      <a:pt x="332" y="358"/>
                      <a:pt x="308" y="353"/>
                    </a:cubicBezTo>
                    <a:cubicBezTo>
                      <a:pt x="298" y="352"/>
                      <a:pt x="311" y="384"/>
                      <a:pt x="304" y="413"/>
                    </a:cubicBezTo>
                    <a:cubicBezTo>
                      <a:pt x="296" y="441"/>
                      <a:pt x="279" y="422"/>
                      <a:pt x="269" y="480"/>
                    </a:cubicBezTo>
                    <a:cubicBezTo>
                      <a:pt x="260" y="537"/>
                      <a:pt x="250" y="509"/>
                      <a:pt x="264" y="537"/>
                    </a:cubicBezTo>
                    <a:cubicBezTo>
                      <a:pt x="277" y="566"/>
                      <a:pt x="285" y="560"/>
                      <a:pt x="296" y="595"/>
                    </a:cubicBezTo>
                    <a:cubicBezTo>
                      <a:pt x="308" y="629"/>
                      <a:pt x="331" y="656"/>
                      <a:pt x="363" y="687"/>
                    </a:cubicBezTo>
                    <a:cubicBezTo>
                      <a:pt x="396" y="717"/>
                      <a:pt x="400" y="694"/>
                      <a:pt x="425" y="729"/>
                    </a:cubicBezTo>
                    <a:cubicBezTo>
                      <a:pt x="449" y="763"/>
                      <a:pt x="459" y="779"/>
                      <a:pt x="459" y="809"/>
                    </a:cubicBezTo>
                    <a:cubicBezTo>
                      <a:pt x="459" y="840"/>
                      <a:pt x="438" y="905"/>
                      <a:pt x="409" y="936"/>
                    </a:cubicBezTo>
                    <a:cubicBezTo>
                      <a:pt x="380" y="967"/>
                      <a:pt x="409" y="969"/>
                      <a:pt x="442" y="953"/>
                    </a:cubicBezTo>
                    <a:cubicBezTo>
                      <a:pt x="474" y="938"/>
                      <a:pt x="465" y="903"/>
                      <a:pt x="488" y="890"/>
                    </a:cubicBezTo>
                    <a:cubicBezTo>
                      <a:pt x="511" y="877"/>
                      <a:pt x="518" y="865"/>
                      <a:pt x="536" y="846"/>
                    </a:cubicBezTo>
                    <a:cubicBezTo>
                      <a:pt x="553" y="827"/>
                      <a:pt x="566" y="794"/>
                      <a:pt x="576" y="773"/>
                    </a:cubicBezTo>
                    <a:cubicBezTo>
                      <a:pt x="586" y="752"/>
                      <a:pt x="589" y="752"/>
                      <a:pt x="620" y="754"/>
                    </a:cubicBezTo>
                    <a:cubicBezTo>
                      <a:pt x="651" y="756"/>
                      <a:pt x="649" y="754"/>
                      <a:pt x="666" y="739"/>
                    </a:cubicBezTo>
                    <a:cubicBezTo>
                      <a:pt x="683" y="723"/>
                      <a:pt x="685" y="717"/>
                      <a:pt x="706" y="712"/>
                    </a:cubicBezTo>
                    <a:cubicBezTo>
                      <a:pt x="727" y="706"/>
                      <a:pt x="725" y="714"/>
                      <a:pt x="770" y="712"/>
                    </a:cubicBezTo>
                    <a:cubicBezTo>
                      <a:pt x="814" y="710"/>
                      <a:pt x="808" y="704"/>
                      <a:pt x="825" y="731"/>
                    </a:cubicBezTo>
                    <a:cubicBezTo>
                      <a:pt x="842" y="758"/>
                      <a:pt x="835" y="771"/>
                      <a:pt x="833" y="800"/>
                    </a:cubicBezTo>
                    <a:cubicBezTo>
                      <a:pt x="831" y="829"/>
                      <a:pt x="789" y="829"/>
                      <a:pt x="770" y="842"/>
                    </a:cubicBezTo>
                    <a:cubicBezTo>
                      <a:pt x="750" y="855"/>
                      <a:pt x="748" y="882"/>
                      <a:pt x="762" y="890"/>
                    </a:cubicBezTo>
                    <a:cubicBezTo>
                      <a:pt x="775" y="898"/>
                      <a:pt x="785" y="926"/>
                      <a:pt x="812" y="940"/>
                    </a:cubicBezTo>
                    <a:cubicBezTo>
                      <a:pt x="839" y="953"/>
                      <a:pt x="860" y="932"/>
                      <a:pt x="875" y="907"/>
                    </a:cubicBezTo>
                    <a:cubicBezTo>
                      <a:pt x="890" y="882"/>
                      <a:pt x="892" y="882"/>
                      <a:pt x="931" y="884"/>
                    </a:cubicBezTo>
                    <a:cubicBezTo>
                      <a:pt x="969" y="886"/>
                      <a:pt x="971" y="869"/>
                      <a:pt x="984" y="838"/>
                    </a:cubicBezTo>
                    <a:cubicBezTo>
                      <a:pt x="998" y="808"/>
                      <a:pt x="1000" y="786"/>
                      <a:pt x="1005" y="752"/>
                    </a:cubicBezTo>
                    <a:cubicBezTo>
                      <a:pt x="1011" y="717"/>
                      <a:pt x="996" y="691"/>
                      <a:pt x="977" y="658"/>
                    </a:cubicBezTo>
                    <a:cubicBezTo>
                      <a:pt x="960" y="630"/>
                      <a:pt x="952" y="610"/>
                      <a:pt x="915" y="618"/>
                    </a:cubicBezTo>
                    <a:cubicBezTo>
                      <a:pt x="879" y="625"/>
                      <a:pt x="860" y="633"/>
                      <a:pt x="829" y="654"/>
                    </a:cubicBezTo>
                    <a:cubicBezTo>
                      <a:pt x="798" y="675"/>
                      <a:pt x="775" y="647"/>
                      <a:pt x="754" y="633"/>
                    </a:cubicBezTo>
                    <a:cubicBezTo>
                      <a:pt x="733" y="620"/>
                      <a:pt x="747" y="597"/>
                      <a:pt x="777" y="581"/>
                    </a:cubicBezTo>
                    <a:cubicBezTo>
                      <a:pt x="808" y="566"/>
                      <a:pt x="817" y="564"/>
                      <a:pt x="829" y="543"/>
                    </a:cubicBezTo>
                    <a:cubicBezTo>
                      <a:pt x="833" y="535"/>
                      <a:pt x="836" y="531"/>
                      <a:pt x="838" y="529"/>
                    </a:cubicBezTo>
                    <a:cubicBezTo>
                      <a:pt x="826" y="523"/>
                      <a:pt x="815" y="518"/>
                      <a:pt x="803" y="513"/>
                    </a:cubicBezTo>
                    <a:cubicBezTo>
                      <a:pt x="784" y="506"/>
                      <a:pt x="764" y="505"/>
                      <a:pt x="744" y="499"/>
                    </a:cubicBezTo>
                    <a:close/>
                  </a:path>
                </a:pathLst>
              </a:custGeom>
              <a:solidFill>
                <a:schemeClr val="accent4"/>
              </a:solidFill>
              <a:ln w="6350">
                <a:solidFill>
                  <a:schemeClr val="tx1"/>
                </a:solidFill>
                <a:round/>
                <a:headEnd/>
                <a:tailEnd/>
              </a:ln>
            </p:spPr>
            <p:txBody>
              <a:bodyPr vert="horz" wrap="square" lIns="65314" tIns="32657" rIns="65314" bIns="32657"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86"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id="{8CD211D2-1911-401C-BCE7-D1B4C9D8A5F6}"/>
                  </a:ext>
                </a:extLst>
              </p:cNvPr>
              <p:cNvGrpSpPr/>
              <p:nvPr/>
            </p:nvGrpSpPr>
            <p:grpSpPr>
              <a:xfrm>
                <a:off x="5883792" y="4866617"/>
                <a:ext cx="608220" cy="565007"/>
                <a:chOff x="5883792" y="4866617"/>
                <a:chExt cx="608220" cy="565007"/>
              </a:xfrm>
            </p:grpSpPr>
            <p:grpSp>
              <p:nvGrpSpPr>
                <p:cNvPr id="17" name="Group 760">
                  <a:extLst>
                    <a:ext uri="{FF2B5EF4-FFF2-40B4-BE49-F238E27FC236}">
                      <a16:creationId xmlns:a16="http://schemas.microsoft.com/office/drawing/2014/main" id="{A89A4B4B-73B2-BCC6-EA06-F72B55A56957}"/>
                    </a:ext>
                  </a:extLst>
                </p:cNvPr>
                <p:cNvGrpSpPr>
                  <a:grpSpLocks noChangeAspect="1"/>
                </p:cNvGrpSpPr>
                <p:nvPr/>
              </p:nvGrpSpPr>
              <p:grpSpPr bwMode="auto">
                <a:xfrm>
                  <a:off x="6007539" y="4946861"/>
                  <a:ext cx="212287" cy="269372"/>
                  <a:chOff x="176" y="416"/>
                  <a:chExt cx="2949" cy="3742"/>
                </a:xfrm>
                <a:noFill/>
              </p:grpSpPr>
              <p:sp>
                <p:nvSpPr>
                  <p:cNvPr id="38" name="Freeform 707">
                    <a:extLst>
                      <a:ext uri="{FF2B5EF4-FFF2-40B4-BE49-F238E27FC236}">
                        <a16:creationId xmlns:a16="http://schemas.microsoft.com/office/drawing/2014/main" id="{2D786254-2482-E70E-01BF-55EAF789B89E}"/>
                      </a:ext>
                    </a:extLst>
                  </p:cNvPr>
                  <p:cNvSpPr>
                    <a:spLocks/>
                  </p:cNvSpPr>
                  <p:nvPr/>
                </p:nvSpPr>
                <p:spPr bwMode="auto">
                  <a:xfrm>
                    <a:off x="176" y="416"/>
                    <a:ext cx="1701" cy="3742"/>
                  </a:xfrm>
                  <a:custGeom>
                    <a:avLst/>
                    <a:gdLst>
                      <a:gd name="T0" fmla="*/ 0 w 1701"/>
                      <a:gd name="T1" fmla="*/ 3742 h 3742"/>
                      <a:gd name="T2" fmla="*/ 1701 w 1701"/>
                      <a:gd name="T3" fmla="*/ 2495 h 3742"/>
                      <a:gd name="T4" fmla="*/ 1701 w 1701"/>
                      <a:gd name="T5" fmla="*/ 0 h 3742"/>
                    </a:gdLst>
                    <a:ahLst/>
                    <a:cxnLst>
                      <a:cxn ang="0">
                        <a:pos x="T0" y="T1"/>
                      </a:cxn>
                      <a:cxn ang="0">
                        <a:pos x="T2" y="T3"/>
                      </a:cxn>
                      <a:cxn ang="0">
                        <a:pos x="T4" y="T5"/>
                      </a:cxn>
                    </a:cxnLst>
                    <a:rect l="0" t="0" r="r" b="b"/>
                    <a:pathLst>
                      <a:path w="1701" h="3742">
                        <a:moveTo>
                          <a:pt x="0" y="3742"/>
                        </a:moveTo>
                        <a:lnTo>
                          <a:pt x="1701" y="2495"/>
                        </a:lnTo>
                        <a:lnTo>
                          <a:pt x="1701" y="0"/>
                        </a:lnTo>
                      </a:path>
                    </a:pathLst>
                  </a:custGeom>
                  <a:grpFill/>
                  <a:ln w="6350"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Freeform 708">
                    <a:extLst>
                      <a:ext uri="{FF2B5EF4-FFF2-40B4-BE49-F238E27FC236}">
                        <a16:creationId xmlns:a16="http://schemas.microsoft.com/office/drawing/2014/main" id="{FE148D59-0253-4162-656C-84037DDE88E0}"/>
                      </a:ext>
                    </a:extLst>
                  </p:cNvPr>
                  <p:cNvSpPr>
                    <a:spLocks/>
                  </p:cNvSpPr>
                  <p:nvPr/>
                </p:nvSpPr>
                <p:spPr bwMode="auto">
                  <a:xfrm>
                    <a:off x="1877" y="416"/>
                    <a:ext cx="1248" cy="1474"/>
                  </a:xfrm>
                  <a:custGeom>
                    <a:avLst/>
                    <a:gdLst>
                      <a:gd name="T0" fmla="*/ 0 w 1248"/>
                      <a:gd name="T1" fmla="*/ 1474 h 1474"/>
                      <a:gd name="T2" fmla="*/ 1248 w 1248"/>
                      <a:gd name="T3" fmla="*/ 964 h 1474"/>
                      <a:gd name="T4" fmla="*/ 1248 w 1248"/>
                      <a:gd name="T5" fmla="*/ 0 h 1474"/>
                    </a:gdLst>
                    <a:ahLst/>
                    <a:cxnLst>
                      <a:cxn ang="0">
                        <a:pos x="T0" y="T1"/>
                      </a:cxn>
                      <a:cxn ang="0">
                        <a:pos x="T2" y="T3"/>
                      </a:cxn>
                      <a:cxn ang="0">
                        <a:pos x="T4" y="T5"/>
                      </a:cxn>
                    </a:cxnLst>
                    <a:rect l="0" t="0" r="r" b="b"/>
                    <a:pathLst>
                      <a:path w="1248" h="1474">
                        <a:moveTo>
                          <a:pt x="0" y="1474"/>
                        </a:moveTo>
                        <a:lnTo>
                          <a:pt x="1248" y="964"/>
                        </a:lnTo>
                        <a:lnTo>
                          <a:pt x="1248" y="0"/>
                        </a:lnTo>
                      </a:path>
                    </a:pathLst>
                  </a:custGeom>
                  <a:grpFill/>
                  <a:ln w="6350"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8" name="Freeform 709">
                  <a:extLst>
                    <a:ext uri="{FF2B5EF4-FFF2-40B4-BE49-F238E27FC236}">
                      <a16:creationId xmlns:a16="http://schemas.microsoft.com/office/drawing/2014/main" id="{BF71B866-AE1D-CD3A-07E7-12451F407BD0}"/>
                    </a:ext>
                  </a:extLst>
                </p:cNvPr>
                <p:cNvSpPr>
                  <a:spLocks noChangeAspect="1"/>
                </p:cNvSpPr>
                <p:nvPr/>
              </p:nvSpPr>
              <p:spPr bwMode="auto">
                <a:xfrm>
                  <a:off x="6003508" y="5091625"/>
                  <a:ext cx="71482" cy="87823"/>
                </a:xfrm>
                <a:custGeom>
                  <a:avLst/>
                  <a:gdLst>
                    <a:gd name="T0" fmla="*/ 142 w 992"/>
                    <a:gd name="T1" fmla="*/ 0 h 1219"/>
                    <a:gd name="T2" fmla="*/ 85 w 992"/>
                    <a:gd name="T3" fmla="*/ 368 h 1219"/>
                    <a:gd name="T4" fmla="*/ 142 w 992"/>
                    <a:gd name="T5" fmla="*/ 453 h 1219"/>
                    <a:gd name="T6" fmla="*/ 56 w 992"/>
                    <a:gd name="T7" fmla="*/ 538 h 1219"/>
                    <a:gd name="T8" fmla="*/ 56 w 992"/>
                    <a:gd name="T9" fmla="*/ 850 h 1219"/>
                    <a:gd name="T10" fmla="*/ 0 w 992"/>
                    <a:gd name="T11" fmla="*/ 935 h 1219"/>
                    <a:gd name="T12" fmla="*/ 0 w 992"/>
                    <a:gd name="T13" fmla="*/ 1077 h 1219"/>
                    <a:gd name="T14" fmla="*/ 85 w 992"/>
                    <a:gd name="T15" fmla="*/ 1049 h 1219"/>
                    <a:gd name="T16" fmla="*/ 170 w 992"/>
                    <a:gd name="T17" fmla="*/ 1105 h 1219"/>
                    <a:gd name="T18" fmla="*/ 227 w 992"/>
                    <a:gd name="T19" fmla="*/ 1077 h 1219"/>
                    <a:gd name="T20" fmla="*/ 170 w 992"/>
                    <a:gd name="T21" fmla="*/ 1219 h 1219"/>
                    <a:gd name="T22" fmla="*/ 283 w 992"/>
                    <a:gd name="T23" fmla="*/ 1162 h 1219"/>
                    <a:gd name="T24" fmla="*/ 283 w 992"/>
                    <a:gd name="T25" fmla="*/ 1077 h 1219"/>
                    <a:gd name="T26" fmla="*/ 340 w 992"/>
                    <a:gd name="T27" fmla="*/ 1134 h 1219"/>
                    <a:gd name="T28" fmla="*/ 425 w 992"/>
                    <a:gd name="T29" fmla="*/ 1049 h 1219"/>
                    <a:gd name="T30" fmla="*/ 538 w 992"/>
                    <a:gd name="T31" fmla="*/ 1020 h 1219"/>
                    <a:gd name="T32" fmla="*/ 453 w 992"/>
                    <a:gd name="T33" fmla="*/ 907 h 1219"/>
                    <a:gd name="T34" fmla="*/ 510 w 992"/>
                    <a:gd name="T35" fmla="*/ 907 h 1219"/>
                    <a:gd name="T36" fmla="*/ 482 w 992"/>
                    <a:gd name="T37" fmla="*/ 850 h 1219"/>
                    <a:gd name="T38" fmla="*/ 567 w 992"/>
                    <a:gd name="T39" fmla="*/ 822 h 1219"/>
                    <a:gd name="T40" fmla="*/ 538 w 992"/>
                    <a:gd name="T41" fmla="*/ 680 h 1219"/>
                    <a:gd name="T42" fmla="*/ 595 w 992"/>
                    <a:gd name="T43" fmla="*/ 680 h 1219"/>
                    <a:gd name="T44" fmla="*/ 595 w 992"/>
                    <a:gd name="T45" fmla="*/ 595 h 1219"/>
                    <a:gd name="T46" fmla="*/ 538 w 992"/>
                    <a:gd name="T47" fmla="*/ 567 h 1219"/>
                    <a:gd name="T48" fmla="*/ 567 w 992"/>
                    <a:gd name="T49" fmla="*/ 510 h 1219"/>
                    <a:gd name="T50" fmla="*/ 652 w 992"/>
                    <a:gd name="T51" fmla="*/ 538 h 1219"/>
                    <a:gd name="T52" fmla="*/ 708 w 992"/>
                    <a:gd name="T53" fmla="*/ 510 h 1219"/>
                    <a:gd name="T54" fmla="*/ 652 w 992"/>
                    <a:gd name="T55" fmla="*/ 368 h 1219"/>
                    <a:gd name="T56" fmla="*/ 680 w 992"/>
                    <a:gd name="T57" fmla="*/ 283 h 1219"/>
                    <a:gd name="T58" fmla="*/ 794 w 992"/>
                    <a:gd name="T59" fmla="*/ 255 h 1219"/>
                    <a:gd name="T60" fmla="*/ 794 w 992"/>
                    <a:gd name="T61" fmla="*/ 312 h 1219"/>
                    <a:gd name="T62" fmla="*/ 992 w 992"/>
                    <a:gd name="T63" fmla="*/ 141 h 1219"/>
                    <a:gd name="T64" fmla="*/ 850 w 992"/>
                    <a:gd name="T65" fmla="*/ 141 h 1219"/>
                    <a:gd name="T66" fmla="*/ 794 w 992"/>
                    <a:gd name="T67" fmla="*/ 170 h 1219"/>
                    <a:gd name="T68" fmla="*/ 708 w 992"/>
                    <a:gd name="T69" fmla="*/ 170 h 1219"/>
                    <a:gd name="T70" fmla="*/ 652 w 992"/>
                    <a:gd name="T71" fmla="*/ 226 h 1219"/>
                    <a:gd name="T72" fmla="*/ 595 w 992"/>
                    <a:gd name="T73" fmla="*/ 198 h 1219"/>
                    <a:gd name="T74" fmla="*/ 595 w 992"/>
                    <a:gd name="T75" fmla="*/ 141 h 1219"/>
                    <a:gd name="T76" fmla="*/ 453 w 992"/>
                    <a:gd name="T77" fmla="*/ 28 h 1219"/>
                    <a:gd name="T78" fmla="*/ 453 w 992"/>
                    <a:gd name="T79" fmla="*/ 141 h 1219"/>
                    <a:gd name="T80" fmla="*/ 425 w 992"/>
                    <a:gd name="T81" fmla="*/ 198 h 1219"/>
                    <a:gd name="T82" fmla="*/ 397 w 992"/>
                    <a:gd name="T83" fmla="*/ 141 h 1219"/>
                    <a:gd name="T84" fmla="*/ 283 w 992"/>
                    <a:gd name="T85" fmla="*/ 198 h 1219"/>
                    <a:gd name="T86" fmla="*/ 283 w 992"/>
                    <a:gd name="T87" fmla="*/ 56 h 1219"/>
                    <a:gd name="T88" fmla="*/ 142 w 992"/>
                    <a:gd name="T8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2" h="1219">
                      <a:moveTo>
                        <a:pt x="142" y="0"/>
                      </a:moveTo>
                      <a:lnTo>
                        <a:pt x="85" y="368"/>
                      </a:lnTo>
                      <a:lnTo>
                        <a:pt x="142" y="453"/>
                      </a:lnTo>
                      <a:lnTo>
                        <a:pt x="56" y="538"/>
                      </a:lnTo>
                      <a:lnTo>
                        <a:pt x="56" y="850"/>
                      </a:lnTo>
                      <a:lnTo>
                        <a:pt x="0" y="935"/>
                      </a:lnTo>
                      <a:lnTo>
                        <a:pt x="0" y="1077"/>
                      </a:lnTo>
                      <a:lnTo>
                        <a:pt x="85" y="1049"/>
                      </a:lnTo>
                      <a:lnTo>
                        <a:pt x="170" y="1105"/>
                      </a:lnTo>
                      <a:lnTo>
                        <a:pt x="227" y="1077"/>
                      </a:lnTo>
                      <a:lnTo>
                        <a:pt x="170" y="1219"/>
                      </a:lnTo>
                      <a:lnTo>
                        <a:pt x="283" y="1162"/>
                      </a:lnTo>
                      <a:lnTo>
                        <a:pt x="283" y="1077"/>
                      </a:lnTo>
                      <a:lnTo>
                        <a:pt x="340" y="1134"/>
                      </a:lnTo>
                      <a:lnTo>
                        <a:pt x="425" y="1049"/>
                      </a:lnTo>
                      <a:lnTo>
                        <a:pt x="538" y="1020"/>
                      </a:lnTo>
                      <a:lnTo>
                        <a:pt x="453" y="907"/>
                      </a:lnTo>
                      <a:lnTo>
                        <a:pt x="510" y="907"/>
                      </a:lnTo>
                      <a:lnTo>
                        <a:pt x="482" y="850"/>
                      </a:lnTo>
                      <a:lnTo>
                        <a:pt x="567" y="822"/>
                      </a:lnTo>
                      <a:lnTo>
                        <a:pt x="538" y="680"/>
                      </a:lnTo>
                      <a:lnTo>
                        <a:pt x="595" y="680"/>
                      </a:lnTo>
                      <a:lnTo>
                        <a:pt x="595" y="595"/>
                      </a:lnTo>
                      <a:lnTo>
                        <a:pt x="538" y="567"/>
                      </a:lnTo>
                      <a:lnTo>
                        <a:pt x="567" y="510"/>
                      </a:lnTo>
                      <a:lnTo>
                        <a:pt x="652" y="538"/>
                      </a:lnTo>
                      <a:lnTo>
                        <a:pt x="708" y="510"/>
                      </a:lnTo>
                      <a:lnTo>
                        <a:pt x="652" y="368"/>
                      </a:lnTo>
                      <a:lnTo>
                        <a:pt x="680" y="283"/>
                      </a:lnTo>
                      <a:lnTo>
                        <a:pt x="794" y="255"/>
                      </a:lnTo>
                      <a:lnTo>
                        <a:pt x="794" y="312"/>
                      </a:lnTo>
                      <a:lnTo>
                        <a:pt x="992" y="141"/>
                      </a:lnTo>
                      <a:lnTo>
                        <a:pt x="850" y="141"/>
                      </a:lnTo>
                      <a:lnTo>
                        <a:pt x="794" y="170"/>
                      </a:lnTo>
                      <a:lnTo>
                        <a:pt x="708" y="170"/>
                      </a:lnTo>
                      <a:lnTo>
                        <a:pt x="652" y="226"/>
                      </a:lnTo>
                      <a:lnTo>
                        <a:pt x="595" y="198"/>
                      </a:lnTo>
                      <a:lnTo>
                        <a:pt x="595" y="141"/>
                      </a:lnTo>
                      <a:lnTo>
                        <a:pt x="453" y="28"/>
                      </a:lnTo>
                      <a:lnTo>
                        <a:pt x="453" y="141"/>
                      </a:lnTo>
                      <a:lnTo>
                        <a:pt x="425" y="198"/>
                      </a:lnTo>
                      <a:lnTo>
                        <a:pt x="397" y="141"/>
                      </a:lnTo>
                      <a:lnTo>
                        <a:pt x="283" y="198"/>
                      </a:lnTo>
                      <a:lnTo>
                        <a:pt x="283" y="56"/>
                      </a:lnTo>
                      <a:lnTo>
                        <a:pt x="142"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Freeform 710">
                  <a:extLst>
                    <a:ext uri="{FF2B5EF4-FFF2-40B4-BE49-F238E27FC236}">
                      <a16:creationId xmlns:a16="http://schemas.microsoft.com/office/drawing/2014/main" id="{08BB522C-6E57-DB54-1DDC-8D39070381B3}"/>
                    </a:ext>
                  </a:extLst>
                </p:cNvPr>
                <p:cNvSpPr>
                  <a:spLocks noChangeAspect="1"/>
                </p:cNvSpPr>
                <p:nvPr/>
              </p:nvSpPr>
              <p:spPr bwMode="auto">
                <a:xfrm>
                  <a:off x="6146328" y="5001930"/>
                  <a:ext cx="8206" cy="8206"/>
                </a:xfrm>
                <a:custGeom>
                  <a:avLst/>
                  <a:gdLst>
                    <a:gd name="T0" fmla="*/ 114 w 114"/>
                    <a:gd name="T1" fmla="*/ 0 h 114"/>
                    <a:gd name="T2" fmla="*/ 85 w 114"/>
                    <a:gd name="T3" fmla="*/ 114 h 114"/>
                    <a:gd name="T4" fmla="*/ 0 w 114"/>
                    <a:gd name="T5" fmla="*/ 57 h 114"/>
                    <a:gd name="T6" fmla="*/ 0 w 114"/>
                    <a:gd name="T7" fmla="*/ 0 h 114"/>
                    <a:gd name="T8" fmla="*/ 114 w 114"/>
                    <a:gd name="T9" fmla="*/ 0 h 114"/>
                  </a:gdLst>
                  <a:ahLst/>
                  <a:cxnLst>
                    <a:cxn ang="0">
                      <a:pos x="T0" y="T1"/>
                    </a:cxn>
                    <a:cxn ang="0">
                      <a:pos x="T2" y="T3"/>
                    </a:cxn>
                    <a:cxn ang="0">
                      <a:pos x="T4" y="T5"/>
                    </a:cxn>
                    <a:cxn ang="0">
                      <a:pos x="T6" y="T7"/>
                    </a:cxn>
                    <a:cxn ang="0">
                      <a:pos x="T8" y="T9"/>
                    </a:cxn>
                  </a:cxnLst>
                  <a:rect l="0" t="0" r="r" b="b"/>
                  <a:pathLst>
                    <a:path w="114" h="114">
                      <a:moveTo>
                        <a:pt x="114" y="0"/>
                      </a:moveTo>
                      <a:lnTo>
                        <a:pt x="85" y="114"/>
                      </a:lnTo>
                      <a:lnTo>
                        <a:pt x="0" y="57"/>
                      </a:lnTo>
                      <a:lnTo>
                        <a:pt x="0" y="0"/>
                      </a:lnTo>
                      <a:lnTo>
                        <a:pt x="114"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Freeform 711">
                  <a:extLst>
                    <a:ext uri="{FF2B5EF4-FFF2-40B4-BE49-F238E27FC236}">
                      <a16:creationId xmlns:a16="http://schemas.microsoft.com/office/drawing/2014/main" id="{0747620B-F27D-9D42-EA2C-A91BDB296618}"/>
                    </a:ext>
                  </a:extLst>
                </p:cNvPr>
                <p:cNvSpPr>
                  <a:spLocks noChangeAspect="1"/>
                </p:cNvSpPr>
                <p:nvPr/>
              </p:nvSpPr>
              <p:spPr bwMode="auto">
                <a:xfrm>
                  <a:off x="6154535" y="4954996"/>
                  <a:ext cx="46935" cy="57157"/>
                </a:xfrm>
                <a:custGeom>
                  <a:avLst/>
                  <a:gdLst>
                    <a:gd name="T0" fmla="*/ 0 w 652"/>
                    <a:gd name="T1" fmla="*/ 454 h 794"/>
                    <a:gd name="T2" fmla="*/ 28 w 652"/>
                    <a:gd name="T3" fmla="*/ 624 h 794"/>
                    <a:gd name="T4" fmla="*/ 85 w 652"/>
                    <a:gd name="T5" fmla="*/ 567 h 794"/>
                    <a:gd name="T6" fmla="*/ 170 w 652"/>
                    <a:gd name="T7" fmla="*/ 624 h 794"/>
                    <a:gd name="T8" fmla="*/ 113 w 652"/>
                    <a:gd name="T9" fmla="*/ 681 h 794"/>
                    <a:gd name="T10" fmla="*/ 226 w 652"/>
                    <a:gd name="T11" fmla="*/ 709 h 794"/>
                    <a:gd name="T12" fmla="*/ 170 w 652"/>
                    <a:gd name="T13" fmla="*/ 766 h 794"/>
                    <a:gd name="T14" fmla="*/ 283 w 652"/>
                    <a:gd name="T15" fmla="*/ 794 h 794"/>
                    <a:gd name="T16" fmla="*/ 397 w 652"/>
                    <a:gd name="T17" fmla="*/ 652 h 794"/>
                    <a:gd name="T18" fmla="*/ 595 w 652"/>
                    <a:gd name="T19" fmla="*/ 652 h 794"/>
                    <a:gd name="T20" fmla="*/ 595 w 652"/>
                    <a:gd name="T21" fmla="*/ 539 h 794"/>
                    <a:gd name="T22" fmla="*/ 538 w 652"/>
                    <a:gd name="T23" fmla="*/ 454 h 794"/>
                    <a:gd name="T24" fmla="*/ 482 w 652"/>
                    <a:gd name="T25" fmla="*/ 511 h 794"/>
                    <a:gd name="T26" fmla="*/ 453 w 652"/>
                    <a:gd name="T27" fmla="*/ 454 h 794"/>
                    <a:gd name="T28" fmla="*/ 623 w 652"/>
                    <a:gd name="T29" fmla="*/ 425 h 794"/>
                    <a:gd name="T30" fmla="*/ 652 w 652"/>
                    <a:gd name="T31" fmla="*/ 397 h 794"/>
                    <a:gd name="T32" fmla="*/ 453 w 652"/>
                    <a:gd name="T33" fmla="*/ 340 h 794"/>
                    <a:gd name="T34" fmla="*/ 397 w 652"/>
                    <a:gd name="T35" fmla="*/ 284 h 794"/>
                    <a:gd name="T36" fmla="*/ 482 w 652"/>
                    <a:gd name="T37" fmla="*/ 284 h 794"/>
                    <a:gd name="T38" fmla="*/ 538 w 652"/>
                    <a:gd name="T39" fmla="*/ 114 h 794"/>
                    <a:gd name="T40" fmla="*/ 311 w 652"/>
                    <a:gd name="T41" fmla="*/ 57 h 794"/>
                    <a:gd name="T42" fmla="*/ 226 w 652"/>
                    <a:gd name="T43" fmla="*/ 0 h 794"/>
                    <a:gd name="T44" fmla="*/ 198 w 652"/>
                    <a:gd name="T45" fmla="*/ 57 h 794"/>
                    <a:gd name="T46" fmla="*/ 85 w 652"/>
                    <a:gd name="T47" fmla="*/ 142 h 794"/>
                    <a:gd name="T48" fmla="*/ 85 w 652"/>
                    <a:gd name="T49" fmla="*/ 227 h 794"/>
                    <a:gd name="T50" fmla="*/ 141 w 652"/>
                    <a:gd name="T51" fmla="*/ 284 h 794"/>
                    <a:gd name="T52" fmla="*/ 113 w 652"/>
                    <a:gd name="T53" fmla="*/ 340 h 794"/>
                    <a:gd name="T54" fmla="*/ 56 w 652"/>
                    <a:gd name="T55" fmla="*/ 255 h 794"/>
                    <a:gd name="T56" fmla="*/ 0 w 652"/>
                    <a:gd name="T57" fmla="*/ 312 h 794"/>
                    <a:gd name="T58" fmla="*/ 85 w 652"/>
                    <a:gd name="T59" fmla="*/ 369 h 794"/>
                    <a:gd name="T60" fmla="*/ 28 w 652"/>
                    <a:gd name="T61" fmla="*/ 397 h 794"/>
                    <a:gd name="T62" fmla="*/ 85 w 652"/>
                    <a:gd name="T63" fmla="*/ 511 h 794"/>
                    <a:gd name="T64" fmla="*/ 0 w 652"/>
                    <a:gd name="T65" fmla="*/ 45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2" h="794">
                      <a:moveTo>
                        <a:pt x="0" y="454"/>
                      </a:moveTo>
                      <a:lnTo>
                        <a:pt x="28" y="624"/>
                      </a:lnTo>
                      <a:lnTo>
                        <a:pt x="85" y="567"/>
                      </a:lnTo>
                      <a:lnTo>
                        <a:pt x="170" y="624"/>
                      </a:lnTo>
                      <a:lnTo>
                        <a:pt x="113" y="681"/>
                      </a:lnTo>
                      <a:lnTo>
                        <a:pt x="226" y="709"/>
                      </a:lnTo>
                      <a:lnTo>
                        <a:pt x="170" y="766"/>
                      </a:lnTo>
                      <a:lnTo>
                        <a:pt x="283" y="794"/>
                      </a:lnTo>
                      <a:lnTo>
                        <a:pt x="397" y="652"/>
                      </a:lnTo>
                      <a:lnTo>
                        <a:pt x="595" y="652"/>
                      </a:lnTo>
                      <a:lnTo>
                        <a:pt x="595" y="539"/>
                      </a:lnTo>
                      <a:lnTo>
                        <a:pt x="538" y="454"/>
                      </a:lnTo>
                      <a:lnTo>
                        <a:pt x="482" y="511"/>
                      </a:lnTo>
                      <a:lnTo>
                        <a:pt x="453" y="454"/>
                      </a:lnTo>
                      <a:lnTo>
                        <a:pt x="623" y="425"/>
                      </a:lnTo>
                      <a:lnTo>
                        <a:pt x="652" y="397"/>
                      </a:lnTo>
                      <a:lnTo>
                        <a:pt x="453" y="340"/>
                      </a:lnTo>
                      <a:lnTo>
                        <a:pt x="397" y="284"/>
                      </a:lnTo>
                      <a:lnTo>
                        <a:pt x="482" y="284"/>
                      </a:lnTo>
                      <a:lnTo>
                        <a:pt x="538" y="114"/>
                      </a:lnTo>
                      <a:lnTo>
                        <a:pt x="311" y="57"/>
                      </a:lnTo>
                      <a:lnTo>
                        <a:pt x="226" y="0"/>
                      </a:lnTo>
                      <a:lnTo>
                        <a:pt x="198" y="57"/>
                      </a:lnTo>
                      <a:lnTo>
                        <a:pt x="85" y="142"/>
                      </a:lnTo>
                      <a:lnTo>
                        <a:pt x="85" y="227"/>
                      </a:lnTo>
                      <a:lnTo>
                        <a:pt x="141" y="284"/>
                      </a:lnTo>
                      <a:lnTo>
                        <a:pt x="113" y="340"/>
                      </a:lnTo>
                      <a:lnTo>
                        <a:pt x="56" y="255"/>
                      </a:lnTo>
                      <a:lnTo>
                        <a:pt x="0" y="312"/>
                      </a:lnTo>
                      <a:lnTo>
                        <a:pt x="85" y="369"/>
                      </a:lnTo>
                      <a:lnTo>
                        <a:pt x="28" y="397"/>
                      </a:lnTo>
                      <a:lnTo>
                        <a:pt x="85" y="511"/>
                      </a:lnTo>
                      <a:lnTo>
                        <a:pt x="0" y="454"/>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Freeform 712">
                  <a:extLst>
                    <a:ext uri="{FF2B5EF4-FFF2-40B4-BE49-F238E27FC236}">
                      <a16:creationId xmlns:a16="http://schemas.microsoft.com/office/drawing/2014/main" id="{AAF5B59D-95EE-E5D8-DAD1-AC1FEFBCB33E}"/>
                    </a:ext>
                  </a:extLst>
                </p:cNvPr>
                <p:cNvSpPr>
                  <a:spLocks noChangeAspect="1"/>
                </p:cNvSpPr>
                <p:nvPr/>
              </p:nvSpPr>
              <p:spPr bwMode="auto">
                <a:xfrm>
                  <a:off x="6172891" y="5048866"/>
                  <a:ext cx="24475" cy="20444"/>
                </a:xfrm>
                <a:custGeom>
                  <a:avLst/>
                  <a:gdLst>
                    <a:gd name="T0" fmla="*/ 0 w 340"/>
                    <a:gd name="T1" fmla="*/ 114 h 284"/>
                    <a:gd name="T2" fmla="*/ 56 w 340"/>
                    <a:gd name="T3" fmla="*/ 255 h 284"/>
                    <a:gd name="T4" fmla="*/ 198 w 340"/>
                    <a:gd name="T5" fmla="*/ 284 h 284"/>
                    <a:gd name="T6" fmla="*/ 227 w 340"/>
                    <a:gd name="T7" fmla="*/ 199 h 284"/>
                    <a:gd name="T8" fmla="*/ 340 w 340"/>
                    <a:gd name="T9" fmla="*/ 170 h 284"/>
                    <a:gd name="T10" fmla="*/ 312 w 340"/>
                    <a:gd name="T11" fmla="*/ 114 h 284"/>
                    <a:gd name="T12" fmla="*/ 283 w 340"/>
                    <a:gd name="T13" fmla="*/ 0 h 284"/>
                    <a:gd name="T14" fmla="*/ 198 w 340"/>
                    <a:gd name="T15" fmla="*/ 0 h 284"/>
                    <a:gd name="T16" fmla="*/ 142 w 340"/>
                    <a:gd name="T17" fmla="*/ 57 h 284"/>
                    <a:gd name="T18" fmla="*/ 0 w 340"/>
                    <a:gd name="T19" fmla="*/ 11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84">
                      <a:moveTo>
                        <a:pt x="0" y="114"/>
                      </a:moveTo>
                      <a:lnTo>
                        <a:pt x="56" y="255"/>
                      </a:lnTo>
                      <a:lnTo>
                        <a:pt x="198" y="284"/>
                      </a:lnTo>
                      <a:lnTo>
                        <a:pt x="227" y="199"/>
                      </a:lnTo>
                      <a:lnTo>
                        <a:pt x="340" y="170"/>
                      </a:lnTo>
                      <a:lnTo>
                        <a:pt x="312" y="114"/>
                      </a:lnTo>
                      <a:lnTo>
                        <a:pt x="283" y="0"/>
                      </a:lnTo>
                      <a:lnTo>
                        <a:pt x="198" y="0"/>
                      </a:lnTo>
                      <a:lnTo>
                        <a:pt x="142" y="57"/>
                      </a:lnTo>
                      <a:lnTo>
                        <a:pt x="0" y="114"/>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Freeform 713">
                  <a:extLst>
                    <a:ext uri="{FF2B5EF4-FFF2-40B4-BE49-F238E27FC236}">
                      <a16:creationId xmlns:a16="http://schemas.microsoft.com/office/drawing/2014/main" id="{79017710-D6D6-615E-FD5D-178CD40E5325}"/>
                    </a:ext>
                  </a:extLst>
                </p:cNvPr>
                <p:cNvSpPr>
                  <a:spLocks noChangeAspect="1"/>
                </p:cNvSpPr>
                <p:nvPr/>
              </p:nvSpPr>
              <p:spPr bwMode="auto">
                <a:xfrm>
                  <a:off x="6021864" y="4952980"/>
                  <a:ext cx="81632" cy="146924"/>
                </a:xfrm>
                <a:custGeom>
                  <a:avLst/>
                  <a:gdLst>
                    <a:gd name="T0" fmla="*/ 652 w 1134"/>
                    <a:gd name="T1" fmla="*/ 2013 h 2041"/>
                    <a:gd name="T2" fmla="*/ 709 w 1134"/>
                    <a:gd name="T3" fmla="*/ 1928 h 2041"/>
                    <a:gd name="T4" fmla="*/ 680 w 1134"/>
                    <a:gd name="T5" fmla="*/ 1729 h 2041"/>
                    <a:gd name="T6" fmla="*/ 737 w 1134"/>
                    <a:gd name="T7" fmla="*/ 1587 h 2041"/>
                    <a:gd name="T8" fmla="*/ 539 w 1134"/>
                    <a:gd name="T9" fmla="*/ 1616 h 2041"/>
                    <a:gd name="T10" fmla="*/ 595 w 1134"/>
                    <a:gd name="T11" fmla="*/ 1417 h 2041"/>
                    <a:gd name="T12" fmla="*/ 624 w 1134"/>
                    <a:gd name="T13" fmla="*/ 1304 h 2041"/>
                    <a:gd name="T14" fmla="*/ 1020 w 1134"/>
                    <a:gd name="T15" fmla="*/ 794 h 2041"/>
                    <a:gd name="T16" fmla="*/ 992 w 1134"/>
                    <a:gd name="T17" fmla="*/ 539 h 2041"/>
                    <a:gd name="T18" fmla="*/ 992 w 1134"/>
                    <a:gd name="T19" fmla="*/ 453 h 2041"/>
                    <a:gd name="T20" fmla="*/ 1134 w 1134"/>
                    <a:gd name="T21" fmla="*/ 340 h 2041"/>
                    <a:gd name="T22" fmla="*/ 1106 w 1134"/>
                    <a:gd name="T23" fmla="*/ 255 h 2041"/>
                    <a:gd name="T24" fmla="*/ 1049 w 1134"/>
                    <a:gd name="T25" fmla="*/ 170 h 2041"/>
                    <a:gd name="T26" fmla="*/ 907 w 1134"/>
                    <a:gd name="T27" fmla="*/ 0 h 2041"/>
                    <a:gd name="T28" fmla="*/ 822 w 1134"/>
                    <a:gd name="T29" fmla="*/ 57 h 2041"/>
                    <a:gd name="T30" fmla="*/ 680 w 1134"/>
                    <a:gd name="T31" fmla="*/ 340 h 2041"/>
                    <a:gd name="T32" fmla="*/ 595 w 1134"/>
                    <a:gd name="T33" fmla="*/ 368 h 2041"/>
                    <a:gd name="T34" fmla="*/ 482 w 1134"/>
                    <a:gd name="T35" fmla="*/ 312 h 2041"/>
                    <a:gd name="T36" fmla="*/ 425 w 1134"/>
                    <a:gd name="T37" fmla="*/ 312 h 2041"/>
                    <a:gd name="T38" fmla="*/ 368 w 1134"/>
                    <a:gd name="T39" fmla="*/ 539 h 2041"/>
                    <a:gd name="T40" fmla="*/ 255 w 1134"/>
                    <a:gd name="T41" fmla="*/ 794 h 2041"/>
                    <a:gd name="T42" fmla="*/ 340 w 1134"/>
                    <a:gd name="T43" fmla="*/ 737 h 2041"/>
                    <a:gd name="T44" fmla="*/ 453 w 1134"/>
                    <a:gd name="T45" fmla="*/ 822 h 2041"/>
                    <a:gd name="T46" fmla="*/ 368 w 1134"/>
                    <a:gd name="T47" fmla="*/ 879 h 2041"/>
                    <a:gd name="T48" fmla="*/ 255 w 1134"/>
                    <a:gd name="T49" fmla="*/ 1162 h 2041"/>
                    <a:gd name="T50" fmla="*/ 198 w 1134"/>
                    <a:gd name="T51" fmla="*/ 1247 h 2041"/>
                    <a:gd name="T52" fmla="*/ 368 w 1134"/>
                    <a:gd name="T53" fmla="*/ 1276 h 2041"/>
                    <a:gd name="T54" fmla="*/ 227 w 1134"/>
                    <a:gd name="T55" fmla="*/ 1332 h 2041"/>
                    <a:gd name="T56" fmla="*/ 198 w 1134"/>
                    <a:gd name="T57" fmla="*/ 1474 h 2041"/>
                    <a:gd name="T58" fmla="*/ 227 w 1134"/>
                    <a:gd name="T59" fmla="*/ 1673 h 2041"/>
                    <a:gd name="T60" fmla="*/ 57 w 1134"/>
                    <a:gd name="T61" fmla="*/ 1701 h 2041"/>
                    <a:gd name="T62" fmla="*/ 57 w 1134"/>
                    <a:gd name="T63" fmla="*/ 1814 h 2041"/>
                    <a:gd name="T64" fmla="*/ 227 w 1134"/>
                    <a:gd name="T65" fmla="*/ 1871 h 2041"/>
                    <a:gd name="T66" fmla="*/ 255 w 1134"/>
                    <a:gd name="T67" fmla="*/ 1729 h 2041"/>
                    <a:gd name="T68" fmla="*/ 312 w 1134"/>
                    <a:gd name="T69" fmla="*/ 1786 h 2041"/>
                    <a:gd name="T70" fmla="*/ 453 w 1134"/>
                    <a:gd name="T71" fmla="*/ 1701 h 2041"/>
                    <a:gd name="T72" fmla="*/ 482 w 1134"/>
                    <a:gd name="T73" fmla="*/ 1984 h 2041"/>
                    <a:gd name="T74" fmla="*/ 312 w 1134"/>
                    <a:gd name="T75" fmla="*/ 1928 h 2041"/>
                    <a:gd name="T76" fmla="*/ 539 w 1134"/>
                    <a:gd name="T77" fmla="*/ 2041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4" h="2041">
                      <a:moveTo>
                        <a:pt x="539" y="2041"/>
                      </a:moveTo>
                      <a:lnTo>
                        <a:pt x="652" y="2013"/>
                      </a:lnTo>
                      <a:lnTo>
                        <a:pt x="624" y="1899"/>
                      </a:lnTo>
                      <a:lnTo>
                        <a:pt x="709" y="1928"/>
                      </a:lnTo>
                      <a:lnTo>
                        <a:pt x="794" y="1814"/>
                      </a:lnTo>
                      <a:lnTo>
                        <a:pt x="680" y="1729"/>
                      </a:lnTo>
                      <a:lnTo>
                        <a:pt x="652" y="1644"/>
                      </a:lnTo>
                      <a:lnTo>
                        <a:pt x="737" y="1587"/>
                      </a:lnTo>
                      <a:lnTo>
                        <a:pt x="737" y="1531"/>
                      </a:lnTo>
                      <a:lnTo>
                        <a:pt x="539" y="1616"/>
                      </a:lnTo>
                      <a:lnTo>
                        <a:pt x="652" y="1502"/>
                      </a:lnTo>
                      <a:lnTo>
                        <a:pt x="595" y="1417"/>
                      </a:lnTo>
                      <a:lnTo>
                        <a:pt x="680" y="1474"/>
                      </a:lnTo>
                      <a:lnTo>
                        <a:pt x="624" y="1304"/>
                      </a:lnTo>
                      <a:lnTo>
                        <a:pt x="907" y="992"/>
                      </a:lnTo>
                      <a:lnTo>
                        <a:pt x="1020" y="794"/>
                      </a:lnTo>
                      <a:lnTo>
                        <a:pt x="1049" y="595"/>
                      </a:lnTo>
                      <a:lnTo>
                        <a:pt x="992" y="539"/>
                      </a:lnTo>
                      <a:lnTo>
                        <a:pt x="907" y="510"/>
                      </a:lnTo>
                      <a:lnTo>
                        <a:pt x="992" y="453"/>
                      </a:lnTo>
                      <a:lnTo>
                        <a:pt x="1077" y="453"/>
                      </a:lnTo>
                      <a:lnTo>
                        <a:pt x="1134" y="340"/>
                      </a:lnTo>
                      <a:lnTo>
                        <a:pt x="1020" y="312"/>
                      </a:lnTo>
                      <a:lnTo>
                        <a:pt x="1106" y="255"/>
                      </a:lnTo>
                      <a:lnTo>
                        <a:pt x="1134" y="170"/>
                      </a:lnTo>
                      <a:lnTo>
                        <a:pt x="1049" y="170"/>
                      </a:lnTo>
                      <a:lnTo>
                        <a:pt x="1077" y="113"/>
                      </a:lnTo>
                      <a:lnTo>
                        <a:pt x="907" y="0"/>
                      </a:lnTo>
                      <a:lnTo>
                        <a:pt x="907" y="57"/>
                      </a:lnTo>
                      <a:lnTo>
                        <a:pt x="822" y="57"/>
                      </a:lnTo>
                      <a:lnTo>
                        <a:pt x="680" y="255"/>
                      </a:lnTo>
                      <a:lnTo>
                        <a:pt x="680" y="340"/>
                      </a:lnTo>
                      <a:lnTo>
                        <a:pt x="624" y="312"/>
                      </a:lnTo>
                      <a:lnTo>
                        <a:pt x="595" y="368"/>
                      </a:lnTo>
                      <a:lnTo>
                        <a:pt x="539" y="312"/>
                      </a:lnTo>
                      <a:lnTo>
                        <a:pt x="482" y="312"/>
                      </a:lnTo>
                      <a:lnTo>
                        <a:pt x="482" y="397"/>
                      </a:lnTo>
                      <a:lnTo>
                        <a:pt x="425" y="312"/>
                      </a:lnTo>
                      <a:lnTo>
                        <a:pt x="368" y="340"/>
                      </a:lnTo>
                      <a:lnTo>
                        <a:pt x="368" y="539"/>
                      </a:lnTo>
                      <a:lnTo>
                        <a:pt x="255" y="709"/>
                      </a:lnTo>
                      <a:lnTo>
                        <a:pt x="255" y="794"/>
                      </a:lnTo>
                      <a:lnTo>
                        <a:pt x="312" y="794"/>
                      </a:lnTo>
                      <a:lnTo>
                        <a:pt x="340" y="737"/>
                      </a:lnTo>
                      <a:lnTo>
                        <a:pt x="368" y="822"/>
                      </a:lnTo>
                      <a:lnTo>
                        <a:pt x="453" y="822"/>
                      </a:lnTo>
                      <a:lnTo>
                        <a:pt x="425" y="907"/>
                      </a:lnTo>
                      <a:lnTo>
                        <a:pt x="368" y="879"/>
                      </a:lnTo>
                      <a:lnTo>
                        <a:pt x="283" y="1020"/>
                      </a:lnTo>
                      <a:lnTo>
                        <a:pt x="255" y="1162"/>
                      </a:lnTo>
                      <a:lnTo>
                        <a:pt x="198" y="1162"/>
                      </a:lnTo>
                      <a:lnTo>
                        <a:pt x="198" y="1247"/>
                      </a:lnTo>
                      <a:lnTo>
                        <a:pt x="255" y="1304"/>
                      </a:lnTo>
                      <a:lnTo>
                        <a:pt x="368" y="1276"/>
                      </a:lnTo>
                      <a:lnTo>
                        <a:pt x="283" y="1361"/>
                      </a:lnTo>
                      <a:lnTo>
                        <a:pt x="227" y="1332"/>
                      </a:lnTo>
                      <a:lnTo>
                        <a:pt x="142" y="1389"/>
                      </a:lnTo>
                      <a:lnTo>
                        <a:pt x="198" y="1474"/>
                      </a:lnTo>
                      <a:lnTo>
                        <a:pt x="170" y="1587"/>
                      </a:lnTo>
                      <a:lnTo>
                        <a:pt x="227" y="1673"/>
                      </a:lnTo>
                      <a:lnTo>
                        <a:pt x="85" y="1729"/>
                      </a:lnTo>
                      <a:lnTo>
                        <a:pt x="57" y="1701"/>
                      </a:lnTo>
                      <a:lnTo>
                        <a:pt x="0" y="1729"/>
                      </a:lnTo>
                      <a:lnTo>
                        <a:pt x="57" y="1814"/>
                      </a:lnTo>
                      <a:lnTo>
                        <a:pt x="142" y="1758"/>
                      </a:lnTo>
                      <a:lnTo>
                        <a:pt x="227" y="1871"/>
                      </a:lnTo>
                      <a:lnTo>
                        <a:pt x="283" y="1814"/>
                      </a:lnTo>
                      <a:lnTo>
                        <a:pt x="255" y="1729"/>
                      </a:lnTo>
                      <a:lnTo>
                        <a:pt x="340" y="1644"/>
                      </a:lnTo>
                      <a:lnTo>
                        <a:pt x="312" y="1786"/>
                      </a:lnTo>
                      <a:lnTo>
                        <a:pt x="312" y="1899"/>
                      </a:lnTo>
                      <a:lnTo>
                        <a:pt x="453" y="1701"/>
                      </a:lnTo>
                      <a:lnTo>
                        <a:pt x="482" y="1758"/>
                      </a:lnTo>
                      <a:lnTo>
                        <a:pt x="482" y="1984"/>
                      </a:lnTo>
                      <a:lnTo>
                        <a:pt x="425" y="1928"/>
                      </a:lnTo>
                      <a:lnTo>
                        <a:pt x="312" y="1928"/>
                      </a:lnTo>
                      <a:lnTo>
                        <a:pt x="368" y="1984"/>
                      </a:lnTo>
                      <a:lnTo>
                        <a:pt x="539" y="2041"/>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Freeform 714">
                  <a:extLst>
                    <a:ext uri="{FF2B5EF4-FFF2-40B4-BE49-F238E27FC236}">
                      <a16:creationId xmlns:a16="http://schemas.microsoft.com/office/drawing/2014/main" id="{636FD3E8-2EF9-A361-EC19-BAD4C5B28B97}"/>
                    </a:ext>
                  </a:extLst>
                </p:cNvPr>
                <p:cNvSpPr>
                  <a:spLocks noChangeAspect="1"/>
                </p:cNvSpPr>
                <p:nvPr/>
              </p:nvSpPr>
              <p:spPr bwMode="auto">
                <a:xfrm>
                  <a:off x="6113719" y="5306000"/>
                  <a:ext cx="10150" cy="8206"/>
                </a:xfrm>
                <a:custGeom>
                  <a:avLst/>
                  <a:gdLst>
                    <a:gd name="T0" fmla="*/ 28 w 141"/>
                    <a:gd name="T1" fmla="*/ 0 h 114"/>
                    <a:gd name="T2" fmla="*/ 0 w 141"/>
                    <a:gd name="T3" fmla="*/ 57 h 114"/>
                    <a:gd name="T4" fmla="*/ 85 w 141"/>
                    <a:gd name="T5" fmla="*/ 114 h 114"/>
                    <a:gd name="T6" fmla="*/ 141 w 141"/>
                    <a:gd name="T7" fmla="*/ 57 h 114"/>
                    <a:gd name="T8" fmla="*/ 113 w 141"/>
                    <a:gd name="T9" fmla="*/ 0 h 114"/>
                    <a:gd name="T10" fmla="*/ 28 w 141"/>
                    <a:gd name="T11" fmla="*/ 0 h 114"/>
                  </a:gdLst>
                  <a:ahLst/>
                  <a:cxnLst>
                    <a:cxn ang="0">
                      <a:pos x="T0" y="T1"/>
                    </a:cxn>
                    <a:cxn ang="0">
                      <a:pos x="T2" y="T3"/>
                    </a:cxn>
                    <a:cxn ang="0">
                      <a:pos x="T4" y="T5"/>
                    </a:cxn>
                    <a:cxn ang="0">
                      <a:pos x="T6" y="T7"/>
                    </a:cxn>
                    <a:cxn ang="0">
                      <a:pos x="T8" y="T9"/>
                    </a:cxn>
                    <a:cxn ang="0">
                      <a:pos x="T10" y="T11"/>
                    </a:cxn>
                  </a:cxnLst>
                  <a:rect l="0" t="0" r="r" b="b"/>
                  <a:pathLst>
                    <a:path w="141" h="114">
                      <a:moveTo>
                        <a:pt x="28" y="0"/>
                      </a:moveTo>
                      <a:lnTo>
                        <a:pt x="0" y="57"/>
                      </a:lnTo>
                      <a:lnTo>
                        <a:pt x="85" y="114"/>
                      </a:lnTo>
                      <a:lnTo>
                        <a:pt x="141" y="57"/>
                      </a:lnTo>
                      <a:lnTo>
                        <a:pt x="113" y="0"/>
                      </a:lnTo>
                      <a:lnTo>
                        <a:pt x="28"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Freeform 715">
                  <a:extLst>
                    <a:ext uri="{FF2B5EF4-FFF2-40B4-BE49-F238E27FC236}">
                      <a16:creationId xmlns:a16="http://schemas.microsoft.com/office/drawing/2014/main" id="{23B28433-A3DF-5508-B5A2-1C8CEE0EFE7A}"/>
                    </a:ext>
                  </a:extLst>
                </p:cNvPr>
                <p:cNvSpPr>
                  <a:spLocks noChangeAspect="1"/>
                </p:cNvSpPr>
                <p:nvPr/>
              </p:nvSpPr>
              <p:spPr bwMode="auto">
                <a:xfrm>
                  <a:off x="6140210" y="5230486"/>
                  <a:ext cx="12238" cy="16341"/>
                </a:xfrm>
                <a:custGeom>
                  <a:avLst/>
                  <a:gdLst>
                    <a:gd name="T0" fmla="*/ 85 w 170"/>
                    <a:gd name="T1" fmla="*/ 0 h 227"/>
                    <a:gd name="T2" fmla="*/ 85 w 170"/>
                    <a:gd name="T3" fmla="*/ 142 h 227"/>
                    <a:gd name="T4" fmla="*/ 0 w 170"/>
                    <a:gd name="T5" fmla="*/ 171 h 227"/>
                    <a:gd name="T6" fmla="*/ 57 w 170"/>
                    <a:gd name="T7" fmla="*/ 227 h 227"/>
                    <a:gd name="T8" fmla="*/ 114 w 170"/>
                    <a:gd name="T9" fmla="*/ 199 h 227"/>
                    <a:gd name="T10" fmla="*/ 170 w 170"/>
                    <a:gd name="T11" fmla="*/ 227 h 227"/>
                    <a:gd name="T12" fmla="*/ 170 w 170"/>
                    <a:gd name="T13" fmla="*/ 85 h 227"/>
                    <a:gd name="T14" fmla="*/ 85 w 170"/>
                    <a:gd name="T15" fmla="*/ 0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27">
                      <a:moveTo>
                        <a:pt x="85" y="0"/>
                      </a:moveTo>
                      <a:lnTo>
                        <a:pt x="85" y="142"/>
                      </a:lnTo>
                      <a:lnTo>
                        <a:pt x="0" y="171"/>
                      </a:lnTo>
                      <a:lnTo>
                        <a:pt x="57" y="227"/>
                      </a:lnTo>
                      <a:lnTo>
                        <a:pt x="114" y="199"/>
                      </a:lnTo>
                      <a:lnTo>
                        <a:pt x="170" y="227"/>
                      </a:lnTo>
                      <a:lnTo>
                        <a:pt x="170" y="85"/>
                      </a:lnTo>
                      <a:lnTo>
                        <a:pt x="85"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Freeform 716">
                  <a:extLst>
                    <a:ext uri="{FF2B5EF4-FFF2-40B4-BE49-F238E27FC236}">
                      <a16:creationId xmlns:a16="http://schemas.microsoft.com/office/drawing/2014/main" id="{CC9AB1FD-78EA-D7A9-988A-DE269BBEFBEF}"/>
                    </a:ext>
                  </a:extLst>
                </p:cNvPr>
                <p:cNvSpPr>
                  <a:spLocks noChangeAspect="1"/>
                </p:cNvSpPr>
                <p:nvPr/>
              </p:nvSpPr>
              <p:spPr bwMode="auto">
                <a:xfrm>
                  <a:off x="6101481" y="5210114"/>
                  <a:ext cx="22387" cy="30594"/>
                </a:xfrm>
                <a:custGeom>
                  <a:avLst/>
                  <a:gdLst>
                    <a:gd name="T0" fmla="*/ 0 w 311"/>
                    <a:gd name="T1" fmla="*/ 28 h 425"/>
                    <a:gd name="T2" fmla="*/ 0 w 311"/>
                    <a:gd name="T3" fmla="*/ 283 h 425"/>
                    <a:gd name="T4" fmla="*/ 113 w 311"/>
                    <a:gd name="T5" fmla="*/ 397 h 425"/>
                    <a:gd name="T6" fmla="*/ 198 w 311"/>
                    <a:gd name="T7" fmla="*/ 425 h 425"/>
                    <a:gd name="T8" fmla="*/ 255 w 311"/>
                    <a:gd name="T9" fmla="*/ 283 h 425"/>
                    <a:gd name="T10" fmla="*/ 311 w 311"/>
                    <a:gd name="T11" fmla="*/ 255 h 425"/>
                    <a:gd name="T12" fmla="*/ 311 w 311"/>
                    <a:gd name="T13" fmla="*/ 170 h 425"/>
                    <a:gd name="T14" fmla="*/ 141 w 311"/>
                    <a:gd name="T15" fmla="*/ 0 h 425"/>
                    <a:gd name="T16" fmla="*/ 141 w 311"/>
                    <a:gd name="T17" fmla="*/ 85 h 425"/>
                    <a:gd name="T18" fmla="*/ 28 w 311"/>
                    <a:gd name="T19" fmla="*/ 57 h 425"/>
                    <a:gd name="T20" fmla="*/ 0 w 311"/>
                    <a:gd name="T21" fmla="*/ 2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425">
                      <a:moveTo>
                        <a:pt x="0" y="28"/>
                      </a:moveTo>
                      <a:lnTo>
                        <a:pt x="0" y="283"/>
                      </a:lnTo>
                      <a:lnTo>
                        <a:pt x="113" y="397"/>
                      </a:lnTo>
                      <a:lnTo>
                        <a:pt x="198" y="425"/>
                      </a:lnTo>
                      <a:lnTo>
                        <a:pt x="255" y="283"/>
                      </a:lnTo>
                      <a:lnTo>
                        <a:pt x="311" y="255"/>
                      </a:lnTo>
                      <a:lnTo>
                        <a:pt x="311" y="170"/>
                      </a:lnTo>
                      <a:lnTo>
                        <a:pt x="141" y="0"/>
                      </a:lnTo>
                      <a:lnTo>
                        <a:pt x="141" y="85"/>
                      </a:lnTo>
                      <a:lnTo>
                        <a:pt x="28" y="57"/>
                      </a:lnTo>
                      <a:lnTo>
                        <a:pt x="0" y="28"/>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Freeform 717">
                  <a:extLst>
                    <a:ext uri="{FF2B5EF4-FFF2-40B4-BE49-F238E27FC236}">
                      <a16:creationId xmlns:a16="http://schemas.microsoft.com/office/drawing/2014/main" id="{F2CD8152-784C-D0AD-BF08-8FE5D20FC5CA}"/>
                    </a:ext>
                  </a:extLst>
                </p:cNvPr>
                <p:cNvSpPr>
                  <a:spLocks noChangeAspect="1"/>
                </p:cNvSpPr>
                <p:nvPr/>
              </p:nvSpPr>
              <p:spPr bwMode="auto">
                <a:xfrm>
                  <a:off x="6025968" y="5246827"/>
                  <a:ext cx="10150" cy="14326"/>
                </a:xfrm>
                <a:custGeom>
                  <a:avLst/>
                  <a:gdLst>
                    <a:gd name="T0" fmla="*/ 141 w 141"/>
                    <a:gd name="T1" fmla="*/ 57 h 199"/>
                    <a:gd name="T2" fmla="*/ 85 w 141"/>
                    <a:gd name="T3" fmla="*/ 0 h 199"/>
                    <a:gd name="T4" fmla="*/ 0 w 141"/>
                    <a:gd name="T5" fmla="*/ 57 h 199"/>
                    <a:gd name="T6" fmla="*/ 0 w 141"/>
                    <a:gd name="T7" fmla="*/ 142 h 199"/>
                    <a:gd name="T8" fmla="*/ 85 w 141"/>
                    <a:gd name="T9" fmla="*/ 199 h 199"/>
                    <a:gd name="T10" fmla="*/ 85 w 141"/>
                    <a:gd name="T11" fmla="*/ 85 h 199"/>
                    <a:gd name="T12" fmla="*/ 141 w 141"/>
                    <a:gd name="T13" fmla="*/ 57 h 199"/>
                  </a:gdLst>
                  <a:ahLst/>
                  <a:cxnLst>
                    <a:cxn ang="0">
                      <a:pos x="T0" y="T1"/>
                    </a:cxn>
                    <a:cxn ang="0">
                      <a:pos x="T2" y="T3"/>
                    </a:cxn>
                    <a:cxn ang="0">
                      <a:pos x="T4" y="T5"/>
                    </a:cxn>
                    <a:cxn ang="0">
                      <a:pos x="T6" y="T7"/>
                    </a:cxn>
                    <a:cxn ang="0">
                      <a:pos x="T8" y="T9"/>
                    </a:cxn>
                    <a:cxn ang="0">
                      <a:pos x="T10" y="T11"/>
                    </a:cxn>
                    <a:cxn ang="0">
                      <a:pos x="T12" y="T13"/>
                    </a:cxn>
                  </a:cxnLst>
                  <a:rect l="0" t="0" r="r" b="b"/>
                  <a:pathLst>
                    <a:path w="141" h="199">
                      <a:moveTo>
                        <a:pt x="141" y="57"/>
                      </a:moveTo>
                      <a:lnTo>
                        <a:pt x="85" y="0"/>
                      </a:lnTo>
                      <a:lnTo>
                        <a:pt x="0" y="57"/>
                      </a:lnTo>
                      <a:lnTo>
                        <a:pt x="0" y="142"/>
                      </a:lnTo>
                      <a:lnTo>
                        <a:pt x="85" y="199"/>
                      </a:lnTo>
                      <a:lnTo>
                        <a:pt x="85" y="85"/>
                      </a:lnTo>
                      <a:lnTo>
                        <a:pt x="141" y="57"/>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Freeform 718">
                  <a:extLst>
                    <a:ext uri="{FF2B5EF4-FFF2-40B4-BE49-F238E27FC236}">
                      <a16:creationId xmlns:a16="http://schemas.microsoft.com/office/drawing/2014/main" id="{370E7FC3-EC14-35AE-565B-8B746BAA4D1D}"/>
                    </a:ext>
                  </a:extLst>
                </p:cNvPr>
                <p:cNvSpPr>
                  <a:spLocks noChangeAspect="1"/>
                </p:cNvSpPr>
                <p:nvPr/>
              </p:nvSpPr>
              <p:spPr bwMode="auto">
                <a:xfrm>
                  <a:off x="6029999" y="5226455"/>
                  <a:ext cx="91854" cy="79545"/>
                </a:xfrm>
                <a:custGeom>
                  <a:avLst/>
                  <a:gdLst>
                    <a:gd name="T0" fmla="*/ 312 w 1276"/>
                    <a:gd name="T1" fmla="*/ 56 h 1105"/>
                    <a:gd name="T2" fmla="*/ 227 w 1276"/>
                    <a:gd name="T3" fmla="*/ 170 h 1105"/>
                    <a:gd name="T4" fmla="*/ 170 w 1276"/>
                    <a:gd name="T5" fmla="*/ 368 h 1105"/>
                    <a:gd name="T6" fmla="*/ 255 w 1276"/>
                    <a:gd name="T7" fmla="*/ 453 h 1105"/>
                    <a:gd name="T8" fmla="*/ 199 w 1276"/>
                    <a:gd name="T9" fmla="*/ 482 h 1105"/>
                    <a:gd name="T10" fmla="*/ 255 w 1276"/>
                    <a:gd name="T11" fmla="*/ 623 h 1105"/>
                    <a:gd name="T12" fmla="*/ 255 w 1276"/>
                    <a:gd name="T13" fmla="*/ 765 h 1105"/>
                    <a:gd name="T14" fmla="*/ 199 w 1276"/>
                    <a:gd name="T15" fmla="*/ 737 h 1105"/>
                    <a:gd name="T16" fmla="*/ 170 w 1276"/>
                    <a:gd name="T17" fmla="*/ 879 h 1105"/>
                    <a:gd name="T18" fmla="*/ 142 w 1276"/>
                    <a:gd name="T19" fmla="*/ 850 h 1105"/>
                    <a:gd name="T20" fmla="*/ 142 w 1276"/>
                    <a:gd name="T21" fmla="*/ 708 h 1105"/>
                    <a:gd name="T22" fmla="*/ 199 w 1276"/>
                    <a:gd name="T23" fmla="*/ 652 h 1105"/>
                    <a:gd name="T24" fmla="*/ 170 w 1276"/>
                    <a:gd name="T25" fmla="*/ 567 h 1105"/>
                    <a:gd name="T26" fmla="*/ 57 w 1276"/>
                    <a:gd name="T27" fmla="*/ 737 h 1105"/>
                    <a:gd name="T28" fmla="*/ 0 w 1276"/>
                    <a:gd name="T29" fmla="*/ 935 h 1105"/>
                    <a:gd name="T30" fmla="*/ 170 w 1276"/>
                    <a:gd name="T31" fmla="*/ 992 h 1105"/>
                    <a:gd name="T32" fmla="*/ 199 w 1276"/>
                    <a:gd name="T33" fmla="*/ 1049 h 1105"/>
                    <a:gd name="T34" fmla="*/ 312 w 1276"/>
                    <a:gd name="T35" fmla="*/ 1077 h 1105"/>
                    <a:gd name="T36" fmla="*/ 284 w 1276"/>
                    <a:gd name="T37" fmla="*/ 992 h 1105"/>
                    <a:gd name="T38" fmla="*/ 340 w 1276"/>
                    <a:gd name="T39" fmla="*/ 964 h 1105"/>
                    <a:gd name="T40" fmla="*/ 426 w 1276"/>
                    <a:gd name="T41" fmla="*/ 992 h 1105"/>
                    <a:gd name="T42" fmla="*/ 539 w 1276"/>
                    <a:gd name="T43" fmla="*/ 935 h 1105"/>
                    <a:gd name="T44" fmla="*/ 652 w 1276"/>
                    <a:gd name="T45" fmla="*/ 1105 h 1105"/>
                    <a:gd name="T46" fmla="*/ 709 w 1276"/>
                    <a:gd name="T47" fmla="*/ 1105 h 1105"/>
                    <a:gd name="T48" fmla="*/ 822 w 1276"/>
                    <a:gd name="T49" fmla="*/ 1049 h 1105"/>
                    <a:gd name="T50" fmla="*/ 822 w 1276"/>
                    <a:gd name="T51" fmla="*/ 964 h 1105"/>
                    <a:gd name="T52" fmla="*/ 709 w 1276"/>
                    <a:gd name="T53" fmla="*/ 879 h 1105"/>
                    <a:gd name="T54" fmla="*/ 737 w 1276"/>
                    <a:gd name="T55" fmla="*/ 794 h 1105"/>
                    <a:gd name="T56" fmla="*/ 879 w 1276"/>
                    <a:gd name="T57" fmla="*/ 737 h 1105"/>
                    <a:gd name="T58" fmla="*/ 907 w 1276"/>
                    <a:gd name="T59" fmla="*/ 822 h 1105"/>
                    <a:gd name="T60" fmla="*/ 1106 w 1276"/>
                    <a:gd name="T61" fmla="*/ 765 h 1105"/>
                    <a:gd name="T62" fmla="*/ 1106 w 1276"/>
                    <a:gd name="T63" fmla="*/ 822 h 1105"/>
                    <a:gd name="T64" fmla="*/ 1191 w 1276"/>
                    <a:gd name="T65" fmla="*/ 822 h 1105"/>
                    <a:gd name="T66" fmla="*/ 1276 w 1276"/>
                    <a:gd name="T67" fmla="*/ 708 h 1105"/>
                    <a:gd name="T68" fmla="*/ 1219 w 1276"/>
                    <a:gd name="T69" fmla="*/ 708 h 1105"/>
                    <a:gd name="T70" fmla="*/ 1219 w 1276"/>
                    <a:gd name="T71" fmla="*/ 652 h 1105"/>
                    <a:gd name="T72" fmla="*/ 1078 w 1276"/>
                    <a:gd name="T73" fmla="*/ 538 h 1105"/>
                    <a:gd name="T74" fmla="*/ 1021 w 1276"/>
                    <a:gd name="T75" fmla="*/ 453 h 1105"/>
                    <a:gd name="T76" fmla="*/ 1021 w 1276"/>
                    <a:gd name="T77" fmla="*/ 312 h 1105"/>
                    <a:gd name="T78" fmla="*/ 1078 w 1276"/>
                    <a:gd name="T79" fmla="*/ 312 h 1105"/>
                    <a:gd name="T80" fmla="*/ 1049 w 1276"/>
                    <a:gd name="T81" fmla="*/ 227 h 1105"/>
                    <a:gd name="T82" fmla="*/ 993 w 1276"/>
                    <a:gd name="T83" fmla="*/ 227 h 1105"/>
                    <a:gd name="T84" fmla="*/ 879 w 1276"/>
                    <a:gd name="T85" fmla="*/ 113 h 1105"/>
                    <a:gd name="T86" fmla="*/ 907 w 1276"/>
                    <a:gd name="T87" fmla="*/ 0 h 1105"/>
                    <a:gd name="T88" fmla="*/ 822 w 1276"/>
                    <a:gd name="T89" fmla="*/ 85 h 1105"/>
                    <a:gd name="T90" fmla="*/ 766 w 1276"/>
                    <a:gd name="T91" fmla="*/ 85 h 1105"/>
                    <a:gd name="T92" fmla="*/ 709 w 1276"/>
                    <a:gd name="T93" fmla="*/ 141 h 1105"/>
                    <a:gd name="T94" fmla="*/ 766 w 1276"/>
                    <a:gd name="T95" fmla="*/ 255 h 1105"/>
                    <a:gd name="T96" fmla="*/ 652 w 1276"/>
                    <a:gd name="T97" fmla="*/ 170 h 1105"/>
                    <a:gd name="T98" fmla="*/ 624 w 1276"/>
                    <a:gd name="T99" fmla="*/ 227 h 1105"/>
                    <a:gd name="T100" fmla="*/ 596 w 1276"/>
                    <a:gd name="T101" fmla="*/ 198 h 1105"/>
                    <a:gd name="T102" fmla="*/ 482 w 1276"/>
                    <a:gd name="T103" fmla="*/ 255 h 1105"/>
                    <a:gd name="T104" fmla="*/ 454 w 1276"/>
                    <a:gd name="T105" fmla="*/ 312 h 1105"/>
                    <a:gd name="T106" fmla="*/ 426 w 1276"/>
                    <a:gd name="T107" fmla="*/ 283 h 1105"/>
                    <a:gd name="T108" fmla="*/ 426 w 1276"/>
                    <a:gd name="T109" fmla="*/ 141 h 1105"/>
                    <a:gd name="T110" fmla="*/ 340 w 1276"/>
                    <a:gd name="T111" fmla="*/ 141 h 1105"/>
                    <a:gd name="T112" fmla="*/ 369 w 1276"/>
                    <a:gd name="T113" fmla="*/ 113 h 1105"/>
                    <a:gd name="T114" fmla="*/ 312 w 1276"/>
                    <a:gd name="T115" fmla="*/ 5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6" h="1105">
                      <a:moveTo>
                        <a:pt x="312" y="56"/>
                      </a:moveTo>
                      <a:lnTo>
                        <a:pt x="227" y="170"/>
                      </a:lnTo>
                      <a:lnTo>
                        <a:pt x="170" y="368"/>
                      </a:lnTo>
                      <a:lnTo>
                        <a:pt x="255" y="453"/>
                      </a:lnTo>
                      <a:lnTo>
                        <a:pt x="199" y="482"/>
                      </a:lnTo>
                      <a:lnTo>
                        <a:pt x="255" y="623"/>
                      </a:lnTo>
                      <a:lnTo>
                        <a:pt x="255" y="765"/>
                      </a:lnTo>
                      <a:lnTo>
                        <a:pt x="199" y="737"/>
                      </a:lnTo>
                      <a:lnTo>
                        <a:pt x="170" y="879"/>
                      </a:lnTo>
                      <a:lnTo>
                        <a:pt x="142" y="850"/>
                      </a:lnTo>
                      <a:lnTo>
                        <a:pt x="142" y="708"/>
                      </a:lnTo>
                      <a:lnTo>
                        <a:pt x="199" y="652"/>
                      </a:lnTo>
                      <a:lnTo>
                        <a:pt x="170" y="567"/>
                      </a:lnTo>
                      <a:lnTo>
                        <a:pt x="57" y="737"/>
                      </a:lnTo>
                      <a:lnTo>
                        <a:pt x="0" y="935"/>
                      </a:lnTo>
                      <a:lnTo>
                        <a:pt x="170" y="992"/>
                      </a:lnTo>
                      <a:lnTo>
                        <a:pt x="199" y="1049"/>
                      </a:lnTo>
                      <a:lnTo>
                        <a:pt x="312" y="1077"/>
                      </a:lnTo>
                      <a:lnTo>
                        <a:pt x="284" y="992"/>
                      </a:lnTo>
                      <a:lnTo>
                        <a:pt x="340" y="964"/>
                      </a:lnTo>
                      <a:lnTo>
                        <a:pt x="426" y="992"/>
                      </a:lnTo>
                      <a:lnTo>
                        <a:pt x="539" y="935"/>
                      </a:lnTo>
                      <a:lnTo>
                        <a:pt x="652" y="1105"/>
                      </a:lnTo>
                      <a:lnTo>
                        <a:pt x="709" y="1105"/>
                      </a:lnTo>
                      <a:lnTo>
                        <a:pt x="822" y="1049"/>
                      </a:lnTo>
                      <a:lnTo>
                        <a:pt x="822" y="964"/>
                      </a:lnTo>
                      <a:lnTo>
                        <a:pt x="709" y="879"/>
                      </a:lnTo>
                      <a:lnTo>
                        <a:pt x="737" y="794"/>
                      </a:lnTo>
                      <a:lnTo>
                        <a:pt x="879" y="737"/>
                      </a:lnTo>
                      <a:lnTo>
                        <a:pt x="907" y="822"/>
                      </a:lnTo>
                      <a:lnTo>
                        <a:pt x="1106" y="765"/>
                      </a:lnTo>
                      <a:lnTo>
                        <a:pt x="1106" y="822"/>
                      </a:lnTo>
                      <a:lnTo>
                        <a:pt x="1191" y="822"/>
                      </a:lnTo>
                      <a:lnTo>
                        <a:pt x="1276" y="708"/>
                      </a:lnTo>
                      <a:lnTo>
                        <a:pt x="1219" y="708"/>
                      </a:lnTo>
                      <a:lnTo>
                        <a:pt x="1219" y="652"/>
                      </a:lnTo>
                      <a:lnTo>
                        <a:pt x="1078" y="538"/>
                      </a:lnTo>
                      <a:lnTo>
                        <a:pt x="1021" y="453"/>
                      </a:lnTo>
                      <a:lnTo>
                        <a:pt x="1021" y="312"/>
                      </a:lnTo>
                      <a:lnTo>
                        <a:pt x="1078" y="312"/>
                      </a:lnTo>
                      <a:lnTo>
                        <a:pt x="1049" y="227"/>
                      </a:lnTo>
                      <a:lnTo>
                        <a:pt x="993" y="227"/>
                      </a:lnTo>
                      <a:lnTo>
                        <a:pt x="879" y="113"/>
                      </a:lnTo>
                      <a:lnTo>
                        <a:pt x="907" y="0"/>
                      </a:lnTo>
                      <a:lnTo>
                        <a:pt x="822" y="85"/>
                      </a:lnTo>
                      <a:lnTo>
                        <a:pt x="766" y="85"/>
                      </a:lnTo>
                      <a:lnTo>
                        <a:pt x="709" y="141"/>
                      </a:lnTo>
                      <a:lnTo>
                        <a:pt x="766" y="255"/>
                      </a:lnTo>
                      <a:lnTo>
                        <a:pt x="652" y="170"/>
                      </a:lnTo>
                      <a:lnTo>
                        <a:pt x="624" y="227"/>
                      </a:lnTo>
                      <a:lnTo>
                        <a:pt x="596" y="198"/>
                      </a:lnTo>
                      <a:lnTo>
                        <a:pt x="482" y="255"/>
                      </a:lnTo>
                      <a:lnTo>
                        <a:pt x="454" y="312"/>
                      </a:lnTo>
                      <a:lnTo>
                        <a:pt x="426" y="283"/>
                      </a:lnTo>
                      <a:lnTo>
                        <a:pt x="426" y="141"/>
                      </a:lnTo>
                      <a:lnTo>
                        <a:pt x="340" y="141"/>
                      </a:lnTo>
                      <a:lnTo>
                        <a:pt x="369" y="113"/>
                      </a:lnTo>
                      <a:lnTo>
                        <a:pt x="312" y="56"/>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Freeform 719">
                  <a:extLst>
                    <a:ext uri="{FF2B5EF4-FFF2-40B4-BE49-F238E27FC236}">
                      <a16:creationId xmlns:a16="http://schemas.microsoft.com/office/drawing/2014/main" id="{3B349893-4B09-C595-A654-35F93DE063DB}"/>
                    </a:ext>
                  </a:extLst>
                </p:cNvPr>
                <p:cNvSpPr>
                  <a:spLocks noChangeAspect="1"/>
                </p:cNvSpPr>
                <p:nvPr/>
              </p:nvSpPr>
              <p:spPr bwMode="auto">
                <a:xfrm>
                  <a:off x="6113719" y="5195789"/>
                  <a:ext cx="24475" cy="36785"/>
                </a:xfrm>
                <a:custGeom>
                  <a:avLst/>
                  <a:gdLst>
                    <a:gd name="T0" fmla="*/ 0 w 340"/>
                    <a:gd name="T1" fmla="*/ 114 h 511"/>
                    <a:gd name="T2" fmla="*/ 56 w 340"/>
                    <a:gd name="T3" fmla="*/ 57 h 511"/>
                    <a:gd name="T4" fmla="*/ 113 w 340"/>
                    <a:gd name="T5" fmla="*/ 57 h 511"/>
                    <a:gd name="T6" fmla="*/ 226 w 340"/>
                    <a:gd name="T7" fmla="*/ 199 h 511"/>
                    <a:gd name="T8" fmla="*/ 226 w 340"/>
                    <a:gd name="T9" fmla="*/ 57 h 511"/>
                    <a:gd name="T10" fmla="*/ 283 w 340"/>
                    <a:gd name="T11" fmla="*/ 142 h 511"/>
                    <a:gd name="T12" fmla="*/ 283 w 340"/>
                    <a:gd name="T13" fmla="*/ 0 h 511"/>
                    <a:gd name="T14" fmla="*/ 340 w 340"/>
                    <a:gd name="T15" fmla="*/ 86 h 511"/>
                    <a:gd name="T16" fmla="*/ 340 w 340"/>
                    <a:gd name="T17" fmla="*/ 227 h 511"/>
                    <a:gd name="T18" fmla="*/ 283 w 340"/>
                    <a:gd name="T19" fmla="*/ 284 h 511"/>
                    <a:gd name="T20" fmla="*/ 311 w 340"/>
                    <a:gd name="T21" fmla="*/ 369 h 511"/>
                    <a:gd name="T22" fmla="*/ 226 w 340"/>
                    <a:gd name="T23" fmla="*/ 511 h 511"/>
                    <a:gd name="T24" fmla="*/ 226 w 340"/>
                    <a:gd name="T25" fmla="*/ 454 h 511"/>
                    <a:gd name="T26" fmla="*/ 226 w 340"/>
                    <a:gd name="T27" fmla="*/ 369 h 511"/>
                    <a:gd name="T28" fmla="*/ 170 w 340"/>
                    <a:gd name="T29" fmla="*/ 341 h 511"/>
                    <a:gd name="T30" fmla="*/ 198 w 340"/>
                    <a:gd name="T31" fmla="*/ 312 h 511"/>
                    <a:gd name="T32" fmla="*/ 85 w 340"/>
                    <a:gd name="T33" fmla="*/ 171 h 511"/>
                    <a:gd name="T34" fmla="*/ 56 w 340"/>
                    <a:gd name="T35" fmla="*/ 199 h 511"/>
                    <a:gd name="T36" fmla="*/ 0 w 340"/>
                    <a:gd name="T37" fmla="*/ 114 h 511"/>
                    <a:gd name="T38" fmla="*/ 0 w 340"/>
                    <a:gd name="T39" fmla="*/ 11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511">
                      <a:moveTo>
                        <a:pt x="0" y="114"/>
                      </a:moveTo>
                      <a:lnTo>
                        <a:pt x="56" y="57"/>
                      </a:lnTo>
                      <a:lnTo>
                        <a:pt x="113" y="57"/>
                      </a:lnTo>
                      <a:lnTo>
                        <a:pt x="226" y="199"/>
                      </a:lnTo>
                      <a:lnTo>
                        <a:pt x="226" y="57"/>
                      </a:lnTo>
                      <a:lnTo>
                        <a:pt x="283" y="142"/>
                      </a:lnTo>
                      <a:lnTo>
                        <a:pt x="283" y="0"/>
                      </a:lnTo>
                      <a:lnTo>
                        <a:pt x="340" y="86"/>
                      </a:lnTo>
                      <a:lnTo>
                        <a:pt x="340" y="227"/>
                      </a:lnTo>
                      <a:lnTo>
                        <a:pt x="283" y="284"/>
                      </a:lnTo>
                      <a:lnTo>
                        <a:pt x="311" y="369"/>
                      </a:lnTo>
                      <a:lnTo>
                        <a:pt x="226" y="511"/>
                      </a:lnTo>
                      <a:lnTo>
                        <a:pt x="226" y="454"/>
                      </a:lnTo>
                      <a:lnTo>
                        <a:pt x="226" y="369"/>
                      </a:lnTo>
                      <a:lnTo>
                        <a:pt x="170" y="341"/>
                      </a:lnTo>
                      <a:lnTo>
                        <a:pt x="198" y="312"/>
                      </a:lnTo>
                      <a:lnTo>
                        <a:pt x="85" y="171"/>
                      </a:lnTo>
                      <a:lnTo>
                        <a:pt x="56" y="199"/>
                      </a:lnTo>
                      <a:lnTo>
                        <a:pt x="0" y="114"/>
                      </a:lnTo>
                      <a:lnTo>
                        <a:pt x="0" y="114"/>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Freeform 720">
                  <a:extLst>
                    <a:ext uri="{FF2B5EF4-FFF2-40B4-BE49-F238E27FC236}">
                      <a16:creationId xmlns:a16="http://schemas.microsoft.com/office/drawing/2014/main" id="{9F87D2A4-4DAF-D728-C596-4BD5F6A0D16D}"/>
                    </a:ext>
                  </a:extLst>
                </p:cNvPr>
                <p:cNvSpPr>
                  <a:spLocks noChangeAspect="1"/>
                </p:cNvSpPr>
                <p:nvPr/>
              </p:nvSpPr>
              <p:spPr bwMode="auto">
                <a:xfrm>
                  <a:off x="6127972" y="5181535"/>
                  <a:ext cx="8134" cy="8135"/>
                </a:xfrm>
                <a:custGeom>
                  <a:avLst/>
                  <a:gdLst>
                    <a:gd name="T0" fmla="*/ 57 w 113"/>
                    <a:gd name="T1" fmla="*/ 113 h 113"/>
                    <a:gd name="T2" fmla="*/ 113 w 113"/>
                    <a:gd name="T3" fmla="*/ 57 h 113"/>
                    <a:gd name="T4" fmla="*/ 85 w 113"/>
                    <a:gd name="T5" fmla="*/ 0 h 113"/>
                    <a:gd name="T6" fmla="*/ 28 w 113"/>
                    <a:gd name="T7" fmla="*/ 0 h 113"/>
                    <a:gd name="T8" fmla="*/ 0 w 113"/>
                    <a:gd name="T9" fmla="*/ 28 h 113"/>
                    <a:gd name="T10" fmla="*/ 57 w 113"/>
                    <a:gd name="T11" fmla="*/ 113 h 113"/>
                  </a:gdLst>
                  <a:ahLst/>
                  <a:cxnLst>
                    <a:cxn ang="0">
                      <a:pos x="T0" y="T1"/>
                    </a:cxn>
                    <a:cxn ang="0">
                      <a:pos x="T2" y="T3"/>
                    </a:cxn>
                    <a:cxn ang="0">
                      <a:pos x="T4" y="T5"/>
                    </a:cxn>
                    <a:cxn ang="0">
                      <a:pos x="T6" y="T7"/>
                    </a:cxn>
                    <a:cxn ang="0">
                      <a:pos x="T8" y="T9"/>
                    </a:cxn>
                    <a:cxn ang="0">
                      <a:pos x="T10" y="T11"/>
                    </a:cxn>
                  </a:cxnLst>
                  <a:rect l="0" t="0" r="r" b="b"/>
                  <a:pathLst>
                    <a:path w="113" h="113">
                      <a:moveTo>
                        <a:pt x="57" y="113"/>
                      </a:moveTo>
                      <a:lnTo>
                        <a:pt x="113" y="57"/>
                      </a:lnTo>
                      <a:lnTo>
                        <a:pt x="85" y="0"/>
                      </a:lnTo>
                      <a:lnTo>
                        <a:pt x="28" y="0"/>
                      </a:lnTo>
                      <a:lnTo>
                        <a:pt x="0" y="28"/>
                      </a:lnTo>
                      <a:lnTo>
                        <a:pt x="57" y="113"/>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Freeform 721">
                  <a:extLst>
                    <a:ext uri="{FF2B5EF4-FFF2-40B4-BE49-F238E27FC236}">
                      <a16:creationId xmlns:a16="http://schemas.microsoft.com/office/drawing/2014/main" id="{52631B50-57E2-BF36-A015-B5499DF805CB}"/>
                    </a:ext>
                  </a:extLst>
                </p:cNvPr>
                <p:cNvSpPr>
                  <a:spLocks noChangeAspect="1"/>
                </p:cNvSpPr>
                <p:nvPr/>
              </p:nvSpPr>
              <p:spPr bwMode="auto">
                <a:xfrm>
                  <a:off x="6140210" y="5179520"/>
                  <a:ext cx="18356" cy="32610"/>
                </a:xfrm>
                <a:custGeom>
                  <a:avLst/>
                  <a:gdLst>
                    <a:gd name="T0" fmla="*/ 57 w 255"/>
                    <a:gd name="T1" fmla="*/ 340 h 453"/>
                    <a:gd name="T2" fmla="*/ 0 w 255"/>
                    <a:gd name="T3" fmla="*/ 141 h 453"/>
                    <a:gd name="T4" fmla="*/ 85 w 255"/>
                    <a:gd name="T5" fmla="*/ 141 h 453"/>
                    <a:gd name="T6" fmla="*/ 57 w 255"/>
                    <a:gd name="T7" fmla="*/ 85 h 453"/>
                    <a:gd name="T8" fmla="*/ 85 w 255"/>
                    <a:gd name="T9" fmla="*/ 0 h 453"/>
                    <a:gd name="T10" fmla="*/ 114 w 255"/>
                    <a:gd name="T11" fmla="*/ 56 h 453"/>
                    <a:gd name="T12" fmla="*/ 170 w 255"/>
                    <a:gd name="T13" fmla="*/ 56 h 453"/>
                    <a:gd name="T14" fmla="*/ 255 w 255"/>
                    <a:gd name="T15" fmla="*/ 170 h 453"/>
                    <a:gd name="T16" fmla="*/ 255 w 255"/>
                    <a:gd name="T17" fmla="*/ 453 h 453"/>
                    <a:gd name="T18" fmla="*/ 142 w 255"/>
                    <a:gd name="T19" fmla="*/ 340 h 453"/>
                    <a:gd name="T20" fmla="*/ 57 w 255"/>
                    <a:gd name="T21" fmla="*/ 3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53">
                      <a:moveTo>
                        <a:pt x="57" y="340"/>
                      </a:moveTo>
                      <a:lnTo>
                        <a:pt x="0" y="141"/>
                      </a:lnTo>
                      <a:lnTo>
                        <a:pt x="85" y="141"/>
                      </a:lnTo>
                      <a:lnTo>
                        <a:pt x="57" y="85"/>
                      </a:lnTo>
                      <a:lnTo>
                        <a:pt x="85" y="0"/>
                      </a:lnTo>
                      <a:lnTo>
                        <a:pt x="114" y="56"/>
                      </a:lnTo>
                      <a:lnTo>
                        <a:pt x="170" y="56"/>
                      </a:lnTo>
                      <a:lnTo>
                        <a:pt x="255" y="170"/>
                      </a:lnTo>
                      <a:lnTo>
                        <a:pt x="255" y="453"/>
                      </a:lnTo>
                      <a:lnTo>
                        <a:pt x="142" y="340"/>
                      </a:lnTo>
                      <a:lnTo>
                        <a:pt x="57" y="34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Freeform 722">
                  <a:extLst>
                    <a:ext uri="{FF2B5EF4-FFF2-40B4-BE49-F238E27FC236}">
                      <a16:creationId xmlns:a16="http://schemas.microsoft.com/office/drawing/2014/main" id="{444F28A1-CE54-D20A-59FE-35B593EEC4F9}"/>
                    </a:ext>
                  </a:extLst>
                </p:cNvPr>
                <p:cNvSpPr>
                  <a:spLocks noChangeAspect="1"/>
                </p:cNvSpPr>
                <p:nvPr/>
              </p:nvSpPr>
              <p:spPr bwMode="auto">
                <a:xfrm>
                  <a:off x="6144313" y="5097888"/>
                  <a:ext cx="65291" cy="124464"/>
                </a:xfrm>
                <a:custGeom>
                  <a:avLst/>
                  <a:gdLst>
                    <a:gd name="T0" fmla="*/ 368 w 907"/>
                    <a:gd name="T1" fmla="*/ 1729 h 1729"/>
                    <a:gd name="T2" fmla="*/ 283 w 907"/>
                    <a:gd name="T3" fmla="*/ 1701 h 1729"/>
                    <a:gd name="T4" fmla="*/ 255 w 907"/>
                    <a:gd name="T5" fmla="*/ 1417 h 1729"/>
                    <a:gd name="T6" fmla="*/ 312 w 907"/>
                    <a:gd name="T7" fmla="*/ 1360 h 1729"/>
                    <a:gd name="T8" fmla="*/ 255 w 907"/>
                    <a:gd name="T9" fmla="*/ 1304 h 1729"/>
                    <a:gd name="T10" fmla="*/ 312 w 907"/>
                    <a:gd name="T11" fmla="*/ 1247 h 1729"/>
                    <a:gd name="T12" fmla="*/ 198 w 907"/>
                    <a:gd name="T13" fmla="*/ 1190 h 1729"/>
                    <a:gd name="T14" fmla="*/ 255 w 907"/>
                    <a:gd name="T15" fmla="*/ 1105 h 1729"/>
                    <a:gd name="T16" fmla="*/ 198 w 907"/>
                    <a:gd name="T17" fmla="*/ 1105 h 1729"/>
                    <a:gd name="T18" fmla="*/ 170 w 907"/>
                    <a:gd name="T19" fmla="*/ 1049 h 1729"/>
                    <a:gd name="T20" fmla="*/ 57 w 907"/>
                    <a:gd name="T21" fmla="*/ 1077 h 1729"/>
                    <a:gd name="T22" fmla="*/ 57 w 907"/>
                    <a:gd name="T23" fmla="*/ 1020 h 1729"/>
                    <a:gd name="T24" fmla="*/ 0 w 907"/>
                    <a:gd name="T25" fmla="*/ 1020 h 1729"/>
                    <a:gd name="T26" fmla="*/ 28 w 907"/>
                    <a:gd name="T27" fmla="*/ 964 h 1729"/>
                    <a:gd name="T28" fmla="*/ 170 w 907"/>
                    <a:gd name="T29" fmla="*/ 907 h 1729"/>
                    <a:gd name="T30" fmla="*/ 227 w 907"/>
                    <a:gd name="T31" fmla="*/ 964 h 1729"/>
                    <a:gd name="T32" fmla="*/ 283 w 907"/>
                    <a:gd name="T33" fmla="*/ 935 h 1729"/>
                    <a:gd name="T34" fmla="*/ 312 w 907"/>
                    <a:gd name="T35" fmla="*/ 879 h 1729"/>
                    <a:gd name="T36" fmla="*/ 283 w 907"/>
                    <a:gd name="T37" fmla="*/ 850 h 1729"/>
                    <a:gd name="T38" fmla="*/ 255 w 907"/>
                    <a:gd name="T39" fmla="*/ 680 h 1729"/>
                    <a:gd name="T40" fmla="*/ 312 w 907"/>
                    <a:gd name="T41" fmla="*/ 595 h 1729"/>
                    <a:gd name="T42" fmla="*/ 340 w 907"/>
                    <a:gd name="T43" fmla="*/ 708 h 1729"/>
                    <a:gd name="T44" fmla="*/ 425 w 907"/>
                    <a:gd name="T45" fmla="*/ 680 h 1729"/>
                    <a:gd name="T46" fmla="*/ 397 w 907"/>
                    <a:gd name="T47" fmla="*/ 538 h 1729"/>
                    <a:gd name="T48" fmla="*/ 397 w 907"/>
                    <a:gd name="T49" fmla="*/ 425 h 1729"/>
                    <a:gd name="T50" fmla="*/ 482 w 907"/>
                    <a:gd name="T51" fmla="*/ 397 h 1729"/>
                    <a:gd name="T52" fmla="*/ 510 w 907"/>
                    <a:gd name="T53" fmla="*/ 283 h 1729"/>
                    <a:gd name="T54" fmla="*/ 453 w 907"/>
                    <a:gd name="T55" fmla="*/ 227 h 1729"/>
                    <a:gd name="T56" fmla="*/ 510 w 907"/>
                    <a:gd name="T57" fmla="*/ 28 h 1729"/>
                    <a:gd name="T58" fmla="*/ 567 w 907"/>
                    <a:gd name="T59" fmla="*/ 0 h 1729"/>
                    <a:gd name="T60" fmla="*/ 510 w 907"/>
                    <a:gd name="T61" fmla="*/ 198 h 1729"/>
                    <a:gd name="T62" fmla="*/ 595 w 907"/>
                    <a:gd name="T63" fmla="*/ 255 h 1729"/>
                    <a:gd name="T64" fmla="*/ 567 w 907"/>
                    <a:gd name="T65" fmla="*/ 510 h 1729"/>
                    <a:gd name="T66" fmla="*/ 482 w 907"/>
                    <a:gd name="T67" fmla="*/ 623 h 1729"/>
                    <a:gd name="T68" fmla="*/ 510 w 907"/>
                    <a:gd name="T69" fmla="*/ 680 h 1729"/>
                    <a:gd name="T70" fmla="*/ 453 w 907"/>
                    <a:gd name="T71" fmla="*/ 737 h 1729"/>
                    <a:gd name="T72" fmla="*/ 482 w 907"/>
                    <a:gd name="T73" fmla="*/ 793 h 1729"/>
                    <a:gd name="T74" fmla="*/ 453 w 907"/>
                    <a:gd name="T75" fmla="*/ 850 h 1729"/>
                    <a:gd name="T76" fmla="*/ 510 w 907"/>
                    <a:gd name="T77" fmla="*/ 879 h 1729"/>
                    <a:gd name="T78" fmla="*/ 652 w 907"/>
                    <a:gd name="T79" fmla="*/ 850 h 1729"/>
                    <a:gd name="T80" fmla="*/ 652 w 907"/>
                    <a:gd name="T81" fmla="*/ 793 h 1729"/>
                    <a:gd name="T82" fmla="*/ 737 w 907"/>
                    <a:gd name="T83" fmla="*/ 793 h 1729"/>
                    <a:gd name="T84" fmla="*/ 822 w 907"/>
                    <a:gd name="T85" fmla="*/ 680 h 1729"/>
                    <a:gd name="T86" fmla="*/ 907 w 907"/>
                    <a:gd name="T87" fmla="*/ 737 h 1729"/>
                    <a:gd name="T88" fmla="*/ 822 w 907"/>
                    <a:gd name="T89" fmla="*/ 850 h 1729"/>
                    <a:gd name="T90" fmla="*/ 850 w 907"/>
                    <a:gd name="T91" fmla="*/ 907 h 1729"/>
                    <a:gd name="T92" fmla="*/ 680 w 907"/>
                    <a:gd name="T93" fmla="*/ 1105 h 1729"/>
                    <a:gd name="T94" fmla="*/ 595 w 907"/>
                    <a:gd name="T95" fmla="*/ 1134 h 1729"/>
                    <a:gd name="T96" fmla="*/ 510 w 907"/>
                    <a:gd name="T97" fmla="*/ 1020 h 1729"/>
                    <a:gd name="T98" fmla="*/ 539 w 907"/>
                    <a:gd name="T99" fmla="*/ 1162 h 1729"/>
                    <a:gd name="T100" fmla="*/ 453 w 907"/>
                    <a:gd name="T101" fmla="*/ 1275 h 1729"/>
                    <a:gd name="T102" fmla="*/ 510 w 907"/>
                    <a:gd name="T103" fmla="*/ 1474 h 1729"/>
                    <a:gd name="T104" fmla="*/ 482 w 907"/>
                    <a:gd name="T105" fmla="*/ 1531 h 1729"/>
                    <a:gd name="T106" fmla="*/ 397 w 907"/>
                    <a:gd name="T107" fmla="*/ 1502 h 1729"/>
                    <a:gd name="T108" fmla="*/ 340 w 907"/>
                    <a:gd name="T109" fmla="*/ 1531 h 1729"/>
                    <a:gd name="T110" fmla="*/ 368 w 907"/>
                    <a:gd name="T111" fmla="*/ 1616 h 1729"/>
                    <a:gd name="T112" fmla="*/ 368 w 907"/>
                    <a:gd name="T113" fmla="*/ 1729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7" h="1729">
                      <a:moveTo>
                        <a:pt x="368" y="1729"/>
                      </a:moveTo>
                      <a:lnTo>
                        <a:pt x="283" y="1701"/>
                      </a:lnTo>
                      <a:lnTo>
                        <a:pt x="255" y="1417"/>
                      </a:lnTo>
                      <a:lnTo>
                        <a:pt x="312" y="1360"/>
                      </a:lnTo>
                      <a:lnTo>
                        <a:pt x="255" y="1304"/>
                      </a:lnTo>
                      <a:lnTo>
                        <a:pt x="312" y="1247"/>
                      </a:lnTo>
                      <a:lnTo>
                        <a:pt x="198" y="1190"/>
                      </a:lnTo>
                      <a:lnTo>
                        <a:pt x="255" y="1105"/>
                      </a:lnTo>
                      <a:lnTo>
                        <a:pt x="198" y="1105"/>
                      </a:lnTo>
                      <a:lnTo>
                        <a:pt x="170" y="1049"/>
                      </a:lnTo>
                      <a:lnTo>
                        <a:pt x="57" y="1077"/>
                      </a:lnTo>
                      <a:lnTo>
                        <a:pt x="57" y="1020"/>
                      </a:lnTo>
                      <a:lnTo>
                        <a:pt x="0" y="1020"/>
                      </a:lnTo>
                      <a:lnTo>
                        <a:pt x="28" y="964"/>
                      </a:lnTo>
                      <a:lnTo>
                        <a:pt x="170" y="907"/>
                      </a:lnTo>
                      <a:lnTo>
                        <a:pt x="227" y="964"/>
                      </a:lnTo>
                      <a:lnTo>
                        <a:pt x="283" y="935"/>
                      </a:lnTo>
                      <a:lnTo>
                        <a:pt x="312" y="879"/>
                      </a:lnTo>
                      <a:lnTo>
                        <a:pt x="283" y="850"/>
                      </a:lnTo>
                      <a:lnTo>
                        <a:pt x="255" y="680"/>
                      </a:lnTo>
                      <a:lnTo>
                        <a:pt x="312" y="595"/>
                      </a:lnTo>
                      <a:lnTo>
                        <a:pt x="340" y="708"/>
                      </a:lnTo>
                      <a:lnTo>
                        <a:pt x="425" y="680"/>
                      </a:lnTo>
                      <a:lnTo>
                        <a:pt x="397" y="538"/>
                      </a:lnTo>
                      <a:lnTo>
                        <a:pt x="397" y="425"/>
                      </a:lnTo>
                      <a:lnTo>
                        <a:pt x="482" y="397"/>
                      </a:lnTo>
                      <a:lnTo>
                        <a:pt x="510" y="283"/>
                      </a:lnTo>
                      <a:lnTo>
                        <a:pt x="453" y="227"/>
                      </a:lnTo>
                      <a:lnTo>
                        <a:pt x="510" y="28"/>
                      </a:lnTo>
                      <a:lnTo>
                        <a:pt x="567" y="0"/>
                      </a:lnTo>
                      <a:lnTo>
                        <a:pt x="510" y="198"/>
                      </a:lnTo>
                      <a:lnTo>
                        <a:pt x="595" y="255"/>
                      </a:lnTo>
                      <a:lnTo>
                        <a:pt x="567" y="510"/>
                      </a:lnTo>
                      <a:lnTo>
                        <a:pt x="482" y="623"/>
                      </a:lnTo>
                      <a:lnTo>
                        <a:pt x="510" y="680"/>
                      </a:lnTo>
                      <a:lnTo>
                        <a:pt x="453" y="737"/>
                      </a:lnTo>
                      <a:lnTo>
                        <a:pt x="482" y="793"/>
                      </a:lnTo>
                      <a:lnTo>
                        <a:pt x="453" y="850"/>
                      </a:lnTo>
                      <a:lnTo>
                        <a:pt x="510" y="879"/>
                      </a:lnTo>
                      <a:lnTo>
                        <a:pt x="652" y="850"/>
                      </a:lnTo>
                      <a:lnTo>
                        <a:pt x="652" y="793"/>
                      </a:lnTo>
                      <a:lnTo>
                        <a:pt x="737" y="793"/>
                      </a:lnTo>
                      <a:lnTo>
                        <a:pt x="822" y="680"/>
                      </a:lnTo>
                      <a:lnTo>
                        <a:pt x="907" y="737"/>
                      </a:lnTo>
                      <a:lnTo>
                        <a:pt x="822" y="850"/>
                      </a:lnTo>
                      <a:lnTo>
                        <a:pt x="850" y="907"/>
                      </a:lnTo>
                      <a:lnTo>
                        <a:pt x="680" y="1105"/>
                      </a:lnTo>
                      <a:lnTo>
                        <a:pt x="595" y="1134"/>
                      </a:lnTo>
                      <a:lnTo>
                        <a:pt x="510" y="1020"/>
                      </a:lnTo>
                      <a:lnTo>
                        <a:pt x="539" y="1162"/>
                      </a:lnTo>
                      <a:lnTo>
                        <a:pt x="453" y="1275"/>
                      </a:lnTo>
                      <a:lnTo>
                        <a:pt x="510" y="1474"/>
                      </a:lnTo>
                      <a:lnTo>
                        <a:pt x="482" y="1531"/>
                      </a:lnTo>
                      <a:lnTo>
                        <a:pt x="397" y="1502"/>
                      </a:lnTo>
                      <a:lnTo>
                        <a:pt x="340" y="1531"/>
                      </a:lnTo>
                      <a:lnTo>
                        <a:pt x="368" y="1616"/>
                      </a:lnTo>
                      <a:lnTo>
                        <a:pt x="368" y="1729"/>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Freeform 723">
                  <a:extLst>
                    <a:ext uri="{FF2B5EF4-FFF2-40B4-BE49-F238E27FC236}">
                      <a16:creationId xmlns:a16="http://schemas.microsoft.com/office/drawing/2014/main" id="{A5C7D9EE-63AC-8D85-67FA-69B712345D39}"/>
                    </a:ext>
                  </a:extLst>
                </p:cNvPr>
                <p:cNvSpPr>
                  <a:spLocks noChangeAspect="1"/>
                </p:cNvSpPr>
                <p:nvPr/>
              </p:nvSpPr>
              <p:spPr bwMode="auto">
                <a:xfrm>
                  <a:off x="6148416" y="5077444"/>
                  <a:ext cx="8134" cy="8206"/>
                </a:xfrm>
                <a:custGeom>
                  <a:avLst/>
                  <a:gdLst>
                    <a:gd name="T0" fmla="*/ 113 w 113"/>
                    <a:gd name="T1" fmla="*/ 0 h 114"/>
                    <a:gd name="T2" fmla="*/ 28 w 113"/>
                    <a:gd name="T3" fmla="*/ 0 h 114"/>
                    <a:gd name="T4" fmla="*/ 0 w 113"/>
                    <a:gd name="T5" fmla="*/ 114 h 114"/>
                    <a:gd name="T6" fmla="*/ 56 w 113"/>
                    <a:gd name="T7" fmla="*/ 114 h 114"/>
                    <a:gd name="T8" fmla="*/ 113 w 113"/>
                    <a:gd name="T9" fmla="*/ 0 h 114"/>
                  </a:gdLst>
                  <a:ahLst/>
                  <a:cxnLst>
                    <a:cxn ang="0">
                      <a:pos x="T0" y="T1"/>
                    </a:cxn>
                    <a:cxn ang="0">
                      <a:pos x="T2" y="T3"/>
                    </a:cxn>
                    <a:cxn ang="0">
                      <a:pos x="T4" y="T5"/>
                    </a:cxn>
                    <a:cxn ang="0">
                      <a:pos x="T6" y="T7"/>
                    </a:cxn>
                    <a:cxn ang="0">
                      <a:pos x="T8" y="T9"/>
                    </a:cxn>
                  </a:cxnLst>
                  <a:rect l="0" t="0" r="r" b="b"/>
                  <a:pathLst>
                    <a:path w="113" h="114">
                      <a:moveTo>
                        <a:pt x="113" y="0"/>
                      </a:moveTo>
                      <a:lnTo>
                        <a:pt x="28" y="0"/>
                      </a:lnTo>
                      <a:lnTo>
                        <a:pt x="0" y="114"/>
                      </a:lnTo>
                      <a:lnTo>
                        <a:pt x="56" y="114"/>
                      </a:lnTo>
                      <a:lnTo>
                        <a:pt x="113"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Freeform 724">
                  <a:extLst>
                    <a:ext uri="{FF2B5EF4-FFF2-40B4-BE49-F238E27FC236}">
                      <a16:creationId xmlns:a16="http://schemas.microsoft.com/office/drawing/2014/main" id="{9B81D933-0437-41FD-E640-EACBDA373F13}"/>
                    </a:ext>
                  </a:extLst>
                </p:cNvPr>
                <p:cNvSpPr>
                  <a:spLocks noChangeAspect="1"/>
                </p:cNvSpPr>
                <p:nvPr/>
              </p:nvSpPr>
              <p:spPr bwMode="auto">
                <a:xfrm>
                  <a:off x="6158566" y="5077444"/>
                  <a:ext cx="22460" cy="14326"/>
                </a:xfrm>
                <a:custGeom>
                  <a:avLst/>
                  <a:gdLst>
                    <a:gd name="T0" fmla="*/ 85 w 312"/>
                    <a:gd name="T1" fmla="*/ 0 h 199"/>
                    <a:gd name="T2" fmla="*/ 0 w 312"/>
                    <a:gd name="T3" fmla="*/ 57 h 199"/>
                    <a:gd name="T4" fmla="*/ 57 w 312"/>
                    <a:gd name="T5" fmla="*/ 114 h 199"/>
                    <a:gd name="T6" fmla="*/ 57 w 312"/>
                    <a:gd name="T7" fmla="*/ 199 h 199"/>
                    <a:gd name="T8" fmla="*/ 114 w 312"/>
                    <a:gd name="T9" fmla="*/ 142 h 199"/>
                    <a:gd name="T10" fmla="*/ 312 w 312"/>
                    <a:gd name="T11" fmla="*/ 170 h 199"/>
                    <a:gd name="T12" fmla="*/ 227 w 312"/>
                    <a:gd name="T13" fmla="*/ 85 h 199"/>
                    <a:gd name="T14" fmla="*/ 312 w 312"/>
                    <a:gd name="T15" fmla="*/ 57 h 199"/>
                    <a:gd name="T16" fmla="*/ 284 w 312"/>
                    <a:gd name="T17" fmla="*/ 0 h 199"/>
                    <a:gd name="T18" fmla="*/ 170 w 312"/>
                    <a:gd name="T19" fmla="*/ 57 h 199"/>
                    <a:gd name="T20" fmla="*/ 85 w 312"/>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99">
                      <a:moveTo>
                        <a:pt x="85" y="0"/>
                      </a:moveTo>
                      <a:lnTo>
                        <a:pt x="0" y="57"/>
                      </a:lnTo>
                      <a:lnTo>
                        <a:pt x="57" y="114"/>
                      </a:lnTo>
                      <a:lnTo>
                        <a:pt x="57" y="199"/>
                      </a:lnTo>
                      <a:lnTo>
                        <a:pt x="114" y="142"/>
                      </a:lnTo>
                      <a:lnTo>
                        <a:pt x="312" y="170"/>
                      </a:lnTo>
                      <a:lnTo>
                        <a:pt x="227" y="85"/>
                      </a:lnTo>
                      <a:lnTo>
                        <a:pt x="312" y="57"/>
                      </a:lnTo>
                      <a:lnTo>
                        <a:pt x="284" y="0"/>
                      </a:lnTo>
                      <a:lnTo>
                        <a:pt x="170" y="57"/>
                      </a:lnTo>
                      <a:lnTo>
                        <a:pt x="85"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Freeform 725">
                  <a:extLst>
                    <a:ext uri="{FF2B5EF4-FFF2-40B4-BE49-F238E27FC236}">
                      <a16:creationId xmlns:a16="http://schemas.microsoft.com/office/drawing/2014/main" id="{B31B63D4-EE25-B871-2AAC-A1455B12DC54}"/>
                    </a:ext>
                  </a:extLst>
                </p:cNvPr>
                <p:cNvSpPr>
                  <a:spLocks noChangeAspect="1"/>
                </p:cNvSpPr>
                <p:nvPr/>
              </p:nvSpPr>
              <p:spPr bwMode="auto">
                <a:xfrm>
                  <a:off x="6183113" y="5079532"/>
                  <a:ext cx="10150" cy="22388"/>
                </a:xfrm>
                <a:custGeom>
                  <a:avLst/>
                  <a:gdLst>
                    <a:gd name="T0" fmla="*/ 85 w 141"/>
                    <a:gd name="T1" fmla="*/ 0 h 311"/>
                    <a:gd name="T2" fmla="*/ 0 w 141"/>
                    <a:gd name="T3" fmla="*/ 56 h 311"/>
                    <a:gd name="T4" fmla="*/ 85 w 141"/>
                    <a:gd name="T5" fmla="*/ 311 h 311"/>
                    <a:gd name="T6" fmla="*/ 85 w 141"/>
                    <a:gd name="T7" fmla="*/ 141 h 311"/>
                    <a:gd name="T8" fmla="*/ 141 w 141"/>
                    <a:gd name="T9" fmla="*/ 113 h 311"/>
                    <a:gd name="T10" fmla="*/ 85 w 141"/>
                    <a:gd name="T11" fmla="*/ 0 h 311"/>
                  </a:gdLst>
                  <a:ahLst/>
                  <a:cxnLst>
                    <a:cxn ang="0">
                      <a:pos x="T0" y="T1"/>
                    </a:cxn>
                    <a:cxn ang="0">
                      <a:pos x="T2" y="T3"/>
                    </a:cxn>
                    <a:cxn ang="0">
                      <a:pos x="T4" y="T5"/>
                    </a:cxn>
                    <a:cxn ang="0">
                      <a:pos x="T6" y="T7"/>
                    </a:cxn>
                    <a:cxn ang="0">
                      <a:pos x="T8" y="T9"/>
                    </a:cxn>
                    <a:cxn ang="0">
                      <a:pos x="T10" y="T11"/>
                    </a:cxn>
                  </a:cxnLst>
                  <a:rect l="0" t="0" r="r" b="b"/>
                  <a:pathLst>
                    <a:path w="141" h="311">
                      <a:moveTo>
                        <a:pt x="85" y="0"/>
                      </a:moveTo>
                      <a:lnTo>
                        <a:pt x="0" y="56"/>
                      </a:lnTo>
                      <a:lnTo>
                        <a:pt x="85" y="311"/>
                      </a:lnTo>
                      <a:lnTo>
                        <a:pt x="85" y="141"/>
                      </a:lnTo>
                      <a:lnTo>
                        <a:pt x="141" y="113"/>
                      </a:lnTo>
                      <a:lnTo>
                        <a:pt x="85"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Freeform 726">
                  <a:extLst>
                    <a:ext uri="{FF2B5EF4-FFF2-40B4-BE49-F238E27FC236}">
                      <a16:creationId xmlns:a16="http://schemas.microsoft.com/office/drawing/2014/main" id="{DF866448-F0CD-DF5A-B15F-4F12C87FBB48}"/>
                    </a:ext>
                  </a:extLst>
                </p:cNvPr>
                <p:cNvSpPr>
                  <a:spLocks noChangeAspect="1"/>
                </p:cNvSpPr>
                <p:nvPr/>
              </p:nvSpPr>
              <p:spPr bwMode="auto">
                <a:xfrm>
                  <a:off x="6215723" y="5146838"/>
                  <a:ext cx="14325" cy="12238"/>
                </a:xfrm>
                <a:custGeom>
                  <a:avLst/>
                  <a:gdLst>
                    <a:gd name="T0" fmla="*/ 85 w 199"/>
                    <a:gd name="T1" fmla="*/ 0 h 170"/>
                    <a:gd name="T2" fmla="*/ 0 w 199"/>
                    <a:gd name="T3" fmla="*/ 113 h 170"/>
                    <a:gd name="T4" fmla="*/ 28 w 199"/>
                    <a:gd name="T5" fmla="*/ 170 h 170"/>
                    <a:gd name="T6" fmla="*/ 142 w 199"/>
                    <a:gd name="T7" fmla="*/ 142 h 170"/>
                    <a:gd name="T8" fmla="*/ 199 w 199"/>
                    <a:gd name="T9" fmla="*/ 28 h 170"/>
                    <a:gd name="T10" fmla="*/ 142 w 199"/>
                    <a:gd name="T11" fmla="*/ 28 h 170"/>
                    <a:gd name="T12" fmla="*/ 85 w 199"/>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199" h="170">
                      <a:moveTo>
                        <a:pt x="85" y="0"/>
                      </a:moveTo>
                      <a:lnTo>
                        <a:pt x="0" y="113"/>
                      </a:lnTo>
                      <a:lnTo>
                        <a:pt x="28" y="170"/>
                      </a:lnTo>
                      <a:lnTo>
                        <a:pt x="142" y="142"/>
                      </a:lnTo>
                      <a:lnTo>
                        <a:pt x="199" y="28"/>
                      </a:lnTo>
                      <a:lnTo>
                        <a:pt x="142" y="28"/>
                      </a:lnTo>
                      <a:lnTo>
                        <a:pt x="85" y="0"/>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Freeform 727">
                  <a:extLst>
                    <a:ext uri="{FF2B5EF4-FFF2-40B4-BE49-F238E27FC236}">
                      <a16:creationId xmlns:a16="http://schemas.microsoft.com/office/drawing/2014/main" id="{40D572F1-1B6E-0DAE-D05D-8B6868197DA2}"/>
                    </a:ext>
                  </a:extLst>
                </p:cNvPr>
                <p:cNvSpPr>
                  <a:spLocks noChangeAspect="1"/>
                </p:cNvSpPr>
                <p:nvPr/>
              </p:nvSpPr>
              <p:spPr bwMode="auto">
                <a:xfrm>
                  <a:off x="6250420" y="5146838"/>
                  <a:ext cx="10222" cy="10222"/>
                </a:xfrm>
                <a:custGeom>
                  <a:avLst/>
                  <a:gdLst>
                    <a:gd name="T0" fmla="*/ 0 w 142"/>
                    <a:gd name="T1" fmla="*/ 28 h 142"/>
                    <a:gd name="T2" fmla="*/ 0 w 142"/>
                    <a:gd name="T3" fmla="*/ 113 h 142"/>
                    <a:gd name="T4" fmla="*/ 85 w 142"/>
                    <a:gd name="T5" fmla="*/ 142 h 142"/>
                    <a:gd name="T6" fmla="*/ 142 w 142"/>
                    <a:gd name="T7" fmla="*/ 113 h 142"/>
                    <a:gd name="T8" fmla="*/ 85 w 142"/>
                    <a:gd name="T9" fmla="*/ 57 h 142"/>
                    <a:gd name="T10" fmla="*/ 85 w 142"/>
                    <a:gd name="T11" fmla="*/ 0 h 142"/>
                    <a:gd name="T12" fmla="*/ 0 w 142"/>
                    <a:gd name="T13" fmla="*/ 28 h 142"/>
                  </a:gdLst>
                  <a:ahLst/>
                  <a:cxnLst>
                    <a:cxn ang="0">
                      <a:pos x="T0" y="T1"/>
                    </a:cxn>
                    <a:cxn ang="0">
                      <a:pos x="T2" y="T3"/>
                    </a:cxn>
                    <a:cxn ang="0">
                      <a:pos x="T4" y="T5"/>
                    </a:cxn>
                    <a:cxn ang="0">
                      <a:pos x="T6" y="T7"/>
                    </a:cxn>
                    <a:cxn ang="0">
                      <a:pos x="T8" y="T9"/>
                    </a:cxn>
                    <a:cxn ang="0">
                      <a:pos x="T10" y="T11"/>
                    </a:cxn>
                    <a:cxn ang="0">
                      <a:pos x="T12" y="T13"/>
                    </a:cxn>
                  </a:cxnLst>
                  <a:rect l="0" t="0" r="r" b="b"/>
                  <a:pathLst>
                    <a:path w="142" h="142">
                      <a:moveTo>
                        <a:pt x="0" y="28"/>
                      </a:moveTo>
                      <a:lnTo>
                        <a:pt x="0" y="113"/>
                      </a:lnTo>
                      <a:lnTo>
                        <a:pt x="85" y="142"/>
                      </a:lnTo>
                      <a:lnTo>
                        <a:pt x="142" y="113"/>
                      </a:lnTo>
                      <a:lnTo>
                        <a:pt x="85" y="57"/>
                      </a:lnTo>
                      <a:lnTo>
                        <a:pt x="85" y="0"/>
                      </a:lnTo>
                      <a:lnTo>
                        <a:pt x="0" y="28"/>
                      </a:lnTo>
                      <a:close/>
                    </a:path>
                  </a:pathLst>
                </a:custGeom>
                <a:solidFill>
                  <a:schemeClr val="accent4"/>
                </a:solidFill>
                <a:ln w="635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フリーフォーム 52">
                  <a:extLst>
                    <a:ext uri="{FF2B5EF4-FFF2-40B4-BE49-F238E27FC236}">
                      <a16:creationId xmlns:a16="http://schemas.microsoft.com/office/drawing/2014/main" id="{F9B133C4-12DD-DBB1-E17E-556286242570}"/>
                    </a:ext>
                  </a:extLst>
                </p:cNvPr>
                <p:cNvSpPr>
                  <a:spLocks noChangeAspect="1"/>
                </p:cNvSpPr>
                <p:nvPr/>
              </p:nvSpPr>
              <p:spPr>
                <a:xfrm rot="10800000">
                  <a:off x="5883792" y="4866617"/>
                  <a:ext cx="608220" cy="565007"/>
                </a:xfrm>
                <a:custGeom>
                  <a:avLst/>
                  <a:gdLst>
                    <a:gd name="connsiteX0" fmla="*/ 3149600 w 3149600"/>
                    <a:gd name="connsiteY0" fmla="*/ 0 h 1770743"/>
                    <a:gd name="connsiteX1" fmla="*/ 1262743 w 3149600"/>
                    <a:gd name="connsiteY1" fmla="*/ 0 h 1770743"/>
                    <a:gd name="connsiteX2" fmla="*/ 0 w 3149600"/>
                    <a:gd name="connsiteY2" fmla="*/ 1770743 h 1770743"/>
                  </a:gdLst>
                  <a:ahLst/>
                  <a:cxnLst>
                    <a:cxn ang="0">
                      <a:pos x="connsiteX0" y="connsiteY0"/>
                    </a:cxn>
                    <a:cxn ang="0">
                      <a:pos x="connsiteX1" y="connsiteY1"/>
                    </a:cxn>
                    <a:cxn ang="0">
                      <a:pos x="connsiteX2" y="connsiteY2"/>
                    </a:cxn>
                  </a:cxnLst>
                  <a:rect l="l" t="t" r="r" b="b"/>
                  <a:pathLst>
                    <a:path w="3149600" h="1770743">
                      <a:moveTo>
                        <a:pt x="3149600" y="0"/>
                      </a:moveTo>
                      <a:lnTo>
                        <a:pt x="1262743" y="0"/>
                      </a:lnTo>
                      <a:lnTo>
                        <a:pt x="0" y="17707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grpSp>
      <p:grpSp>
        <p:nvGrpSpPr>
          <p:cNvPr id="90" name="グループ化 89">
            <a:extLst>
              <a:ext uri="{FF2B5EF4-FFF2-40B4-BE49-F238E27FC236}">
                <a16:creationId xmlns:a16="http://schemas.microsoft.com/office/drawing/2014/main" id="{F217B120-5C1A-C21D-2A66-C4323CC12FF0}"/>
              </a:ext>
            </a:extLst>
          </p:cNvPr>
          <p:cNvGrpSpPr/>
          <p:nvPr/>
        </p:nvGrpSpPr>
        <p:grpSpPr>
          <a:xfrm>
            <a:off x="474887" y="4909574"/>
            <a:ext cx="1315876" cy="261610"/>
            <a:chOff x="5930956" y="3244713"/>
            <a:chExt cx="1315876" cy="261610"/>
          </a:xfrm>
        </p:grpSpPr>
        <p:sp>
          <p:nvSpPr>
            <p:cNvPr id="91" name="正方形/長方形 90">
              <a:extLst>
                <a:ext uri="{FF2B5EF4-FFF2-40B4-BE49-F238E27FC236}">
                  <a16:creationId xmlns:a16="http://schemas.microsoft.com/office/drawing/2014/main" id="{D3626F79-F2BB-3595-C4CA-A2A8EA864BB8}"/>
                </a:ext>
              </a:extLst>
            </p:cNvPr>
            <p:cNvSpPr/>
            <p:nvPr/>
          </p:nvSpPr>
          <p:spPr>
            <a:xfrm>
              <a:off x="5930956" y="3335513"/>
              <a:ext cx="445770" cy="8001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338F24CC-6E78-3264-2A50-194499A88E26}"/>
                </a:ext>
              </a:extLst>
            </p:cNvPr>
            <p:cNvSpPr txBox="1"/>
            <p:nvPr/>
          </p:nvSpPr>
          <p:spPr>
            <a:xfrm>
              <a:off x="6310832" y="3244713"/>
              <a:ext cx="936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：実施府県</a:t>
              </a:r>
            </a:p>
          </p:txBody>
        </p:sp>
      </p:grpSp>
      <p:sp>
        <p:nvSpPr>
          <p:cNvPr id="93" name="矢印: 下 92">
            <a:extLst>
              <a:ext uri="{FF2B5EF4-FFF2-40B4-BE49-F238E27FC236}">
                <a16:creationId xmlns:a16="http://schemas.microsoft.com/office/drawing/2014/main" id="{0B0C2677-ED85-53A2-89BF-5C4EC0BDE7AB}"/>
              </a:ext>
            </a:extLst>
          </p:cNvPr>
          <p:cNvSpPr/>
          <p:nvPr/>
        </p:nvSpPr>
        <p:spPr>
          <a:xfrm rot="16200000">
            <a:off x="3340567" y="5822198"/>
            <a:ext cx="658568" cy="767083"/>
          </a:xfrm>
          <a:prstGeom prst="downArrow">
            <a:avLst>
              <a:gd name="adj1" fmla="val 51941"/>
              <a:gd name="adj2" fmla="val 53443"/>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C6D638AB-CB79-2BE4-2DC1-82451740ED05}"/>
              </a:ext>
            </a:extLst>
          </p:cNvPr>
          <p:cNvSpPr txBox="1"/>
          <p:nvPr/>
        </p:nvSpPr>
        <p:spPr>
          <a:xfrm>
            <a:off x="113017" y="4506416"/>
            <a:ext cx="1769429"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実施府県マップ</a:t>
            </a:r>
            <a:r>
              <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aphicFrame>
        <p:nvGraphicFramePr>
          <p:cNvPr id="95" name="表 7">
            <a:extLst>
              <a:ext uri="{FF2B5EF4-FFF2-40B4-BE49-F238E27FC236}">
                <a16:creationId xmlns:a16="http://schemas.microsoft.com/office/drawing/2014/main" id="{07ED4CC8-2420-998D-0A74-EA0415ACA32C}"/>
              </a:ext>
            </a:extLst>
          </p:cNvPr>
          <p:cNvGraphicFramePr>
            <a:graphicFrameLocks noGrp="1"/>
          </p:cNvGraphicFramePr>
          <p:nvPr/>
        </p:nvGraphicFramePr>
        <p:xfrm>
          <a:off x="119031" y="1570877"/>
          <a:ext cx="3719543" cy="2536986"/>
        </p:xfrm>
        <a:graphic>
          <a:graphicData uri="http://schemas.openxmlformats.org/drawingml/2006/table">
            <a:tbl>
              <a:tblPr firstRow="1" bandRow="1">
                <a:tableStyleId>{00A15C55-8517-42AA-B614-E9B94910E393}</a:tableStyleId>
              </a:tblPr>
              <a:tblGrid>
                <a:gridCol w="823078">
                  <a:extLst>
                    <a:ext uri="{9D8B030D-6E8A-4147-A177-3AD203B41FA5}">
                      <a16:colId xmlns:a16="http://schemas.microsoft.com/office/drawing/2014/main" val="212856601"/>
                    </a:ext>
                  </a:extLst>
                </a:gridCol>
                <a:gridCol w="2896465">
                  <a:extLst>
                    <a:ext uri="{9D8B030D-6E8A-4147-A177-3AD203B41FA5}">
                      <a16:colId xmlns:a16="http://schemas.microsoft.com/office/drawing/2014/main" val="981061122"/>
                    </a:ext>
                  </a:extLst>
                </a:gridCol>
              </a:tblGrid>
              <a:tr h="263836">
                <a:tc>
                  <a:txBody>
                    <a:bodyPr/>
                    <a:lstStyle/>
                    <a:p>
                      <a:pPr algn="ctr"/>
                      <a:r>
                        <a:rPr kumimoji="1" lang="ja-JP" altLang="en-US" sz="1200" b="0">
                          <a:latin typeface="Meiryo UI" panose="020B0604030504040204" pitchFamily="50" charset="-128"/>
                          <a:ea typeface="Meiryo UI" panose="020B0604030504040204" pitchFamily="50" charset="-128"/>
                        </a:rPr>
                        <a:t>実施道県</a:t>
                      </a:r>
                      <a:endParaRPr kumimoji="1" lang="en-US" altLang="ja-JP" sz="1200" b="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a:latin typeface="Meiryo UI" panose="020B0604030504040204" pitchFamily="50" charset="-128"/>
                          <a:ea typeface="Meiryo UI" panose="020B0604030504040204" pitchFamily="50" charset="-128"/>
                        </a:rPr>
                        <a:t>主な実施内容</a:t>
                      </a:r>
                      <a:endParaRPr kumimoji="1" lang="en-US" altLang="ja-JP" sz="12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90266601"/>
                  </a:ext>
                </a:extLst>
              </a:tr>
              <a:tr h="377111">
                <a:tc>
                  <a:txBody>
                    <a:bodyPr/>
                    <a:lstStyle/>
                    <a:p>
                      <a:pPr algn="l"/>
                      <a:r>
                        <a:rPr kumimoji="1" lang="ja-JP" altLang="en-US" sz="1200">
                          <a:latin typeface="Meiryo UI" panose="020B0604030504040204" pitchFamily="50" charset="-128"/>
                          <a:ea typeface="Meiryo UI" panose="020B0604030504040204" pitchFamily="50" charset="-128"/>
                        </a:rPr>
                        <a:t>宮城県</a:t>
                      </a:r>
                      <a:endParaRPr kumimoji="1" lang="en-US" altLang="ja-JP" sz="1200">
                        <a:latin typeface="Meiryo UI" panose="020B0604030504040204" pitchFamily="50" charset="-128"/>
                        <a:ea typeface="Meiryo UI" panose="020B0604030504040204" pitchFamily="50" charset="-128"/>
                      </a:endParaRPr>
                    </a:p>
                  </a:txBody>
                  <a:tcPr anchor="ctr"/>
                </a:tc>
                <a:tc rowSpan="6">
                  <a:txBody>
                    <a:bodyPr/>
                    <a:lstStyle/>
                    <a:p>
                      <a:pPr marL="85725" indent="-85725" algn="l">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センサーカメラ等による生息状況調査</a:t>
                      </a:r>
                      <a:endParaRPr kumimoji="1" lang="en-US" altLang="ja-JP" sz="1200">
                        <a:latin typeface="Meiryo UI" panose="020B0604030504040204" pitchFamily="50" charset="-128"/>
                        <a:ea typeface="Meiryo UI" panose="020B0604030504040204" pitchFamily="50" charset="-128"/>
                      </a:endParaRPr>
                    </a:p>
                    <a:p>
                      <a:pPr marL="85725" indent="-85725" algn="l">
                        <a:buFont typeface="Arial" panose="020B0604020202020204" pitchFamily="34" charset="0"/>
                        <a:buChar char="•"/>
                      </a:pPr>
                      <a:endParaRPr kumimoji="1" lang="en-US" altLang="ja-JP" sz="120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u="none">
                          <a:solidFill>
                            <a:schemeClr val="tx1"/>
                          </a:solidFill>
                          <a:latin typeface="Meiryo UI" panose="020B0604030504040204" pitchFamily="50" charset="-128"/>
                          <a:ea typeface="Meiryo UI" panose="020B0604030504040204" pitchFamily="50" charset="-128"/>
                        </a:rPr>
                        <a:t>害獣への発信機の取付けによる移動情報</a:t>
                      </a:r>
                      <a:endParaRPr kumimoji="1" lang="en-US" altLang="ja-JP" sz="1200" u="none">
                        <a:solidFill>
                          <a:schemeClr val="tx1"/>
                        </a:solidFill>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u="none">
                        <a:solidFill>
                          <a:schemeClr val="tx1"/>
                        </a:solidFill>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eiryo UI" panose="020B0604030504040204" pitchFamily="50" charset="-128"/>
                          <a:ea typeface="Meiryo UI" panose="020B0604030504040204" pitchFamily="50" charset="-128"/>
                        </a:rPr>
                        <a:t>通知システム付捕獲機器の活用</a:t>
                      </a:r>
                      <a:endParaRPr kumimoji="1" lang="en-US" altLang="ja-JP" sz="120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eiryo UI" panose="020B0604030504040204" pitchFamily="50" charset="-128"/>
                          <a:ea typeface="Meiryo UI" panose="020B0604030504040204" pitchFamily="50" charset="-128"/>
                        </a:rPr>
                        <a:t>調査結果、わな設置位置、捕獲情報等の</a:t>
                      </a:r>
                      <a:r>
                        <a:rPr kumimoji="1" lang="en-US" altLang="ja-JP" sz="1200">
                          <a:latin typeface="Meiryo UI" panose="020B0604030504040204" pitchFamily="50" charset="-128"/>
                          <a:ea typeface="Meiryo UI" panose="020B0604030504040204" pitchFamily="50" charset="-128"/>
                        </a:rPr>
                        <a:t>GIS</a:t>
                      </a:r>
                      <a:r>
                        <a:rPr kumimoji="1" lang="ja-JP" altLang="en-US" sz="1200">
                          <a:latin typeface="Meiryo UI" panose="020B0604030504040204" pitchFamily="50" charset="-128"/>
                          <a:ea typeface="Meiryo UI" panose="020B0604030504040204" pitchFamily="50" charset="-128"/>
                        </a:rPr>
                        <a:t>（地理情報システム）によるマップ化　</a:t>
                      </a:r>
                      <a:endParaRPr kumimoji="1" lang="en-US" altLang="ja-JP" sz="120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Meiryo UI" panose="020B0604030504040204" pitchFamily="50" charset="-128"/>
                          <a:ea typeface="Meiryo UI" panose="020B0604030504040204" pitchFamily="50" charset="-128"/>
                        </a:rPr>
                        <a:t>マップ共有システムの導入　等</a:t>
                      </a:r>
                    </a:p>
                    <a:p>
                      <a:pPr algn="l"/>
                      <a:endParaRPr kumimoji="1" lang="en-US" altLang="ja-JP"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8111406"/>
                  </a:ext>
                </a:extLst>
              </a:tr>
              <a:tr h="377111">
                <a:tc>
                  <a:txBody>
                    <a:bodyPr/>
                    <a:lstStyle/>
                    <a:p>
                      <a:pPr algn="l"/>
                      <a:r>
                        <a:rPr kumimoji="1" lang="ja-JP" altLang="en-US" sz="1200">
                          <a:latin typeface="Meiryo UI" panose="020B0604030504040204" pitchFamily="50" charset="-128"/>
                          <a:ea typeface="Meiryo UI" panose="020B0604030504040204" pitchFamily="50" charset="-128"/>
                        </a:rPr>
                        <a:t>長野県</a:t>
                      </a:r>
                      <a:endParaRPr kumimoji="1" lang="en-US" altLang="ja-JP" sz="1200">
                        <a:latin typeface="Meiryo UI" panose="020B0604030504040204" pitchFamily="50" charset="-128"/>
                        <a:ea typeface="Meiryo UI" panose="020B0604030504040204" pitchFamily="50" charset="-128"/>
                      </a:endParaRPr>
                    </a:p>
                  </a:txBody>
                  <a:tcPr anchor="ctr"/>
                </a:tc>
                <a:tc vMerge="1">
                  <a:txBody>
                    <a:bodyPr/>
                    <a:lstStyle/>
                    <a:p>
                      <a:pPr algn="l"/>
                      <a:endParaRPr kumimoji="1" lang="en-US" altLang="ja-JP" sz="11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37219024"/>
                  </a:ext>
                </a:extLst>
              </a:tr>
              <a:tr h="377111">
                <a:tc>
                  <a:txBody>
                    <a:bodyPr/>
                    <a:lstStyle/>
                    <a:p>
                      <a:pPr algn="l"/>
                      <a:r>
                        <a:rPr kumimoji="1" lang="ja-JP" altLang="en-US" sz="1200">
                          <a:latin typeface="Meiryo UI" panose="020B0604030504040204" pitchFamily="50" charset="-128"/>
                          <a:ea typeface="Meiryo UI" panose="020B0604030504040204" pitchFamily="50" charset="-128"/>
                        </a:rPr>
                        <a:t>兵庫県</a:t>
                      </a:r>
                      <a:endParaRPr kumimoji="1" lang="en-US" altLang="ja-JP" sz="1200">
                        <a:latin typeface="Meiryo UI" panose="020B0604030504040204" pitchFamily="50" charset="-128"/>
                        <a:ea typeface="Meiryo UI" panose="020B0604030504040204" pitchFamily="50" charset="-128"/>
                      </a:endParaRPr>
                    </a:p>
                  </a:txBody>
                  <a:tcPr anchor="ctr"/>
                </a:tc>
                <a:tc vMerge="1">
                  <a:txBody>
                    <a:bodyPr/>
                    <a:lstStyle/>
                    <a:p>
                      <a:pPr algn="l"/>
                      <a:endParaRPr kumimoji="1" lang="en-US" altLang="ja-JP" sz="11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54466960"/>
                  </a:ext>
                </a:extLst>
              </a:tr>
              <a:tr h="377111">
                <a:tc>
                  <a:txBody>
                    <a:bodyPr/>
                    <a:lstStyle/>
                    <a:p>
                      <a:pPr algn="l"/>
                      <a:r>
                        <a:rPr kumimoji="1" lang="ja-JP" altLang="en-US" sz="1200">
                          <a:latin typeface="Meiryo UI" panose="020B0604030504040204" pitchFamily="50" charset="-128"/>
                          <a:ea typeface="Meiryo UI" panose="020B0604030504040204" pitchFamily="50" charset="-128"/>
                        </a:rPr>
                        <a:t>長崎県</a:t>
                      </a:r>
                      <a:endParaRPr kumimoji="1" lang="en-US" altLang="ja-JP" sz="1200">
                        <a:latin typeface="Meiryo UI" panose="020B0604030504040204" pitchFamily="50" charset="-128"/>
                        <a:ea typeface="Meiryo UI" panose="020B0604030504040204" pitchFamily="50" charset="-128"/>
                      </a:endParaRPr>
                    </a:p>
                  </a:txBody>
                  <a:tcPr anchor="ctr"/>
                </a:tc>
                <a:tc vMerge="1">
                  <a:txBody>
                    <a:bodyPr/>
                    <a:lstStyle/>
                    <a:p>
                      <a:pPr algn="l"/>
                      <a:endParaRPr kumimoji="1" lang="en-US" altLang="ja-JP" sz="11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89524856"/>
                  </a:ext>
                </a:extLst>
              </a:tr>
              <a:tr h="377111">
                <a:tc>
                  <a:txBody>
                    <a:bodyPr/>
                    <a:lstStyle/>
                    <a:p>
                      <a:pPr algn="l"/>
                      <a:r>
                        <a:rPr kumimoji="1" lang="ja-JP" altLang="en-US" sz="1200">
                          <a:solidFill>
                            <a:schemeClr val="tx1"/>
                          </a:solidFill>
                          <a:latin typeface="Meiryo UI" panose="020B0604030504040204" pitchFamily="50" charset="-128"/>
                          <a:ea typeface="Meiryo UI" panose="020B0604030504040204" pitchFamily="50" charset="-128"/>
                        </a:rPr>
                        <a:t>茨城県</a:t>
                      </a:r>
                      <a:endParaRPr kumimoji="1" lang="en-US" altLang="ja-JP" sz="120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algn="l"/>
                      <a:endParaRPr kumimoji="1" lang="en-US" altLang="ja-JP" sz="110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80748613"/>
                  </a:ext>
                </a:extLst>
              </a:tr>
              <a:tr h="377111">
                <a:tc>
                  <a:txBody>
                    <a:bodyPr/>
                    <a:lstStyle/>
                    <a:p>
                      <a:pPr algn="l"/>
                      <a:r>
                        <a:rPr kumimoji="1" lang="ja-JP" altLang="en-US" sz="1200" dirty="0">
                          <a:latin typeface="Meiryo UI" panose="020B0604030504040204" pitchFamily="50" charset="-128"/>
                          <a:ea typeface="Meiryo UI" panose="020B0604030504040204" pitchFamily="50" charset="-128"/>
                        </a:rPr>
                        <a:t>京都府</a:t>
                      </a:r>
                      <a:endParaRPr kumimoji="1" lang="en-US" altLang="ja-JP" sz="1200" dirty="0">
                        <a:latin typeface="Meiryo UI" panose="020B0604030504040204" pitchFamily="50" charset="-128"/>
                        <a:ea typeface="Meiryo UI" panose="020B0604030504040204" pitchFamily="50" charset="-128"/>
                      </a:endParaRPr>
                    </a:p>
                  </a:txBody>
                  <a:tcPr anchor="ctr"/>
                </a:tc>
                <a:tc vMerge="1">
                  <a:txBody>
                    <a:bodyPr/>
                    <a:lstStyle/>
                    <a:p>
                      <a:pPr algn="l"/>
                      <a:endParaRPr kumimoji="1" lang="en-US" altLang="ja-JP" sz="11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0239878"/>
                  </a:ext>
                </a:extLst>
              </a:tr>
            </a:tbl>
          </a:graphicData>
        </a:graphic>
      </p:graphicFrame>
      <p:sp>
        <p:nvSpPr>
          <p:cNvPr id="96" name="四角形: 角を丸くする 95">
            <a:extLst>
              <a:ext uri="{FF2B5EF4-FFF2-40B4-BE49-F238E27FC236}">
                <a16:creationId xmlns:a16="http://schemas.microsoft.com/office/drawing/2014/main" id="{80222F7F-0A53-1EC5-3753-D720CE8A6C18}"/>
              </a:ext>
            </a:extLst>
          </p:cNvPr>
          <p:cNvSpPr/>
          <p:nvPr/>
        </p:nvSpPr>
        <p:spPr>
          <a:xfrm>
            <a:off x="3912644" y="1626801"/>
            <a:ext cx="5099704" cy="4133514"/>
          </a:xfrm>
          <a:prstGeom prst="roundRect">
            <a:avLst>
              <a:gd name="adj" fmla="val 4080"/>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5333DE19-49DF-83F7-5B2E-469CA9BA9B75}"/>
              </a:ext>
            </a:extLst>
          </p:cNvPr>
          <p:cNvSpPr txBox="1"/>
          <p:nvPr/>
        </p:nvSpPr>
        <p:spPr>
          <a:xfrm>
            <a:off x="4050495" y="1504669"/>
            <a:ext cx="1413045" cy="292388"/>
          </a:xfrm>
          <a:prstGeom prst="rect">
            <a:avLst/>
          </a:prstGeom>
          <a:solidFill>
            <a:schemeClr val="bg1"/>
          </a:solidFill>
        </p:spPr>
        <p:txBody>
          <a:bodyPr wrap="square" t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a:solidFill>
                  <a:prstClr val="black"/>
                </a:solidFill>
                <a:latin typeface="Meiryo UI" panose="020B0604030504040204" pitchFamily="50" charset="-128"/>
                <a:ea typeface="Meiryo UI" panose="020B0604030504040204" pitchFamily="50" charset="-128"/>
              </a:rPr>
              <a:t>宮城県の事例</a:t>
            </a:r>
            <a:endParaRPr kumimoji="0"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テキスト ボックス 97">
            <a:extLst>
              <a:ext uri="{FF2B5EF4-FFF2-40B4-BE49-F238E27FC236}">
                <a16:creationId xmlns:a16="http://schemas.microsoft.com/office/drawing/2014/main" id="{B5150A12-A79F-0598-683B-F2539E19CC07}"/>
              </a:ext>
            </a:extLst>
          </p:cNvPr>
          <p:cNvSpPr txBox="1"/>
          <p:nvPr/>
        </p:nvSpPr>
        <p:spPr>
          <a:xfrm>
            <a:off x="3928713" y="4405467"/>
            <a:ext cx="5099704" cy="1384995"/>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a:latin typeface="Meiryo UI" panose="020B0604030504040204" pitchFamily="50" charset="-128"/>
                <a:ea typeface="Meiryo UI" panose="020B0604030504040204" pitchFamily="50" charset="-128"/>
              </a:rPr>
              <a:t>生息状況や対策の実施状況を</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を活用して</a:t>
            </a:r>
            <a:r>
              <a:rPr lang="ja-JP" altLang="en-US" sz="1400">
                <a:latin typeface="Meiryo UI" panose="020B0604030504040204" pitchFamily="50" charset="-128"/>
                <a:ea typeface="Meiryo UI" panose="020B0604030504040204" pitchFamily="50" charset="-128"/>
              </a:rPr>
              <a:t>可視化することで、関係者が共通認識を持つことが可能となり、</a:t>
            </a:r>
            <a:r>
              <a:rPr lang="ja-JP" altLang="en-US" sz="1400" b="1">
                <a:latin typeface="Meiryo UI" panose="020B0604030504040204" pitchFamily="50" charset="-128"/>
                <a:ea typeface="Meiryo UI" panose="020B0604030504040204" pitchFamily="50" charset="-128"/>
              </a:rPr>
              <a:t>地域ぐるみの取組への理解が深まっている。</a:t>
            </a:r>
            <a:endParaRPr lang="en-US" altLang="ja-JP" sz="1400" b="1">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a:latin typeface="Meiryo UI" panose="020B0604030504040204" pitchFamily="50" charset="-128"/>
                <a:ea typeface="Meiryo UI" panose="020B0604030504040204" pitchFamily="50" charset="-128"/>
              </a:rPr>
              <a:t>整理したデータは、捕獲計画の立案や被害防除・生息環境管理の重点区域の選定等に反映され、</a:t>
            </a:r>
            <a:r>
              <a:rPr lang="ja-JP" altLang="en-US" sz="1400" b="1">
                <a:latin typeface="Meiryo UI" panose="020B0604030504040204" pitchFamily="50" charset="-128"/>
                <a:ea typeface="Meiryo UI" panose="020B0604030504040204" pitchFamily="50" charset="-128"/>
              </a:rPr>
              <a:t>わなや柵の設置位置の検討に生かされている</a:t>
            </a:r>
            <a:r>
              <a:rPr lang="ja-JP" altLang="en-US" sz="1400">
                <a:latin typeface="Meiryo UI" panose="020B0604030504040204" pitchFamily="50" charset="-128"/>
                <a:ea typeface="Meiryo UI" panose="020B0604030504040204" pitchFamily="50" charset="-128"/>
              </a:rPr>
              <a:t>。</a:t>
            </a:r>
            <a:endParaRPr lang="en-US" altLang="ja-JP" sz="1400">
              <a:latin typeface="Meiryo UI" panose="020B0604030504040204" pitchFamily="50" charset="-128"/>
              <a:ea typeface="Meiryo UI" panose="020B0604030504040204" pitchFamily="50" charset="-128"/>
            </a:endParaRPr>
          </a:p>
        </p:txBody>
      </p:sp>
      <p:sp>
        <p:nvSpPr>
          <p:cNvPr id="99" name="二等辺三角形 98">
            <a:extLst>
              <a:ext uri="{FF2B5EF4-FFF2-40B4-BE49-F238E27FC236}">
                <a16:creationId xmlns:a16="http://schemas.microsoft.com/office/drawing/2014/main" id="{9511AF35-850B-887C-778E-0ADE7CFF5220}"/>
              </a:ext>
            </a:extLst>
          </p:cNvPr>
          <p:cNvSpPr/>
          <p:nvPr/>
        </p:nvSpPr>
        <p:spPr>
          <a:xfrm rot="10800000">
            <a:off x="6019435" y="4262071"/>
            <a:ext cx="886119" cy="879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0D72637D-2329-534C-C186-A398B4D39CFC}"/>
              </a:ext>
            </a:extLst>
          </p:cNvPr>
          <p:cNvSpPr txBox="1"/>
          <p:nvPr/>
        </p:nvSpPr>
        <p:spPr>
          <a:xfrm>
            <a:off x="3921386" y="4172429"/>
            <a:ext cx="1413045" cy="30777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現時点の効果</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B541002C-52A6-835C-E30A-2B0F0177F53B}"/>
              </a:ext>
            </a:extLst>
          </p:cNvPr>
          <p:cNvSpPr txBox="1"/>
          <p:nvPr/>
        </p:nvSpPr>
        <p:spPr>
          <a:xfrm>
            <a:off x="3127633" y="6491766"/>
            <a:ext cx="1084435" cy="276999"/>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今後の対応</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テキスト ボックス 101">
            <a:extLst>
              <a:ext uri="{FF2B5EF4-FFF2-40B4-BE49-F238E27FC236}">
                <a16:creationId xmlns:a16="http://schemas.microsoft.com/office/drawing/2014/main" id="{4BA384D6-DADD-050D-5A5E-4CAFAD26EAE6}"/>
              </a:ext>
            </a:extLst>
          </p:cNvPr>
          <p:cNvSpPr txBox="1"/>
          <p:nvPr/>
        </p:nvSpPr>
        <p:spPr>
          <a:xfrm>
            <a:off x="4125308" y="5829765"/>
            <a:ext cx="5018692" cy="954107"/>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a:solidFill>
                  <a:prstClr val="black"/>
                </a:solidFill>
                <a:latin typeface="Meiryo UI" panose="020B0604030504040204" pitchFamily="50" charset="-128"/>
                <a:ea typeface="Meiryo UI" panose="020B0604030504040204" pitchFamily="50" charset="-128"/>
              </a:rPr>
              <a:t>取組の内容を検証し、効果を確認。</a:t>
            </a:r>
            <a:endParaRPr lang="en-US" altLang="ja-JP" sz="1400">
              <a:solidFill>
                <a:prstClr val="black"/>
              </a:solidFill>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a:solidFill>
                  <a:prstClr val="black"/>
                </a:solidFill>
                <a:latin typeface="Meiryo UI" panose="020B0604030504040204" pitchFamily="50" charset="-128"/>
                <a:ea typeface="Meiryo UI" panose="020B0604030504040204" pitchFamily="50" charset="-128"/>
              </a:rPr>
              <a:t>モデル地区の成果を参考として、データに基づく対策を展開。</a:t>
            </a:r>
            <a:endParaRPr lang="en-US" altLang="ja-JP" sz="1400">
              <a:solidFill>
                <a:prstClr val="black"/>
              </a:solidFill>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a:solidFill>
                  <a:prstClr val="black"/>
                </a:solidFill>
                <a:latin typeface="Meiryo UI" panose="020B0604030504040204" pitchFamily="50" charset="-128"/>
                <a:ea typeface="Meiryo UI" panose="020B0604030504040204" pitchFamily="50" charset="-128"/>
              </a:rPr>
              <a:t>「</a:t>
            </a:r>
            <a:r>
              <a:rPr lang="en-US" altLang="ja-JP" sz="1400">
                <a:solidFill>
                  <a:prstClr val="black"/>
                </a:solidFill>
                <a:latin typeface="Meiryo UI" panose="020B0604030504040204" pitchFamily="50" charset="-128"/>
                <a:ea typeface="Meiryo UI" panose="020B0604030504040204" pitchFamily="50" charset="-128"/>
              </a:rPr>
              <a:t>GIS</a:t>
            </a:r>
            <a:r>
              <a:rPr lang="ja-JP" altLang="en-US" sz="1400">
                <a:solidFill>
                  <a:prstClr val="black"/>
                </a:solidFill>
                <a:latin typeface="Meiryo UI" panose="020B0604030504040204" pitchFamily="50" charset="-128"/>
                <a:ea typeface="Meiryo UI" panose="020B0604030504040204" pitchFamily="50" charset="-128"/>
              </a:rPr>
              <a:t>を活用した被害対策等の可視化定着支援（</a:t>
            </a:r>
            <a:r>
              <a:rPr lang="en-US" altLang="ja-JP" sz="1400">
                <a:solidFill>
                  <a:prstClr val="black"/>
                </a:solidFill>
                <a:latin typeface="Meiryo UI" panose="020B0604030504040204" pitchFamily="50" charset="-128"/>
                <a:ea typeface="Meiryo UI" panose="020B0604030504040204" pitchFamily="50" charset="-128"/>
              </a:rPr>
              <a:t>R5</a:t>
            </a:r>
            <a:r>
              <a:rPr lang="ja-JP" altLang="en-US" sz="1400">
                <a:solidFill>
                  <a:prstClr val="black"/>
                </a:solidFill>
                <a:latin typeface="Meiryo UI" panose="020B0604030504040204" pitchFamily="50" charset="-128"/>
                <a:ea typeface="Meiryo UI" panose="020B0604030504040204" pitchFamily="50" charset="-128"/>
              </a:rPr>
              <a:t>新規）」によって、導入を図る地域を後押し。</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103" name="テキスト ボックス 102">
            <a:extLst>
              <a:ext uri="{FF2B5EF4-FFF2-40B4-BE49-F238E27FC236}">
                <a16:creationId xmlns:a16="http://schemas.microsoft.com/office/drawing/2014/main" id="{8BA1F4A1-84ED-C018-F601-E2A11B0E46B4}"/>
              </a:ext>
            </a:extLst>
          </p:cNvPr>
          <p:cNvSpPr txBox="1"/>
          <p:nvPr/>
        </p:nvSpPr>
        <p:spPr>
          <a:xfrm>
            <a:off x="154582" y="100157"/>
            <a:ext cx="891540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lang="ja-JP" altLang="en-US" sz="220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活用（都道府県のモデル事業）の進捗</a:t>
            </a:r>
            <a:endParaRPr kumimoji="0" lang="ja-JP" altLang="en-US" sz="2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4" name="グループ化 103">
            <a:extLst>
              <a:ext uri="{FF2B5EF4-FFF2-40B4-BE49-F238E27FC236}">
                <a16:creationId xmlns:a16="http://schemas.microsoft.com/office/drawing/2014/main" id="{F7FC7538-0E97-A9CE-FADC-124134AB92B8}"/>
              </a:ext>
            </a:extLst>
          </p:cNvPr>
          <p:cNvGrpSpPr/>
          <p:nvPr/>
        </p:nvGrpSpPr>
        <p:grpSpPr>
          <a:xfrm>
            <a:off x="4064356" y="1746599"/>
            <a:ext cx="4680138" cy="2415370"/>
            <a:chOff x="4009471" y="1728156"/>
            <a:chExt cx="4680138" cy="2415370"/>
          </a:xfrm>
        </p:grpSpPr>
        <p:pic>
          <p:nvPicPr>
            <p:cNvPr id="105" name="図 104" descr="マップ&#10;&#10;自動的に生成された説明">
              <a:extLst>
                <a:ext uri="{FF2B5EF4-FFF2-40B4-BE49-F238E27FC236}">
                  <a16:creationId xmlns:a16="http://schemas.microsoft.com/office/drawing/2014/main" id="{95694863-05D8-6F74-2705-87BD665219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6200000">
              <a:off x="5180043" y="633960"/>
              <a:ext cx="2403293" cy="4615839"/>
            </a:xfrm>
            <a:prstGeom prst="rect">
              <a:avLst/>
            </a:prstGeom>
            <a:ln>
              <a:solidFill>
                <a:schemeClr val="tx1"/>
              </a:solidFill>
            </a:ln>
          </p:spPr>
        </p:pic>
        <p:sp>
          <p:nvSpPr>
            <p:cNvPr id="106" name="正方形/長方形 105">
              <a:extLst>
                <a:ext uri="{FF2B5EF4-FFF2-40B4-BE49-F238E27FC236}">
                  <a16:creationId xmlns:a16="http://schemas.microsoft.com/office/drawing/2014/main" id="{F743496C-96AB-E02D-9704-6E4BC7D10C9A}"/>
                </a:ext>
              </a:extLst>
            </p:cNvPr>
            <p:cNvSpPr/>
            <p:nvPr/>
          </p:nvSpPr>
          <p:spPr>
            <a:xfrm>
              <a:off x="4009471" y="1728156"/>
              <a:ext cx="742039" cy="5149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a:solidFill>
                    <a:schemeClr val="tx1"/>
                  </a:solidFill>
                  <a:sym typeface="Wingdings" panose="05000000000000000000" pitchFamily="2" charset="2"/>
                </a:rPr>
                <a:t></a:t>
              </a:r>
              <a:endParaRPr kumimoji="1" lang="ja-JP" altLang="en-US" sz="3600">
                <a:solidFill>
                  <a:schemeClr val="tx1"/>
                </a:solidFill>
              </a:endParaRPr>
            </a:p>
          </p:txBody>
        </p:sp>
      </p:grpSp>
      <p:pic>
        <p:nvPicPr>
          <p:cNvPr id="107" name="図 106" descr="グラフィカル ユーザー インターフェイス&#10;&#10;中程度の精度で自動的に生成された説明">
            <a:extLst>
              <a:ext uri="{FF2B5EF4-FFF2-40B4-BE49-F238E27FC236}">
                <a16:creationId xmlns:a16="http://schemas.microsoft.com/office/drawing/2014/main" id="{75149C73-9C35-0050-43DD-C87D0E79E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396" y="3284076"/>
            <a:ext cx="1384067" cy="877894"/>
          </a:xfrm>
          <a:prstGeom prst="rect">
            <a:avLst/>
          </a:prstGeom>
          <a:ln>
            <a:solidFill>
              <a:schemeClr val="tx1"/>
            </a:solidFill>
          </a:ln>
        </p:spPr>
      </p:pic>
      <p:sp>
        <p:nvSpPr>
          <p:cNvPr id="108" name="楕円 107">
            <a:extLst>
              <a:ext uri="{FF2B5EF4-FFF2-40B4-BE49-F238E27FC236}">
                <a16:creationId xmlns:a16="http://schemas.microsoft.com/office/drawing/2014/main" id="{C70A1347-BEAA-9A43-F584-961CC9DB82BE}"/>
              </a:ext>
            </a:extLst>
          </p:cNvPr>
          <p:cNvSpPr/>
          <p:nvPr/>
        </p:nvSpPr>
        <p:spPr>
          <a:xfrm rot="2712117">
            <a:off x="4166274" y="2735420"/>
            <a:ext cx="1533952" cy="5846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7997B71C-298F-11F1-228C-4AE30DE1E6F3}"/>
              </a:ext>
            </a:extLst>
          </p:cNvPr>
          <p:cNvCxnSpPr>
            <a:cxnSpLocks/>
            <a:endCxn id="108" idx="0"/>
          </p:cNvCxnSpPr>
          <p:nvPr/>
        </p:nvCxnSpPr>
        <p:spPr>
          <a:xfrm flipH="1">
            <a:off x="5140687" y="2235441"/>
            <a:ext cx="426608" cy="586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楕円 109">
            <a:extLst>
              <a:ext uri="{FF2B5EF4-FFF2-40B4-BE49-F238E27FC236}">
                <a16:creationId xmlns:a16="http://schemas.microsoft.com/office/drawing/2014/main" id="{F5F1D674-16C8-E8A7-E6D5-C5BBD81B743C}"/>
              </a:ext>
            </a:extLst>
          </p:cNvPr>
          <p:cNvSpPr/>
          <p:nvPr/>
        </p:nvSpPr>
        <p:spPr>
          <a:xfrm rot="4149258">
            <a:off x="7461562" y="2486826"/>
            <a:ext cx="288708" cy="111565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a:extLst>
              <a:ext uri="{FF2B5EF4-FFF2-40B4-BE49-F238E27FC236}">
                <a16:creationId xmlns:a16="http://schemas.microsoft.com/office/drawing/2014/main" id="{0BA55EE5-6DC7-3B46-D371-52EA044B6F57}"/>
              </a:ext>
            </a:extLst>
          </p:cNvPr>
          <p:cNvCxnSpPr>
            <a:cxnSpLocks/>
          </p:cNvCxnSpPr>
          <p:nvPr/>
        </p:nvCxnSpPr>
        <p:spPr>
          <a:xfrm flipH="1">
            <a:off x="6765379" y="3284076"/>
            <a:ext cx="491622" cy="405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179AAB23-14EF-272E-4623-891603DE703D}"/>
              </a:ext>
            </a:extLst>
          </p:cNvPr>
          <p:cNvSpPr/>
          <p:nvPr/>
        </p:nvSpPr>
        <p:spPr>
          <a:xfrm>
            <a:off x="5715001" y="3589060"/>
            <a:ext cx="1578226" cy="55771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a:solidFill>
                  <a:schemeClr val="tx1"/>
                </a:solidFill>
              </a:rPr>
              <a:t>糞塊密度調査の結果により、シカの密集地を把握。</a:t>
            </a:r>
            <a:endParaRPr kumimoji="1" lang="en-US" altLang="ja-JP" sz="900">
              <a:solidFill>
                <a:schemeClr val="tx1"/>
              </a:solidFill>
            </a:endParaRPr>
          </a:p>
          <a:p>
            <a:r>
              <a:rPr kumimoji="1" lang="ja-JP" altLang="en-US" sz="900">
                <a:solidFill>
                  <a:schemeClr val="tx1"/>
                </a:solidFill>
              </a:rPr>
              <a:t>→該当地域の柵の点検強化、捕獲活動強化に反映</a:t>
            </a:r>
          </a:p>
        </p:txBody>
      </p:sp>
      <p:sp>
        <p:nvSpPr>
          <p:cNvPr id="113" name="正方形/長方形 112">
            <a:extLst>
              <a:ext uri="{FF2B5EF4-FFF2-40B4-BE49-F238E27FC236}">
                <a16:creationId xmlns:a16="http://schemas.microsoft.com/office/drawing/2014/main" id="{5DCB5D80-0255-0A17-AE40-75BBB7FD4477}"/>
              </a:ext>
            </a:extLst>
          </p:cNvPr>
          <p:cNvSpPr/>
          <p:nvPr/>
        </p:nvSpPr>
        <p:spPr>
          <a:xfrm>
            <a:off x="5022406" y="1800820"/>
            <a:ext cx="2010827" cy="6668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a:solidFill>
                  <a:schemeClr val="tx1"/>
                </a:solidFill>
              </a:rPr>
              <a:t>GPS</a:t>
            </a:r>
            <a:r>
              <a:rPr kumimoji="1" lang="ja-JP" altLang="en-US" sz="900">
                <a:solidFill>
                  <a:schemeClr val="tx1"/>
                </a:solidFill>
              </a:rPr>
              <a:t>首輪を活用した行動域調査により、夜間に農地に近接していることを可視化。</a:t>
            </a:r>
            <a:endParaRPr kumimoji="1" lang="en-US" altLang="ja-JP" sz="900">
              <a:solidFill>
                <a:schemeClr val="tx1"/>
              </a:solidFill>
            </a:endParaRPr>
          </a:p>
          <a:p>
            <a:r>
              <a:rPr kumimoji="1" lang="ja-JP" altLang="en-US" sz="900">
                <a:solidFill>
                  <a:schemeClr val="tx1"/>
                </a:solidFill>
              </a:rPr>
              <a:t>→わな設置位置に反映</a:t>
            </a:r>
          </a:p>
        </p:txBody>
      </p:sp>
      <p:sp>
        <p:nvSpPr>
          <p:cNvPr id="114" name="星: 5 pt 113">
            <a:extLst>
              <a:ext uri="{FF2B5EF4-FFF2-40B4-BE49-F238E27FC236}">
                <a16:creationId xmlns:a16="http://schemas.microsoft.com/office/drawing/2014/main" id="{32081016-92C4-C57A-174E-428BA8E30AFB}"/>
              </a:ext>
            </a:extLst>
          </p:cNvPr>
          <p:cNvSpPr/>
          <p:nvPr/>
        </p:nvSpPr>
        <p:spPr>
          <a:xfrm>
            <a:off x="5463540" y="3469489"/>
            <a:ext cx="66540" cy="762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星: 5 pt 114">
            <a:extLst>
              <a:ext uri="{FF2B5EF4-FFF2-40B4-BE49-F238E27FC236}">
                <a16:creationId xmlns:a16="http://schemas.microsoft.com/office/drawing/2014/main" id="{EB734B95-0B82-AA97-129A-C23C69064706}"/>
              </a:ext>
            </a:extLst>
          </p:cNvPr>
          <p:cNvSpPr/>
          <p:nvPr/>
        </p:nvSpPr>
        <p:spPr>
          <a:xfrm>
            <a:off x="5331532" y="3498681"/>
            <a:ext cx="66540" cy="762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星: 5 pt 115">
            <a:extLst>
              <a:ext uri="{FF2B5EF4-FFF2-40B4-BE49-F238E27FC236}">
                <a16:creationId xmlns:a16="http://schemas.microsoft.com/office/drawing/2014/main" id="{71F6C924-93C6-F9A8-DB93-0EE20A70F622}"/>
              </a:ext>
            </a:extLst>
          </p:cNvPr>
          <p:cNvSpPr/>
          <p:nvPr/>
        </p:nvSpPr>
        <p:spPr>
          <a:xfrm>
            <a:off x="5394044" y="3486602"/>
            <a:ext cx="66540" cy="762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757F696-3E0F-D55F-9521-A1A8C01C2E98}"/>
              </a:ext>
            </a:extLst>
          </p:cNvPr>
          <p:cNvSpPr/>
          <p:nvPr/>
        </p:nvSpPr>
        <p:spPr>
          <a:xfrm rot="4416116">
            <a:off x="5375429" y="3340629"/>
            <a:ext cx="115594" cy="364741"/>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吹き出し: 角を丸めた四角形 117">
            <a:extLst>
              <a:ext uri="{FF2B5EF4-FFF2-40B4-BE49-F238E27FC236}">
                <a16:creationId xmlns:a16="http://schemas.microsoft.com/office/drawing/2014/main" id="{65385BF9-0514-5AB5-5A66-862458A6E490}"/>
              </a:ext>
            </a:extLst>
          </p:cNvPr>
          <p:cNvSpPr/>
          <p:nvPr/>
        </p:nvSpPr>
        <p:spPr>
          <a:xfrm>
            <a:off x="4185393" y="3663887"/>
            <a:ext cx="1146139" cy="307777"/>
          </a:xfrm>
          <a:prstGeom prst="wedgeRoundRectCallout">
            <a:avLst>
              <a:gd name="adj1" fmla="val 40472"/>
              <a:gd name="adj2" fmla="val -70575"/>
              <a:gd name="adj3" fmla="val 16667"/>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a:solidFill>
                  <a:schemeClr val="tx1"/>
                </a:solidFill>
              </a:rPr>
              <a:t>データを踏まえたわなの増設</a:t>
            </a:r>
            <a:endParaRPr kumimoji="1" lang="en-US" altLang="ja-JP" sz="900">
              <a:solidFill>
                <a:schemeClr val="tx1"/>
              </a:solidFill>
            </a:endParaRPr>
          </a:p>
        </p:txBody>
      </p:sp>
      <p:cxnSp>
        <p:nvCxnSpPr>
          <p:cNvPr id="122" name="直線コネクタ 121">
            <a:extLst>
              <a:ext uri="{FF2B5EF4-FFF2-40B4-BE49-F238E27FC236}">
                <a16:creationId xmlns:a16="http://schemas.microsoft.com/office/drawing/2014/main" id="{6CF8CBCE-DC0D-2F0E-CF17-336EE4D2CE75}"/>
              </a:ext>
            </a:extLst>
          </p:cNvPr>
          <p:cNvCxnSpPr/>
          <p:nvPr/>
        </p:nvCxnSpPr>
        <p:spPr>
          <a:xfrm flipV="1">
            <a:off x="-412546" y="511507"/>
            <a:ext cx="9800948" cy="0"/>
          </a:xfrm>
          <a:prstGeom prst="line">
            <a:avLst/>
          </a:prstGeom>
          <a:ln w="44450" cmpd="thickThin">
            <a:solidFill>
              <a:srgbClr val="0099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49495F4E-6318-24CB-D256-5C604C9A3309}"/>
              </a:ext>
            </a:extLst>
          </p:cNvPr>
          <p:cNvSpPr>
            <a:spLocks noGrp="1"/>
          </p:cNvSpPr>
          <p:nvPr>
            <p:ph type="sldNum" sz="quarter" idx="12"/>
          </p:nvPr>
        </p:nvSpPr>
        <p:spPr/>
        <p:txBody>
          <a:bodyPr/>
          <a:lstStyle/>
          <a:p>
            <a:fld id="{F3B54D9B-250D-4F76-B854-608460556B8E}" type="slidenum">
              <a:rPr kumimoji="1" lang="ja-JP" altLang="en-US" smtClean="0"/>
              <a:t>20</a:t>
            </a:fld>
            <a:endParaRPr kumimoji="1" lang="ja-JP" altLang="en-US"/>
          </a:p>
        </p:txBody>
      </p:sp>
    </p:spTree>
    <p:extLst>
      <p:ext uri="{BB962C8B-B14F-4D97-AF65-F5344CB8AC3E}">
        <p14:creationId xmlns:p14="http://schemas.microsoft.com/office/powerpoint/2010/main" val="3022294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C74E7BD-3550-4423-9742-1C7718D72A38}"/>
              </a:ext>
            </a:extLst>
          </p:cNvPr>
          <p:cNvSpPr txBox="1"/>
          <p:nvPr/>
        </p:nvSpPr>
        <p:spPr>
          <a:xfrm>
            <a:off x="0" y="0"/>
            <a:ext cx="9144000" cy="348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　鳥獣被害防止対策とジビエ利活用の推進</a:t>
            </a:r>
          </a:p>
        </p:txBody>
      </p:sp>
      <p:graphicFrame>
        <p:nvGraphicFramePr>
          <p:cNvPr id="7" name="表 7">
            <a:extLst>
              <a:ext uri="{FF2B5EF4-FFF2-40B4-BE49-F238E27FC236}">
                <a16:creationId xmlns:a16="http://schemas.microsoft.com/office/drawing/2014/main" id="{6DDD6272-F465-440F-9D5F-E4DBD77DCAC2}"/>
              </a:ext>
            </a:extLst>
          </p:cNvPr>
          <p:cNvGraphicFramePr>
            <a:graphicFrameLocks noGrp="1"/>
          </p:cNvGraphicFramePr>
          <p:nvPr/>
        </p:nvGraphicFramePr>
        <p:xfrm>
          <a:off x="0" y="2135818"/>
          <a:ext cx="9144000" cy="3530990"/>
        </p:xfrm>
        <a:graphic>
          <a:graphicData uri="http://schemas.openxmlformats.org/drawingml/2006/table">
            <a:tbl>
              <a:tblPr firstRow="1" bandRow="1">
                <a:tableStyleId>{5C22544A-7EE6-4342-B048-85BDC9FD1C3A}</a:tableStyleId>
              </a:tblPr>
              <a:tblGrid>
                <a:gridCol w="4788877">
                  <a:extLst>
                    <a:ext uri="{9D8B030D-6E8A-4147-A177-3AD203B41FA5}">
                      <a16:colId xmlns:a16="http://schemas.microsoft.com/office/drawing/2014/main" val="1995409953"/>
                    </a:ext>
                  </a:extLst>
                </a:gridCol>
                <a:gridCol w="4355123">
                  <a:extLst>
                    <a:ext uri="{9D8B030D-6E8A-4147-A177-3AD203B41FA5}">
                      <a16:colId xmlns:a16="http://schemas.microsoft.com/office/drawing/2014/main" val="300980716"/>
                    </a:ext>
                  </a:extLst>
                </a:gridCol>
              </a:tblGrid>
              <a:tr h="253218">
                <a:tc>
                  <a:txBody>
                    <a:bodyPr/>
                    <a:lstStyle/>
                    <a:p>
                      <a:pPr algn="ctr">
                        <a:lnSpc>
                          <a:spcPct val="100000"/>
                        </a:lnSpc>
                        <a:spcBef>
                          <a:spcPts val="0"/>
                        </a:spcBef>
                        <a:spcAft>
                          <a:spcPts val="0"/>
                        </a:spcAft>
                      </a:pPr>
                      <a:r>
                        <a:rPr kumimoji="1" lang="ja-JP" altLang="en-US" sz="1100" spc="300" baseline="0" dirty="0">
                          <a:solidFill>
                            <a:schemeClr val="tx1"/>
                          </a:solidFill>
                        </a:rPr>
                        <a:t>＜事業の内容＞</a:t>
                      </a:r>
                    </a:p>
                  </a:txBody>
                  <a:tcPr marL="84406" marR="84406" marT="42203" marB="42203"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3D69B"/>
                    </a:solidFill>
                  </a:tcPr>
                </a:tc>
                <a:tc>
                  <a:txBody>
                    <a:bodyPr/>
                    <a:lstStyle/>
                    <a:p>
                      <a:pPr algn="ctr">
                        <a:lnSpc>
                          <a:spcPct val="100000"/>
                        </a:lnSpc>
                        <a:spcBef>
                          <a:spcPts val="0"/>
                        </a:spcBef>
                        <a:spcAft>
                          <a:spcPts val="0"/>
                        </a:spcAft>
                      </a:pPr>
                      <a:r>
                        <a:rPr kumimoji="1" lang="ja-JP" altLang="en-US" sz="1100" spc="300" baseline="0" dirty="0">
                          <a:solidFill>
                            <a:schemeClr val="tx1"/>
                          </a:solidFill>
                        </a:rPr>
                        <a:t>＜事業イメージ＞</a:t>
                      </a:r>
                    </a:p>
                  </a:txBody>
                  <a:tcPr marL="84406" marR="84406" marT="42203" marB="42203"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622119663"/>
                  </a:ext>
                </a:extLst>
              </a:tr>
              <a:tr h="3277772">
                <a:tc>
                  <a:txBody>
                    <a:bodyPr/>
                    <a:lstStyle/>
                    <a:p>
                      <a:pPr algn="just">
                        <a:lnSpc>
                          <a:spcPct val="100000"/>
                        </a:lnSpc>
                        <a:spcBef>
                          <a:spcPts val="0"/>
                        </a:spcBef>
                        <a:spcAft>
                          <a:spcPts val="0"/>
                        </a:spcAft>
                        <a:tabLst>
                          <a:tab pos="5508000" algn="r"/>
                        </a:tabLst>
                      </a:pPr>
                      <a:r>
                        <a:rPr kumimoji="1" lang="ja-JP" altLang="en-US" sz="1000" b="1" u="sng" spc="0" dirty="0"/>
                        <a:t>鳥獣被害防止総合対策交付金　</a:t>
                      </a:r>
                      <a:r>
                        <a:rPr kumimoji="1" lang="ja-JP" altLang="en-US" sz="1000" b="1" u="none" spc="0" dirty="0"/>
                        <a:t>　　　　　　　　　　　　　　　</a:t>
                      </a:r>
                      <a:r>
                        <a:rPr kumimoji="1" lang="en-US" altLang="ja-JP" sz="1000" b="1" u="none" spc="0" dirty="0"/>
                        <a:t>9,603</a:t>
                      </a:r>
                      <a:r>
                        <a:rPr kumimoji="1" lang="ja-JP" altLang="en-US" sz="1000" b="1" u="none" spc="0" dirty="0"/>
                        <a:t>（</a:t>
                      </a:r>
                      <a:r>
                        <a:rPr kumimoji="1" lang="en-US" altLang="ja-JP" sz="1000" b="1" u="none" spc="0" dirty="0"/>
                        <a:t>10,003</a:t>
                      </a:r>
                      <a:r>
                        <a:rPr kumimoji="1" lang="ja-JP" altLang="en-US" sz="1000" b="1" u="none" spc="0" dirty="0"/>
                        <a:t>）</a:t>
                      </a:r>
                      <a:r>
                        <a:rPr kumimoji="1" lang="ja-JP" altLang="en-US" sz="1000" b="1" spc="0" dirty="0"/>
                        <a:t>百万円</a:t>
                      </a:r>
                      <a:endParaRPr kumimoji="1" lang="en-US" altLang="ja-JP" sz="1000" b="1" spc="0" dirty="0"/>
                    </a:p>
                    <a:p>
                      <a:pPr marL="271463" marR="0" lvl="0" indent="-184150" algn="just" defTabSz="179388" rtl="0" eaLnBrk="1" fontAlgn="auto" latinLnBrk="0" hangingPunct="1">
                        <a:lnSpc>
                          <a:spcPct val="100000"/>
                        </a:lnSpc>
                        <a:spcBef>
                          <a:spcPts val="0"/>
                        </a:spcBef>
                        <a:spcAft>
                          <a:spcPts val="0"/>
                        </a:spcAft>
                        <a:buClrTx/>
                        <a:buSzTx/>
                        <a:buFontTx/>
                        <a:buNone/>
                        <a:tabLst/>
                        <a:defRPr/>
                      </a:pPr>
                      <a:r>
                        <a:rPr kumimoji="1" lang="ja-JP" altLang="en-US" sz="1000" b="0" spc="0" baseline="0" dirty="0"/>
                        <a:t>①　鳥獣被害防止総合支援事業</a:t>
                      </a:r>
                      <a:endParaRPr kumimoji="1" lang="en-US" altLang="ja-JP" sz="1000" b="0" spc="0" baseline="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spc="0" baseline="0" dirty="0"/>
                        <a:t>市町村が作成する「被害防止計画」に基づく</a:t>
                      </a:r>
                      <a:r>
                        <a:rPr kumimoji="1" lang="ja-JP" altLang="en-US" sz="1000" b="1" spc="0" baseline="0" dirty="0"/>
                        <a:t>地域ぐるみの取組</a:t>
                      </a:r>
                      <a:r>
                        <a:rPr kumimoji="1" lang="ja-JP" altLang="en-US" sz="1000" b="0" spc="0" baseline="0" dirty="0"/>
                        <a:t>や</a:t>
                      </a:r>
                      <a:r>
                        <a:rPr kumimoji="1" lang="ja-JP" altLang="en-US" sz="1000" b="1" spc="0" baseline="0" dirty="0"/>
                        <a:t>施設整備</a:t>
                      </a:r>
                      <a:r>
                        <a:rPr kumimoji="1" lang="ja-JP" altLang="en-US" sz="1000" b="0" spc="0" baseline="0" dirty="0"/>
                        <a:t>（侵入防止柵、捕獲技術高度化施設、処理加工施設等）を総合的に支援します。</a:t>
                      </a:r>
                      <a:endParaRPr kumimoji="1" lang="en-US" altLang="ja-JP" sz="1000" b="0" spc="0" baseline="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spc="0" baseline="0" dirty="0"/>
                        <a:t>ア　</a:t>
                      </a:r>
                      <a:r>
                        <a:rPr kumimoji="1" lang="ja-JP" altLang="en-US" sz="1000" b="1" spc="0" baseline="0" dirty="0"/>
                        <a:t>被害対策に係る</a:t>
                      </a:r>
                      <a:r>
                        <a:rPr kumimoji="1" lang="en-US" altLang="ja-JP" sz="1000" b="1" spc="0" baseline="0" dirty="0"/>
                        <a:t>ICT</a:t>
                      </a:r>
                      <a:r>
                        <a:rPr kumimoji="1" lang="ja-JP" altLang="en-US" sz="1000" b="1" spc="0" baseline="0" dirty="0"/>
                        <a:t>活用の定着に向けた取組の支援</a:t>
                      </a:r>
                      <a:endParaRPr kumimoji="1" lang="en-US" altLang="ja-JP" sz="1000" b="1" spc="0" baseline="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spc="0" baseline="0" dirty="0"/>
                        <a:t>イ　</a:t>
                      </a:r>
                      <a:r>
                        <a:rPr kumimoji="1" lang="ja-JP" altLang="en-US" sz="1000" b="1" spc="0" baseline="0" dirty="0"/>
                        <a:t>鳥類に対する総合的な対策の支援</a:t>
                      </a:r>
                      <a:endParaRPr kumimoji="1" lang="en-US" altLang="ja-JP" sz="1000" b="1" spc="0" baseline="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spc="0" baseline="0" dirty="0"/>
                        <a:t>ウ　</a:t>
                      </a:r>
                      <a:r>
                        <a:rPr kumimoji="1" lang="ja-JP" altLang="en-US" sz="1000" b="1" spc="0" baseline="0" dirty="0"/>
                        <a:t>既設柵の地際補強資材の支援</a:t>
                      </a:r>
                      <a:r>
                        <a:rPr kumimoji="1" lang="en-US" altLang="ja-JP" sz="1000" b="1" spc="0" baseline="0" dirty="0"/>
                        <a:t>【</a:t>
                      </a:r>
                      <a:r>
                        <a:rPr kumimoji="1" lang="ja-JP" altLang="en-US" sz="1000" b="1" spc="0" baseline="0" dirty="0"/>
                        <a:t>令和４年度補正予算含む</a:t>
                      </a:r>
                      <a:r>
                        <a:rPr kumimoji="1" lang="en-US" altLang="ja-JP" sz="1000" b="1" spc="0" baseline="0" dirty="0"/>
                        <a:t>】</a:t>
                      </a:r>
                      <a:r>
                        <a:rPr kumimoji="1" lang="ja-JP" altLang="en-US" sz="1000" b="1" spc="0" baseline="0" dirty="0"/>
                        <a:t>　　</a:t>
                      </a:r>
                      <a:r>
                        <a:rPr kumimoji="1" lang="ja-JP" altLang="en-US" sz="1000" b="0" spc="0" baseline="0" dirty="0"/>
                        <a:t>等</a:t>
                      </a:r>
                      <a:endParaRPr kumimoji="1" lang="en-US" altLang="ja-JP" sz="1000" b="0" spc="0" baseline="0" dirty="0"/>
                    </a:p>
                    <a:p>
                      <a:pPr marL="271463" marR="0" lvl="0" indent="-184150"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②　鳥獣被害防止都道府県活動支援事業、都道府県広域捕獲活動支援事業</a:t>
                      </a:r>
                      <a:endParaRPr kumimoji="1" lang="en-US" altLang="ja-JP" sz="1000" b="0" u="none" spc="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都道府県が主導して行う鳥獣被害防止対策や</a:t>
                      </a:r>
                      <a:r>
                        <a:rPr kumimoji="1" lang="ja-JP" altLang="en-US" sz="1000" b="1" u="none" spc="0" dirty="0"/>
                        <a:t>広域捕獲</a:t>
                      </a:r>
                      <a:r>
                        <a:rPr kumimoji="1" lang="ja-JP" altLang="en-US" sz="1000" b="0" u="none" spc="0" dirty="0"/>
                        <a:t>に係る取組を支援します。</a:t>
                      </a:r>
                      <a:endParaRPr kumimoji="1" lang="en-US" altLang="ja-JP" sz="1000" b="0" u="none" spc="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ア　</a:t>
                      </a:r>
                      <a:r>
                        <a:rPr kumimoji="1" lang="ja-JP" altLang="en-US" sz="1000" b="1" u="none" spc="0" baseline="0" dirty="0"/>
                        <a:t>豚熱発生県でのジビエ利用再開のための体制整備等の支援</a:t>
                      </a:r>
                      <a:r>
                        <a:rPr kumimoji="1" lang="ja-JP" altLang="en-US" sz="1000" b="1" u="none" spc="0" dirty="0"/>
                        <a:t>　　</a:t>
                      </a:r>
                      <a:r>
                        <a:rPr kumimoji="1" lang="ja-JP" altLang="en-US" sz="1000" b="0" u="none" spc="0" dirty="0"/>
                        <a:t>等</a:t>
                      </a:r>
                      <a:endParaRPr kumimoji="1" lang="en-US" altLang="ja-JP" sz="1000" b="0" u="none" spc="0" dirty="0"/>
                    </a:p>
                    <a:p>
                      <a:pPr marL="271463" marR="0" lvl="0" indent="-184150"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③　鳥獣被害防止緊急捕獲活動支援事業</a:t>
                      </a:r>
                      <a:endParaRPr kumimoji="1" lang="en-US" altLang="ja-JP" sz="1000" b="0" u="none" spc="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被害を及ぼす野生鳥獣の捕獲活動経費を支援します。</a:t>
                      </a:r>
                      <a:endParaRPr kumimoji="1" lang="en-US" altLang="ja-JP" sz="1000" b="0" u="none" spc="0" dirty="0"/>
                    </a:p>
                    <a:p>
                      <a:pPr marL="271463" marR="0" lvl="0" indent="-184150"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④　鳥獣被害対策基盤支援事業、全国ジビエプロモーション事業等</a:t>
                      </a:r>
                      <a:endParaRPr kumimoji="1" lang="en-US" altLang="ja-JP" sz="1000" b="0" u="none" spc="0" dirty="0"/>
                    </a:p>
                    <a:p>
                      <a:pPr marL="271463" marR="0" lvl="0" indent="-4763" algn="just" defTabSz="179388" rtl="0" eaLnBrk="1" fontAlgn="auto" latinLnBrk="0" hangingPunct="1">
                        <a:lnSpc>
                          <a:spcPct val="100000"/>
                        </a:lnSpc>
                        <a:spcBef>
                          <a:spcPts val="0"/>
                        </a:spcBef>
                        <a:spcAft>
                          <a:spcPts val="0"/>
                        </a:spcAft>
                        <a:buClrTx/>
                        <a:buSzTx/>
                        <a:buFontTx/>
                        <a:buNone/>
                        <a:tabLst/>
                        <a:defRPr/>
                      </a:pPr>
                      <a:r>
                        <a:rPr kumimoji="1" lang="ja-JP" altLang="en-US" sz="1000" b="0" u="none" spc="0" dirty="0"/>
                        <a:t>被害対策推進のための人材育成やジビエ消費拡大を図るプロモーション等を行います。</a:t>
                      </a:r>
                      <a:endParaRPr kumimoji="1" lang="en-US" altLang="ja-JP" sz="1000" b="0" u="none" spc="0" dirty="0"/>
                    </a:p>
                    <a:p>
                      <a:pPr marL="180975" indent="0" algn="just">
                        <a:lnSpc>
                          <a:spcPct val="100000"/>
                        </a:lnSpc>
                        <a:spcBef>
                          <a:spcPts val="0"/>
                        </a:spcBef>
                        <a:spcAft>
                          <a:spcPts val="0"/>
                        </a:spcAft>
                      </a:pPr>
                      <a:r>
                        <a:rPr kumimoji="1" lang="ja-JP" altLang="en-US" sz="1000" b="0" u="none" spc="0" dirty="0"/>
                        <a:t>　ア　</a:t>
                      </a:r>
                      <a:r>
                        <a:rPr kumimoji="1" lang="ja-JP" altLang="en-US" sz="1000" b="1" u="none" spc="-70" baseline="0" dirty="0"/>
                        <a:t>広域搬入体制の全国展開に向けたモデル整備の取組を支援</a:t>
                      </a:r>
                      <a:r>
                        <a:rPr kumimoji="1" lang="en-US" altLang="ja-JP" sz="1000" b="1" u="none" spc="-70" baseline="0" dirty="0"/>
                        <a:t>【</a:t>
                      </a:r>
                      <a:r>
                        <a:rPr kumimoji="1" lang="ja-JP" altLang="en-US" sz="1000" b="1" u="none" spc="-70" baseline="0" dirty="0"/>
                        <a:t>令和４年度補正予算</a:t>
                      </a:r>
                      <a:r>
                        <a:rPr kumimoji="1" lang="en-US" altLang="ja-JP" sz="1000" b="1" u="none" spc="-70" baseline="0" dirty="0"/>
                        <a:t>】</a:t>
                      </a:r>
                    </a:p>
                    <a:p>
                      <a:pPr marL="180975" indent="0" algn="just">
                        <a:lnSpc>
                          <a:spcPct val="100000"/>
                        </a:lnSpc>
                        <a:spcBef>
                          <a:spcPts val="0"/>
                        </a:spcBef>
                        <a:spcAft>
                          <a:spcPts val="0"/>
                        </a:spcAft>
                      </a:pPr>
                      <a:r>
                        <a:rPr kumimoji="1" lang="ja-JP" altLang="en-US" sz="1000" b="0" u="none" spc="0" dirty="0"/>
                        <a:t>　イ　</a:t>
                      </a:r>
                      <a:r>
                        <a:rPr kumimoji="1" lang="ja-JP" altLang="en-US" sz="1000" b="1" u="none" spc="0" dirty="0"/>
                        <a:t>ジビエを扱う飲食店の拡大に向けた取組を支援</a:t>
                      </a:r>
                      <a:r>
                        <a:rPr kumimoji="1" lang="en-US" altLang="ja-JP" sz="1000" b="1" u="none" spc="0" dirty="0"/>
                        <a:t>【</a:t>
                      </a:r>
                      <a:r>
                        <a:rPr kumimoji="1" lang="ja-JP" altLang="en-US" sz="1000" b="1" u="none" spc="0" dirty="0"/>
                        <a:t>令和４年度補正予算</a:t>
                      </a:r>
                      <a:r>
                        <a:rPr kumimoji="1" lang="en-US" altLang="ja-JP" sz="1000" b="1" u="none" spc="0" dirty="0"/>
                        <a:t>】</a:t>
                      </a:r>
                    </a:p>
                    <a:p>
                      <a:pPr marL="180975" indent="0" algn="just">
                        <a:lnSpc>
                          <a:spcPct val="100000"/>
                        </a:lnSpc>
                        <a:spcBef>
                          <a:spcPts val="0"/>
                        </a:spcBef>
                        <a:spcAft>
                          <a:spcPts val="0"/>
                        </a:spcAft>
                      </a:pPr>
                      <a:endParaRPr kumimoji="1" lang="en-US" altLang="ja-JP" sz="1000" b="1" u="none" spc="0" dirty="0">
                        <a:solidFill>
                          <a:schemeClr val="tx1"/>
                        </a:solidFill>
                      </a:endParaRPr>
                    </a:p>
                    <a:p>
                      <a:pPr marL="180975" indent="0" algn="just">
                        <a:lnSpc>
                          <a:spcPct val="100000"/>
                        </a:lnSpc>
                        <a:spcBef>
                          <a:spcPts val="0"/>
                        </a:spcBef>
                        <a:spcAft>
                          <a:spcPts val="0"/>
                        </a:spcAft>
                      </a:pPr>
                      <a:endParaRPr kumimoji="1" lang="en-US" altLang="ja-JP" sz="1000" b="1" u="none" spc="0" dirty="0">
                        <a:solidFill>
                          <a:schemeClr val="tx1"/>
                        </a:solidFill>
                      </a:endParaRPr>
                    </a:p>
                    <a:p>
                      <a:pPr marL="180975" indent="0" algn="just">
                        <a:lnSpc>
                          <a:spcPct val="100000"/>
                        </a:lnSpc>
                        <a:spcBef>
                          <a:spcPts val="0"/>
                        </a:spcBef>
                        <a:spcAft>
                          <a:spcPts val="0"/>
                        </a:spcAft>
                      </a:pPr>
                      <a:endParaRPr kumimoji="1" lang="en-US" altLang="ja-JP" sz="1000" b="1" u="none" spc="0" dirty="0">
                        <a:solidFill>
                          <a:schemeClr val="tx1"/>
                        </a:solidFill>
                      </a:endParaRPr>
                    </a:p>
                    <a:p>
                      <a:pPr marL="180975" indent="0" algn="just">
                        <a:lnSpc>
                          <a:spcPct val="100000"/>
                        </a:lnSpc>
                        <a:spcBef>
                          <a:spcPts val="0"/>
                        </a:spcBef>
                        <a:spcAft>
                          <a:spcPts val="0"/>
                        </a:spcAft>
                      </a:pPr>
                      <a:endParaRPr kumimoji="1" lang="en-US" altLang="ja-JP" sz="1000" b="1" u="none" spc="0" dirty="0">
                        <a:solidFill>
                          <a:schemeClr val="tx1"/>
                        </a:solidFill>
                      </a:endParaRPr>
                    </a:p>
                    <a:p>
                      <a:pPr algn="just">
                        <a:lnSpc>
                          <a:spcPct val="100000"/>
                        </a:lnSpc>
                        <a:spcBef>
                          <a:spcPts val="0"/>
                        </a:spcBef>
                        <a:spcAft>
                          <a:spcPts val="0"/>
                        </a:spcAft>
                        <a:tabLst>
                          <a:tab pos="5508000" algn="r"/>
                        </a:tabLst>
                      </a:pPr>
                      <a:endParaRPr kumimoji="1" lang="en-US" altLang="ja-JP" sz="600" b="1" u="sng" spc="0" dirty="0">
                        <a:solidFill>
                          <a:schemeClr val="tx1"/>
                        </a:solidFill>
                      </a:endParaRPr>
                    </a:p>
                  </a:txBody>
                  <a:tcPr marL="84406" marR="84406" marT="42203" marB="42203">
                    <a:lnL w="12700" cmpd="sng">
                      <a:noFill/>
                    </a:lnL>
                    <a:lnR w="190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kumimoji="1" lang="ja-JP" altLang="en-US" sz="1000" dirty="0"/>
                    </a:p>
                  </a:txBody>
                  <a:tcPr marL="84406" marR="84406" marT="42203" marB="42203">
                    <a:lnL w="190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5939766"/>
                  </a:ext>
                </a:extLst>
              </a:tr>
            </a:tbl>
          </a:graphicData>
        </a:graphic>
      </p:graphicFrame>
      <p:sp>
        <p:nvSpPr>
          <p:cNvPr id="28" name="テキスト ボックス 27">
            <a:extLst>
              <a:ext uri="{FF2B5EF4-FFF2-40B4-BE49-F238E27FC236}">
                <a16:creationId xmlns:a16="http://schemas.microsoft.com/office/drawing/2014/main" id="{0048FEEE-BF25-4732-98B4-1D3BDE873FD2}"/>
              </a:ext>
            </a:extLst>
          </p:cNvPr>
          <p:cNvSpPr txBox="1"/>
          <p:nvPr/>
        </p:nvSpPr>
        <p:spPr>
          <a:xfrm>
            <a:off x="3001108" y="180000"/>
            <a:ext cx="6142892" cy="49000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令和５年度予算額　</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9,603</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10,003</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）百万円</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令和４年度補正予算額　 </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3,700</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百万円</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四角形: 角を丸くする 28">
            <a:extLst>
              <a:ext uri="{FF2B5EF4-FFF2-40B4-BE49-F238E27FC236}">
                <a16:creationId xmlns:a16="http://schemas.microsoft.com/office/drawing/2014/main" id="{F6DE3A80-467C-481A-B4F6-832167680377}"/>
              </a:ext>
            </a:extLst>
          </p:cNvPr>
          <p:cNvSpPr/>
          <p:nvPr/>
        </p:nvSpPr>
        <p:spPr>
          <a:xfrm>
            <a:off x="19385" y="791830"/>
            <a:ext cx="9105231" cy="1320377"/>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＜対策のポイント＞</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16311"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農作物被害のみならず農山漁村での生活に影響を与える鳥獣被害の防止のため、</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鳥獣の捕獲等の強化</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ジビエ利用拡大への取組</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等を支援します。</a:t>
            </a:r>
            <a:endParaRPr kumimoji="1" lang="en-US" altLang="ja-JP" sz="1108" b="0" i="0" u="none" strike="noStrike" kern="1200" cap="none" spc="0" normalizeH="0" baseline="0" noProof="0">
              <a:ln>
                <a:noFill/>
              </a:ln>
              <a:solidFill>
                <a:prstClr val="black"/>
              </a:solidFill>
              <a:effectLst/>
              <a:uLnTx/>
              <a:uFillTx/>
              <a:latin typeface="Meiryo UI"/>
              <a:ea typeface="Meiryo UI"/>
              <a:cs typeface="+mn-cs"/>
            </a:endParaRPr>
          </a:p>
          <a:p>
            <a:pPr marL="0" marR="0" lvl="0" indent="116311" algn="l" defTabSz="914400" rtl="0" eaLnBrk="1" fontAlgn="auto" latinLnBrk="0" hangingPunct="1">
              <a:lnSpc>
                <a:spcPct val="100000"/>
              </a:lnSpc>
              <a:spcBef>
                <a:spcPts val="0"/>
              </a:spcBef>
              <a:spcAft>
                <a:spcPts val="0"/>
              </a:spcAft>
              <a:buClrTx/>
              <a:buSzTx/>
              <a:buFontTx/>
              <a:buNone/>
              <a:tabLst/>
              <a:defRPr/>
            </a:pP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＜政策目標＞</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142896" marR="0" lvl="0" indent="-142896"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農作物被害を及ぼすシカ、イノシシの生息頭数を平成</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23</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年度から半減（約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万頭［令和５年度まで］）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142896" marR="0" lvl="0" indent="-142896"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野生鳥獣のジビエ利用量を令和元年度から倍増（</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4,000t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［令和７年度まで］）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18995AC8-3884-41CB-B6C0-FB8082F9A004}"/>
              </a:ext>
            </a:extLst>
          </p:cNvPr>
          <p:cNvSpPr/>
          <p:nvPr/>
        </p:nvSpPr>
        <p:spPr>
          <a:xfrm>
            <a:off x="966540" y="4989734"/>
            <a:ext cx="1175429" cy="150854"/>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都道府県</a:t>
            </a:r>
          </a:p>
        </p:txBody>
      </p:sp>
      <p:sp>
        <p:nvSpPr>
          <p:cNvPr id="31" name="正方形/長方形 30">
            <a:extLst>
              <a:ext uri="{FF2B5EF4-FFF2-40B4-BE49-F238E27FC236}">
                <a16:creationId xmlns:a16="http://schemas.microsoft.com/office/drawing/2014/main" id="{FA82D833-1E1D-4E4D-BCBD-E0EF59B9831D}"/>
              </a:ext>
            </a:extLst>
          </p:cNvPr>
          <p:cNvSpPr/>
          <p:nvPr/>
        </p:nvSpPr>
        <p:spPr>
          <a:xfrm>
            <a:off x="2875751" y="4994012"/>
            <a:ext cx="930462" cy="148558"/>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地域協議会等</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矢印: 右 31">
            <a:extLst>
              <a:ext uri="{FF2B5EF4-FFF2-40B4-BE49-F238E27FC236}">
                <a16:creationId xmlns:a16="http://schemas.microsoft.com/office/drawing/2014/main" id="{98187519-49CB-4F43-A43E-EDDF55F9C790}"/>
              </a:ext>
            </a:extLst>
          </p:cNvPr>
          <p:cNvSpPr/>
          <p:nvPr/>
        </p:nvSpPr>
        <p:spPr>
          <a:xfrm>
            <a:off x="2232698" y="4987871"/>
            <a:ext cx="518517" cy="160841"/>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46DB7AA2-D539-405D-8FB7-8C0BA75AE4B2}"/>
              </a:ext>
            </a:extLst>
          </p:cNvPr>
          <p:cNvSpPr txBox="1"/>
          <p:nvPr/>
        </p:nvSpPr>
        <p:spPr>
          <a:xfrm>
            <a:off x="2089510" y="4875233"/>
            <a:ext cx="800392" cy="205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定額、</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等</a:t>
            </a:r>
          </a:p>
        </p:txBody>
      </p:sp>
      <p:sp>
        <p:nvSpPr>
          <p:cNvPr id="34" name="正方形/長方形 33">
            <a:extLst>
              <a:ext uri="{FF2B5EF4-FFF2-40B4-BE49-F238E27FC236}">
                <a16:creationId xmlns:a16="http://schemas.microsoft.com/office/drawing/2014/main" id="{48C18A6A-A118-4B99-9374-C3F4BA5A5088}"/>
              </a:ext>
            </a:extLst>
          </p:cNvPr>
          <p:cNvSpPr/>
          <p:nvPr/>
        </p:nvSpPr>
        <p:spPr>
          <a:xfrm>
            <a:off x="966540" y="5361112"/>
            <a:ext cx="1175429" cy="233982"/>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民間団体等</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8" b="0" i="0" u="none" strike="noStrike" kern="1200" cap="none" spc="0" normalizeH="0" baseline="0" noProof="0" dirty="0">
                <a:ln>
                  <a:noFill/>
                </a:ln>
                <a:solidFill>
                  <a:prstClr val="black"/>
                </a:solidFill>
                <a:effectLst/>
                <a:uLnTx/>
                <a:uFillTx/>
                <a:latin typeface="Meiryo UI"/>
                <a:ea typeface="Meiryo UI"/>
                <a:cs typeface="+mn-cs"/>
              </a:rPr>
              <a:t>（民間企業、一般社団法人を含む</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BA88CD53-8E60-40BA-87E0-03FEA4D5542E}"/>
              </a:ext>
            </a:extLst>
          </p:cNvPr>
          <p:cNvSpPr txBox="1"/>
          <p:nvPr/>
        </p:nvSpPr>
        <p:spPr>
          <a:xfrm>
            <a:off x="3807230" y="4962998"/>
            <a:ext cx="1037342" cy="205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（①、③の事業）</a:t>
            </a:r>
          </a:p>
        </p:txBody>
      </p:sp>
      <p:sp>
        <p:nvSpPr>
          <p:cNvPr id="36" name="テキスト ボックス 35">
            <a:extLst>
              <a:ext uri="{FF2B5EF4-FFF2-40B4-BE49-F238E27FC236}">
                <a16:creationId xmlns:a16="http://schemas.microsoft.com/office/drawing/2014/main" id="{4515F84D-B407-4531-841A-C62203166251}"/>
              </a:ext>
            </a:extLst>
          </p:cNvPr>
          <p:cNvSpPr txBox="1"/>
          <p:nvPr/>
        </p:nvSpPr>
        <p:spPr>
          <a:xfrm>
            <a:off x="2043521" y="5377230"/>
            <a:ext cx="1083966" cy="205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（④の事業）</a:t>
            </a:r>
          </a:p>
        </p:txBody>
      </p:sp>
      <p:sp>
        <p:nvSpPr>
          <p:cNvPr id="37" name="正方形/長方形 36">
            <a:extLst>
              <a:ext uri="{FF2B5EF4-FFF2-40B4-BE49-F238E27FC236}">
                <a16:creationId xmlns:a16="http://schemas.microsoft.com/office/drawing/2014/main" id="{87AE4F0A-2AF1-4E85-BF87-F0813BF90BC3}"/>
              </a:ext>
            </a:extLst>
          </p:cNvPr>
          <p:cNvSpPr/>
          <p:nvPr/>
        </p:nvSpPr>
        <p:spPr>
          <a:xfrm>
            <a:off x="225839" y="5197038"/>
            <a:ext cx="251556" cy="150854"/>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国</a:t>
            </a:r>
          </a:p>
        </p:txBody>
      </p:sp>
      <p:sp>
        <p:nvSpPr>
          <p:cNvPr id="38" name="正方形/長方形 37">
            <a:extLst>
              <a:ext uri="{FF2B5EF4-FFF2-40B4-BE49-F238E27FC236}">
                <a16:creationId xmlns:a16="http://schemas.microsoft.com/office/drawing/2014/main" id="{0520A6A5-B7AB-4F66-95C0-EE429E43355A}"/>
              </a:ext>
            </a:extLst>
          </p:cNvPr>
          <p:cNvSpPr/>
          <p:nvPr/>
        </p:nvSpPr>
        <p:spPr>
          <a:xfrm>
            <a:off x="966540" y="5176463"/>
            <a:ext cx="1168888" cy="150854"/>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都道府県</a:t>
            </a:r>
          </a:p>
        </p:txBody>
      </p:sp>
      <p:sp>
        <p:nvSpPr>
          <p:cNvPr id="39" name="矢印: 右 38">
            <a:extLst>
              <a:ext uri="{FF2B5EF4-FFF2-40B4-BE49-F238E27FC236}">
                <a16:creationId xmlns:a16="http://schemas.microsoft.com/office/drawing/2014/main" id="{1AD942EF-8DBA-450C-8E87-2812983548C6}"/>
              </a:ext>
            </a:extLst>
          </p:cNvPr>
          <p:cNvSpPr/>
          <p:nvPr/>
        </p:nvSpPr>
        <p:spPr>
          <a:xfrm>
            <a:off x="578043" y="5294065"/>
            <a:ext cx="254977" cy="132923"/>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40" name="テキスト ボックス 39">
            <a:extLst>
              <a:ext uri="{FF2B5EF4-FFF2-40B4-BE49-F238E27FC236}">
                <a16:creationId xmlns:a16="http://schemas.microsoft.com/office/drawing/2014/main" id="{EB71B921-B554-4BC6-8F76-43A68BEEF917}"/>
              </a:ext>
            </a:extLst>
          </p:cNvPr>
          <p:cNvSpPr txBox="1"/>
          <p:nvPr/>
        </p:nvSpPr>
        <p:spPr>
          <a:xfrm>
            <a:off x="470680" y="5171191"/>
            <a:ext cx="390571" cy="2058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定額</a:t>
            </a:r>
          </a:p>
        </p:txBody>
      </p:sp>
      <p:sp>
        <p:nvSpPr>
          <p:cNvPr id="41" name="テキスト ボックス 40">
            <a:extLst>
              <a:ext uri="{FF2B5EF4-FFF2-40B4-BE49-F238E27FC236}">
                <a16:creationId xmlns:a16="http://schemas.microsoft.com/office/drawing/2014/main" id="{6DDA70C8-E7A0-41A9-807F-31D79F6EDAD4}"/>
              </a:ext>
            </a:extLst>
          </p:cNvPr>
          <p:cNvSpPr txBox="1"/>
          <p:nvPr/>
        </p:nvSpPr>
        <p:spPr>
          <a:xfrm>
            <a:off x="2043519" y="5155583"/>
            <a:ext cx="1137387" cy="205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（②の事業）</a:t>
            </a:r>
          </a:p>
        </p:txBody>
      </p:sp>
      <p:sp>
        <p:nvSpPr>
          <p:cNvPr id="42" name="テキスト ボックス 41">
            <a:extLst>
              <a:ext uri="{FF2B5EF4-FFF2-40B4-BE49-F238E27FC236}">
                <a16:creationId xmlns:a16="http://schemas.microsoft.com/office/drawing/2014/main" id="{04927ED9-675C-4370-A103-F7E6CD20571D}"/>
              </a:ext>
            </a:extLst>
          </p:cNvPr>
          <p:cNvSpPr txBox="1"/>
          <p:nvPr/>
        </p:nvSpPr>
        <p:spPr>
          <a:xfrm>
            <a:off x="40014" y="4863289"/>
            <a:ext cx="1192154" cy="2485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＜事業の流れ＞</a:t>
            </a:r>
          </a:p>
        </p:txBody>
      </p:sp>
      <p:sp>
        <p:nvSpPr>
          <p:cNvPr id="43" name="矢印: 右 42">
            <a:extLst>
              <a:ext uri="{FF2B5EF4-FFF2-40B4-BE49-F238E27FC236}">
                <a16:creationId xmlns:a16="http://schemas.microsoft.com/office/drawing/2014/main" id="{E263FDC3-E6CB-4EB8-B468-321B5CD88E2D}"/>
              </a:ext>
            </a:extLst>
          </p:cNvPr>
          <p:cNvSpPr/>
          <p:nvPr/>
        </p:nvSpPr>
        <p:spPr>
          <a:xfrm>
            <a:off x="578043" y="5106187"/>
            <a:ext cx="254977" cy="132923"/>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44" name="テキスト ボックス 43">
            <a:extLst>
              <a:ext uri="{FF2B5EF4-FFF2-40B4-BE49-F238E27FC236}">
                <a16:creationId xmlns:a16="http://schemas.microsoft.com/office/drawing/2014/main" id="{12ED71B2-246E-4235-B119-D5F8D749E5E2}"/>
              </a:ext>
            </a:extLst>
          </p:cNvPr>
          <p:cNvSpPr txBox="1"/>
          <p:nvPr/>
        </p:nvSpPr>
        <p:spPr>
          <a:xfrm>
            <a:off x="479472" y="4991663"/>
            <a:ext cx="390571" cy="2058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交付</a:t>
            </a:r>
          </a:p>
        </p:txBody>
      </p:sp>
      <p:sp>
        <p:nvSpPr>
          <p:cNvPr id="45" name="矢印: 右 44">
            <a:extLst>
              <a:ext uri="{FF2B5EF4-FFF2-40B4-BE49-F238E27FC236}">
                <a16:creationId xmlns:a16="http://schemas.microsoft.com/office/drawing/2014/main" id="{9185AB2F-F401-4CF5-96C7-7CCC1C1EE4C0}"/>
              </a:ext>
            </a:extLst>
          </p:cNvPr>
          <p:cNvSpPr/>
          <p:nvPr/>
        </p:nvSpPr>
        <p:spPr>
          <a:xfrm>
            <a:off x="578043" y="5469940"/>
            <a:ext cx="254977" cy="132923"/>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033D3751-C495-40AD-8FC3-C0BA879C9CDF}"/>
              </a:ext>
            </a:extLst>
          </p:cNvPr>
          <p:cNvSpPr txBox="1"/>
          <p:nvPr/>
        </p:nvSpPr>
        <p:spPr>
          <a:xfrm>
            <a:off x="470680" y="5353219"/>
            <a:ext cx="390571" cy="2058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定額</a:t>
            </a:r>
          </a:p>
        </p:txBody>
      </p:sp>
      <p:pic>
        <p:nvPicPr>
          <p:cNvPr id="149" name="図 148">
            <a:extLst>
              <a:ext uri="{FF2B5EF4-FFF2-40B4-BE49-F238E27FC236}">
                <a16:creationId xmlns:a16="http://schemas.microsoft.com/office/drawing/2014/main" id="{15958738-6953-4924-B5F1-0FFC9F7EC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5630" y="2679318"/>
            <a:ext cx="273935" cy="326547"/>
          </a:xfrm>
          <a:prstGeom prst="rect">
            <a:avLst/>
          </a:prstGeom>
        </p:spPr>
      </p:pic>
      <p:sp>
        <p:nvSpPr>
          <p:cNvPr id="151" name="角丸四角形 11">
            <a:extLst>
              <a:ext uri="{FF2B5EF4-FFF2-40B4-BE49-F238E27FC236}">
                <a16:creationId xmlns:a16="http://schemas.microsoft.com/office/drawing/2014/main" id="{CFDBB48C-2E03-4C04-823A-3DC618342CD8}"/>
              </a:ext>
            </a:extLst>
          </p:cNvPr>
          <p:cNvSpPr/>
          <p:nvPr/>
        </p:nvSpPr>
        <p:spPr>
          <a:xfrm>
            <a:off x="4785521" y="2479458"/>
            <a:ext cx="4294973" cy="2937344"/>
          </a:xfrm>
          <a:prstGeom prst="roundRect">
            <a:avLst>
              <a:gd name="adj" fmla="val 3187"/>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152" name="グループ化 151">
            <a:extLst>
              <a:ext uri="{FF2B5EF4-FFF2-40B4-BE49-F238E27FC236}">
                <a16:creationId xmlns:a16="http://schemas.microsoft.com/office/drawing/2014/main" id="{52C72F9E-5BBD-4B52-8534-5221C5941946}"/>
              </a:ext>
            </a:extLst>
          </p:cNvPr>
          <p:cNvGrpSpPr/>
          <p:nvPr/>
        </p:nvGrpSpPr>
        <p:grpSpPr>
          <a:xfrm>
            <a:off x="8395892" y="2626958"/>
            <a:ext cx="410516" cy="403833"/>
            <a:chOff x="8913300" y="-809151"/>
            <a:chExt cx="532624" cy="457767"/>
          </a:xfrm>
        </p:grpSpPr>
        <p:pic>
          <p:nvPicPr>
            <p:cNvPr id="153" name="図 152">
              <a:extLst>
                <a:ext uri="{FF2B5EF4-FFF2-40B4-BE49-F238E27FC236}">
                  <a16:creationId xmlns:a16="http://schemas.microsoft.com/office/drawing/2014/main" id="{A63D25B0-B755-41AC-8FA4-1C1ED5F87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300" y="-808306"/>
              <a:ext cx="453890" cy="456922"/>
            </a:xfrm>
            <a:prstGeom prst="rect">
              <a:avLst/>
            </a:prstGeom>
          </p:spPr>
        </p:pic>
        <p:pic>
          <p:nvPicPr>
            <p:cNvPr id="154" name="図 153">
              <a:extLst>
                <a:ext uri="{FF2B5EF4-FFF2-40B4-BE49-F238E27FC236}">
                  <a16:creationId xmlns:a16="http://schemas.microsoft.com/office/drawing/2014/main" id="{476B084C-4E97-4651-A213-7EDA01B59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251432" y="-809151"/>
              <a:ext cx="194492" cy="456922"/>
            </a:xfrm>
            <a:prstGeom prst="rect">
              <a:avLst/>
            </a:prstGeom>
          </p:spPr>
        </p:pic>
      </p:grpSp>
      <p:sp>
        <p:nvSpPr>
          <p:cNvPr id="155" name="テキスト ボックス 154">
            <a:extLst>
              <a:ext uri="{FF2B5EF4-FFF2-40B4-BE49-F238E27FC236}">
                <a16:creationId xmlns:a16="http://schemas.microsoft.com/office/drawing/2014/main" id="{66A8701C-841D-495E-923B-CE7CF6734270}"/>
              </a:ext>
            </a:extLst>
          </p:cNvPr>
          <p:cNvSpPr txBox="1"/>
          <p:nvPr/>
        </p:nvSpPr>
        <p:spPr>
          <a:xfrm>
            <a:off x="6633026" y="3037770"/>
            <a:ext cx="611193" cy="179536"/>
          </a:xfrm>
          <a:prstGeom prst="rect">
            <a:avLst/>
          </a:prstGeom>
          <a:noFill/>
        </p:spPr>
        <p:txBody>
          <a:bodyPr wrap="none" lIns="0" tIns="0" rIns="0" bIns="0" rtlCol="0">
            <a:spAutoFit/>
          </a:bodyPr>
          <a:lstStyle/>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捕獲活動経費の</a:t>
            </a:r>
            <a:endParaRPr kumimoji="1" lang="en-US" altLang="ja-JP"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支援</a:t>
            </a:r>
          </a:p>
        </p:txBody>
      </p:sp>
      <p:pic>
        <p:nvPicPr>
          <p:cNvPr id="156" name="図 155">
            <a:extLst>
              <a:ext uri="{FF2B5EF4-FFF2-40B4-BE49-F238E27FC236}">
                <a16:creationId xmlns:a16="http://schemas.microsoft.com/office/drawing/2014/main" id="{AEC7DC6C-FB6F-4F8B-85C2-A5E98EB31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9638" y="2662197"/>
            <a:ext cx="258880" cy="368594"/>
          </a:xfrm>
          <a:prstGeom prst="rect">
            <a:avLst/>
          </a:prstGeom>
        </p:spPr>
      </p:pic>
      <p:sp>
        <p:nvSpPr>
          <p:cNvPr id="157" name="テキスト ボックス 156">
            <a:extLst>
              <a:ext uri="{FF2B5EF4-FFF2-40B4-BE49-F238E27FC236}">
                <a16:creationId xmlns:a16="http://schemas.microsoft.com/office/drawing/2014/main" id="{2B6ED94C-F218-4B39-B2AB-1F8FB7A4B18F}"/>
              </a:ext>
            </a:extLst>
          </p:cNvPr>
          <p:cNvSpPr txBox="1"/>
          <p:nvPr/>
        </p:nvSpPr>
        <p:spPr>
          <a:xfrm>
            <a:off x="5859058" y="3037770"/>
            <a:ext cx="600037" cy="179536"/>
          </a:xfrm>
          <a:prstGeom prst="rect">
            <a:avLst/>
          </a:prstGeom>
          <a:noFill/>
        </p:spPr>
        <p:txBody>
          <a:bodyPr wrap="none" lIns="0" tIns="0" rIns="0" bIns="0" rtlCol="0">
            <a:spAutoFit/>
          </a:bodyPr>
          <a:lstStyle/>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刈り払い等による</a:t>
            </a:r>
            <a:endParaRPr kumimoji="1" lang="en-US" altLang="ja-JP"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生息環境管理</a:t>
            </a:r>
          </a:p>
        </p:txBody>
      </p:sp>
      <p:sp>
        <p:nvSpPr>
          <p:cNvPr id="158" name="テキスト ボックス 157">
            <a:extLst>
              <a:ext uri="{FF2B5EF4-FFF2-40B4-BE49-F238E27FC236}">
                <a16:creationId xmlns:a16="http://schemas.microsoft.com/office/drawing/2014/main" id="{E5CAB396-36E4-483C-9AEB-F3D44EC5CD71}"/>
              </a:ext>
            </a:extLst>
          </p:cNvPr>
          <p:cNvSpPr txBox="1"/>
          <p:nvPr/>
        </p:nvSpPr>
        <p:spPr>
          <a:xfrm>
            <a:off x="4918666" y="3037770"/>
            <a:ext cx="776431" cy="179536"/>
          </a:xfrm>
          <a:prstGeom prst="rect">
            <a:avLst/>
          </a:prstGeom>
          <a:noFill/>
        </p:spPr>
        <p:txBody>
          <a:bodyPr wrap="none" lIns="0" tIns="0" rIns="0" bIns="0" rtlCol="0">
            <a:spAutoFit/>
          </a:bodyPr>
          <a:lstStyle/>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侵入防止柵の設置や</a:t>
            </a:r>
            <a:endParaRPr kumimoji="1" lang="en-US" altLang="ja-JP"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捕獲機材の導入</a:t>
            </a:r>
          </a:p>
        </p:txBody>
      </p:sp>
      <p:grpSp>
        <p:nvGrpSpPr>
          <p:cNvPr id="159" name="グループ化 158">
            <a:extLst>
              <a:ext uri="{FF2B5EF4-FFF2-40B4-BE49-F238E27FC236}">
                <a16:creationId xmlns:a16="http://schemas.microsoft.com/office/drawing/2014/main" id="{9ECEBBB3-C425-4922-9FBC-4DF611D3F509}"/>
              </a:ext>
            </a:extLst>
          </p:cNvPr>
          <p:cNvGrpSpPr/>
          <p:nvPr/>
        </p:nvGrpSpPr>
        <p:grpSpPr>
          <a:xfrm>
            <a:off x="7414731" y="2663677"/>
            <a:ext cx="697118" cy="367113"/>
            <a:chOff x="8124493" y="2576399"/>
            <a:chExt cx="742927" cy="341816"/>
          </a:xfrm>
        </p:grpSpPr>
        <p:pic>
          <p:nvPicPr>
            <p:cNvPr id="160" name="Picture 20" descr="C:\Users\tooru_kakubari\イラストデータ\imgs\large\99-I-388.jpg">
              <a:extLst>
                <a:ext uri="{FF2B5EF4-FFF2-40B4-BE49-F238E27FC236}">
                  <a16:creationId xmlns:a16="http://schemas.microsoft.com/office/drawing/2014/main" id="{2603351E-EF32-49F9-8B04-0712C61452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4040" y="2587728"/>
              <a:ext cx="483380" cy="330487"/>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a:extLst>
                <a:ext uri="{FF2B5EF4-FFF2-40B4-BE49-F238E27FC236}">
                  <a16:creationId xmlns:a16="http://schemas.microsoft.com/office/drawing/2014/main" id="{D11C8FA9-9E58-4E51-9411-F14A5522BC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4493" y="2576399"/>
              <a:ext cx="252705" cy="32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2" name="テキスト ボックス 161">
            <a:extLst>
              <a:ext uri="{FF2B5EF4-FFF2-40B4-BE49-F238E27FC236}">
                <a16:creationId xmlns:a16="http://schemas.microsoft.com/office/drawing/2014/main" id="{48B5B61A-4CF2-4E56-B2B1-97D61247C6BE}"/>
              </a:ext>
            </a:extLst>
          </p:cNvPr>
          <p:cNvSpPr txBox="1"/>
          <p:nvPr/>
        </p:nvSpPr>
        <p:spPr>
          <a:xfrm>
            <a:off x="7412778" y="3037770"/>
            <a:ext cx="701026" cy="179536"/>
          </a:xfrm>
          <a:prstGeom prst="rect">
            <a:avLst/>
          </a:prstGeom>
          <a:noFill/>
        </p:spPr>
        <p:txBody>
          <a:bodyPr wrap="none" lIns="0" tIns="0" rIns="0" bIns="0" rtlCol="0">
            <a:spAutoFit/>
          </a:bodyPr>
          <a:lstStyle/>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処理加工施設等の</a:t>
            </a:r>
            <a:endParaRPr kumimoji="1" lang="en-US" altLang="ja-JP"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a:t>
            </a:r>
          </a:p>
        </p:txBody>
      </p:sp>
      <p:sp>
        <p:nvSpPr>
          <p:cNvPr id="163" name="テキスト ボックス 162">
            <a:extLst>
              <a:ext uri="{FF2B5EF4-FFF2-40B4-BE49-F238E27FC236}">
                <a16:creationId xmlns:a16="http://schemas.microsoft.com/office/drawing/2014/main" id="{E9CB702F-ACCE-4AC0-A2A1-6AC0C1C6F56C}"/>
              </a:ext>
            </a:extLst>
          </p:cNvPr>
          <p:cNvSpPr txBox="1"/>
          <p:nvPr/>
        </p:nvSpPr>
        <p:spPr>
          <a:xfrm>
            <a:off x="8277256" y="3037770"/>
            <a:ext cx="697820" cy="179536"/>
          </a:xfrm>
          <a:prstGeom prst="rect">
            <a:avLst/>
          </a:prstGeom>
          <a:noFill/>
        </p:spPr>
        <p:txBody>
          <a:bodyPr wrap="none" lIns="0" tIns="0" rIns="0" bIns="0" rtlCol="0">
            <a:spAutoFit/>
          </a:bodyPr>
          <a:lstStyle/>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処理加工施設等に</a:t>
            </a:r>
            <a:endParaRPr kumimoji="1" lang="en-US" altLang="ja-JP"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おける人材育成</a:t>
            </a:r>
          </a:p>
        </p:txBody>
      </p:sp>
      <p:pic>
        <p:nvPicPr>
          <p:cNvPr id="164" name="図 163">
            <a:extLst>
              <a:ext uri="{FF2B5EF4-FFF2-40B4-BE49-F238E27FC236}">
                <a16:creationId xmlns:a16="http://schemas.microsoft.com/office/drawing/2014/main" id="{E7652BBC-E66E-4467-92E9-909BF18213A1}"/>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10739" y="2700045"/>
            <a:ext cx="255766" cy="330746"/>
          </a:xfrm>
          <a:prstGeom prst="rect">
            <a:avLst/>
          </a:prstGeom>
        </p:spPr>
      </p:pic>
      <p:sp>
        <p:nvSpPr>
          <p:cNvPr id="173" name="角丸四角形 443">
            <a:extLst>
              <a:ext uri="{FF2B5EF4-FFF2-40B4-BE49-F238E27FC236}">
                <a16:creationId xmlns:a16="http://schemas.microsoft.com/office/drawing/2014/main" id="{14D5E44F-FBDE-4969-BD53-1272870F1949}"/>
              </a:ext>
            </a:extLst>
          </p:cNvPr>
          <p:cNvSpPr/>
          <p:nvPr/>
        </p:nvSpPr>
        <p:spPr>
          <a:xfrm>
            <a:off x="4856251" y="5007167"/>
            <a:ext cx="4193231" cy="372204"/>
          </a:xfrm>
          <a:prstGeom prst="roundRect">
            <a:avLst/>
          </a:prstGeom>
          <a:noFill/>
          <a:ln w="63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66462" rIns="33231" bIns="0" rtlCol="0" anchor="ctr" anchorCtr="0">
            <a:spAutoFit/>
          </a:bodyPr>
          <a:lstStyle/>
          <a:p>
            <a:pPr marL="84994" marR="0" lvl="0" indent="-84994" algn="just"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・多面的機能支払交付金のうち、多面的機能の増進を図る活動等の一部</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4994" marR="0" lvl="0" indent="-84994" algn="just"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・中山間地域等直接支払交付金のうち、生産性向上加算、集落機能強化加算等の一部</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4994" marR="0" lvl="0" indent="-84994" algn="just" defTabSz="914400"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・農山漁村振興交付金のうち、最適土地利用総合対策、山村活性化対策、中山間地農業推進対策の一部</a:t>
            </a:r>
            <a:endParaRPr kumimoji="1" lang="ja-JP" altLang="en-US"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6" name="テキスト ボックス 185">
            <a:extLst>
              <a:ext uri="{FF2B5EF4-FFF2-40B4-BE49-F238E27FC236}">
                <a16:creationId xmlns:a16="http://schemas.microsoft.com/office/drawing/2014/main" id="{3D468C48-B61D-4C87-97FD-703699B47A3C}"/>
              </a:ext>
            </a:extLst>
          </p:cNvPr>
          <p:cNvSpPr txBox="1"/>
          <p:nvPr/>
        </p:nvSpPr>
        <p:spPr>
          <a:xfrm>
            <a:off x="5552668" y="2462393"/>
            <a:ext cx="2613666" cy="58282"/>
          </a:xfrm>
          <a:prstGeom prst="rect">
            <a:avLst/>
          </a:prstGeom>
          <a:solidFill>
            <a:schemeClr val="bg1"/>
          </a:solidFill>
          <a:ln w="12700">
            <a:noFill/>
          </a:ln>
        </p:spPr>
        <p:txBody>
          <a:bodyPr wrap="none" lIns="33231" tIns="0" rIns="33231"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総合的な鳥獣対策・ジビエ利用拡大への支援</a:t>
            </a:r>
            <a:r>
              <a:rPr kumimoji="1" lang="en-US" altLang="ja-JP"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7" name="図 186">
            <a:extLst>
              <a:ext uri="{FF2B5EF4-FFF2-40B4-BE49-F238E27FC236}">
                <a16:creationId xmlns:a16="http://schemas.microsoft.com/office/drawing/2014/main" id="{0301F31B-C140-4379-95DE-D1B61805AE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4511" y="2768550"/>
            <a:ext cx="282709" cy="205410"/>
          </a:xfrm>
          <a:prstGeom prst="rect">
            <a:avLst/>
          </a:prstGeom>
        </p:spPr>
      </p:pic>
      <p:pic>
        <p:nvPicPr>
          <p:cNvPr id="188" name="図 187">
            <a:extLst>
              <a:ext uri="{FF2B5EF4-FFF2-40B4-BE49-F238E27FC236}">
                <a16:creationId xmlns:a16="http://schemas.microsoft.com/office/drawing/2014/main" id="{BF56A331-3FDB-490C-8810-A738D326C224}"/>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6816" y="2667499"/>
            <a:ext cx="361716" cy="295247"/>
          </a:xfrm>
          <a:prstGeom prst="rect">
            <a:avLst/>
          </a:prstGeom>
        </p:spPr>
      </p:pic>
      <p:sp>
        <p:nvSpPr>
          <p:cNvPr id="192" name="テキスト ボックス 191">
            <a:extLst>
              <a:ext uri="{FF2B5EF4-FFF2-40B4-BE49-F238E27FC236}">
                <a16:creationId xmlns:a16="http://schemas.microsoft.com/office/drawing/2014/main" id="{03A1F06A-C912-4960-BFA3-7B871E6271AF}"/>
              </a:ext>
            </a:extLst>
          </p:cNvPr>
          <p:cNvSpPr txBox="1"/>
          <p:nvPr/>
        </p:nvSpPr>
        <p:spPr>
          <a:xfrm>
            <a:off x="4989267" y="4925880"/>
            <a:ext cx="1221273" cy="137730"/>
          </a:xfrm>
          <a:prstGeom prst="rect">
            <a:avLst/>
          </a:prstGeom>
          <a:solidFill>
            <a:schemeClr val="bg1"/>
          </a:solidFill>
          <a:ln w="12700">
            <a:noFill/>
          </a:ln>
        </p:spPr>
        <p:txBody>
          <a:bodyPr wrap="none" lIns="33231" tIns="0" rIns="33231"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9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9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鳥獣</a:t>
            </a:r>
            <a:r>
              <a:rPr kumimoji="1" lang="ja-JP" altLang="en-US" sz="89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被害対策推進枠</a:t>
            </a:r>
            <a:r>
              <a:rPr kumimoji="1" lang="en-US" altLang="ja-JP" sz="89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9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角丸四角形 443">
            <a:extLst>
              <a:ext uri="{FF2B5EF4-FFF2-40B4-BE49-F238E27FC236}">
                <a16:creationId xmlns:a16="http://schemas.microsoft.com/office/drawing/2014/main" id="{4C45F7DE-5777-4894-99F3-247598CA4FAF}"/>
              </a:ext>
            </a:extLst>
          </p:cNvPr>
          <p:cNvSpPr/>
          <p:nvPr/>
        </p:nvSpPr>
        <p:spPr>
          <a:xfrm>
            <a:off x="6795431" y="3343630"/>
            <a:ext cx="2254051" cy="1549943"/>
          </a:xfrm>
          <a:prstGeom prst="roundRect">
            <a:avLst>
              <a:gd name="adj" fmla="val 3422"/>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21" name="角丸四角形 443">
            <a:extLst>
              <a:ext uri="{FF2B5EF4-FFF2-40B4-BE49-F238E27FC236}">
                <a16:creationId xmlns:a16="http://schemas.microsoft.com/office/drawing/2014/main" id="{9876A6E8-E035-4F40-B02A-D2C41D3DC368}"/>
              </a:ext>
            </a:extLst>
          </p:cNvPr>
          <p:cNvSpPr/>
          <p:nvPr/>
        </p:nvSpPr>
        <p:spPr>
          <a:xfrm>
            <a:off x="4835864" y="3339130"/>
            <a:ext cx="1893844" cy="1565889"/>
          </a:xfrm>
          <a:prstGeom prst="roundRect">
            <a:avLst>
              <a:gd name="adj" fmla="val 3420"/>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65" normalizeH="0" baseline="0" noProof="0" dirty="0">
              <a:ln>
                <a:noFill/>
              </a:ln>
              <a:solidFill>
                <a:prstClr val="black"/>
              </a:solidFill>
              <a:effectLst/>
              <a:uLnTx/>
              <a:uFillTx/>
              <a:latin typeface="Meiryo UI"/>
              <a:ea typeface="Meiryo UI"/>
              <a:cs typeface="+mn-cs"/>
            </a:endParaRPr>
          </a:p>
        </p:txBody>
      </p:sp>
      <p:sp>
        <p:nvSpPr>
          <p:cNvPr id="222" name="テキスト ボックス 221">
            <a:extLst>
              <a:ext uri="{FF2B5EF4-FFF2-40B4-BE49-F238E27FC236}">
                <a16:creationId xmlns:a16="http://schemas.microsoft.com/office/drawing/2014/main" id="{271BB457-C70F-463A-AC7E-6A96756C4C79}"/>
              </a:ext>
            </a:extLst>
          </p:cNvPr>
          <p:cNvSpPr txBox="1"/>
          <p:nvPr/>
        </p:nvSpPr>
        <p:spPr>
          <a:xfrm>
            <a:off x="7134590" y="3295380"/>
            <a:ext cx="1551246" cy="73575"/>
          </a:xfrm>
          <a:prstGeom prst="rect">
            <a:avLst/>
          </a:prstGeom>
          <a:solidFill>
            <a:schemeClr val="bg1"/>
          </a:solidFill>
          <a:ln w="12700">
            <a:noFill/>
          </a:ln>
        </p:spPr>
        <p:txBody>
          <a:bodyPr wrap="none" lIns="33231" tIns="0" rIns="33231"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ジビエ利用拡大に向けた取組</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テキスト ボックス 222">
            <a:extLst>
              <a:ext uri="{FF2B5EF4-FFF2-40B4-BE49-F238E27FC236}">
                <a16:creationId xmlns:a16="http://schemas.microsoft.com/office/drawing/2014/main" id="{4EB4F206-0AB6-4D3F-9007-552ACF263FFC}"/>
              </a:ext>
            </a:extLst>
          </p:cNvPr>
          <p:cNvSpPr txBox="1"/>
          <p:nvPr/>
        </p:nvSpPr>
        <p:spPr>
          <a:xfrm>
            <a:off x="6786187" y="3422938"/>
            <a:ext cx="2283615" cy="1297150"/>
          </a:xfrm>
          <a:prstGeom prst="rect">
            <a:avLst/>
          </a:prstGeom>
          <a:noFill/>
        </p:spPr>
        <p:txBody>
          <a:bodyPr wrap="none" lIns="33231" tIns="0" rIns="33231" bIns="0" rtlCol="0">
            <a:spAutoFit/>
          </a:bodyPr>
          <a:lstStyle/>
          <a:p>
            <a:pPr marL="0" marR="0" lvl="0" indent="0" algn="just" defTabSz="914400" rtl="0" eaLnBrk="1" fontAlgn="auto" latinLnBrk="0" hangingPunct="1">
              <a:lnSpc>
                <a:spcPts val="1015"/>
              </a:lnSpc>
              <a:spcBef>
                <a:spcPts val="0"/>
              </a:spcBef>
              <a:spcAft>
                <a:spcPts val="0"/>
              </a:spcAft>
              <a:buClrTx/>
              <a:buSzTx/>
              <a:buFontTx/>
              <a:buNone/>
              <a:tabLst/>
              <a:defRPr/>
            </a:pP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877" b="1" i="0" u="none" strike="noStrike" kern="1200" cap="none" spc="-8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広域搬入体制の全国展開</a:t>
            </a:r>
            <a:r>
              <a:rPr kumimoji="1" lang="en-US" altLang="ja-JP" sz="877" b="1" i="0" u="none" strike="noStrike" kern="1200" cap="none" spc="-8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77" b="1" i="0" u="none" strike="noStrike" kern="1200" cap="none" spc="-8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令和４年度補正予算</a:t>
            </a:r>
            <a:r>
              <a:rPr kumimoji="1" lang="en-US" altLang="ja-JP" sz="877" b="1" i="0" u="none" strike="noStrike" kern="1200" cap="none" spc="-83"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2064" marR="0" lvl="0" indent="0" algn="just" defTabSz="844083" rtl="0" eaLnBrk="1" fontAlgn="auto" latinLnBrk="0" hangingPunct="1">
              <a:lnSpc>
                <a:spcPts val="1015"/>
              </a:lnSpc>
              <a:spcBef>
                <a:spcPts val="0"/>
              </a:spcBef>
              <a:spcAft>
                <a:spcPts val="0"/>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各地域の地形等に合わせた処理加工施</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0" algn="just" defTabSz="844083" rtl="0" eaLnBrk="1" fontAlgn="auto" latinLnBrk="0" hangingPunct="1">
              <a:lnSpc>
                <a:spcPts val="1015"/>
              </a:lnSpc>
              <a:spcBef>
                <a:spcPts val="0"/>
              </a:spcBef>
              <a:spcAft>
                <a:spcPts val="554"/>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設への広域搬入方法の実証、全国展開</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844083" rtl="0" eaLnBrk="1" fontAlgn="auto" latinLnBrk="0" hangingPunct="1">
              <a:lnSpc>
                <a:spcPts val="1015"/>
              </a:lnSpc>
              <a:spcBef>
                <a:spcPts val="0"/>
              </a:spcBef>
              <a:spcAft>
                <a:spcPts val="0"/>
              </a:spcAft>
              <a:buClrTx/>
              <a:buSzTx/>
              <a:buFontTx/>
              <a:buNone/>
              <a:tabLst/>
              <a:defRPr/>
            </a:pP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②豚熱発生県における支援</a:t>
            </a:r>
            <a:endParaRPr kumimoji="1" lang="en-US" altLang="ja-JP"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0" algn="just" defTabSz="844083" rtl="0" eaLnBrk="1" fontAlgn="auto" latinLnBrk="0" hangingPunct="1">
              <a:lnSpc>
                <a:spcPts val="1015"/>
              </a:lnSpc>
              <a:spcBef>
                <a:spcPts val="0"/>
              </a:spcBef>
              <a:spcAft>
                <a:spcPts val="0"/>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「豚熱感染確認区域におけるジビエ利用の</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0" algn="just" defTabSz="844083" rtl="0" eaLnBrk="1" fontAlgn="auto" latinLnBrk="0" hangingPunct="1">
              <a:lnSpc>
                <a:spcPts val="1015"/>
              </a:lnSpc>
              <a:spcBef>
                <a:spcPts val="0"/>
              </a:spcBef>
              <a:spcAft>
                <a:spcPts val="554"/>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手引き」に基づく検査体制の整備等を支援</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844083" rtl="0" eaLnBrk="1" fontAlgn="auto" latinLnBrk="0" hangingPunct="1">
              <a:lnSpc>
                <a:spcPts val="1015"/>
              </a:lnSpc>
              <a:spcBef>
                <a:spcPts val="0"/>
              </a:spcBef>
              <a:spcAft>
                <a:spcPts val="0"/>
              </a:spcAft>
              <a:buClrTx/>
              <a:buSzTx/>
              <a:buFontTx/>
              <a:buNone/>
              <a:tabLst/>
              <a:defRPr/>
            </a:pP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877" b="1" i="0" u="none" strike="noStrike" kern="1200" cap="none" spc="-11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ジビエを扱う飲食店等の拡大</a:t>
            </a:r>
            <a:r>
              <a:rPr kumimoji="1" lang="en-US" altLang="ja-JP" sz="877" b="1" i="0" u="none" strike="noStrike" kern="1200" cap="none" spc="-11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77" b="1" i="0" u="none" strike="noStrike" kern="1200" cap="none" spc="-11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令和４年度補正予算</a:t>
            </a:r>
            <a:r>
              <a:rPr kumimoji="1" lang="en-US" altLang="ja-JP" sz="877" b="1" i="0" u="none" strike="noStrike" kern="1200" cap="none" spc="-11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2064" marR="0" lvl="0" indent="0" algn="just" defTabSz="844083" rtl="0" eaLnBrk="1" fontAlgn="auto" latinLnBrk="0" hangingPunct="1">
              <a:lnSpc>
                <a:spcPts val="1015"/>
              </a:lnSpc>
              <a:spcBef>
                <a:spcPts val="0"/>
              </a:spcBef>
              <a:spcAft>
                <a:spcPts val="0"/>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消費者への</a:t>
            </a:r>
            <a:r>
              <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、ジビエ料理に関する指導、</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0" algn="just" defTabSz="844083" rtl="0" eaLnBrk="1" fontAlgn="auto" latinLnBrk="0" hangingPunct="1">
              <a:lnSpc>
                <a:spcPts val="1015"/>
              </a:lnSpc>
              <a:spcBef>
                <a:spcPts val="0"/>
              </a:spcBef>
              <a:spcAft>
                <a:spcPts val="277"/>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処理加工施設と飲食店の商談会等を実施</a:t>
            </a:r>
            <a:endPar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24" name="図 223" descr="おもちゃ, 人形, 時計, 部屋 が含まれている画像&#10;&#10;自動的に生成された説明">
            <a:extLst>
              <a:ext uri="{FF2B5EF4-FFF2-40B4-BE49-F238E27FC236}">
                <a16:creationId xmlns:a16="http://schemas.microsoft.com/office/drawing/2014/main" id="{E226F0F4-4E7E-46C7-AA50-EDCC81898F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612606" y="3956460"/>
            <a:ext cx="397605" cy="341292"/>
          </a:xfrm>
          <a:prstGeom prst="rect">
            <a:avLst/>
          </a:prstGeom>
        </p:spPr>
      </p:pic>
      <p:pic>
        <p:nvPicPr>
          <p:cNvPr id="225" name="図 224">
            <a:extLst>
              <a:ext uri="{FF2B5EF4-FFF2-40B4-BE49-F238E27FC236}">
                <a16:creationId xmlns:a16="http://schemas.microsoft.com/office/drawing/2014/main" id="{26FEB76C-5B74-4DDF-8052-7D929EB2D273}"/>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620850" y="4444116"/>
            <a:ext cx="374896" cy="458588"/>
          </a:xfrm>
          <a:prstGeom prst="rect">
            <a:avLst/>
          </a:prstGeom>
        </p:spPr>
      </p:pic>
      <p:sp>
        <p:nvSpPr>
          <p:cNvPr id="226" name="テキスト ボックス 225">
            <a:extLst>
              <a:ext uri="{FF2B5EF4-FFF2-40B4-BE49-F238E27FC236}">
                <a16:creationId xmlns:a16="http://schemas.microsoft.com/office/drawing/2014/main" id="{9D281030-34AA-434C-B50C-DF0084866CD7}"/>
              </a:ext>
            </a:extLst>
          </p:cNvPr>
          <p:cNvSpPr txBox="1"/>
          <p:nvPr/>
        </p:nvSpPr>
        <p:spPr>
          <a:xfrm>
            <a:off x="4835865" y="3422938"/>
            <a:ext cx="1871611" cy="128240"/>
          </a:xfrm>
          <a:prstGeom prst="rect">
            <a:avLst/>
          </a:prstGeom>
          <a:noFill/>
        </p:spPr>
        <p:txBody>
          <a:bodyPr wrap="square" lIns="33231" tIns="0" rIns="33231" bIns="0" rtlCol="0" anchor="t" anchorCtr="0">
            <a:spAutoFit/>
          </a:bodyPr>
          <a:lstStyle/>
          <a:p>
            <a:pPr marL="0" marR="0" lvl="0" indent="0" algn="l" defTabSz="844083" rtl="0" eaLnBrk="1" fontAlgn="auto" latinLnBrk="0" hangingPunct="1">
              <a:lnSpc>
                <a:spcPts val="1015"/>
              </a:lnSpc>
              <a:spcBef>
                <a:spcPts val="0"/>
              </a:spcBef>
              <a:spcAft>
                <a:spcPts val="0"/>
              </a:spcAft>
              <a:buClrTx/>
              <a:buSzTx/>
              <a:buFontTx/>
              <a:buNone/>
              <a:tabLst/>
              <a:defRPr/>
            </a:pP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活用の定着に向けた取組の推進</a:t>
            </a:r>
            <a:endParaRPr kumimoji="1" lang="en-US" altLang="ja-JP" sz="877"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7" name="テキスト ボックス 226">
            <a:extLst>
              <a:ext uri="{FF2B5EF4-FFF2-40B4-BE49-F238E27FC236}">
                <a16:creationId xmlns:a16="http://schemas.microsoft.com/office/drawing/2014/main" id="{4413BCBF-89E5-4EA3-8D0E-23A964EBB210}"/>
              </a:ext>
            </a:extLst>
          </p:cNvPr>
          <p:cNvSpPr txBox="1"/>
          <p:nvPr/>
        </p:nvSpPr>
        <p:spPr>
          <a:xfrm>
            <a:off x="4835865" y="4336972"/>
            <a:ext cx="824997" cy="373820"/>
          </a:xfrm>
          <a:prstGeom prst="rect">
            <a:avLst/>
          </a:prstGeom>
          <a:noFill/>
        </p:spPr>
        <p:txBody>
          <a:bodyPr wrap="square" lIns="33231" tIns="0" rIns="33231" bIns="0" rtlCol="0" anchor="t" anchorCtr="0">
            <a:spAutoFit/>
          </a:bodyPr>
          <a:lstStyle/>
          <a:p>
            <a:pPr marL="82064" marR="0" lvl="0" indent="0" algn="just" defTabSz="914400" rtl="0" eaLnBrk="1" fontAlgn="auto" latinLnBrk="0" hangingPunct="1">
              <a:lnSpc>
                <a:spcPts val="1015"/>
              </a:lnSpc>
              <a:spcBef>
                <a:spcPts val="0"/>
              </a:spcBef>
              <a:spcAft>
                <a:spcPts val="0"/>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地域ぐるみで行う計画的な鳥類の追払い等を支援</a:t>
            </a:r>
          </a:p>
        </p:txBody>
      </p:sp>
      <p:grpSp>
        <p:nvGrpSpPr>
          <p:cNvPr id="230" name="グループ化 229">
            <a:extLst>
              <a:ext uri="{FF2B5EF4-FFF2-40B4-BE49-F238E27FC236}">
                <a16:creationId xmlns:a16="http://schemas.microsoft.com/office/drawing/2014/main" id="{26B1075B-BB07-48B7-AA2C-14849CF11B0D}"/>
              </a:ext>
            </a:extLst>
          </p:cNvPr>
          <p:cNvGrpSpPr>
            <a:grpSpLocks noChangeAspect="1"/>
          </p:cNvGrpSpPr>
          <p:nvPr/>
        </p:nvGrpSpPr>
        <p:grpSpPr>
          <a:xfrm>
            <a:off x="5819517" y="3608852"/>
            <a:ext cx="835146" cy="356905"/>
            <a:chOff x="5735627" y="3608605"/>
            <a:chExt cx="1176820" cy="502924"/>
          </a:xfrm>
        </p:grpSpPr>
        <p:pic>
          <p:nvPicPr>
            <p:cNvPr id="231" name="図 230">
              <a:extLst>
                <a:ext uri="{FF2B5EF4-FFF2-40B4-BE49-F238E27FC236}">
                  <a16:creationId xmlns:a16="http://schemas.microsoft.com/office/drawing/2014/main" id="{0822C1C7-A45F-4DE8-A552-1FE617AC649E}"/>
                </a:ext>
              </a:extLst>
            </p:cNvPr>
            <p:cNvPicPr/>
            <p:nvPr/>
          </p:nvPicPr>
          <p:blipFill rotWithShape="1">
            <a:blip r:embed="rId13" cstate="print">
              <a:extLst>
                <a:ext uri="{28A0092B-C50C-407E-A947-70E740481C1C}">
                  <a14:useLocalDpi xmlns:a14="http://schemas.microsoft.com/office/drawing/2010/main" val="0"/>
                </a:ext>
              </a:extLst>
            </a:blip>
            <a:srcRect/>
            <a:stretch/>
          </p:blipFill>
          <p:spPr bwMode="auto">
            <a:xfrm>
              <a:off x="5735627" y="3608605"/>
              <a:ext cx="771827" cy="497168"/>
            </a:xfrm>
            <a:prstGeom prst="rect">
              <a:avLst/>
            </a:prstGeom>
            <a:noFill/>
            <a:ln>
              <a:solidFill>
                <a:schemeClr val="tx1"/>
              </a:solidFill>
            </a:ln>
            <a:extLst>
              <a:ext uri="{53640926-AAD7-44D8-BBD7-CCE9431645EC}">
                <a14:shadowObscured xmlns:a14="http://schemas.microsoft.com/office/drawing/2010/main"/>
              </a:ext>
            </a:extLst>
          </p:spPr>
        </p:pic>
        <p:grpSp>
          <p:nvGrpSpPr>
            <p:cNvPr id="232" name="グループ化 231">
              <a:extLst>
                <a:ext uri="{FF2B5EF4-FFF2-40B4-BE49-F238E27FC236}">
                  <a16:creationId xmlns:a16="http://schemas.microsoft.com/office/drawing/2014/main" id="{EEE9A019-87B9-4034-AD1F-C21F71A88464}"/>
                </a:ext>
              </a:extLst>
            </p:cNvPr>
            <p:cNvGrpSpPr/>
            <p:nvPr/>
          </p:nvGrpSpPr>
          <p:grpSpPr>
            <a:xfrm>
              <a:off x="6300770" y="3727032"/>
              <a:ext cx="611677" cy="384497"/>
              <a:chOff x="10385209" y="3783810"/>
              <a:chExt cx="611677" cy="384497"/>
            </a:xfrm>
          </p:grpSpPr>
          <p:sp>
            <p:nvSpPr>
              <p:cNvPr id="233" name="正方形/長方形 232">
                <a:extLst>
                  <a:ext uri="{FF2B5EF4-FFF2-40B4-BE49-F238E27FC236}">
                    <a16:creationId xmlns:a16="http://schemas.microsoft.com/office/drawing/2014/main" id="{930AB24F-8912-40B5-A2CF-3EDCEB50609E}"/>
                  </a:ext>
                </a:extLst>
              </p:cNvPr>
              <p:cNvSpPr/>
              <p:nvPr/>
            </p:nvSpPr>
            <p:spPr>
              <a:xfrm>
                <a:off x="10458468" y="3783810"/>
                <a:ext cx="418677" cy="38449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234" name="グループ化 233">
                <a:extLst>
                  <a:ext uri="{FF2B5EF4-FFF2-40B4-BE49-F238E27FC236}">
                    <a16:creationId xmlns:a16="http://schemas.microsoft.com/office/drawing/2014/main" id="{FCA6753A-D869-4F6C-87FB-0DB399430E5D}"/>
                  </a:ext>
                </a:extLst>
              </p:cNvPr>
              <p:cNvGrpSpPr/>
              <p:nvPr/>
            </p:nvGrpSpPr>
            <p:grpSpPr>
              <a:xfrm>
                <a:off x="10385209" y="3793815"/>
                <a:ext cx="611677" cy="360205"/>
                <a:chOff x="6222242" y="3644820"/>
                <a:chExt cx="611677" cy="360205"/>
              </a:xfrm>
            </p:grpSpPr>
            <p:sp>
              <p:nvSpPr>
                <p:cNvPr id="235" name="正方形/長方形 155">
                  <a:extLst>
                    <a:ext uri="{FF2B5EF4-FFF2-40B4-BE49-F238E27FC236}">
                      <a16:creationId xmlns:a16="http://schemas.microsoft.com/office/drawing/2014/main" id="{D716CA72-384F-45C8-B767-F37EA4625A8E}"/>
                    </a:ext>
                  </a:extLst>
                </p:cNvPr>
                <p:cNvSpPr>
                  <a:spLocks noChangeArrowheads="1"/>
                </p:cNvSpPr>
                <p:nvPr/>
              </p:nvSpPr>
              <p:spPr bwMode="auto">
                <a:xfrm>
                  <a:off x="6342707" y="3748389"/>
                  <a:ext cx="459034" cy="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369" b="0" i="0" u="none" strike="noStrike" kern="1200" cap="none" spc="0" normalizeH="0" baseline="0" noProof="0" dirty="0">
                      <a:ln>
                        <a:noFill/>
                      </a:ln>
                      <a:solidFill>
                        <a:srgbClr val="000000"/>
                      </a:solidFill>
                      <a:effectLst/>
                      <a:uLnTx/>
                      <a:uFillTx/>
                      <a:latin typeface="游明朝" panose="02020400000000000000" pitchFamily="18" charset="-128"/>
                      <a:ea typeface="Meiryo UI"/>
                      <a:cs typeface="Times New Roman" panose="02020603050405020304" pitchFamily="18" charset="0"/>
                    </a:rPr>
                    <a:t>大きい</a:t>
                  </a:r>
                  <a:endParaRPr kumimoji="0" lang="ja-JP" altLang="ja-JP" sz="1015" b="0" i="0" u="none" strike="noStrike" kern="1200" cap="none" spc="0" normalizeH="0" baseline="0" noProof="0" dirty="0">
                    <a:ln>
                      <a:noFill/>
                    </a:ln>
                    <a:solidFill>
                      <a:prstClr val="black"/>
                    </a:solidFill>
                    <a:effectLst/>
                    <a:uLnTx/>
                    <a:uFillTx/>
                    <a:latin typeface="Arial" panose="020B0604020202020204" pitchFamily="34" charset="0"/>
                    <a:ea typeface="Meiryo UI"/>
                    <a:cs typeface="+mn-cs"/>
                  </a:endParaRPr>
                </a:p>
              </p:txBody>
            </p:sp>
            <p:sp>
              <p:nvSpPr>
                <p:cNvPr id="236" name="正方形/長方形 156">
                  <a:extLst>
                    <a:ext uri="{FF2B5EF4-FFF2-40B4-BE49-F238E27FC236}">
                      <a16:creationId xmlns:a16="http://schemas.microsoft.com/office/drawing/2014/main" id="{E45775B5-B8A9-43C7-B3C4-C256BC59407F}"/>
                    </a:ext>
                  </a:extLst>
                </p:cNvPr>
                <p:cNvSpPr>
                  <a:spLocks noChangeArrowheads="1"/>
                </p:cNvSpPr>
                <p:nvPr/>
              </p:nvSpPr>
              <p:spPr bwMode="auto">
                <a:xfrm>
                  <a:off x="6222242" y="3644820"/>
                  <a:ext cx="611677" cy="13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462" b="0" i="0" u="none" strike="noStrike" kern="1200" cap="none" spc="0" normalizeH="0" baseline="0" noProof="0" dirty="0">
                      <a:ln>
                        <a:noFill/>
                      </a:ln>
                      <a:solidFill>
                        <a:srgbClr val="000000"/>
                      </a:solidFill>
                      <a:effectLst/>
                      <a:uLnTx/>
                      <a:uFillTx/>
                      <a:latin typeface="游明朝" panose="02020400000000000000" pitchFamily="18" charset="-128"/>
                      <a:ea typeface="Meiryo UI"/>
                      <a:cs typeface="Times New Roman" panose="02020603050405020304" pitchFamily="18" charset="0"/>
                    </a:rPr>
                    <a:t>被害程度</a:t>
                  </a:r>
                  <a:endParaRPr kumimoji="0" lang="ja-JP" altLang="ja-JP" sz="969" b="0" i="0" u="none" strike="noStrike" kern="1200" cap="none" spc="0" normalizeH="0" baseline="0" noProof="0" dirty="0">
                    <a:ln>
                      <a:noFill/>
                    </a:ln>
                    <a:solidFill>
                      <a:prstClr val="black"/>
                    </a:solidFill>
                    <a:effectLst/>
                    <a:uLnTx/>
                    <a:uFillTx/>
                    <a:latin typeface="Arial" panose="020B0604020202020204" pitchFamily="34" charset="0"/>
                    <a:ea typeface="Meiryo UI"/>
                    <a:cs typeface="+mn-cs"/>
                  </a:endParaRPr>
                </a:p>
              </p:txBody>
            </p:sp>
            <p:sp>
              <p:nvSpPr>
                <p:cNvPr id="237" name="正方形/長方形 163">
                  <a:extLst>
                    <a:ext uri="{FF2B5EF4-FFF2-40B4-BE49-F238E27FC236}">
                      <a16:creationId xmlns:a16="http://schemas.microsoft.com/office/drawing/2014/main" id="{A44D12E4-48E6-4301-A704-751F00FCF2F4}"/>
                    </a:ext>
                  </a:extLst>
                </p:cNvPr>
                <p:cNvSpPr>
                  <a:spLocks noChangeArrowheads="1"/>
                </p:cNvSpPr>
                <p:nvPr/>
              </p:nvSpPr>
              <p:spPr bwMode="auto">
                <a:xfrm>
                  <a:off x="6337491" y="3828883"/>
                  <a:ext cx="455612" cy="10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369" b="0" i="0" u="none" strike="noStrike" kern="1200" cap="none" spc="0" normalizeH="0" baseline="0" noProof="0" dirty="0">
                      <a:ln>
                        <a:noFill/>
                      </a:ln>
                      <a:solidFill>
                        <a:srgbClr val="000000"/>
                      </a:solidFill>
                      <a:effectLst/>
                      <a:uLnTx/>
                      <a:uFillTx/>
                      <a:latin typeface="游明朝" panose="02020400000000000000" pitchFamily="18" charset="-128"/>
                      <a:ea typeface="Meiryo UI"/>
                      <a:cs typeface="Times New Roman" panose="02020603050405020304" pitchFamily="18" charset="0"/>
                    </a:rPr>
                    <a:t>軽微</a:t>
                  </a:r>
                  <a:endParaRPr kumimoji="0" lang="ja-JP" altLang="ja-JP" sz="1015" b="0" i="0" u="none" strike="noStrike" kern="1200" cap="none" spc="0" normalizeH="0" baseline="0" noProof="0" dirty="0">
                    <a:ln>
                      <a:noFill/>
                    </a:ln>
                    <a:solidFill>
                      <a:prstClr val="black"/>
                    </a:solidFill>
                    <a:effectLst/>
                    <a:uLnTx/>
                    <a:uFillTx/>
                    <a:latin typeface="Arial" panose="020B0604020202020204" pitchFamily="34" charset="0"/>
                    <a:ea typeface="Meiryo UI"/>
                    <a:cs typeface="+mn-cs"/>
                  </a:endParaRPr>
                </a:p>
              </p:txBody>
            </p:sp>
            <p:sp>
              <p:nvSpPr>
                <p:cNvPr id="238" name="正方形/長方形 165">
                  <a:extLst>
                    <a:ext uri="{FF2B5EF4-FFF2-40B4-BE49-F238E27FC236}">
                      <a16:creationId xmlns:a16="http://schemas.microsoft.com/office/drawing/2014/main" id="{E9A5A76C-A38E-4F89-BE0D-32E7C355BD74}"/>
                    </a:ext>
                  </a:extLst>
                </p:cNvPr>
                <p:cNvSpPr>
                  <a:spLocks noChangeArrowheads="1"/>
                </p:cNvSpPr>
                <p:nvPr/>
              </p:nvSpPr>
              <p:spPr bwMode="auto">
                <a:xfrm>
                  <a:off x="6344121" y="3907834"/>
                  <a:ext cx="384794" cy="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369" b="0" i="0" u="none" strike="noStrike" kern="1200" cap="none" spc="0" normalizeH="0" baseline="0" noProof="0" dirty="0">
                      <a:ln>
                        <a:noFill/>
                      </a:ln>
                      <a:solidFill>
                        <a:srgbClr val="000000"/>
                      </a:solidFill>
                      <a:effectLst/>
                      <a:uLnTx/>
                      <a:uFillTx/>
                      <a:latin typeface="游明朝" panose="02020400000000000000" pitchFamily="18" charset="-128"/>
                      <a:ea typeface="Meiryo UI"/>
                      <a:cs typeface="Times New Roman" panose="02020603050405020304" pitchFamily="18" charset="0"/>
                    </a:rPr>
                    <a:t>なし</a:t>
                  </a:r>
                  <a:endParaRPr kumimoji="0" lang="ja-JP" altLang="ja-JP" sz="1015" b="0" i="0" u="none" strike="noStrike" kern="1200" cap="none" spc="0" normalizeH="0" baseline="0" noProof="0" dirty="0">
                    <a:ln>
                      <a:noFill/>
                    </a:ln>
                    <a:solidFill>
                      <a:prstClr val="black"/>
                    </a:solidFill>
                    <a:effectLst/>
                    <a:uLnTx/>
                    <a:uFillTx/>
                    <a:latin typeface="Arial" panose="020B0604020202020204" pitchFamily="34" charset="0"/>
                    <a:ea typeface="Meiryo UI"/>
                    <a:cs typeface="+mn-cs"/>
                  </a:endParaRPr>
                </a:p>
              </p:txBody>
            </p:sp>
            <p:pic>
              <p:nvPicPr>
                <p:cNvPr id="239" name="図 238">
                  <a:extLst>
                    <a:ext uri="{FF2B5EF4-FFF2-40B4-BE49-F238E27FC236}">
                      <a16:creationId xmlns:a16="http://schemas.microsoft.com/office/drawing/2014/main" id="{5CDEEB59-13FE-4347-8C42-04772DC68B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03519" y="3760434"/>
                  <a:ext cx="118985" cy="241455"/>
                </a:xfrm>
                <a:prstGeom prst="rect">
                  <a:avLst/>
                </a:prstGeom>
              </p:spPr>
            </p:pic>
          </p:grpSp>
        </p:grpSp>
      </p:grpSp>
      <p:sp>
        <p:nvSpPr>
          <p:cNvPr id="240" name="テキスト ボックス 239">
            <a:extLst>
              <a:ext uri="{FF2B5EF4-FFF2-40B4-BE49-F238E27FC236}">
                <a16:creationId xmlns:a16="http://schemas.microsoft.com/office/drawing/2014/main" id="{CEDB01F5-FF76-414A-AA8E-ACA488C68D88}"/>
              </a:ext>
            </a:extLst>
          </p:cNvPr>
          <p:cNvSpPr txBox="1"/>
          <p:nvPr/>
        </p:nvSpPr>
        <p:spPr>
          <a:xfrm>
            <a:off x="5344529" y="3294146"/>
            <a:ext cx="864666" cy="73575"/>
          </a:xfrm>
          <a:prstGeom prst="rect">
            <a:avLst/>
          </a:prstGeom>
          <a:solidFill>
            <a:schemeClr val="bg1"/>
          </a:solidFill>
          <a:ln w="12700">
            <a:noFill/>
          </a:ln>
        </p:spPr>
        <p:txBody>
          <a:bodyPr wrap="none" lIns="33231" tIns="0" rIns="33231"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捕獲等の強化</a:t>
            </a:r>
            <a:r>
              <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テキスト ボックス 240">
            <a:extLst>
              <a:ext uri="{FF2B5EF4-FFF2-40B4-BE49-F238E27FC236}">
                <a16:creationId xmlns:a16="http://schemas.microsoft.com/office/drawing/2014/main" id="{1F9A356F-1DBB-4098-9CBA-E8FFF392E517}"/>
              </a:ext>
            </a:extLst>
          </p:cNvPr>
          <p:cNvSpPr txBox="1"/>
          <p:nvPr/>
        </p:nvSpPr>
        <p:spPr>
          <a:xfrm>
            <a:off x="5731518" y="3967174"/>
            <a:ext cx="973343" cy="993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被害等の可視化、対策への活用</a:t>
            </a:r>
          </a:p>
        </p:txBody>
      </p:sp>
      <p:pic>
        <p:nvPicPr>
          <p:cNvPr id="245" name="図 244" descr="部屋 が含まれている画像&#10;&#10;自動的に生成された説明">
            <a:extLst>
              <a:ext uri="{FF2B5EF4-FFF2-40B4-BE49-F238E27FC236}">
                <a16:creationId xmlns:a16="http://schemas.microsoft.com/office/drawing/2014/main" id="{C00F6218-B7CE-4C9F-8234-098977C8B3E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20743" y="4404225"/>
            <a:ext cx="289991" cy="330474"/>
          </a:xfrm>
          <a:prstGeom prst="rect">
            <a:avLst/>
          </a:prstGeom>
        </p:spPr>
      </p:pic>
      <p:pic>
        <p:nvPicPr>
          <p:cNvPr id="246" name="図 245">
            <a:extLst>
              <a:ext uri="{FF2B5EF4-FFF2-40B4-BE49-F238E27FC236}">
                <a16:creationId xmlns:a16="http://schemas.microsoft.com/office/drawing/2014/main" id="{BCB947A3-6E5D-44BE-B657-81C21EF0978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78450" y="4346498"/>
            <a:ext cx="702464" cy="361914"/>
          </a:xfrm>
          <a:prstGeom prst="rect">
            <a:avLst/>
          </a:prstGeom>
          <a:ln w="6350">
            <a:solidFill>
              <a:schemeClr val="tx1"/>
            </a:solidFill>
          </a:ln>
        </p:spPr>
      </p:pic>
      <p:sp>
        <p:nvSpPr>
          <p:cNvPr id="247" name="テキスト ボックス 246">
            <a:extLst>
              <a:ext uri="{FF2B5EF4-FFF2-40B4-BE49-F238E27FC236}">
                <a16:creationId xmlns:a16="http://schemas.microsoft.com/office/drawing/2014/main" id="{C6E7FDCC-358E-413D-BA1B-C9FB86CCC65C}"/>
              </a:ext>
            </a:extLst>
          </p:cNvPr>
          <p:cNvSpPr txBox="1"/>
          <p:nvPr/>
        </p:nvSpPr>
        <p:spPr>
          <a:xfrm>
            <a:off x="5688087" y="4731607"/>
            <a:ext cx="981905" cy="993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鳥類の食害を受けたキャベツ</a:t>
            </a:r>
          </a:p>
        </p:txBody>
      </p:sp>
      <p:sp>
        <p:nvSpPr>
          <p:cNvPr id="248" name="テキスト ボックス 247">
            <a:extLst>
              <a:ext uri="{FF2B5EF4-FFF2-40B4-BE49-F238E27FC236}">
                <a16:creationId xmlns:a16="http://schemas.microsoft.com/office/drawing/2014/main" id="{0E532956-48A2-4068-ADAA-C203FF8DB43E}"/>
              </a:ext>
            </a:extLst>
          </p:cNvPr>
          <p:cNvSpPr txBox="1"/>
          <p:nvPr/>
        </p:nvSpPr>
        <p:spPr>
          <a:xfrm>
            <a:off x="4832636" y="3566673"/>
            <a:ext cx="853329" cy="502061"/>
          </a:xfrm>
          <a:prstGeom prst="rect">
            <a:avLst/>
          </a:prstGeom>
          <a:noFill/>
        </p:spPr>
        <p:txBody>
          <a:bodyPr wrap="square" lIns="33231" tIns="0" rIns="33231" bIns="0" rtlCol="0" anchor="t" anchorCtr="0">
            <a:spAutoFit/>
          </a:bodyPr>
          <a:lstStyle/>
          <a:p>
            <a:pPr marL="82064" marR="0" lvl="0" indent="0" algn="just" defTabSz="914400" rtl="0" eaLnBrk="1" fontAlgn="auto" latinLnBrk="0" hangingPunct="1">
              <a:lnSpc>
                <a:spcPts val="1015"/>
              </a:lnSpc>
              <a:spcBef>
                <a:spcPts val="0"/>
              </a:spcBef>
              <a:spcAft>
                <a:spcPts val="0"/>
              </a:spcAft>
              <a:buClrTx/>
              <a:buSzTx/>
              <a:buFontTx/>
              <a:buNone/>
              <a:tabLst/>
              <a:defRPr/>
            </a:pP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データを活用した被害対策や、</a:t>
            </a:r>
            <a:r>
              <a:rPr kumimoji="1" lang="en-US" altLang="ja-JP"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831" b="0"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を活用できる人材の育成等を支援</a:t>
            </a:r>
          </a:p>
        </p:txBody>
      </p:sp>
      <p:sp>
        <p:nvSpPr>
          <p:cNvPr id="249" name="テキスト ボックス 248">
            <a:extLst>
              <a:ext uri="{FF2B5EF4-FFF2-40B4-BE49-F238E27FC236}">
                <a16:creationId xmlns:a16="http://schemas.microsoft.com/office/drawing/2014/main" id="{25CB79F1-4CCD-4FCA-946A-C337EFC29B8E}"/>
              </a:ext>
            </a:extLst>
          </p:cNvPr>
          <p:cNvSpPr txBox="1"/>
          <p:nvPr/>
        </p:nvSpPr>
        <p:spPr>
          <a:xfrm>
            <a:off x="4835864" y="4198884"/>
            <a:ext cx="1648954" cy="128240"/>
          </a:xfrm>
          <a:prstGeom prst="rect">
            <a:avLst/>
          </a:prstGeom>
          <a:noFill/>
        </p:spPr>
        <p:txBody>
          <a:bodyPr wrap="none" lIns="33231" tIns="0" rIns="33231" bIns="0" rtlCol="0" anchor="t" anchorCtr="0">
            <a:spAutoFit/>
          </a:bodyPr>
          <a:lstStyle/>
          <a:p>
            <a:pPr marL="0" marR="0" lvl="0" indent="0" algn="l" defTabSz="914400" rtl="0" eaLnBrk="1" fontAlgn="auto" latinLnBrk="0" hangingPunct="1">
              <a:lnSpc>
                <a:spcPts val="1015"/>
              </a:lnSpc>
              <a:spcBef>
                <a:spcPts val="0"/>
              </a:spcBef>
              <a:spcAft>
                <a:spcPts val="0"/>
              </a:spcAft>
              <a:buClrTx/>
              <a:buSzTx/>
              <a:buFontTx/>
              <a:buNone/>
              <a:tabLst/>
              <a:defRPr/>
            </a:pPr>
            <a:r>
              <a:rPr kumimoji="1" lang="ja-JP" altLang="en-US"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②鳥類に対する総合的な対策の実施</a:t>
            </a:r>
            <a:endParaRPr kumimoji="1" lang="en-US" altLang="ja-JP" sz="877" b="1" i="0" u="none" strike="noStrike" kern="120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object 9">
            <a:extLst>
              <a:ext uri="{FF2B5EF4-FFF2-40B4-BE49-F238E27FC236}">
                <a16:creationId xmlns:a16="http://schemas.microsoft.com/office/drawing/2014/main" id="{BE8809DE-CA1F-4609-A02A-F5B26ECB86CB}"/>
              </a:ext>
            </a:extLst>
          </p:cNvPr>
          <p:cNvSpPr/>
          <p:nvPr/>
        </p:nvSpPr>
        <p:spPr>
          <a:xfrm>
            <a:off x="8773822" y="3557955"/>
            <a:ext cx="222617" cy="143182"/>
          </a:xfrm>
          <a:prstGeom prst="rect">
            <a:avLst/>
          </a:prstGeom>
          <a:blipFill>
            <a:blip r:embed="rId17" cstate="print">
              <a:extLst>
                <a:ext uri="{28A0092B-C50C-407E-A947-70E740481C1C}">
                  <a14:useLocalDpi xmlns:a14="http://schemas.microsoft.com/office/drawing/2010/main" val="0"/>
                </a:ext>
              </a:extLst>
            </a:blip>
            <a:stretch>
              <a:fillRect/>
            </a:stretch>
          </a:blip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6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76" name="Picture 20" descr="C:\Users\tooru_kakubari\イラストデータ\imgs\large\99-I-388.jpg">
            <a:extLst>
              <a:ext uri="{FF2B5EF4-FFF2-40B4-BE49-F238E27FC236}">
                <a16:creationId xmlns:a16="http://schemas.microsoft.com/office/drawing/2014/main" id="{19A415DF-018D-4592-A708-53AC12E8892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55007" y="3747233"/>
            <a:ext cx="251402" cy="169182"/>
          </a:xfrm>
          <a:prstGeom prst="rect">
            <a:avLst/>
          </a:prstGeom>
          <a:noFill/>
          <a:extLst>
            <a:ext uri="{909E8E84-426E-40DD-AFC4-6F175D3DCCD1}">
              <a14:hiddenFill xmlns:a14="http://schemas.microsoft.com/office/drawing/2010/main">
                <a:solidFill>
                  <a:srgbClr val="FFFFFF"/>
                </a:solidFill>
              </a14:hiddenFill>
            </a:ext>
          </a:extLst>
        </p:spPr>
      </p:pic>
      <p:cxnSp>
        <p:nvCxnSpPr>
          <p:cNvPr id="177" name="直線矢印コネクタ 176">
            <a:extLst>
              <a:ext uri="{FF2B5EF4-FFF2-40B4-BE49-F238E27FC236}">
                <a16:creationId xmlns:a16="http://schemas.microsoft.com/office/drawing/2014/main" id="{2302B846-0F2C-40D9-888D-ED23B8FF24A8}"/>
              </a:ext>
            </a:extLst>
          </p:cNvPr>
          <p:cNvCxnSpPr>
            <a:cxnSpLocks/>
            <a:stCxn id="175" idx="2"/>
          </p:cNvCxnSpPr>
          <p:nvPr/>
        </p:nvCxnSpPr>
        <p:spPr>
          <a:xfrm flipH="1">
            <a:off x="8774341" y="3701137"/>
            <a:ext cx="110790" cy="7853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4" name="表 173">
            <a:extLst>
              <a:ext uri="{FF2B5EF4-FFF2-40B4-BE49-F238E27FC236}">
                <a16:creationId xmlns:a16="http://schemas.microsoft.com/office/drawing/2014/main" id="{A1C71A14-A27E-419F-983A-49F17B4E3CBD}"/>
              </a:ext>
            </a:extLst>
          </p:cNvPr>
          <p:cNvGraphicFramePr>
            <a:graphicFrameLocks noGrp="1"/>
          </p:cNvGraphicFramePr>
          <p:nvPr/>
        </p:nvGraphicFramePr>
        <p:xfrm>
          <a:off x="214495" y="5837053"/>
          <a:ext cx="8389953" cy="561804"/>
        </p:xfrm>
        <a:graphic>
          <a:graphicData uri="http://schemas.openxmlformats.org/drawingml/2006/table">
            <a:tbl>
              <a:tblPr/>
              <a:tblGrid>
                <a:gridCol w="682081">
                  <a:extLst>
                    <a:ext uri="{9D8B030D-6E8A-4147-A177-3AD203B41FA5}">
                      <a16:colId xmlns:a16="http://schemas.microsoft.com/office/drawing/2014/main" val="20000"/>
                    </a:ext>
                  </a:extLst>
                </a:gridCol>
                <a:gridCol w="507072">
                  <a:extLst>
                    <a:ext uri="{9D8B030D-6E8A-4147-A177-3AD203B41FA5}">
                      <a16:colId xmlns:a16="http://schemas.microsoft.com/office/drawing/2014/main" val="20001"/>
                    </a:ext>
                  </a:extLst>
                </a:gridCol>
                <a:gridCol w="466955">
                  <a:extLst>
                    <a:ext uri="{9D8B030D-6E8A-4147-A177-3AD203B41FA5}">
                      <a16:colId xmlns:a16="http://schemas.microsoft.com/office/drawing/2014/main" val="20002"/>
                    </a:ext>
                  </a:extLst>
                </a:gridCol>
                <a:gridCol w="487013">
                  <a:extLst>
                    <a:ext uri="{9D8B030D-6E8A-4147-A177-3AD203B41FA5}">
                      <a16:colId xmlns:a16="http://schemas.microsoft.com/office/drawing/2014/main" val="20003"/>
                    </a:ext>
                  </a:extLst>
                </a:gridCol>
                <a:gridCol w="486192">
                  <a:extLst>
                    <a:ext uri="{9D8B030D-6E8A-4147-A177-3AD203B41FA5}">
                      <a16:colId xmlns:a16="http://schemas.microsoft.com/office/drawing/2014/main" val="20004"/>
                    </a:ext>
                  </a:extLst>
                </a:gridCol>
                <a:gridCol w="487834">
                  <a:extLst>
                    <a:ext uri="{9D8B030D-6E8A-4147-A177-3AD203B41FA5}">
                      <a16:colId xmlns:a16="http://schemas.microsoft.com/office/drawing/2014/main" val="20005"/>
                    </a:ext>
                  </a:extLst>
                </a:gridCol>
                <a:gridCol w="487013">
                  <a:extLst>
                    <a:ext uri="{9D8B030D-6E8A-4147-A177-3AD203B41FA5}">
                      <a16:colId xmlns:a16="http://schemas.microsoft.com/office/drawing/2014/main" val="20006"/>
                    </a:ext>
                  </a:extLst>
                </a:gridCol>
                <a:gridCol w="487013">
                  <a:extLst>
                    <a:ext uri="{9D8B030D-6E8A-4147-A177-3AD203B41FA5}">
                      <a16:colId xmlns:a16="http://schemas.microsoft.com/office/drawing/2014/main" val="20007"/>
                    </a:ext>
                  </a:extLst>
                </a:gridCol>
                <a:gridCol w="487013">
                  <a:extLst>
                    <a:ext uri="{9D8B030D-6E8A-4147-A177-3AD203B41FA5}">
                      <a16:colId xmlns:a16="http://schemas.microsoft.com/office/drawing/2014/main" val="20008"/>
                    </a:ext>
                  </a:extLst>
                </a:gridCol>
                <a:gridCol w="487013">
                  <a:extLst>
                    <a:ext uri="{9D8B030D-6E8A-4147-A177-3AD203B41FA5}">
                      <a16:colId xmlns:a16="http://schemas.microsoft.com/office/drawing/2014/main" val="20009"/>
                    </a:ext>
                  </a:extLst>
                </a:gridCol>
                <a:gridCol w="487013">
                  <a:extLst>
                    <a:ext uri="{9D8B030D-6E8A-4147-A177-3AD203B41FA5}">
                      <a16:colId xmlns:a16="http://schemas.microsoft.com/office/drawing/2014/main" val="20010"/>
                    </a:ext>
                  </a:extLst>
                </a:gridCol>
                <a:gridCol w="487013">
                  <a:extLst>
                    <a:ext uri="{9D8B030D-6E8A-4147-A177-3AD203B41FA5}">
                      <a16:colId xmlns:a16="http://schemas.microsoft.com/office/drawing/2014/main" val="20011"/>
                    </a:ext>
                  </a:extLst>
                </a:gridCol>
                <a:gridCol w="487013">
                  <a:extLst>
                    <a:ext uri="{9D8B030D-6E8A-4147-A177-3AD203B41FA5}">
                      <a16:colId xmlns:a16="http://schemas.microsoft.com/office/drawing/2014/main" val="20012"/>
                    </a:ext>
                  </a:extLst>
                </a:gridCol>
                <a:gridCol w="487013">
                  <a:extLst>
                    <a:ext uri="{9D8B030D-6E8A-4147-A177-3AD203B41FA5}">
                      <a16:colId xmlns:a16="http://schemas.microsoft.com/office/drawing/2014/main" val="20013"/>
                    </a:ext>
                  </a:extLst>
                </a:gridCol>
                <a:gridCol w="487013">
                  <a:extLst>
                    <a:ext uri="{9D8B030D-6E8A-4147-A177-3AD203B41FA5}">
                      <a16:colId xmlns:a16="http://schemas.microsoft.com/office/drawing/2014/main" val="3962205270"/>
                    </a:ext>
                  </a:extLst>
                </a:gridCol>
                <a:gridCol w="457641">
                  <a:extLst>
                    <a:ext uri="{9D8B030D-6E8A-4147-A177-3AD203B41FA5}">
                      <a16:colId xmlns:a16="http://schemas.microsoft.com/office/drawing/2014/main" val="1628484765"/>
                    </a:ext>
                  </a:extLst>
                </a:gridCol>
                <a:gridCol w="432048">
                  <a:extLst>
                    <a:ext uri="{9D8B030D-6E8A-4147-A177-3AD203B41FA5}">
                      <a16:colId xmlns:a16="http://schemas.microsoft.com/office/drawing/2014/main" val="3210008941"/>
                    </a:ext>
                  </a:extLst>
                </a:gridCol>
              </a:tblGrid>
              <a:tr h="189934">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H21</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H22</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H23</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H24</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H28</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H29</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H30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R1</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R2</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a:t>
                      </a:r>
                      <a:r>
                        <a:rPr lang="ja-JP" alt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３</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a:t>
                      </a:r>
                      <a:r>
                        <a:rPr lang="ja-JP" alt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４</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R5</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000"/>
                  </a:ext>
                </a:extLst>
              </a:tr>
              <a:tr h="185935">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当初予算額</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113</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104</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102</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96</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85935">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補正予算額</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69" marR="6269" marT="6269" marB="0" anchor="ctr">
                    <a:lnL w="6350" cap="flat" cmpd="sng" algn="ctr">
                      <a:solidFill>
                        <a:srgbClr val="70AD47"/>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8" name="テキスト ボックス 83">
            <a:extLst>
              <a:ext uri="{FF2B5EF4-FFF2-40B4-BE49-F238E27FC236}">
                <a16:creationId xmlns:a16="http://schemas.microsoft.com/office/drawing/2014/main" id="{32AEE3B5-31EB-46F9-B67C-B97CC3D41289}"/>
              </a:ext>
            </a:extLst>
          </p:cNvPr>
          <p:cNvSpPr txBox="1">
            <a:spLocks noChangeArrowheads="1"/>
          </p:cNvSpPr>
          <p:nvPr/>
        </p:nvSpPr>
        <p:spPr bwMode="auto">
          <a:xfrm>
            <a:off x="19385" y="5646126"/>
            <a:ext cx="1854128"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7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＜予算額の推移＞</a:t>
            </a:r>
          </a:p>
        </p:txBody>
      </p:sp>
      <p:sp>
        <p:nvSpPr>
          <p:cNvPr id="179" name="テキスト ボックス 83">
            <a:extLst>
              <a:ext uri="{FF2B5EF4-FFF2-40B4-BE49-F238E27FC236}">
                <a16:creationId xmlns:a16="http://schemas.microsoft.com/office/drawing/2014/main" id="{7FB8D185-0BD7-471D-8C77-155427482BC0}"/>
              </a:ext>
            </a:extLst>
          </p:cNvPr>
          <p:cNvSpPr txBox="1">
            <a:spLocks noChangeArrowheads="1"/>
          </p:cNvSpPr>
          <p:nvPr/>
        </p:nvSpPr>
        <p:spPr bwMode="auto">
          <a:xfrm>
            <a:off x="7901744" y="5643763"/>
            <a:ext cx="702704" cy="193002"/>
          </a:xfrm>
          <a:prstGeom prst="rect">
            <a:avLst/>
          </a:prstGeom>
          <a:noFill/>
          <a:ln w="9525">
            <a:noFill/>
            <a:miter lim="800000"/>
            <a:headEnd/>
            <a:tailEnd/>
          </a:ln>
        </p:spPr>
        <p:txBody>
          <a:bodyPr wrap="non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654"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80" name="テキスト ボックス 83">
            <a:extLst>
              <a:ext uri="{FF2B5EF4-FFF2-40B4-BE49-F238E27FC236}">
                <a16:creationId xmlns:a16="http://schemas.microsoft.com/office/drawing/2014/main" id="{A957AFF4-0917-4A68-AF97-D6A1221FBE4E}"/>
              </a:ext>
            </a:extLst>
          </p:cNvPr>
          <p:cNvSpPr txBox="1">
            <a:spLocks noChangeArrowheads="1"/>
          </p:cNvSpPr>
          <p:nvPr/>
        </p:nvSpPr>
        <p:spPr bwMode="auto">
          <a:xfrm>
            <a:off x="3679172" y="6429728"/>
            <a:ext cx="5296868" cy="18210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654"/>
              </a:lnSpc>
              <a:spcBef>
                <a:spcPts val="0"/>
              </a:spcBef>
              <a:spcAft>
                <a:spcPts val="0"/>
              </a:spcAft>
              <a:buClrTx/>
              <a:buSzTx/>
              <a:buFontTx/>
              <a:buNone/>
              <a:tabLst/>
              <a:defRPr/>
            </a:pPr>
            <a:r>
              <a:rPr kumimoji="1" lang="en-US" altLang="ja-JP"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上表以外に、Ｈ</a:t>
            </a:r>
            <a:r>
              <a:rPr kumimoji="1" lang="en-US" altLang="ja-JP"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年度補正予算で別途措置した基金事業により、捕獲活動経費の直接支援等を実施（</a:t>
            </a:r>
            <a:r>
              <a:rPr kumimoji="1" lang="en-US" altLang="ja-JP"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a:t>
            </a:r>
            <a:endParaRPr kumimoji="1" lang="en-US" altLang="ja-JP" sz="79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B05C079-5D33-933B-1355-2201786BADD8}"/>
              </a:ext>
            </a:extLst>
          </p:cNvPr>
          <p:cNvSpPr txBox="1">
            <a:spLocks/>
          </p:cNvSpPr>
          <p:nvPr/>
        </p:nvSpPr>
        <p:spPr>
          <a:xfrm>
            <a:off x="8604000" y="6498000"/>
            <a:ext cx="540000" cy="3600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660" b="1" smtClean="0"/>
              <a:pPr algn="r"/>
              <a:t>21</a:t>
            </a:fld>
            <a:endParaRPr lang="ja-JP" altLang="en-US" sz="1660" b="1" dirty="0"/>
          </a:p>
        </p:txBody>
      </p:sp>
    </p:spTree>
    <p:extLst>
      <p:ext uri="{BB962C8B-B14F-4D97-AF65-F5344CB8AC3E}">
        <p14:creationId xmlns:p14="http://schemas.microsoft.com/office/powerpoint/2010/main" val="250271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8BDD5845-FCDD-43B6-BEBF-D4AAE2FB6FD6}"/>
              </a:ext>
            </a:extLst>
          </p:cNvPr>
          <p:cNvGraphicFramePr>
            <a:graphicFrameLocks noGrp="1"/>
          </p:cNvGraphicFramePr>
          <p:nvPr>
            <p:extLst>
              <p:ext uri="{D42A27DB-BD31-4B8C-83A1-F6EECF244321}">
                <p14:modId xmlns:p14="http://schemas.microsoft.com/office/powerpoint/2010/main" val="3639011787"/>
              </p:ext>
            </p:extLst>
          </p:nvPr>
        </p:nvGraphicFramePr>
        <p:xfrm>
          <a:off x="251519" y="764705"/>
          <a:ext cx="8640959" cy="4852997"/>
        </p:xfrm>
        <a:graphic>
          <a:graphicData uri="http://schemas.openxmlformats.org/drawingml/2006/table">
            <a:tbl>
              <a:tblPr firstRow="1" bandRow="1">
                <a:tableStyleId>{5C22544A-7EE6-4342-B048-85BDC9FD1C3A}</a:tableStyleId>
              </a:tblPr>
              <a:tblGrid>
                <a:gridCol w="1329379">
                  <a:extLst>
                    <a:ext uri="{9D8B030D-6E8A-4147-A177-3AD203B41FA5}">
                      <a16:colId xmlns:a16="http://schemas.microsoft.com/office/drawing/2014/main" val="1033097522"/>
                    </a:ext>
                  </a:extLst>
                </a:gridCol>
                <a:gridCol w="1595254">
                  <a:extLst>
                    <a:ext uri="{9D8B030D-6E8A-4147-A177-3AD203B41FA5}">
                      <a16:colId xmlns:a16="http://schemas.microsoft.com/office/drawing/2014/main" val="20000"/>
                    </a:ext>
                  </a:extLst>
                </a:gridCol>
                <a:gridCol w="5716326">
                  <a:extLst>
                    <a:ext uri="{9D8B030D-6E8A-4147-A177-3AD203B41FA5}">
                      <a16:colId xmlns:a16="http://schemas.microsoft.com/office/drawing/2014/main" val="20001"/>
                    </a:ext>
                  </a:extLst>
                </a:gridCol>
              </a:tblGrid>
              <a:tr h="323735">
                <a:tc>
                  <a:txBody>
                    <a:bodyPr/>
                    <a:lstStyle/>
                    <a:p>
                      <a:pPr algn="ctr"/>
                      <a:endParaRPr kumimoji="1" lang="ja-JP" altLang="en-US" sz="1300" b="0" u="none" baseline="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u="none" baseline="0" dirty="0">
                          <a:solidFill>
                            <a:schemeClr val="tx1"/>
                          </a:solidFill>
                          <a:latin typeface="Meiryo UI" panose="020B0604030504040204" pitchFamily="50" charset="-128"/>
                          <a:ea typeface="Meiryo UI" panose="020B0604030504040204" pitchFamily="50" charset="-128"/>
                        </a:rPr>
                        <a:t>対象経費</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具体的な内容</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1034004402"/>
                  </a:ext>
                </a:extLst>
              </a:tr>
              <a:tr h="909826">
                <a:tc rowSpan="3">
                  <a:txBody>
                    <a:bodyPr/>
                    <a:lstStyle/>
                    <a:p>
                      <a:pPr algn="ctr"/>
                      <a:r>
                        <a:rPr kumimoji="1" lang="ja-JP" altLang="en-US" sz="1300" b="0" u="none" baseline="0" dirty="0">
                          <a:solidFill>
                            <a:schemeClr val="tx1"/>
                          </a:solidFill>
                          <a:latin typeface="Meiryo UI" panose="020B0604030504040204" pitchFamily="50" charset="-128"/>
                          <a:ea typeface="Meiryo UI" panose="020B0604030504040204" pitchFamily="50" charset="-128"/>
                        </a:rPr>
                        <a:t>市町村に対する</a:t>
                      </a:r>
                      <a:endParaRPr kumimoji="1" lang="en-US" altLang="ja-JP" sz="1300" b="0" u="none"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1300" b="0" u="none" baseline="0" dirty="0">
                          <a:solidFill>
                            <a:schemeClr val="tx1"/>
                          </a:solidFill>
                          <a:latin typeface="Meiryo UI" panose="020B0604030504040204" pitchFamily="50" charset="-128"/>
                          <a:ea typeface="Meiryo UI" panose="020B0604030504040204" pitchFamily="50" charset="-128"/>
                        </a:rPr>
                        <a:t>特別交付税措置</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sz="1300" b="0" u="none" kern="1200" baseline="0" dirty="0">
                          <a:solidFill>
                            <a:schemeClr val="tx1"/>
                          </a:solidFill>
                          <a:latin typeface="Meiryo UI" panose="020B0604030504040204" pitchFamily="50" charset="-128"/>
                          <a:ea typeface="Meiryo UI" panose="020B0604030504040204" pitchFamily="50" charset="-128"/>
                          <a:cs typeface="+mn-cs"/>
                        </a:rPr>
                        <a:t>駆除等経費</a:t>
                      </a:r>
                      <a:endParaRPr kumimoji="1" lang="en-US" altLang="ja-JP" sz="1300" b="0" u="none" kern="1200" baseline="0" dirty="0">
                        <a:solidFill>
                          <a:schemeClr val="tx1"/>
                        </a:solidFill>
                        <a:latin typeface="Meiryo UI" panose="020B0604030504040204" pitchFamily="50" charset="-128"/>
                        <a:ea typeface="Meiryo UI" panose="020B0604030504040204" pitchFamily="50" charset="-128"/>
                        <a:cs typeface="+mn-cs"/>
                      </a:endParaRPr>
                    </a:p>
                    <a:p>
                      <a:pPr algn="ctr"/>
                      <a:r>
                        <a:rPr kumimoji="1" lang="ja-JP" altLang="en-US" sz="1300" b="0" u="none" kern="1200" baseline="0" dirty="0">
                          <a:solidFill>
                            <a:schemeClr val="tx1"/>
                          </a:solidFill>
                          <a:latin typeface="Meiryo UI" panose="020B0604030504040204" pitchFamily="50" charset="-128"/>
                          <a:ea typeface="Meiryo UI" panose="020B0604030504040204" pitchFamily="50" charset="-128"/>
                          <a:cs typeface="+mn-cs"/>
                        </a:rPr>
                        <a:t>（交付率８割）</a:t>
                      </a:r>
                      <a:endParaRPr kumimoji="1" lang="ja-JP" altLang="en-US" sz="1300" b="0" u="none" baseline="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　柵（防護柵、電気柵等）、罠・檻・移動箱等の購入・設置費、これらの維持修繕費、捕獲のための餌、弾薬等の消耗品購入費、捕獲した鳥獣の買い上げ費や輸送・処理経費、猟友会等に駆除を依頼した場合の経費負担分、鳥獣被害対策実施隊の活動経費等</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04859">
                <a:tc vMerge="1">
                  <a:txBody>
                    <a:bodyPr/>
                    <a:lstStyle/>
                    <a:p>
                      <a:pPr algn="l"/>
                      <a:endParaRPr kumimoji="1" lang="ja-JP" altLang="en-US" sz="1000" b="0" dirty="0">
                        <a:solidFill>
                          <a:schemeClr val="tx1"/>
                        </a:solidFill>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広報費</a:t>
                      </a:r>
                      <a:endParaRPr kumimoji="1" lang="en-US" altLang="ja-JP" sz="1300" b="0" kern="1200" baseline="0" dirty="0">
                        <a:solidFill>
                          <a:schemeClr val="tx1"/>
                        </a:solidFill>
                        <a:latin typeface="Meiryo UI" panose="020B0604030504040204" pitchFamily="50" charset="-128"/>
                        <a:ea typeface="Meiryo UI" panose="020B0604030504040204" pitchFamily="50" charset="-128"/>
                        <a:cs typeface="+mn-cs"/>
                      </a:endParaRPr>
                    </a:p>
                    <a:p>
                      <a:pPr algn="ctr"/>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（交付率５割）</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　大型獣との出会い頭事故等の防止のための広報経費、鳥獣の餌となるものを捨てないように啓発するための広報経費等</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04859">
                <a:tc vMerge="1">
                  <a:txBody>
                    <a:bodyPr/>
                    <a:lstStyle/>
                    <a:p>
                      <a:pPr algn="l"/>
                      <a:endParaRPr kumimoji="1" lang="ja-JP" altLang="en-US" sz="1000" b="0" dirty="0">
                        <a:solidFill>
                          <a:schemeClr val="tx1"/>
                        </a:solidFill>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調査・研究費</a:t>
                      </a:r>
                      <a:endParaRPr kumimoji="1" lang="en-US" altLang="ja-JP" sz="1300" b="0" kern="1200" baseline="0" dirty="0">
                        <a:solidFill>
                          <a:schemeClr val="tx1"/>
                        </a:solidFill>
                        <a:latin typeface="Meiryo UI" panose="020B0604030504040204" pitchFamily="50" charset="-128"/>
                        <a:ea typeface="Meiryo UI" panose="020B0604030504040204" pitchFamily="50" charset="-128"/>
                        <a:cs typeface="+mn-cs"/>
                      </a:endParaRPr>
                    </a:p>
                    <a:p>
                      <a:pPr algn="ctr"/>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（交付率５割）</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kern="1200" baseline="0" dirty="0">
                          <a:solidFill>
                            <a:schemeClr val="tx1"/>
                          </a:solidFill>
                          <a:latin typeface="Meiryo UI" panose="020B0604030504040204" pitchFamily="50" charset="-128"/>
                          <a:ea typeface="Meiryo UI" panose="020B0604030504040204" pitchFamily="50" charset="-128"/>
                          <a:cs typeface="+mn-cs"/>
                        </a:rPr>
                        <a:t>　有害鳥獣を効果的に駆除するための研究、生態研究、捕獲等に関する実態調査等に要する経費</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04859">
                <a:tc rowSpan="2">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都道府県に対する</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a:solidFill>
                            <a:schemeClr val="tx1"/>
                          </a:solidFill>
                          <a:latin typeface="Meiryo UI" panose="020B0604030504040204" pitchFamily="50" charset="-128"/>
                          <a:ea typeface="Meiryo UI" panose="020B0604030504040204" pitchFamily="50" charset="-128"/>
                        </a:rPr>
                        <a:t>特別交付税措置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ctr"/>
                      <a:r>
                        <a:rPr kumimoji="1" lang="ja-JP" altLang="en-US" sz="1100" b="0" dirty="0">
                          <a:solidFill>
                            <a:schemeClr val="tx1"/>
                          </a:solidFill>
                          <a:latin typeface="Meiryo UI" panose="020B0604030504040204" pitchFamily="50" charset="-128"/>
                          <a:ea typeface="Meiryo UI" panose="020B0604030504040204" pitchFamily="50" charset="-128"/>
                        </a:rPr>
                        <a:t>（令和４年度から）</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広域捕獲活動経費</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a:solidFill>
                            <a:schemeClr val="tx1"/>
                          </a:solidFill>
                          <a:latin typeface="Meiryo UI" panose="020B0604030504040204" pitchFamily="50" charset="-128"/>
                          <a:ea typeface="Meiryo UI" panose="020B0604030504040204" pitchFamily="50" charset="-128"/>
                        </a:rPr>
                        <a:t>（交付率８割）</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solidFill>
                            <a:schemeClr val="tx1"/>
                          </a:solidFill>
                          <a:latin typeface="Meiryo UI" panose="020B0604030504040204" pitchFamily="50" charset="-128"/>
                          <a:ea typeface="Meiryo UI" panose="020B0604030504040204" pitchFamily="50" charset="-128"/>
                        </a:rPr>
                        <a:t>　罠・檻・移動箱等の購入・設置費、捕獲のための餌、弾薬等の消耗品購入費、捕獲した鳥獣の買い上げ費や輸送経費・処分経費（焼却費等）、猟友会等に駆除を委託した場合の経費等</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712522"/>
                  </a:ext>
                </a:extLst>
              </a:tr>
              <a:tr h="904859">
                <a:tc vMerge="1">
                  <a:txBody>
                    <a:bodyPr/>
                    <a:lstStyle/>
                    <a:p>
                      <a:pPr algn="l"/>
                      <a:endParaRPr kumimoji="1" lang="ja-JP" altLang="en-US" sz="1000" b="0" dirty="0">
                        <a:solidFill>
                          <a:schemeClr val="tx1"/>
                        </a:solidFill>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人材育成等経費</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a:solidFill>
                            <a:schemeClr val="tx1"/>
                          </a:solidFill>
                          <a:latin typeface="Meiryo UI" panose="020B0604030504040204" pitchFamily="50" charset="-128"/>
                          <a:ea typeface="Meiryo UI" panose="020B0604030504040204" pitchFamily="50" charset="-128"/>
                        </a:rPr>
                        <a:t>（交付率５割）</a:t>
                      </a: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solidFill>
                            <a:schemeClr val="tx1"/>
                          </a:solidFill>
                          <a:latin typeface="Meiryo UI" panose="020B0604030504040204" pitchFamily="50" charset="-128"/>
                          <a:ea typeface="Meiryo UI" panose="020B0604030504040204" pitchFamily="50" charset="-128"/>
                        </a:rPr>
                        <a:t>　広域捕獲に資する人材育成活動に要する経費、新技術実証、普及活動に要する経費、鳥獣を効果的に駆除するための研究、生態研究、捕獲等に関する実態調査等に要する経費等</a:t>
                      </a:r>
                      <a:endParaRPr kumimoji="1" lang="en-US" altLang="ja-JP" sz="1300" b="0" dirty="0">
                        <a:solidFill>
                          <a:schemeClr val="tx1"/>
                        </a:solidFill>
                        <a:latin typeface="Meiryo UI" panose="020B0604030504040204" pitchFamily="50" charset="-128"/>
                        <a:ea typeface="Meiryo UI" panose="020B0604030504040204" pitchFamily="50" charset="-128"/>
                      </a:endParaRPr>
                    </a:p>
                  </a:txBody>
                  <a:tcPr marL="30675" marR="30675"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705552"/>
                  </a:ext>
                </a:extLst>
              </a:tr>
            </a:tbl>
          </a:graphicData>
        </a:graphic>
      </p:graphicFrame>
      <p:sp>
        <p:nvSpPr>
          <p:cNvPr id="25" name="テキスト ボックス 49">
            <a:extLst>
              <a:ext uri="{FF2B5EF4-FFF2-40B4-BE49-F238E27FC236}">
                <a16:creationId xmlns:a16="http://schemas.microsoft.com/office/drawing/2014/main" id="{01D44E32-32BD-4D4E-95D3-3901580E69A9}"/>
              </a:ext>
            </a:extLst>
          </p:cNvPr>
          <p:cNvSpPr txBox="1">
            <a:spLocks noChangeArrowheads="1"/>
          </p:cNvSpPr>
          <p:nvPr/>
        </p:nvSpPr>
        <p:spPr bwMode="auto">
          <a:xfrm>
            <a:off x="251519" y="5759124"/>
            <a:ext cx="8765963" cy="688843"/>
          </a:xfrm>
          <a:prstGeom prst="rect">
            <a:avLst/>
          </a:prstGeom>
          <a:noFill/>
          <a:ln w="9525">
            <a:noFill/>
            <a:miter lim="800000"/>
            <a:headEnd/>
            <a:tailEnd/>
          </a:ln>
        </p:spPr>
        <p:txBody>
          <a:bodyPr wrap="square">
            <a:spAutoFit/>
          </a:bodyPr>
          <a:lstStyle/>
          <a:p>
            <a:pPr lvl="0">
              <a:defRPr/>
            </a:pPr>
            <a:r>
              <a:rPr lang="ja-JP" altLang="en-US" sz="1292" dirty="0">
                <a:solidFill>
                  <a:srgbClr val="000000"/>
                </a:solidFill>
                <a:latin typeface="Meiryo UI" panose="020B0604030504040204" pitchFamily="50" charset="-128"/>
                <a:ea typeface="Meiryo UI" panose="020B0604030504040204" pitchFamily="50" charset="-128"/>
              </a:rPr>
              <a:t>（注１）被害防止計画を作成していない場合、「駆除等経費」の交付率は５割</a:t>
            </a:r>
            <a:endParaRPr lang="en-US" altLang="ja-JP" sz="1292" dirty="0">
              <a:solidFill>
                <a:srgbClr val="000000"/>
              </a:solidFill>
              <a:latin typeface="Meiryo UI" panose="020B0604030504040204" pitchFamily="50" charset="-128"/>
              <a:ea typeface="Meiryo UI" panose="020B0604030504040204" pitchFamily="50" charset="-128"/>
            </a:endParaRPr>
          </a:p>
          <a:p>
            <a:pPr defTabSz="844083">
              <a:defRPr/>
            </a:pPr>
            <a:r>
              <a:rPr lang="ja-JP" altLang="en-US" sz="1292" dirty="0">
                <a:solidFill>
                  <a:srgbClr val="000000"/>
                </a:solidFill>
                <a:latin typeface="Meiryo UI" panose="020B0604030504040204" pitchFamily="50" charset="-128"/>
                <a:ea typeface="Meiryo UI" panose="020B0604030504040204" pitchFamily="50" charset="-128"/>
              </a:rPr>
              <a:t>（注２）都道府県に対する特別交付税は、国庫補助額と同額の地方負担を上限として措置</a:t>
            </a:r>
            <a:endParaRPr lang="en-US" altLang="ja-JP" sz="1292" dirty="0">
              <a:solidFill>
                <a:srgbClr val="000000"/>
              </a:solidFill>
              <a:latin typeface="Meiryo UI" panose="020B0604030504040204" pitchFamily="50" charset="-128"/>
              <a:ea typeface="Meiryo UI" panose="020B0604030504040204" pitchFamily="50" charset="-128"/>
            </a:endParaRPr>
          </a:p>
          <a:p>
            <a:pPr defTabSz="844083">
              <a:defRPr/>
            </a:pPr>
            <a:r>
              <a:rPr lang="ja-JP" altLang="en-US" sz="1292" dirty="0">
                <a:solidFill>
                  <a:srgbClr val="000000"/>
                </a:solidFill>
                <a:latin typeface="Meiryo UI" panose="020B0604030504040204" pitchFamily="50" charset="-128"/>
                <a:ea typeface="Meiryo UI" panose="020B0604030504040204" pitchFamily="50" charset="-128"/>
              </a:rPr>
              <a:t>（注３）都道府県に対する特別交付税は、普通交付税で措置されている経費（都道府県から市町村への補助金等）は対象外</a:t>
            </a: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5" name="Text Box 5">
            <a:extLst>
              <a:ext uri="{FF2B5EF4-FFF2-40B4-BE49-F238E27FC236}">
                <a16:creationId xmlns:a16="http://schemas.microsoft.com/office/drawing/2014/main" id="{5177466C-83BF-4DFD-B38C-7FB350E0C7EA}"/>
              </a:ext>
            </a:extLst>
          </p:cNvPr>
          <p:cNvSpPr txBox="1">
            <a:spLocks noChangeArrowheads="1"/>
          </p:cNvSpPr>
          <p:nvPr/>
        </p:nvSpPr>
        <p:spPr bwMode="auto">
          <a:xfrm>
            <a:off x="1" y="116632"/>
            <a:ext cx="9143999" cy="430142"/>
          </a:xfrm>
          <a:prstGeom prst="rect">
            <a:avLst/>
          </a:prstGeom>
          <a:noFill/>
          <a:ln w="9525">
            <a:noFill/>
            <a:miter lim="800000"/>
            <a:headEnd/>
            <a:tailEnd/>
          </a:ln>
        </p:spPr>
        <p:txBody>
          <a:bodyPr wrap="square" lIns="88416" tIns="44208" rIns="88416" bIns="44208">
            <a:spAutoFit/>
          </a:bodyPr>
          <a:lstStyle/>
          <a:p>
            <a:pPr algn="ctr" defTabSz="883649">
              <a:spcBef>
                <a:spcPct val="50000"/>
              </a:spcBef>
              <a:defRPr/>
            </a:pPr>
            <a:r>
              <a:rPr lang="en-US" altLang="ja-JP" sz="2215" dirty="0">
                <a:solidFill>
                  <a:srgbClr val="000000"/>
                </a:solidFill>
                <a:latin typeface="Meiryo UI" panose="020B0604030504040204" pitchFamily="50" charset="-128"/>
                <a:ea typeface="Meiryo UI" panose="020B0604030504040204" pitchFamily="50" charset="-128"/>
              </a:rPr>
              <a:t>【</a:t>
            </a:r>
            <a:r>
              <a:rPr lang="ja-JP" altLang="en-US" sz="2215" dirty="0">
                <a:solidFill>
                  <a:srgbClr val="000000"/>
                </a:solidFill>
                <a:latin typeface="Meiryo UI" panose="020B0604030504040204" pitchFamily="50" charset="-128"/>
                <a:ea typeface="Meiryo UI" panose="020B0604030504040204" pitchFamily="50" charset="-128"/>
              </a:rPr>
              <a:t>参考</a:t>
            </a:r>
            <a:r>
              <a:rPr lang="en-US" altLang="ja-JP" sz="2215" dirty="0">
                <a:solidFill>
                  <a:srgbClr val="000000"/>
                </a:solidFill>
                <a:latin typeface="Meiryo UI" panose="020B0604030504040204" pitchFamily="50" charset="-128"/>
                <a:ea typeface="Meiryo UI" panose="020B0604030504040204" pitchFamily="50" charset="-128"/>
              </a:rPr>
              <a:t>】</a:t>
            </a:r>
            <a:r>
              <a:rPr lang="ja-JP" altLang="en-US" sz="2215" dirty="0">
                <a:solidFill>
                  <a:srgbClr val="000000"/>
                </a:solidFill>
                <a:latin typeface="Meiryo UI" panose="020B0604030504040204" pitchFamily="50" charset="-128"/>
                <a:ea typeface="Meiryo UI" panose="020B0604030504040204" pitchFamily="50" charset="-128"/>
              </a:rPr>
              <a:t>鳥獣被害防止対策に係る特別交付税の対象経費</a:t>
            </a:r>
          </a:p>
        </p:txBody>
      </p:sp>
      <p:cxnSp>
        <p:nvCxnSpPr>
          <p:cNvPr id="6" name="直線コネクタ 5">
            <a:extLst>
              <a:ext uri="{FF2B5EF4-FFF2-40B4-BE49-F238E27FC236}">
                <a16:creationId xmlns:a16="http://schemas.microsoft.com/office/drawing/2014/main" id="{0807AD46-3FE7-4E56-8D35-DD92AE38F46F}"/>
              </a:ext>
            </a:extLst>
          </p:cNvPr>
          <p:cNvCxnSpPr/>
          <p:nvPr/>
        </p:nvCxnSpPr>
        <p:spPr>
          <a:xfrm>
            <a:off x="-216426" y="578871"/>
            <a:ext cx="9576852" cy="0"/>
          </a:xfrm>
          <a:prstGeom prst="line">
            <a:avLst/>
          </a:prstGeom>
          <a:noFill/>
          <a:ln w="63500" cap="flat" cmpd="thickThin" algn="ctr">
            <a:solidFill>
              <a:srgbClr val="70AD47"/>
            </a:solidFill>
            <a:prstDash val="solid"/>
            <a:miter lim="800000"/>
          </a:ln>
          <a:effectLst/>
        </p:spPr>
      </p:cxnSp>
      <p:sp>
        <p:nvSpPr>
          <p:cNvPr id="2" name="スライド番号プレースホルダー 1">
            <a:extLst>
              <a:ext uri="{FF2B5EF4-FFF2-40B4-BE49-F238E27FC236}">
                <a16:creationId xmlns:a16="http://schemas.microsoft.com/office/drawing/2014/main" id="{58BCCB3D-B146-9E03-6307-DB7CB4CA7EA0}"/>
              </a:ext>
            </a:extLst>
          </p:cNvPr>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Tree>
    <p:extLst>
      <p:ext uri="{BB962C8B-B14F-4D97-AF65-F5344CB8AC3E}">
        <p14:creationId xmlns:p14="http://schemas.microsoft.com/office/powerpoint/2010/main" val="203817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グラフ 34">
            <a:extLst>
              <a:ext uri="{FF2B5EF4-FFF2-40B4-BE49-F238E27FC236}">
                <a16:creationId xmlns:a16="http://schemas.microsoft.com/office/drawing/2014/main" id="{CFEB2EAD-8412-45C3-9AEB-A0E3E120207C}"/>
              </a:ext>
            </a:extLst>
          </p:cNvPr>
          <p:cNvGraphicFramePr>
            <a:graphicFrameLocks/>
          </p:cNvGraphicFramePr>
          <p:nvPr/>
        </p:nvGraphicFramePr>
        <p:xfrm>
          <a:off x="316800" y="2098799"/>
          <a:ext cx="6181200" cy="445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5"/>
          <p:cNvSpPr txBox="1">
            <a:spLocks noChangeArrowheads="1"/>
          </p:cNvSpPr>
          <p:nvPr/>
        </p:nvSpPr>
        <p:spPr bwMode="auto">
          <a:xfrm>
            <a:off x="317989" y="2163315"/>
            <a:ext cx="6716603" cy="345055"/>
          </a:xfrm>
          <a:prstGeom prst="rect">
            <a:avLst/>
          </a:prstGeom>
          <a:noFill/>
          <a:ln w="9525">
            <a:noFill/>
            <a:miter lim="800000"/>
            <a:headEnd/>
            <a:tailEnd/>
          </a:ln>
        </p:spPr>
        <p:txBody>
          <a:bodyPr wrap="square" lIns="88416" tIns="44208" rIns="88416" bIns="44208">
            <a:spAutoFit/>
          </a:bodyPr>
          <a:lstStyle/>
          <a:p>
            <a:pPr algn="ctr" defTabSz="883649">
              <a:spcBef>
                <a:spcPct val="50000"/>
              </a:spcBef>
              <a:defRPr/>
            </a:pPr>
            <a:r>
              <a:rPr lang="ja-JP" altLang="en-US" sz="1600" dirty="0">
                <a:solidFill>
                  <a:srgbClr val="000000"/>
                </a:solidFill>
                <a:latin typeface="Meiryo UI" panose="020B0604030504040204" pitchFamily="50" charset="-128"/>
                <a:ea typeface="Meiryo UI" panose="020B0604030504040204" pitchFamily="50" charset="-128"/>
              </a:rPr>
              <a:t>農作物被害額の推移</a:t>
            </a:r>
          </a:p>
        </p:txBody>
      </p:sp>
      <p:sp>
        <p:nvSpPr>
          <p:cNvPr id="6" name="AutoShape 4"/>
          <p:cNvSpPr>
            <a:spLocks noChangeArrowheads="1"/>
          </p:cNvSpPr>
          <p:nvPr/>
        </p:nvSpPr>
        <p:spPr bwMode="auto">
          <a:xfrm>
            <a:off x="165025" y="764704"/>
            <a:ext cx="8813950" cy="1135273"/>
          </a:xfrm>
          <a:prstGeom prst="roundRect">
            <a:avLst>
              <a:gd name="adj" fmla="val 9771"/>
            </a:avLst>
          </a:prstGeom>
          <a:noFill/>
          <a:ln w="19050">
            <a:solidFill>
              <a:srgbClr val="92D050"/>
            </a:solidFill>
            <a:round/>
            <a:headEnd/>
            <a:tailEnd/>
          </a:ln>
        </p:spPr>
        <p:txBody>
          <a:bodyPr lIns="88416" tIns="44208" rIns="88416" bIns="44208" anchor="ctr"/>
          <a:lstStyle/>
          <a:p>
            <a:pPr marL="164127" indent="-164127" defTabSz="883649">
              <a:lnSpc>
                <a:spcPts val="1477"/>
              </a:lnSpc>
              <a:spcBef>
                <a:spcPts val="277"/>
              </a:spcBef>
              <a:defRPr/>
            </a:pP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　野生鳥獣による農作物被害額は</a:t>
            </a:r>
            <a:r>
              <a:rPr lang="en-US" altLang="ja-JP" sz="1400" dirty="0">
                <a:solidFill>
                  <a:srgbClr val="000000"/>
                </a:solidFill>
                <a:latin typeface="Meiryo UI" panose="020B0604030504040204" pitchFamily="50" charset="-128"/>
                <a:ea typeface="Meiryo UI" panose="020B0604030504040204" pitchFamily="50" charset="-128"/>
              </a:rPr>
              <a:t>155</a:t>
            </a:r>
            <a:r>
              <a:rPr lang="ja-JP" altLang="en-US" sz="1400" dirty="0">
                <a:solidFill>
                  <a:srgbClr val="000000"/>
                </a:solidFill>
                <a:latin typeface="Meiryo UI" panose="020B0604030504040204" pitchFamily="50" charset="-128"/>
                <a:ea typeface="Meiryo UI" panose="020B0604030504040204" pitchFamily="50" charset="-128"/>
              </a:rPr>
              <a:t>億円（令和３年度）。全体の約７割がシカ、イノシシ、サル。</a:t>
            </a:r>
            <a:endParaRPr lang="en-US" altLang="ja-JP" sz="1400" dirty="0">
              <a:solidFill>
                <a:srgbClr val="000000"/>
              </a:solidFill>
              <a:latin typeface="Meiryo UI" panose="020B0604030504040204" pitchFamily="50" charset="-128"/>
              <a:ea typeface="Meiryo UI" panose="020B0604030504040204" pitchFamily="50" charset="-128"/>
            </a:endParaRPr>
          </a:p>
          <a:p>
            <a:pPr marL="167058" indent="-167058" defTabSz="883649">
              <a:lnSpc>
                <a:spcPts val="1477"/>
              </a:lnSpc>
              <a:spcBef>
                <a:spcPts val="277"/>
              </a:spcBef>
              <a:defRPr/>
            </a:pPr>
            <a:r>
              <a:rPr lang="ja-JP" altLang="en-US" sz="1400" dirty="0">
                <a:solidFill>
                  <a:srgbClr val="000000"/>
                </a:solidFill>
                <a:latin typeface="Meiryo UI" panose="020B0604030504040204" pitchFamily="50" charset="-128"/>
                <a:ea typeface="Meiryo UI" panose="020B0604030504040204" pitchFamily="50" charset="-128"/>
              </a:rPr>
              <a:t>○　森林の被害面積は全国で年間約５千</a:t>
            </a:r>
            <a:r>
              <a:rPr lang="en-US" altLang="ja-JP" sz="1400" dirty="0">
                <a:solidFill>
                  <a:srgbClr val="000000"/>
                </a:solidFill>
                <a:latin typeface="Meiryo UI" panose="020B0604030504040204" pitchFamily="50" charset="-128"/>
                <a:ea typeface="Meiryo UI" panose="020B0604030504040204" pitchFamily="50" charset="-128"/>
              </a:rPr>
              <a:t>ha</a:t>
            </a:r>
            <a:r>
              <a:rPr lang="ja-JP" altLang="en-US" sz="1400" dirty="0">
                <a:solidFill>
                  <a:srgbClr val="000000"/>
                </a:solidFill>
                <a:latin typeface="Meiryo UI" panose="020B0604030504040204" pitchFamily="50" charset="-128"/>
                <a:ea typeface="Meiryo UI" panose="020B0604030504040204" pitchFamily="50" charset="-128"/>
              </a:rPr>
              <a:t>（令和３年度）で、このうちシカによる被害が約７割を占める。</a:t>
            </a:r>
            <a:endParaRPr lang="en-US" altLang="ja-JP" sz="1400" dirty="0">
              <a:solidFill>
                <a:srgbClr val="000000"/>
              </a:solidFill>
              <a:latin typeface="Meiryo UI" panose="020B0604030504040204" pitchFamily="50" charset="-128"/>
              <a:ea typeface="Meiryo UI" panose="020B0604030504040204" pitchFamily="50" charset="-128"/>
            </a:endParaRPr>
          </a:p>
          <a:p>
            <a:pPr marL="298800" indent="-360000" defTabSz="883649">
              <a:lnSpc>
                <a:spcPts val="1477"/>
              </a:lnSpc>
              <a:spcBef>
                <a:spcPts val="277"/>
              </a:spcBef>
              <a:defRPr/>
            </a:pPr>
            <a:r>
              <a:rPr lang="ja-JP" altLang="en-US" sz="1400" dirty="0">
                <a:solidFill>
                  <a:srgbClr val="000000"/>
                </a:solidFill>
                <a:latin typeface="Meiryo UI" panose="020B0604030504040204" pitchFamily="50" charset="-128"/>
                <a:ea typeface="Meiryo UI" panose="020B0604030504040204" pitchFamily="50" charset="-128"/>
              </a:rPr>
              <a:t>○　鳥獣被害は営農意欲の減退、耕作放棄・離農の増加等の被害ももたらしており、</a:t>
            </a:r>
            <a:r>
              <a:rPr lang="ja-JP" altLang="en-US" sz="1400" b="1" dirty="0">
                <a:solidFill>
                  <a:srgbClr val="000000"/>
                </a:solidFill>
                <a:uFill>
                  <a:solidFill>
                    <a:schemeClr val="tx1"/>
                  </a:solidFill>
                </a:uFill>
                <a:latin typeface="Meiryo UI" panose="020B0604030504040204" pitchFamily="50" charset="-128"/>
                <a:ea typeface="Meiryo UI" panose="020B0604030504040204" pitchFamily="50" charset="-128"/>
              </a:rPr>
              <a:t>被害額として数字に表れる以上に農山村に深刻な影響</a:t>
            </a:r>
            <a:r>
              <a:rPr lang="ja-JP" altLang="en-US" sz="1400" dirty="0">
                <a:solidFill>
                  <a:srgbClr val="000000"/>
                </a:solidFill>
                <a:latin typeface="Meiryo UI" panose="020B0604030504040204" pitchFamily="50" charset="-128"/>
                <a:ea typeface="Meiryo UI" panose="020B0604030504040204" pitchFamily="50" charset="-128"/>
              </a:rPr>
              <a:t>を及ぼしている。</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6" name="テキスト ボックス 35"/>
          <p:cNvSpPr txBox="1">
            <a:spLocks noChangeArrowheads="1"/>
          </p:cNvSpPr>
          <p:nvPr/>
        </p:nvSpPr>
        <p:spPr bwMode="auto">
          <a:xfrm>
            <a:off x="7287426" y="3377073"/>
            <a:ext cx="1538585" cy="210758"/>
          </a:xfrm>
          <a:prstGeom prst="roundRect">
            <a:avLst>
              <a:gd name="adj" fmla="val 50000"/>
            </a:avLst>
          </a:prstGeom>
          <a:solidFill>
            <a:srgbClr val="92D050"/>
          </a:solidFill>
          <a:ln>
            <a:noFill/>
          </a:ln>
        </p:spPr>
        <p:txBody>
          <a:bodyPr lIns="33231" rIns="33231" anchor="ctr" anchorCtr="0">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015" b="1" dirty="0">
                <a:solidFill>
                  <a:prstClr val="white"/>
                </a:solidFill>
                <a:latin typeface="Meiryo UI" panose="020B0604030504040204" pitchFamily="50" charset="-128"/>
                <a:ea typeface="Meiryo UI" panose="020B0604030504040204" pitchFamily="50" charset="-128"/>
              </a:rPr>
              <a:t>農作物被害</a:t>
            </a:r>
          </a:p>
        </p:txBody>
      </p:sp>
      <p:sp>
        <p:nvSpPr>
          <p:cNvPr id="25" name="Text Box 5">
            <a:extLst>
              <a:ext uri="{FF2B5EF4-FFF2-40B4-BE49-F238E27FC236}">
                <a16:creationId xmlns:a16="http://schemas.microsoft.com/office/drawing/2014/main" id="{94DD7CFD-F414-4AF2-A937-EABD4EE5C418}"/>
              </a:ext>
            </a:extLst>
          </p:cNvPr>
          <p:cNvSpPr txBox="1">
            <a:spLocks noChangeArrowheads="1"/>
          </p:cNvSpPr>
          <p:nvPr/>
        </p:nvSpPr>
        <p:spPr bwMode="auto">
          <a:xfrm>
            <a:off x="650334" y="6306912"/>
            <a:ext cx="6580423" cy="246117"/>
          </a:xfrm>
          <a:prstGeom prst="rect">
            <a:avLst/>
          </a:prstGeom>
          <a:noFill/>
          <a:ln w="9525">
            <a:noFill/>
            <a:miter lim="800000"/>
            <a:headEnd/>
            <a:tailEnd/>
          </a:ln>
        </p:spPr>
        <p:txBody>
          <a:bodyPr wrap="square" lIns="88416" tIns="44208" rIns="88416" bIns="44208">
            <a:spAutoFit/>
          </a:bodyPr>
          <a:lstStyle/>
          <a:p>
            <a:pPr algn="r" defTabSz="883649">
              <a:lnSpc>
                <a:spcPct val="92000"/>
              </a:lnSpc>
              <a:spcBef>
                <a:spcPct val="50000"/>
              </a:spcBef>
              <a:defRPr/>
            </a:pP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出典</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「全国の野生鳥獣による農作物被害状況について</a:t>
            </a:r>
            <a:r>
              <a:rPr lang="ja-JP" altLang="en-US" sz="1100" dirty="0">
                <a:solidFill>
                  <a:srgbClr val="000000"/>
                </a:solidFill>
                <a:latin typeface="Meiryo UI" panose="020B0604030504040204" pitchFamily="50" charset="-128"/>
                <a:ea typeface="Meiryo UI" panose="020B0604030504040204" pitchFamily="50" charset="-128"/>
              </a:rPr>
              <a:t>」（農林水産省）</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27" name="四角形吹き出し 3">
            <a:extLst>
              <a:ext uri="{FF2B5EF4-FFF2-40B4-BE49-F238E27FC236}">
                <a16:creationId xmlns:a16="http://schemas.microsoft.com/office/drawing/2014/main" id="{A472F6D6-3D36-49A0-B760-85BD344B9594}"/>
              </a:ext>
            </a:extLst>
          </p:cNvPr>
          <p:cNvSpPr/>
          <p:nvPr/>
        </p:nvSpPr>
        <p:spPr bwMode="auto">
          <a:xfrm>
            <a:off x="6300192" y="5741419"/>
            <a:ext cx="734400" cy="299077"/>
          </a:xfrm>
          <a:prstGeom prst="wedgeRectCallout">
            <a:avLst>
              <a:gd name="adj1" fmla="val -83794"/>
              <a:gd name="adj2" fmla="val -83925"/>
            </a:avLst>
          </a:prstGeom>
          <a:solidFill>
            <a:schemeClr val="accent1"/>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シカ</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61</a:t>
            </a:r>
            <a:endParaRPr lang="ja-JP" altLang="en-US" sz="969" kern="0" dirty="0">
              <a:solidFill>
                <a:sysClr val="windowText" lastClr="000000"/>
              </a:solidFill>
              <a:latin typeface="Meiryo UI" panose="020B0604030504040204" pitchFamily="50" charset="-128"/>
              <a:ea typeface="Meiryo UI" panose="020B0604030504040204" pitchFamily="50" charset="-128"/>
            </a:endParaRPr>
          </a:p>
        </p:txBody>
      </p:sp>
      <p:sp>
        <p:nvSpPr>
          <p:cNvPr id="28" name="四角形吹き出し 4">
            <a:extLst>
              <a:ext uri="{FF2B5EF4-FFF2-40B4-BE49-F238E27FC236}">
                <a16:creationId xmlns:a16="http://schemas.microsoft.com/office/drawing/2014/main" id="{019AF98E-BF11-4BD5-A165-37655FFBAE33}"/>
              </a:ext>
            </a:extLst>
          </p:cNvPr>
          <p:cNvSpPr/>
          <p:nvPr/>
        </p:nvSpPr>
        <p:spPr bwMode="auto">
          <a:xfrm>
            <a:off x="6300192" y="4841357"/>
            <a:ext cx="734400" cy="299077"/>
          </a:xfrm>
          <a:prstGeom prst="wedgeRectCallout">
            <a:avLst>
              <a:gd name="adj1" fmla="val -82921"/>
              <a:gd name="adj2" fmla="val -144315"/>
            </a:avLst>
          </a:prstGeom>
          <a:solidFill>
            <a:schemeClr val="accent3"/>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サル </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8</a:t>
            </a:r>
          </a:p>
        </p:txBody>
      </p:sp>
      <p:sp>
        <p:nvSpPr>
          <p:cNvPr id="29" name="四角形吹き出し 5">
            <a:extLst>
              <a:ext uri="{FF2B5EF4-FFF2-40B4-BE49-F238E27FC236}">
                <a16:creationId xmlns:a16="http://schemas.microsoft.com/office/drawing/2014/main" id="{8AE4BFAE-95F2-47B7-ACA2-37175C90396C}"/>
              </a:ext>
            </a:extLst>
          </p:cNvPr>
          <p:cNvSpPr/>
          <p:nvPr/>
        </p:nvSpPr>
        <p:spPr bwMode="auto">
          <a:xfrm>
            <a:off x="6300192" y="4459196"/>
            <a:ext cx="734400" cy="299077"/>
          </a:xfrm>
          <a:prstGeom prst="wedgeRectCallout">
            <a:avLst>
              <a:gd name="adj1" fmla="val -83308"/>
              <a:gd name="adj2" fmla="val -78730"/>
            </a:avLst>
          </a:prstGeom>
          <a:solidFill>
            <a:schemeClr val="accent4">
              <a:lumMod val="60000"/>
              <a:lumOff val="40000"/>
            </a:schemeClr>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その他獣類</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19</a:t>
            </a:r>
            <a:endParaRPr lang="ja-JP" altLang="en-US" sz="969" kern="0" dirty="0">
              <a:solidFill>
                <a:sysClr val="windowText" lastClr="000000"/>
              </a:solidFill>
              <a:latin typeface="Meiryo UI" panose="020B0604030504040204" pitchFamily="50" charset="-128"/>
              <a:ea typeface="Meiryo UI" panose="020B0604030504040204" pitchFamily="50" charset="-128"/>
            </a:endParaRPr>
          </a:p>
        </p:txBody>
      </p:sp>
      <p:sp>
        <p:nvSpPr>
          <p:cNvPr id="30" name="四角形吹き出し 6">
            <a:extLst>
              <a:ext uri="{FF2B5EF4-FFF2-40B4-BE49-F238E27FC236}">
                <a16:creationId xmlns:a16="http://schemas.microsoft.com/office/drawing/2014/main" id="{3AC5AFB1-59FE-4B96-B82A-8CD93CEE69FF}"/>
              </a:ext>
            </a:extLst>
          </p:cNvPr>
          <p:cNvSpPr/>
          <p:nvPr/>
        </p:nvSpPr>
        <p:spPr bwMode="auto">
          <a:xfrm>
            <a:off x="6300192" y="4077036"/>
            <a:ext cx="734400" cy="299077"/>
          </a:xfrm>
          <a:prstGeom prst="wedgeRectCallout">
            <a:avLst>
              <a:gd name="adj1" fmla="val -83984"/>
              <a:gd name="adj2" fmla="val -34854"/>
            </a:avLst>
          </a:prstGeom>
          <a:solidFill>
            <a:schemeClr val="accent5"/>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カラス</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13</a:t>
            </a:r>
            <a:endParaRPr lang="ja-JP" altLang="en-US" sz="969" kern="0" dirty="0">
              <a:solidFill>
                <a:sysClr val="windowText" lastClr="000000"/>
              </a:solidFill>
              <a:latin typeface="Meiryo UI" panose="020B0604030504040204" pitchFamily="50" charset="-128"/>
              <a:ea typeface="Meiryo UI" panose="020B0604030504040204" pitchFamily="50" charset="-128"/>
            </a:endParaRPr>
          </a:p>
        </p:txBody>
      </p:sp>
      <p:sp>
        <p:nvSpPr>
          <p:cNvPr id="31" name="四角形吹き出し 7">
            <a:extLst>
              <a:ext uri="{FF2B5EF4-FFF2-40B4-BE49-F238E27FC236}">
                <a16:creationId xmlns:a16="http://schemas.microsoft.com/office/drawing/2014/main" id="{A746A577-8D37-4EF4-9F83-965ECA0E504E}"/>
              </a:ext>
            </a:extLst>
          </p:cNvPr>
          <p:cNvSpPr/>
          <p:nvPr/>
        </p:nvSpPr>
        <p:spPr bwMode="auto">
          <a:xfrm>
            <a:off x="6300192" y="5296404"/>
            <a:ext cx="734400" cy="299077"/>
          </a:xfrm>
          <a:prstGeom prst="wedgeRectCallout">
            <a:avLst>
              <a:gd name="adj1" fmla="val -82253"/>
              <a:gd name="adj2" fmla="val -124279"/>
            </a:avLst>
          </a:prstGeom>
          <a:solidFill>
            <a:schemeClr val="accent2"/>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イノシシ</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39</a:t>
            </a:r>
            <a:endParaRPr lang="ja-JP" altLang="en-US" sz="969" kern="0" dirty="0">
              <a:solidFill>
                <a:sysClr val="windowText" lastClr="000000"/>
              </a:solidFill>
              <a:latin typeface="Meiryo UI" panose="020B0604030504040204" pitchFamily="50" charset="-128"/>
              <a:ea typeface="Meiryo UI" panose="020B0604030504040204" pitchFamily="50" charset="-128"/>
            </a:endParaRPr>
          </a:p>
        </p:txBody>
      </p:sp>
      <p:sp>
        <p:nvSpPr>
          <p:cNvPr id="33" name="四角形吹き出し 8">
            <a:extLst>
              <a:ext uri="{FF2B5EF4-FFF2-40B4-BE49-F238E27FC236}">
                <a16:creationId xmlns:a16="http://schemas.microsoft.com/office/drawing/2014/main" id="{17B3B14D-E8D8-44CD-BE7D-867E071305EE}"/>
              </a:ext>
            </a:extLst>
          </p:cNvPr>
          <p:cNvSpPr/>
          <p:nvPr/>
        </p:nvSpPr>
        <p:spPr bwMode="auto">
          <a:xfrm>
            <a:off x="6300192" y="3694876"/>
            <a:ext cx="734400" cy="299077"/>
          </a:xfrm>
          <a:prstGeom prst="wedgeRectCallout">
            <a:avLst>
              <a:gd name="adj1" fmla="val -85390"/>
              <a:gd name="adj2" fmla="val 28934"/>
            </a:avLst>
          </a:prstGeom>
          <a:solidFill>
            <a:schemeClr val="accent6"/>
          </a:solidFill>
          <a:ln w="9525" cap="flat" cmpd="sng" algn="ctr">
            <a:solidFill>
              <a:srgbClr val="000000"/>
            </a:solidFill>
            <a:prstDash val="solid"/>
            <a:round/>
            <a:headEnd type="none" w="med" len="med"/>
            <a:tailEnd type="none" w="med" len="med"/>
          </a:ln>
          <a:effectLst/>
        </p:spPr>
        <p:txBody>
          <a:bodyPr wrap="square" lIns="16881"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69" kern="0" dirty="0">
                <a:solidFill>
                  <a:sysClr val="windowText" lastClr="000000"/>
                </a:solidFill>
                <a:latin typeface="Meiryo UI" panose="020B0604030504040204" pitchFamily="50" charset="-128"/>
                <a:ea typeface="Meiryo UI" panose="020B0604030504040204" pitchFamily="50" charset="-128"/>
              </a:rPr>
              <a:t>その他鳥類</a:t>
            </a:r>
            <a:endParaRPr lang="en-US" altLang="ja-JP" sz="969" kern="0" dirty="0">
              <a:solidFill>
                <a:sysClr val="windowText" lastClr="000000"/>
              </a:solidFill>
              <a:latin typeface="Meiryo UI" panose="020B0604030504040204" pitchFamily="50" charset="-128"/>
              <a:ea typeface="Meiryo UI" panose="020B0604030504040204" pitchFamily="50" charset="-128"/>
            </a:endParaRPr>
          </a:p>
          <a:p>
            <a:pPr algn="ctr">
              <a:defRPr/>
            </a:pPr>
            <a:r>
              <a:rPr lang="en-US" altLang="ja-JP" sz="969" kern="0" dirty="0">
                <a:solidFill>
                  <a:sysClr val="windowText" lastClr="000000"/>
                </a:solidFill>
                <a:latin typeface="Meiryo UI" panose="020B0604030504040204" pitchFamily="50" charset="-128"/>
                <a:ea typeface="Meiryo UI" panose="020B0604030504040204" pitchFamily="50" charset="-128"/>
              </a:rPr>
              <a:t>15</a:t>
            </a:r>
            <a:endParaRPr lang="ja-JP" altLang="en-US" sz="969" kern="0" dirty="0">
              <a:solidFill>
                <a:sysClr val="windowText" lastClr="000000"/>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87CCBAF-D665-4BA2-B99D-0FB21A6CD9A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287426" y="3642947"/>
            <a:ext cx="1538585" cy="1183015"/>
          </a:xfrm>
          <a:prstGeom prst="rect">
            <a:avLst/>
          </a:prstGeom>
        </p:spPr>
      </p:pic>
      <p:pic>
        <p:nvPicPr>
          <p:cNvPr id="9" name="図 8">
            <a:extLst>
              <a:ext uri="{FF2B5EF4-FFF2-40B4-BE49-F238E27FC236}">
                <a16:creationId xmlns:a16="http://schemas.microsoft.com/office/drawing/2014/main" id="{65BD8922-F697-48E6-8242-33E8A50F998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7287428" y="4910281"/>
            <a:ext cx="1536900" cy="1183015"/>
          </a:xfrm>
          <a:prstGeom prst="rect">
            <a:avLst/>
          </a:prstGeom>
        </p:spPr>
      </p:pic>
      <p:sp>
        <p:nvSpPr>
          <p:cNvPr id="19" name="Text Box 3">
            <a:extLst>
              <a:ext uri="{FF2B5EF4-FFF2-40B4-BE49-F238E27FC236}">
                <a16:creationId xmlns:a16="http://schemas.microsoft.com/office/drawing/2014/main" id="{27E32EE2-423B-4E46-A720-B1F41604C3A5}"/>
              </a:ext>
            </a:extLst>
          </p:cNvPr>
          <p:cNvSpPr txBox="1">
            <a:spLocks noChangeArrowheads="1"/>
          </p:cNvSpPr>
          <p:nvPr/>
        </p:nvSpPr>
        <p:spPr bwMode="auto">
          <a:xfrm>
            <a:off x="0" y="116632"/>
            <a:ext cx="9144000" cy="430142"/>
          </a:xfrm>
          <a:prstGeom prst="rect">
            <a:avLst/>
          </a:prstGeom>
          <a:noFill/>
          <a:ln w="9525">
            <a:noFill/>
            <a:miter lim="800000"/>
            <a:headEnd/>
            <a:tailEnd/>
          </a:ln>
        </p:spPr>
        <p:txBody>
          <a:bodyPr wrap="square" lIns="88416" tIns="44208" rIns="88416" bIns="44208">
            <a:spAutoFit/>
          </a:bodyPr>
          <a:lstStyle/>
          <a:p>
            <a:pPr algn="ctr" defTabSz="883649">
              <a:spcBef>
                <a:spcPct val="50000"/>
              </a:spcBef>
              <a:defRPr/>
            </a:pPr>
            <a:r>
              <a:rPr lang="ja-JP" altLang="en-US" sz="2215" dirty="0">
                <a:solidFill>
                  <a:srgbClr val="000000"/>
                </a:solidFill>
                <a:latin typeface="Meiryo UI" panose="020B0604030504040204" pitchFamily="50" charset="-128"/>
                <a:ea typeface="Meiryo UI" panose="020B0604030504040204" pitchFamily="50" charset="-128"/>
              </a:rPr>
              <a:t>野生鳥獣による農林水産被害の概要</a:t>
            </a:r>
          </a:p>
        </p:txBody>
      </p:sp>
      <p:cxnSp>
        <p:nvCxnSpPr>
          <p:cNvPr id="20" name="直線コネクタ 19">
            <a:extLst>
              <a:ext uri="{FF2B5EF4-FFF2-40B4-BE49-F238E27FC236}">
                <a16:creationId xmlns:a16="http://schemas.microsoft.com/office/drawing/2014/main" id="{C5F3D745-A98A-463E-8607-5A48F1402F34}"/>
              </a:ext>
            </a:extLst>
          </p:cNvPr>
          <p:cNvCxnSpPr/>
          <p:nvPr/>
        </p:nvCxnSpPr>
        <p:spPr>
          <a:xfrm>
            <a:off x="-216426" y="601014"/>
            <a:ext cx="9576852" cy="0"/>
          </a:xfrm>
          <a:prstGeom prst="line">
            <a:avLst/>
          </a:prstGeom>
          <a:noFill/>
          <a:ln w="63500" cap="flat" cmpd="thickThin" algn="ctr">
            <a:solidFill>
              <a:srgbClr val="70AD47"/>
            </a:solidFill>
            <a:prstDash val="solid"/>
            <a:miter lim="800000"/>
          </a:ln>
          <a:effectLst/>
        </p:spPr>
      </p:cxnSp>
      <p:sp>
        <p:nvSpPr>
          <p:cNvPr id="5" name="テキスト ボックス 4">
            <a:extLst>
              <a:ext uri="{FF2B5EF4-FFF2-40B4-BE49-F238E27FC236}">
                <a16:creationId xmlns:a16="http://schemas.microsoft.com/office/drawing/2014/main" id="{488A87EE-6F07-4E01-93B1-8EB76922F9C5}"/>
              </a:ext>
            </a:extLst>
          </p:cNvPr>
          <p:cNvSpPr txBox="1"/>
          <p:nvPr/>
        </p:nvSpPr>
        <p:spPr>
          <a:xfrm>
            <a:off x="5273187" y="2981084"/>
            <a:ext cx="1536900" cy="575222"/>
          </a:xfrm>
          <a:prstGeom prst="rect">
            <a:avLst/>
          </a:prstGeom>
          <a:noFill/>
        </p:spPr>
        <p:txBody>
          <a:bodyPr wrap="square" rtlCol="0">
            <a:spAutoFit/>
          </a:bodyPr>
          <a:lstStyle/>
          <a:p>
            <a:pPr algn="ctr"/>
            <a:r>
              <a:rPr lang="ja-JP" altLang="en-US" sz="1292" b="1" dirty="0">
                <a:latin typeface="Meiryo UI" panose="020B0604030504040204" pitchFamily="50" charset="-128"/>
                <a:ea typeface="Meiryo UI" panose="020B0604030504040204" pitchFamily="50" charset="-128"/>
              </a:rPr>
              <a:t>（令和</a:t>
            </a:r>
            <a:r>
              <a:rPr lang="en-US" altLang="ja-JP" sz="1292" b="1" dirty="0">
                <a:latin typeface="Meiryo UI" panose="020B0604030504040204" pitchFamily="50" charset="-128"/>
                <a:ea typeface="Meiryo UI" panose="020B0604030504040204" pitchFamily="50" charset="-128"/>
              </a:rPr>
              <a:t>3</a:t>
            </a:r>
            <a:r>
              <a:rPr lang="ja-JP" altLang="en-US" sz="1292" b="1" dirty="0">
                <a:latin typeface="Meiryo UI" panose="020B0604030504040204" pitchFamily="50" charset="-128"/>
                <a:ea typeface="Meiryo UI" panose="020B0604030504040204" pitchFamily="50" charset="-128"/>
              </a:rPr>
              <a:t>年度）</a:t>
            </a:r>
            <a:endParaRPr lang="en-US" altLang="ja-JP" sz="1292" b="1" dirty="0">
              <a:latin typeface="Meiryo UI" panose="020B0604030504040204" pitchFamily="50" charset="-128"/>
              <a:ea typeface="Meiryo UI" panose="020B0604030504040204" pitchFamily="50" charset="-128"/>
            </a:endParaRPr>
          </a:p>
          <a:p>
            <a:pPr algn="ctr"/>
            <a:r>
              <a:rPr lang="en-US" altLang="ja-JP" sz="1846" b="1" dirty="0">
                <a:latin typeface="Meiryo UI" panose="020B0604030504040204" pitchFamily="50" charset="-128"/>
                <a:ea typeface="Meiryo UI" panose="020B0604030504040204" pitchFamily="50" charset="-128"/>
              </a:rPr>
              <a:t>155</a:t>
            </a:r>
            <a:r>
              <a:rPr lang="ja-JP" altLang="en-US" sz="1846" b="1" dirty="0">
                <a:latin typeface="Meiryo UI" panose="020B0604030504040204" pitchFamily="50" charset="-128"/>
                <a:ea typeface="Meiryo UI" panose="020B0604030504040204" pitchFamily="50" charset="-128"/>
              </a:rPr>
              <a:t>億円</a:t>
            </a:r>
          </a:p>
        </p:txBody>
      </p:sp>
      <p:sp>
        <p:nvSpPr>
          <p:cNvPr id="2" name="スライド番号プレースホルダー 1">
            <a:extLst>
              <a:ext uri="{FF2B5EF4-FFF2-40B4-BE49-F238E27FC236}">
                <a16:creationId xmlns:a16="http://schemas.microsoft.com/office/drawing/2014/main" id="{4F75D72E-05AF-D1B5-82CC-928DCF66BDD1}"/>
              </a:ext>
            </a:extLst>
          </p:cNvPr>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131293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66538" y="1760830"/>
            <a:ext cx="4253258" cy="685940"/>
            <a:chOff x="189261" y="2034273"/>
            <a:chExt cx="5407643" cy="811700"/>
          </a:xfrm>
        </p:grpSpPr>
        <p:sp>
          <p:nvSpPr>
            <p:cNvPr id="7" name="角丸四角形 226"/>
            <p:cNvSpPr>
              <a:spLocks noChangeArrowheads="1"/>
            </p:cNvSpPr>
            <p:nvPr/>
          </p:nvSpPr>
          <p:spPr bwMode="auto">
            <a:xfrm>
              <a:off x="259931" y="2214484"/>
              <a:ext cx="5336973" cy="631489"/>
            </a:xfrm>
            <a:prstGeom prst="roundRect">
              <a:avLst>
                <a:gd name="adj" fmla="val 5301"/>
              </a:avLst>
            </a:prstGeom>
            <a:noFill/>
            <a:ln w="19050" algn="ctr">
              <a:solidFill>
                <a:srgbClr val="FF0000"/>
              </a:solidFill>
              <a:round/>
              <a:headEnd/>
              <a:tailEnd/>
            </a:ln>
          </p:spPr>
          <p:txBody>
            <a:bodyPr lIns="96072" tIns="48036" rIns="96072" bIns="48036" anchor="ctr"/>
            <a:lstStyle/>
            <a:p>
              <a:pPr algn="ctr" defTabSz="753422">
                <a:defRPr/>
              </a:pPr>
              <a:endParaRPr lang="ja-JP" altLang="en-US" sz="1101" dirty="0">
                <a:solidFill>
                  <a:prstClr val="white"/>
                </a:solidFill>
                <a:latin typeface="Meiryo UI" panose="020B0604030504040204" pitchFamily="50" charset="-128"/>
                <a:ea typeface="Meiryo UI" panose="020B0604030504040204" pitchFamily="50" charset="-128"/>
              </a:endParaRPr>
            </a:p>
          </p:txBody>
        </p:sp>
        <p:sp>
          <p:nvSpPr>
            <p:cNvPr id="8" name="正方形/長方形 279"/>
            <p:cNvSpPr>
              <a:spLocks noChangeArrowheads="1"/>
            </p:cNvSpPr>
            <p:nvPr/>
          </p:nvSpPr>
          <p:spPr bwMode="auto">
            <a:xfrm>
              <a:off x="189261" y="2034273"/>
              <a:ext cx="1756083" cy="33502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06" tIns="35954" rIns="71906" bIns="35954" anchor="ctr"/>
            <a:lstStyle>
              <a:lvl1pPr eaLnBrk="0" hangingPunct="0">
                <a:spcBef>
                  <a:spcPct val="20000"/>
                </a:spcBef>
                <a:buFont typeface="Arial" charset="0"/>
                <a:buChar char="•"/>
                <a:defRPr kumimoji="1" sz="3200">
                  <a:solidFill>
                    <a:schemeClr val="tx1"/>
                  </a:solidFill>
                  <a:latin typeface="Arial" charset="0"/>
                </a:defRPr>
              </a:lvl1pPr>
              <a:lvl2pPr marL="742950" indent="-285750" eaLnBrk="0" hangingPunct="0">
                <a:spcBef>
                  <a:spcPct val="20000"/>
                </a:spcBef>
                <a:buFont typeface="Arial" charset="0"/>
                <a:buChar char="–"/>
                <a:defRPr kumimoji="1" sz="2800">
                  <a:solidFill>
                    <a:schemeClr val="tx1"/>
                  </a:solidFill>
                  <a:latin typeface="Arial" charset="0"/>
                </a:defRPr>
              </a:lvl2pPr>
              <a:lvl3pPr marL="1143000" indent="-228600" eaLnBrk="0" hangingPunct="0">
                <a:spcBef>
                  <a:spcPct val="20000"/>
                </a:spcBef>
                <a:buFont typeface="Arial" charset="0"/>
                <a:buChar char="•"/>
                <a:defRPr kumimoji="1" sz="2400">
                  <a:solidFill>
                    <a:schemeClr val="tx1"/>
                  </a:solidFill>
                  <a:latin typeface="Arial" charset="0"/>
                </a:defRPr>
              </a:lvl3pPr>
              <a:lvl4pPr marL="1600200" indent="-228600" eaLnBrk="0" hangingPunct="0">
                <a:spcBef>
                  <a:spcPct val="20000"/>
                </a:spcBef>
                <a:buFont typeface="Arial" charset="0"/>
                <a:buChar char="–"/>
                <a:defRPr kumimoji="1" sz="2000">
                  <a:solidFill>
                    <a:schemeClr val="tx1"/>
                  </a:solidFill>
                  <a:latin typeface="Arial" charset="0"/>
                </a:defRPr>
              </a:lvl4pPr>
              <a:lvl5pPr marL="2057400" indent="-228600" eaLnBrk="0" hangingPunct="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algn="ctr" defTabSz="753422" eaLnBrk="1" hangingPunct="1">
                <a:spcBef>
                  <a:spcPct val="0"/>
                </a:spcBef>
                <a:buNone/>
                <a:defRPr/>
              </a:pPr>
              <a:r>
                <a:rPr lang="ja-JP" altLang="en-US" sz="1258" b="1" dirty="0">
                  <a:solidFill>
                    <a:srgbClr val="FFFFFF"/>
                  </a:solidFill>
                  <a:latin typeface="Meiryo UI" panose="020B0604030504040204" pitchFamily="50" charset="-128"/>
                  <a:ea typeface="Meiryo UI" panose="020B0604030504040204" pitchFamily="50" charset="-128"/>
                </a:rPr>
                <a:t>当面の捕獲目標</a:t>
              </a:r>
            </a:p>
          </p:txBody>
        </p:sp>
        <p:sp>
          <p:nvSpPr>
            <p:cNvPr id="9" name="テキスト ボックス 112"/>
            <p:cNvSpPr txBox="1">
              <a:spLocks noChangeArrowheads="1"/>
            </p:cNvSpPr>
            <p:nvPr/>
          </p:nvSpPr>
          <p:spPr bwMode="auto">
            <a:xfrm>
              <a:off x="482452" y="2422718"/>
              <a:ext cx="4945433" cy="3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866" tIns="35934" rIns="71866" bIns="35934">
              <a:spAutoFit/>
            </a:bodyPr>
            <a:lstStyle>
              <a:lvl1pPr marL="176213" indent="-90488" eaLnBrk="0" hangingPunct="0">
                <a:spcBef>
                  <a:spcPct val="20000"/>
                </a:spcBef>
                <a:buFont typeface="Arial" charset="0"/>
                <a:buChar char="•"/>
                <a:defRPr kumimoji="1" sz="3200">
                  <a:solidFill>
                    <a:schemeClr val="tx1"/>
                  </a:solidFill>
                  <a:latin typeface="Arial" charset="0"/>
                </a:defRPr>
              </a:lvl1pPr>
              <a:lvl2pPr marL="742950" indent="-285750" eaLnBrk="0" hangingPunct="0">
                <a:spcBef>
                  <a:spcPct val="20000"/>
                </a:spcBef>
                <a:buFont typeface="Arial" charset="0"/>
                <a:buChar char="–"/>
                <a:defRPr kumimoji="1" sz="2800">
                  <a:solidFill>
                    <a:schemeClr val="tx1"/>
                  </a:solidFill>
                  <a:latin typeface="Arial" charset="0"/>
                </a:defRPr>
              </a:lvl2pPr>
              <a:lvl3pPr marL="1143000" indent="-228600" eaLnBrk="0" hangingPunct="0">
                <a:spcBef>
                  <a:spcPct val="20000"/>
                </a:spcBef>
                <a:buFont typeface="Arial" charset="0"/>
                <a:buChar char="•"/>
                <a:defRPr kumimoji="1" sz="2400">
                  <a:solidFill>
                    <a:schemeClr val="tx1"/>
                  </a:solidFill>
                  <a:latin typeface="Arial" charset="0"/>
                </a:defRPr>
              </a:lvl3pPr>
              <a:lvl4pPr marL="1600200" indent="-228600" eaLnBrk="0" hangingPunct="0">
                <a:spcBef>
                  <a:spcPct val="20000"/>
                </a:spcBef>
                <a:buFont typeface="Arial" charset="0"/>
                <a:buChar char="–"/>
                <a:defRPr kumimoji="1" sz="2000">
                  <a:solidFill>
                    <a:schemeClr val="tx1"/>
                  </a:solidFill>
                  <a:latin typeface="Arial" charset="0"/>
                </a:defRPr>
              </a:lvl4pPr>
              <a:lvl5pPr marL="2057400" indent="-228600" eaLnBrk="0" hangingPunct="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marL="150153" indent="-77106" defTabSz="753422" eaLnBrk="1" hangingPunct="1">
                <a:spcBef>
                  <a:spcPct val="0"/>
                </a:spcBef>
                <a:buNone/>
                <a:defRPr/>
              </a:pPr>
              <a:r>
                <a:rPr lang="ja-JP" altLang="en-US" sz="1477" dirty="0">
                  <a:solidFill>
                    <a:srgbClr val="000000"/>
                  </a:solidFill>
                  <a:latin typeface="Meiryo UI" panose="020B0604030504040204" pitchFamily="50" charset="-128"/>
                  <a:ea typeface="Meiryo UI" panose="020B0604030504040204" pitchFamily="50" charset="-128"/>
                </a:rPr>
                <a:t>シカ・イノシシの生息頭数を</a:t>
              </a:r>
              <a:r>
                <a:rPr lang="en-US" altLang="ja-JP" sz="1477" dirty="0">
                  <a:solidFill>
                    <a:srgbClr val="000000"/>
                  </a:solidFill>
                  <a:latin typeface="Meiryo UI" panose="020B0604030504040204" pitchFamily="50" charset="-128"/>
                  <a:ea typeface="Meiryo UI" panose="020B0604030504040204" pitchFamily="50" charset="-128"/>
                </a:rPr>
                <a:t>10</a:t>
              </a:r>
              <a:r>
                <a:rPr lang="ja-JP" altLang="en-US" sz="1477" dirty="0">
                  <a:solidFill>
                    <a:srgbClr val="000000"/>
                  </a:solidFill>
                  <a:latin typeface="Meiryo UI" panose="020B0604030504040204" pitchFamily="50" charset="-128"/>
                  <a:ea typeface="Meiryo UI" panose="020B0604030504040204" pitchFamily="50" charset="-128"/>
                </a:rPr>
                <a:t>年後までに半減</a:t>
              </a:r>
              <a:endParaRPr lang="en-US" altLang="ja-JP" sz="1477" dirty="0">
                <a:solidFill>
                  <a:srgbClr val="000000"/>
                </a:solidFill>
                <a:latin typeface="Meiryo UI" panose="020B0604030504040204" pitchFamily="50" charset="-128"/>
                <a:ea typeface="Meiryo UI" panose="020B0604030504040204" pitchFamily="50" charset="-128"/>
              </a:endParaRPr>
            </a:p>
          </p:txBody>
        </p:sp>
      </p:grpSp>
      <p:sp>
        <p:nvSpPr>
          <p:cNvPr id="20" name="正方形/長方形 19"/>
          <p:cNvSpPr/>
          <p:nvPr/>
        </p:nvSpPr>
        <p:spPr>
          <a:xfrm>
            <a:off x="723820" y="3075050"/>
            <a:ext cx="1024160" cy="2760423"/>
          </a:xfrm>
          <a:prstGeom prst="rect">
            <a:avLst/>
          </a:prstGeom>
          <a:solidFill>
            <a:schemeClr val="accent6">
              <a:lumMod val="60000"/>
              <a:lumOff val="40000"/>
            </a:scheme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422">
              <a:defRPr/>
            </a:pPr>
            <a:endParaRPr lang="ja-JP" altLang="en-US" sz="1517">
              <a:solidFill>
                <a:prstClr val="white"/>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744408" y="5053515"/>
            <a:ext cx="1003572" cy="0"/>
          </a:xfrm>
          <a:prstGeom prst="line">
            <a:avLst/>
          </a:prstGeom>
          <a:ln w="2222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flipH="1">
            <a:off x="723820" y="3401401"/>
            <a:ext cx="1024160" cy="490006"/>
          </a:xfrm>
          <a:prstGeom prst="rect">
            <a:avLst/>
          </a:prstGeom>
          <a:noFill/>
        </p:spPr>
        <p:txBody>
          <a:bodyPr wrap="square" rtlCol="0">
            <a:spAutoFit/>
          </a:bodyPr>
          <a:lstStyle/>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シカ</a:t>
            </a:r>
            <a:endParaRPr lang="en-US" altLang="ja-JP" sz="1292" b="1" dirty="0">
              <a:solidFill>
                <a:prstClr val="black"/>
              </a:solidFill>
              <a:latin typeface="Meiryo UI" panose="020B0604030504040204" pitchFamily="50" charset="-128"/>
              <a:ea typeface="Meiryo UI" panose="020B0604030504040204" pitchFamily="50" charset="-128"/>
            </a:endParaRPr>
          </a:p>
          <a:p>
            <a:pPr algn="ctr" defTabSz="753422">
              <a:defRPr/>
            </a:pPr>
            <a:r>
              <a:rPr lang="en-US" altLang="ja-JP" sz="1292" b="1" dirty="0">
                <a:solidFill>
                  <a:prstClr val="black"/>
                </a:solidFill>
                <a:latin typeface="Meiryo UI" panose="020B0604030504040204" pitchFamily="50" charset="-128"/>
                <a:ea typeface="Meiryo UI" panose="020B0604030504040204" pitchFamily="50" charset="-128"/>
              </a:rPr>
              <a:t>310</a:t>
            </a:r>
            <a:r>
              <a:rPr lang="ja-JP" altLang="en-US" sz="1292" b="1" dirty="0">
                <a:solidFill>
                  <a:prstClr val="black"/>
                </a:solidFill>
                <a:latin typeface="Meiryo UI" panose="020B0604030504040204" pitchFamily="50" charset="-128"/>
                <a:ea typeface="Meiryo UI" panose="020B0604030504040204" pitchFamily="50" charset="-128"/>
              </a:rPr>
              <a:t>万頭</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flipH="1">
            <a:off x="718252" y="5145178"/>
            <a:ext cx="1029728" cy="490006"/>
          </a:xfrm>
          <a:prstGeom prst="rect">
            <a:avLst/>
          </a:prstGeom>
          <a:noFill/>
        </p:spPr>
        <p:txBody>
          <a:bodyPr wrap="square" rtlCol="0">
            <a:spAutoFit/>
          </a:bodyPr>
          <a:lstStyle/>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イノシシ</a:t>
            </a:r>
            <a:endParaRPr lang="en-US" altLang="ja-JP" sz="1292" b="1" dirty="0">
              <a:solidFill>
                <a:prstClr val="black"/>
              </a:solidFill>
              <a:latin typeface="Meiryo UI" panose="020B0604030504040204" pitchFamily="50" charset="-128"/>
              <a:ea typeface="Meiryo UI" panose="020B0604030504040204" pitchFamily="50" charset="-128"/>
            </a:endParaRPr>
          </a:p>
          <a:p>
            <a:pPr algn="ctr" defTabSz="753422">
              <a:defRPr/>
            </a:pPr>
            <a:r>
              <a:rPr lang="en-US" altLang="ja-JP" sz="1292" b="1" dirty="0">
                <a:solidFill>
                  <a:prstClr val="black"/>
                </a:solidFill>
                <a:latin typeface="Meiryo UI" panose="020B0604030504040204" pitchFamily="50" charset="-128"/>
                <a:ea typeface="Meiryo UI" panose="020B0604030504040204" pitchFamily="50" charset="-128"/>
              </a:rPr>
              <a:t>121</a:t>
            </a:r>
            <a:r>
              <a:rPr lang="ja-JP" altLang="en-US" sz="1292" b="1" dirty="0">
                <a:solidFill>
                  <a:prstClr val="black"/>
                </a:solidFill>
                <a:latin typeface="Meiryo UI" panose="020B0604030504040204" pitchFamily="50" charset="-128"/>
                <a:ea typeface="Meiryo UI" panose="020B0604030504040204" pitchFamily="50" charset="-128"/>
              </a:rPr>
              <a:t>万頭</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flipH="1">
            <a:off x="729601" y="3976252"/>
            <a:ext cx="1227001" cy="774315"/>
          </a:xfrm>
          <a:prstGeom prst="rect">
            <a:avLst/>
          </a:prstGeom>
          <a:noFill/>
        </p:spPr>
        <p:txBody>
          <a:bodyPr wrap="square" rtlCol="0">
            <a:spAutoFit/>
          </a:bodyPr>
          <a:lstStyle/>
          <a:p>
            <a:pPr defTabSz="753422">
              <a:defRPr/>
            </a:pPr>
            <a:r>
              <a:rPr lang="ja-JP" altLang="en-US" sz="1108" dirty="0">
                <a:solidFill>
                  <a:prstClr val="black"/>
                </a:solidFill>
                <a:latin typeface="Meiryo UI" panose="020B0604030504040204" pitchFamily="50" charset="-128"/>
                <a:ea typeface="Meiryo UI" panose="020B0604030504040204" pitchFamily="50" charset="-128"/>
              </a:rPr>
              <a:t>北海道</a:t>
            </a:r>
            <a:endParaRPr lang="en-US" altLang="ja-JP" sz="1108" dirty="0">
              <a:solidFill>
                <a:prstClr val="black"/>
              </a:solidFill>
              <a:latin typeface="Meiryo UI" panose="020B0604030504040204" pitchFamily="50" charset="-128"/>
              <a:ea typeface="Meiryo UI" panose="020B0604030504040204" pitchFamily="50" charset="-128"/>
            </a:endParaRPr>
          </a:p>
          <a:p>
            <a:pPr defTabSz="753422">
              <a:defRPr/>
            </a:pPr>
            <a:r>
              <a:rPr lang="ja-JP" altLang="en-US" sz="1108" dirty="0">
                <a:solidFill>
                  <a:prstClr val="black"/>
                </a:solidFill>
                <a:latin typeface="Meiryo UI" panose="020B0604030504040204" pitchFamily="50" charset="-128"/>
                <a:ea typeface="Meiryo UI" panose="020B0604030504040204" pitchFamily="50" charset="-128"/>
              </a:rPr>
              <a:t>　：　</a:t>
            </a:r>
            <a:r>
              <a:rPr lang="en-US" altLang="ja-JP" sz="1108" dirty="0">
                <a:solidFill>
                  <a:prstClr val="black"/>
                </a:solidFill>
                <a:latin typeface="Meiryo UI" panose="020B0604030504040204" pitchFamily="50" charset="-128"/>
                <a:ea typeface="Meiryo UI" panose="020B0604030504040204" pitchFamily="50" charset="-128"/>
              </a:rPr>
              <a:t>77</a:t>
            </a:r>
            <a:r>
              <a:rPr lang="ja-JP" altLang="en-US" sz="1108" dirty="0">
                <a:solidFill>
                  <a:prstClr val="black"/>
                </a:solidFill>
                <a:latin typeface="Meiryo UI" panose="020B0604030504040204" pitchFamily="50" charset="-128"/>
                <a:ea typeface="Meiryo UI" panose="020B0604030504040204" pitchFamily="50" charset="-128"/>
              </a:rPr>
              <a:t>万頭</a:t>
            </a:r>
            <a:endParaRPr lang="en-US" altLang="ja-JP" sz="1108" dirty="0">
              <a:solidFill>
                <a:prstClr val="black"/>
              </a:solidFill>
              <a:latin typeface="Meiryo UI" panose="020B0604030504040204" pitchFamily="50" charset="-128"/>
              <a:ea typeface="Meiryo UI" panose="020B0604030504040204" pitchFamily="50" charset="-128"/>
            </a:endParaRPr>
          </a:p>
          <a:p>
            <a:pPr defTabSz="753422">
              <a:defRPr/>
            </a:pPr>
            <a:r>
              <a:rPr lang="ja-JP" altLang="en-US" sz="1108" dirty="0">
                <a:solidFill>
                  <a:prstClr val="black"/>
                </a:solidFill>
                <a:latin typeface="Meiryo UI" panose="020B0604030504040204" pitchFamily="50" charset="-128"/>
                <a:ea typeface="Meiryo UI" panose="020B0604030504040204" pitchFamily="50" charset="-128"/>
              </a:rPr>
              <a:t>北海道以外</a:t>
            </a:r>
            <a:endParaRPr lang="en-US" altLang="ja-JP" sz="1108" dirty="0">
              <a:solidFill>
                <a:prstClr val="black"/>
              </a:solidFill>
              <a:latin typeface="Meiryo UI" panose="020B0604030504040204" pitchFamily="50" charset="-128"/>
              <a:ea typeface="Meiryo UI" panose="020B0604030504040204" pitchFamily="50" charset="-128"/>
            </a:endParaRPr>
          </a:p>
          <a:p>
            <a:pPr defTabSz="753422">
              <a:defRPr/>
            </a:pPr>
            <a:r>
              <a:rPr lang="ja-JP" altLang="en-US" sz="1108" dirty="0">
                <a:solidFill>
                  <a:prstClr val="black"/>
                </a:solidFill>
                <a:latin typeface="Meiryo UI" panose="020B0604030504040204" pitchFamily="50" charset="-128"/>
                <a:ea typeface="Meiryo UI" panose="020B0604030504040204" pitchFamily="50" charset="-128"/>
              </a:rPr>
              <a:t>　：</a:t>
            </a:r>
            <a:r>
              <a:rPr lang="en-US" altLang="ja-JP" sz="1108" dirty="0">
                <a:solidFill>
                  <a:prstClr val="black"/>
                </a:solidFill>
                <a:latin typeface="Meiryo UI" panose="020B0604030504040204" pitchFamily="50" charset="-128"/>
                <a:ea typeface="Meiryo UI" panose="020B0604030504040204" pitchFamily="50" charset="-128"/>
              </a:rPr>
              <a:t>233</a:t>
            </a:r>
            <a:r>
              <a:rPr lang="ja-JP" altLang="en-US" sz="1108" dirty="0">
                <a:solidFill>
                  <a:prstClr val="black"/>
                </a:solidFill>
                <a:latin typeface="Meiryo UI" panose="020B0604030504040204" pitchFamily="50" charset="-128"/>
                <a:ea typeface="Meiryo UI" panose="020B0604030504040204" pitchFamily="50" charset="-128"/>
              </a:rPr>
              <a:t>万頭</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flipH="1">
            <a:off x="650334" y="2731715"/>
            <a:ext cx="1302888" cy="348109"/>
          </a:xfrm>
          <a:prstGeom prst="rect">
            <a:avLst/>
          </a:prstGeom>
          <a:noFill/>
        </p:spPr>
        <p:txBody>
          <a:bodyPr wrap="square" rtlCol="0">
            <a:spAutoFit/>
          </a:bodyPr>
          <a:lstStyle/>
          <a:p>
            <a:pPr algn="ctr" defTabSz="753422">
              <a:defRPr/>
            </a:pPr>
            <a:r>
              <a:rPr lang="en-US" altLang="ja-JP" sz="1662" b="1" u="sng" dirty="0">
                <a:solidFill>
                  <a:srgbClr val="FF0000"/>
                </a:solidFill>
                <a:latin typeface="Meiryo UI" panose="020B0604030504040204" pitchFamily="50" charset="-128"/>
                <a:ea typeface="Meiryo UI" panose="020B0604030504040204" pitchFamily="50" charset="-128"/>
              </a:rPr>
              <a:t>431</a:t>
            </a:r>
            <a:r>
              <a:rPr lang="ja-JP" altLang="en-US" sz="1662" b="1" u="sng" dirty="0">
                <a:solidFill>
                  <a:srgbClr val="FF0000"/>
                </a:solidFill>
                <a:latin typeface="Meiryo UI" panose="020B0604030504040204" pitchFamily="50" charset="-128"/>
                <a:ea typeface="Meiryo UI" panose="020B0604030504040204" pitchFamily="50" charset="-128"/>
              </a:rPr>
              <a:t>万頭</a:t>
            </a:r>
            <a:r>
              <a:rPr lang="en-US" altLang="ja-JP" sz="1662" b="1" dirty="0">
                <a:solidFill>
                  <a:srgbClr val="FF0000"/>
                </a:solidFill>
                <a:latin typeface="Meiryo UI" panose="020B0604030504040204" pitchFamily="50" charset="-128"/>
                <a:ea typeface="Meiryo UI" panose="020B0604030504040204" pitchFamily="50" charset="-128"/>
              </a:rPr>
              <a:t>*</a:t>
            </a:r>
            <a:endParaRPr lang="en-US" altLang="ja-JP" sz="1662" b="1" u="sng" dirty="0">
              <a:solidFill>
                <a:srgbClr val="FF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flipH="1">
            <a:off x="-109326" y="2232560"/>
            <a:ext cx="1457856" cy="433324"/>
          </a:xfrm>
          <a:prstGeom prst="rect">
            <a:avLst/>
          </a:prstGeom>
          <a:noFill/>
        </p:spPr>
        <p:txBody>
          <a:bodyPr wrap="square" rtlCol="0">
            <a:spAutoFit/>
          </a:bodyPr>
          <a:lstStyle/>
          <a:p>
            <a:pPr algn="ctr" defTabSz="753422">
              <a:defRPr/>
            </a:pPr>
            <a:r>
              <a:rPr lang="ja-JP" altLang="en-US" sz="1108" dirty="0">
                <a:solidFill>
                  <a:prstClr val="black"/>
                </a:solidFill>
                <a:latin typeface="Meiryo UI" panose="020B0604030504040204" pitchFamily="50" charset="-128"/>
                <a:ea typeface="Meiryo UI" panose="020B0604030504040204" pitchFamily="50" charset="-128"/>
              </a:rPr>
              <a:t>シカ・イノシシ</a:t>
            </a:r>
            <a:endParaRPr lang="en-US" altLang="ja-JP" sz="1108" dirty="0">
              <a:solidFill>
                <a:prstClr val="black"/>
              </a:solidFill>
              <a:latin typeface="Meiryo UI" panose="020B0604030504040204" pitchFamily="50" charset="-128"/>
              <a:ea typeface="Meiryo UI" panose="020B0604030504040204" pitchFamily="50" charset="-128"/>
            </a:endParaRPr>
          </a:p>
          <a:p>
            <a:pPr algn="ctr" defTabSz="753422">
              <a:defRPr/>
            </a:pPr>
            <a:r>
              <a:rPr lang="ja-JP" altLang="en-US" sz="1108" dirty="0">
                <a:solidFill>
                  <a:prstClr val="black"/>
                </a:solidFill>
                <a:latin typeface="Meiryo UI" panose="020B0604030504040204" pitchFamily="50" charset="-128"/>
                <a:ea typeface="Meiryo UI" panose="020B0604030504040204" pitchFamily="50" charset="-128"/>
              </a:rPr>
              <a:t>  生息頭数（万頭）</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flipH="1">
            <a:off x="1953221" y="6148368"/>
            <a:ext cx="4435372" cy="390620"/>
          </a:xfrm>
          <a:prstGeom prst="rect">
            <a:avLst/>
          </a:prstGeom>
          <a:noFill/>
        </p:spPr>
        <p:txBody>
          <a:bodyPr wrap="square" rtlCol="0">
            <a:spAutoFit/>
          </a:bodyPr>
          <a:lstStyle/>
          <a:p>
            <a:pPr defTabSz="753422">
              <a:defRPr/>
            </a:pPr>
            <a:r>
              <a:rPr lang="ja-JP" altLang="en-US" sz="969" dirty="0">
                <a:solidFill>
                  <a:prstClr val="black"/>
                </a:solidFill>
                <a:latin typeface="Meiryo UI" panose="020B0604030504040204" pitchFamily="50" charset="-128"/>
                <a:ea typeface="Meiryo UI" panose="020B0604030504040204" pitchFamily="50" charset="-128"/>
              </a:rPr>
              <a:t>*環境省において推定（北海道の生息頭数は北海道が独自に推定）。　</a:t>
            </a:r>
            <a:endParaRPr lang="en-US" altLang="ja-JP" sz="969" dirty="0">
              <a:solidFill>
                <a:prstClr val="black"/>
              </a:solidFill>
              <a:latin typeface="Meiryo UI" panose="020B0604030504040204" pitchFamily="50" charset="-128"/>
              <a:ea typeface="Meiryo UI" panose="020B0604030504040204" pitchFamily="50" charset="-128"/>
            </a:endParaRPr>
          </a:p>
          <a:p>
            <a:pPr defTabSz="753422">
              <a:defRPr/>
            </a:pPr>
            <a:r>
              <a:rPr lang="ja-JP" altLang="en-US" sz="969" dirty="0">
                <a:solidFill>
                  <a:prstClr val="black"/>
                </a:solidFill>
                <a:latin typeface="Meiryo UI" panose="020B0604030504040204" pitchFamily="50" charset="-128"/>
                <a:ea typeface="Meiryo UI" panose="020B0604030504040204" pitchFamily="50" charset="-128"/>
              </a:rPr>
              <a:t>　推定値は随時新たなデータを活用し算出（令和５（</a:t>
            </a:r>
            <a:r>
              <a:rPr lang="en-US" altLang="ja-JP" sz="969" dirty="0">
                <a:solidFill>
                  <a:prstClr val="black"/>
                </a:solidFill>
                <a:latin typeface="Meiryo UI" panose="020B0604030504040204" pitchFamily="50" charset="-128"/>
                <a:ea typeface="Meiryo UI" panose="020B0604030504040204" pitchFamily="50" charset="-128"/>
              </a:rPr>
              <a:t>2023</a:t>
            </a:r>
            <a:r>
              <a:rPr lang="ja-JP" altLang="en-US" sz="969" dirty="0">
                <a:solidFill>
                  <a:prstClr val="black"/>
                </a:solidFill>
                <a:latin typeface="Meiryo UI" panose="020B0604030504040204" pitchFamily="50" charset="-128"/>
                <a:ea typeface="Meiryo UI" panose="020B0604030504040204" pitchFamily="50" charset="-128"/>
              </a:rPr>
              <a:t>）年４月更新）。</a:t>
            </a:r>
            <a:endParaRPr lang="en-US" altLang="ja-JP" sz="969" dirty="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696615" y="4437113"/>
            <a:ext cx="949919" cy="1397586"/>
          </a:xfrm>
          <a:prstGeom prst="rect">
            <a:avLst/>
          </a:prstGeom>
          <a:solidFill>
            <a:schemeClr val="accent5">
              <a:lumMod val="60000"/>
              <a:lumOff val="40000"/>
            </a:schemeClr>
          </a:solidFill>
          <a:ln w="317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422">
              <a:defRPr/>
            </a:pPr>
            <a:endParaRPr lang="ja-JP" altLang="en-US" sz="1517">
              <a:solidFill>
                <a:prstClr val="white"/>
              </a:solidFill>
              <a:latin typeface="Meiryo UI" panose="020B0604030504040204" pitchFamily="50" charset="-128"/>
              <a:ea typeface="Meiryo UI" panose="020B0604030504040204" pitchFamily="50" charset="-128"/>
            </a:endParaRPr>
          </a:p>
        </p:txBody>
      </p:sp>
      <p:cxnSp>
        <p:nvCxnSpPr>
          <p:cNvPr id="38" name="直線コネクタ 37"/>
          <p:cNvCxnSpPr/>
          <p:nvPr/>
        </p:nvCxnSpPr>
        <p:spPr>
          <a:xfrm>
            <a:off x="7696616" y="5446980"/>
            <a:ext cx="944349" cy="4953"/>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flipH="1">
            <a:off x="7684265" y="5454347"/>
            <a:ext cx="956699" cy="380243"/>
          </a:xfrm>
          <a:prstGeom prst="rect">
            <a:avLst/>
          </a:prstGeom>
          <a:noFill/>
        </p:spPr>
        <p:txBody>
          <a:bodyPr wrap="square" lIns="0" tIns="0" rIns="0" bIns="0" rtlCol="0" anchor="b" anchorCtr="0">
            <a:noAutofit/>
          </a:bodyPr>
          <a:lstStyle/>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イノシシ</a:t>
            </a:r>
            <a:endParaRPr lang="en-US" altLang="ja-JP" sz="1292" b="1" dirty="0">
              <a:solidFill>
                <a:prstClr val="black"/>
              </a:solidFill>
              <a:latin typeface="Meiryo UI" panose="020B0604030504040204" pitchFamily="50" charset="-128"/>
              <a:ea typeface="Meiryo UI" panose="020B0604030504040204" pitchFamily="50" charset="-128"/>
            </a:endParaRPr>
          </a:p>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約</a:t>
            </a:r>
            <a:r>
              <a:rPr lang="en-US" altLang="ja-JP" sz="1292" b="1" dirty="0">
                <a:solidFill>
                  <a:prstClr val="black"/>
                </a:solidFill>
                <a:latin typeface="Meiryo UI" panose="020B0604030504040204" pitchFamily="50" charset="-128"/>
                <a:ea typeface="Meiryo UI" panose="020B0604030504040204" pitchFamily="50" charset="-128"/>
              </a:rPr>
              <a:t>60</a:t>
            </a:r>
            <a:r>
              <a:rPr lang="ja-JP" altLang="en-US" sz="1292" b="1" dirty="0">
                <a:solidFill>
                  <a:prstClr val="black"/>
                </a:solidFill>
                <a:latin typeface="Meiryo UI" panose="020B0604030504040204" pitchFamily="50" charset="-128"/>
                <a:ea typeface="Meiryo UI" panose="020B0604030504040204" pitchFamily="50" charset="-128"/>
              </a:rPr>
              <a:t>万頭</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flipH="1">
            <a:off x="7640732" y="4746365"/>
            <a:ext cx="1056111" cy="490006"/>
          </a:xfrm>
          <a:prstGeom prst="rect">
            <a:avLst/>
          </a:prstGeom>
          <a:noFill/>
        </p:spPr>
        <p:txBody>
          <a:bodyPr wrap="square" rtlCol="0">
            <a:spAutoFit/>
          </a:bodyPr>
          <a:lstStyle/>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シカ</a:t>
            </a:r>
            <a:r>
              <a:rPr lang="en-US" altLang="ja-JP" sz="1292" b="1" dirty="0">
                <a:solidFill>
                  <a:prstClr val="black"/>
                </a:solidFill>
                <a:latin typeface="Meiryo UI" panose="020B0604030504040204" pitchFamily="50" charset="-128"/>
                <a:ea typeface="Meiryo UI" panose="020B0604030504040204" pitchFamily="50" charset="-128"/>
              </a:rPr>
              <a:t>**</a:t>
            </a:r>
          </a:p>
          <a:p>
            <a:pPr algn="ctr" defTabSz="753422">
              <a:defRPr/>
            </a:pPr>
            <a:r>
              <a:rPr lang="ja-JP" altLang="en-US" sz="1292" b="1" dirty="0">
                <a:solidFill>
                  <a:prstClr val="black"/>
                </a:solidFill>
                <a:latin typeface="Meiryo UI" panose="020B0604030504040204" pitchFamily="50" charset="-128"/>
                <a:ea typeface="Meiryo UI" panose="020B0604030504040204" pitchFamily="50" charset="-128"/>
              </a:rPr>
              <a:t>約</a:t>
            </a:r>
            <a:r>
              <a:rPr lang="en-US" altLang="ja-JP" sz="1292" b="1" dirty="0">
                <a:solidFill>
                  <a:prstClr val="black"/>
                </a:solidFill>
                <a:latin typeface="Meiryo UI" panose="020B0604030504040204" pitchFamily="50" charset="-128"/>
                <a:ea typeface="Meiryo UI" panose="020B0604030504040204" pitchFamily="50" charset="-128"/>
              </a:rPr>
              <a:t>155</a:t>
            </a:r>
            <a:r>
              <a:rPr lang="ja-JP" altLang="en-US" sz="1292" b="1" dirty="0">
                <a:solidFill>
                  <a:prstClr val="black"/>
                </a:solidFill>
                <a:latin typeface="Meiryo UI" panose="020B0604030504040204" pitchFamily="50" charset="-128"/>
                <a:ea typeface="Meiryo UI" panose="020B0604030504040204" pitchFamily="50" charset="-128"/>
              </a:rPr>
              <a:t>万頭</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flipH="1">
            <a:off x="1882250" y="6499892"/>
            <a:ext cx="7209636" cy="241476"/>
          </a:xfrm>
          <a:prstGeom prst="rect">
            <a:avLst/>
          </a:prstGeom>
          <a:noFill/>
        </p:spPr>
        <p:txBody>
          <a:bodyPr wrap="square" rtlCol="0">
            <a:spAutoFit/>
          </a:bodyPr>
          <a:lstStyle/>
          <a:p>
            <a:pPr marL="69928" indent="-69928" defTabSz="753422">
              <a:defRPr/>
            </a:pPr>
            <a:r>
              <a:rPr lang="en-US" altLang="ja-JP" sz="969" dirty="0">
                <a:solidFill>
                  <a:prstClr val="black"/>
                </a:solidFill>
                <a:latin typeface="Meiryo UI" panose="020B0604030504040204" pitchFamily="50" charset="-128"/>
                <a:ea typeface="Meiryo UI" panose="020B0604030504040204" pitchFamily="50" charset="-128"/>
              </a:rPr>
              <a:t>*</a:t>
            </a:r>
            <a:r>
              <a:rPr lang="ja-JP" altLang="en-US" sz="969" dirty="0">
                <a:solidFill>
                  <a:prstClr val="black"/>
                </a:solidFill>
                <a:latin typeface="Meiryo UI" panose="020B0604030504040204" pitchFamily="50" charset="-128"/>
                <a:ea typeface="Meiryo UI" panose="020B0604030504040204" pitchFamily="50" charset="-128"/>
              </a:rPr>
              <a:t>*北海道分は北海道エゾシカ管理計画（第</a:t>
            </a:r>
            <a:r>
              <a:rPr lang="en-US" altLang="ja-JP" sz="969" dirty="0">
                <a:solidFill>
                  <a:prstClr val="black"/>
                </a:solidFill>
                <a:latin typeface="Meiryo UI" panose="020B0604030504040204" pitchFamily="50" charset="-128"/>
                <a:ea typeface="Meiryo UI" panose="020B0604030504040204" pitchFamily="50" charset="-128"/>
              </a:rPr>
              <a:t>6</a:t>
            </a:r>
            <a:r>
              <a:rPr lang="ja-JP" altLang="en-US" sz="969" dirty="0">
                <a:solidFill>
                  <a:prstClr val="black"/>
                </a:solidFill>
                <a:latin typeface="Meiryo UI" panose="020B0604030504040204" pitchFamily="50" charset="-128"/>
                <a:ea typeface="Meiryo UI" panose="020B0604030504040204" pitchFamily="50" charset="-128"/>
              </a:rPr>
              <a:t>期：令和４～９年度）で示している基準年の推定生息数の半数（</a:t>
            </a:r>
            <a:r>
              <a:rPr lang="en-US" altLang="ja-JP" sz="969">
                <a:solidFill>
                  <a:prstClr val="black"/>
                </a:solidFill>
                <a:latin typeface="Meiryo UI" panose="020B0604030504040204" pitchFamily="50" charset="-128"/>
                <a:ea typeface="Meiryo UI" panose="020B0604030504040204" pitchFamily="50" charset="-128"/>
              </a:rPr>
              <a:t>39</a:t>
            </a:r>
            <a:r>
              <a:rPr lang="ja-JP" altLang="en-US" sz="969">
                <a:solidFill>
                  <a:prstClr val="black"/>
                </a:solidFill>
                <a:latin typeface="Meiryo UI" panose="020B0604030504040204" pitchFamily="50" charset="-128"/>
                <a:ea typeface="Meiryo UI" panose="020B0604030504040204" pitchFamily="50" charset="-128"/>
              </a:rPr>
              <a:t>万頭</a:t>
            </a:r>
            <a:r>
              <a:rPr lang="ja-JP" altLang="en-US" sz="969" dirty="0">
                <a:solidFill>
                  <a:prstClr val="black"/>
                </a:solidFill>
                <a:latin typeface="Meiryo UI" panose="020B0604030504040204" pitchFamily="50" charset="-128"/>
                <a:ea typeface="Meiryo UI" panose="020B0604030504040204" pitchFamily="50" charset="-128"/>
              </a:rPr>
              <a:t>）を用いた。</a:t>
            </a:r>
            <a:endParaRPr lang="en-US" altLang="ja-JP" sz="969" dirty="0">
              <a:solidFill>
                <a:prstClr val="black"/>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flipH="1">
            <a:off x="7423390" y="4005064"/>
            <a:ext cx="1551656" cy="348109"/>
          </a:xfrm>
          <a:prstGeom prst="rect">
            <a:avLst/>
          </a:prstGeom>
          <a:noFill/>
        </p:spPr>
        <p:txBody>
          <a:bodyPr wrap="square" rtlCol="0">
            <a:spAutoFit/>
          </a:bodyPr>
          <a:lstStyle/>
          <a:p>
            <a:pPr algn="ctr" defTabSz="753422">
              <a:defRPr/>
            </a:pPr>
            <a:r>
              <a:rPr lang="ja-JP" altLang="en-US" sz="1662" b="1" u="sng" dirty="0">
                <a:solidFill>
                  <a:srgbClr val="1F497D"/>
                </a:solidFill>
                <a:latin typeface="Meiryo UI" panose="020B0604030504040204" pitchFamily="50" charset="-128"/>
                <a:ea typeface="Meiryo UI" panose="020B0604030504040204" pitchFamily="50" charset="-128"/>
              </a:rPr>
              <a:t>約</a:t>
            </a:r>
            <a:r>
              <a:rPr lang="en-US" altLang="ja-JP" sz="1662" b="1" u="sng" dirty="0">
                <a:solidFill>
                  <a:srgbClr val="1F497D"/>
                </a:solidFill>
                <a:latin typeface="Meiryo UI" panose="020B0604030504040204" pitchFamily="50" charset="-128"/>
                <a:ea typeface="Meiryo UI" panose="020B0604030504040204" pitchFamily="50" charset="-128"/>
              </a:rPr>
              <a:t>215</a:t>
            </a:r>
            <a:r>
              <a:rPr lang="ja-JP" altLang="en-US" sz="1662" b="1" u="sng" dirty="0">
                <a:solidFill>
                  <a:srgbClr val="1F497D"/>
                </a:solidFill>
                <a:latin typeface="Meiryo UI" panose="020B0604030504040204" pitchFamily="50" charset="-128"/>
                <a:ea typeface="Meiryo UI" panose="020B0604030504040204" pitchFamily="50" charset="-128"/>
              </a:rPr>
              <a:t>万頭</a:t>
            </a:r>
            <a:r>
              <a:rPr lang="ja-JP" altLang="en-US" sz="1662" b="1" dirty="0">
                <a:solidFill>
                  <a:srgbClr val="1F497D"/>
                </a:solidFill>
                <a:latin typeface="Meiryo UI" panose="020B0604030504040204" pitchFamily="50" charset="-128"/>
                <a:ea typeface="Meiryo UI" panose="020B0604030504040204" pitchFamily="50" charset="-128"/>
              </a:rPr>
              <a:t>　　</a:t>
            </a:r>
            <a:endParaRPr lang="en-US" altLang="ja-JP" sz="1662" b="1" dirty="0">
              <a:solidFill>
                <a:srgbClr val="1F497D"/>
              </a:solidFill>
              <a:latin typeface="Meiryo UI" panose="020B0604030504040204" pitchFamily="50" charset="-128"/>
              <a:ea typeface="Meiryo UI" panose="020B0604030504040204" pitchFamily="50" charset="-128"/>
            </a:endParaRPr>
          </a:p>
        </p:txBody>
      </p:sp>
      <p:sp>
        <p:nvSpPr>
          <p:cNvPr id="59" name="テキスト ボックス 112"/>
          <p:cNvSpPr txBox="1">
            <a:spLocks noChangeArrowheads="1"/>
          </p:cNvSpPr>
          <p:nvPr/>
        </p:nvSpPr>
        <p:spPr bwMode="auto">
          <a:xfrm>
            <a:off x="317399" y="1649079"/>
            <a:ext cx="3953046" cy="29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866" tIns="35934" rIns="71866" bIns="35934">
            <a:spAutoFit/>
          </a:bodyPr>
          <a:lstStyle>
            <a:lvl1pPr marL="176213" indent="-90488" eaLnBrk="0" hangingPunct="0">
              <a:spcBef>
                <a:spcPct val="20000"/>
              </a:spcBef>
              <a:buFont typeface="Arial" charset="0"/>
              <a:buChar char="•"/>
              <a:defRPr kumimoji="1" sz="3200">
                <a:solidFill>
                  <a:schemeClr val="tx1"/>
                </a:solidFill>
                <a:latin typeface="Arial" charset="0"/>
              </a:defRPr>
            </a:lvl1pPr>
            <a:lvl2pPr marL="742950" indent="-285750" eaLnBrk="0" hangingPunct="0">
              <a:spcBef>
                <a:spcPct val="20000"/>
              </a:spcBef>
              <a:buFont typeface="Arial" charset="0"/>
              <a:buChar char="–"/>
              <a:defRPr kumimoji="1" sz="2800">
                <a:solidFill>
                  <a:schemeClr val="tx1"/>
                </a:solidFill>
                <a:latin typeface="Arial" charset="0"/>
              </a:defRPr>
            </a:lvl2pPr>
            <a:lvl3pPr marL="1143000" indent="-228600" eaLnBrk="0" hangingPunct="0">
              <a:spcBef>
                <a:spcPct val="20000"/>
              </a:spcBef>
              <a:buFont typeface="Arial" charset="0"/>
              <a:buChar char="•"/>
              <a:defRPr kumimoji="1" sz="2400">
                <a:solidFill>
                  <a:schemeClr val="tx1"/>
                </a:solidFill>
                <a:latin typeface="Arial" charset="0"/>
              </a:defRPr>
            </a:lvl3pPr>
            <a:lvl4pPr marL="1600200" indent="-228600" eaLnBrk="0" hangingPunct="0">
              <a:spcBef>
                <a:spcPct val="20000"/>
              </a:spcBef>
              <a:buFont typeface="Arial" charset="0"/>
              <a:buChar char="–"/>
              <a:defRPr kumimoji="1" sz="2000">
                <a:solidFill>
                  <a:schemeClr val="tx1"/>
                </a:solidFill>
                <a:latin typeface="Arial" charset="0"/>
              </a:defRPr>
            </a:lvl4pPr>
            <a:lvl5pPr marL="2057400" indent="-228600" eaLnBrk="0" hangingPunct="0">
              <a:spcBef>
                <a:spcPct val="20000"/>
              </a:spcBef>
              <a:buFont typeface="Arial" charset="0"/>
              <a:buChar char="»"/>
              <a:defRPr kumimoji="1" sz="2000">
                <a:solidFill>
                  <a:schemeClr val="tx1"/>
                </a:solidFill>
                <a:latin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defRPr>
            </a:lvl9pPr>
          </a:lstStyle>
          <a:p>
            <a:pPr marL="150153" indent="-77106" defTabSz="753422" eaLnBrk="1" hangingPunct="1">
              <a:spcBef>
                <a:spcPct val="0"/>
              </a:spcBef>
              <a:buNone/>
              <a:defRPr/>
            </a:pPr>
            <a:r>
              <a:rPr lang="en-US" altLang="ja-JP" sz="1477" dirty="0">
                <a:solidFill>
                  <a:srgbClr val="000000"/>
                </a:solidFill>
                <a:latin typeface="Meiryo UI" panose="020B0604030504040204" pitchFamily="50" charset="-128"/>
                <a:ea typeface="Meiryo UI" panose="020B0604030504040204" pitchFamily="50" charset="-128"/>
              </a:rPr>
              <a:t>【</a:t>
            </a:r>
            <a:r>
              <a:rPr lang="ja-JP" altLang="en-US" sz="1477" dirty="0">
                <a:solidFill>
                  <a:srgbClr val="000000"/>
                </a:solidFill>
                <a:latin typeface="Meiryo UI" panose="020B0604030504040204" pitchFamily="50" charset="-128"/>
                <a:ea typeface="Meiryo UI" panose="020B0604030504040204" pitchFamily="50" charset="-128"/>
              </a:rPr>
              <a:t>抜本的な鳥獣捕獲強化対策 イメージ</a:t>
            </a:r>
            <a:r>
              <a:rPr lang="en-US" altLang="ja-JP" sz="1477" dirty="0">
                <a:solidFill>
                  <a:srgbClr val="000000"/>
                </a:solidFill>
                <a:latin typeface="Meiryo UI" panose="020B0604030504040204" pitchFamily="50" charset="-128"/>
                <a:ea typeface="Meiryo UI" panose="020B0604030504040204" pitchFamily="50" charset="-128"/>
              </a:rPr>
              <a:t>】</a:t>
            </a:r>
          </a:p>
        </p:txBody>
      </p:sp>
      <p:grpSp>
        <p:nvGrpSpPr>
          <p:cNvPr id="14" name="グループ化 13"/>
          <p:cNvGrpSpPr/>
          <p:nvPr/>
        </p:nvGrpSpPr>
        <p:grpSpPr>
          <a:xfrm>
            <a:off x="497467" y="2712971"/>
            <a:ext cx="8323025" cy="3124919"/>
            <a:chOff x="1241934" y="3049338"/>
            <a:chExt cx="6243486" cy="2696622"/>
          </a:xfrm>
        </p:grpSpPr>
        <p:cxnSp>
          <p:nvCxnSpPr>
            <p:cNvPr id="11" name="直線コネクタ 10"/>
            <p:cNvCxnSpPr/>
            <p:nvPr/>
          </p:nvCxnSpPr>
          <p:spPr>
            <a:xfrm flipH="1">
              <a:off x="1241934" y="5745958"/>
              <a:ext cx="6243486"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41934" y="3049338"/>
              <a:ext cx="0" cy="2690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4E1AFDC-E162-434D-8A02-5F704E4400AB}"/>
              </a:ext>
            </a:extLst>
          </p:cNvPr>
          <p:cNvGrpSpPr/>
          <p:nvPr/>
        </p:nvGrpSpPr>
        <p:grpSpPr>
          <a:xfrm>
            <a:off x="1784363" y="2754853"/>
            <a:ext cx="5880364" cy="2873298"/>
            <a:chOff x="1552201" y="2594600"/>
            <a:chExt cx="6370394" cy="3112739"/>
          </a:xfrm>
        </p:grpSpPr>
        <p:sp>
          <p:nvSpPr>
            <p:cNvPr id="51" name="右矢印 50"/>
            <p:cNvSpPr/>
            <p:nvPr/>
          </p:nvSpPr>
          <p:spPr>
            <a:xfrm rot="720000">
              <a:off x="1552201" y="3214353"/>
              <a:ext cx="6370394" cy="505402"/>
            </a:xfrm>
            <a:prstGeom prst="rightArrow">
              <a:avLst>
                <a:gd name="adj1" fmla="val 50000"/>
                <a:gd name="adj2" fmla="val 3519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422">
                <a:defRPr/>
              </a:pPr>
              <a:endParaRPr lang="ja-JP" altLang="en-US" sz="1517">
                <a:solidFill>
                  <a:prstClr val="white"/>
                </a:solidFill>
                <a:latin typeface="Meiryo UI" panose="020B0604030504040204" pitchFamily="50" charset="-128"/>
                <a:ea typeface="Meiryo UI" panose="020B0604030504040204" pitchFamily="50" charset="-128"/>
              </a:endParaRPr>
            </a:p>
          </p:txBody>
        </p:sp>
        <p:sp>
          <p:nvSpPr>
            <p:cNvPr id="13" name="角丸四角形 12"/>
            <p:cNvSpPr/>
            <p:nvPr/>
          </p:nvSpPr>
          <p:spPr>
            <a:xfrm>
              <a:off x="2123870" y="2594600"/>
              <a:ext cx="5184575" cy="3112739"/>
            </a:xfrm>
            <a:prstGeom prst="roundRect">
              <a:avLst>
                <a:gd name="adj" fmla="val 8330"/>
              </a:avLst>
            </a:prstGeom>
            <a:solidFill>
              <a:srgbClr val="FFCC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422">
                <a:defRPr/>
              </a:pPr>
              <a:endParaRPr lang="ja-JP" altLang="en-US" sz="1517"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flipH="1">
              <a:off x="4645700" y="2890132"/>
              <a:ext cx="2512140" cy="1715747"/>
            </a:xfrm>
            <a:prstGeom prst="rect">
              <a:avLst/>
            </a:prstGeom>
            <a:noFill/>
          </p:spPr>
          <p:txBody>
            <a:bodyPr wrap="square" rtlCol="0">
              <a:spAutoFit/>
            </a:bodyPr>
            <a:lstStyle/>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事業者を認定する制度の創設</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H26</a:t>
              </a:r>
              <a:r>
                <a:rPr lang="ja-JP" altLang="en-US" sz="969" dirty="0">
                  <a:solidFill>
                    <a:prstClr val="black"/>
                  </a:solidFill>
                  <a:latin typeface="Meiryo UI" panose="020B0604030504040204" pitchFamily="50" charset="-128"/>
                  <a:ea typeface="Meiryo UI" panose="020B0604030504040204" pitchFamily="50" charset="-128"/>
                </a:rPr>
                <a:t>鳥獣保護管理法改正）</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→都道府県等が実施する</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認定鳥獣捕獲等事業者等の</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人材育成への支援　</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実施隊への多様な人材の</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活用、研修等人材育成の充実強化</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R3</a:t>
              </a:r>
              <a:r>
                <a:rPr lang="ja-JP" altLang="en-US" sz="969" dirty="0">
                  <a:solidFill>
                    <a:prstClr val="black"/>
                  </a:solidFill>
                  <a:latin typeface="Meiryo UI" panose="020B0604030504040204" pitchFamily="50" charset="-128"/>
                  <a:ea typeface="Meiryo UI" panose="020B0604030504040204" pitchFamily="50" charset="-128"/>
                </a:rPr>
                <a:t>鳥獣被害防止特措法改正）　等</a:t>
              </a:r>
              <a:endParaRPr lang="en-US" altLang="ja-JP" sz="969"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flipH="1">
              <a:off x="3348005" y="5445729"/>
              <a:ext cx="3960440" cy="261599"/>
            </a:xfrm>
            <a:prstGeom prst="rect">
              <a:avLst/>
            </a:prstGeom>
            <a:noFill/>
          </p:spPr>
          <p:txBody>
            <a:bodyPr wrap="square" rtlCol="0">
              <a:spAutoFit/>
            </a:bodyPr>
            <a:lstStyle/>
            <a:p>
              <a:pPr marL="139855" indent="-139855" defTabSz="753422">
                <a:defRPr/>
              </a:pPr>
              <a:r>
                <a:rPr lang="en-US" altLang="ja-JP" sz="969" dirty="0">
                  <a:solidFill>
                    <a:prstClr val="black"/>
                  </a:solidFill>
                  <a:latin typeface="Meiryo UI" panose="020B0604030504040204" pitchFamily="50" charset="-128"/>
                  <a:ea typeface="Meiryo UI" panose="020B0604030504040204" pitchFamily="50" charset="-128"/>
                </a:rPr>
                <a:t>※</a:t>
              </a:r>
              <a:r>
                <a:rPr lang="ja-JP" altLang="en-US" sz="969" dirty="0">
                  <a:solidFill>
                    <a:prstClr val="black"/>
                  </a:solidFill>
                  <a:latin typeface="Meiryo UI" panose="020B0604030504040204" pitchFamily="50" charset="-128"/>
                  <a:ea typeface="Meiryo UI" panose="020B0604030504040204" pitchFamily="50" charset="-128"/>
                </a:rPr>
                <a:t>　この他、被害防除や生息環境管理等の関連施策を併せて実施</a:t>
              </a:r>
              <a:endParaRPr lang="en-US" altLang="ja-JP" sz="969" dirty="0">
                <a:solidFill>
                  <a:prstClr val="black"/>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flipH="1">
              <a:off x="2316270" y="2887166"/>
              <a:ext cx="2611542" cy="2523607"/>
            </a:xfrm>
            <a:prstGeom prst="rect">
              <a:avLst/>
            </a:prstGeom>
            <a:noFill/>
          </p:spPr>
          <p:txBody>
            <a:bodyPr wrap="square" rtlCol="0">
              <a:spAutoFit/>
            </a:bodyPr>
            <a:lstStyle/>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都道府県による個体数調整の強化</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H26</a:t>
              </a:r>
              <a:r>
                <a:rPr lang="ja-JP" altLang="en-US" sz="969" dirty="0">
                  <a:solidFill>
                    <a:prstClr val="black"/>
                  </a:solidFill>
                  <a:latin typeface="Meiryo UI" panose="020B0604030504040204" pitchFamily="50" charset="-128"/>
                  <a:ea typeface="Meiryo UI" panose="020B0604030504040204" pitchFamily="50" charset="-128"/>
                </a:rPr>
                <a:t>鳥獣保護管理法改正）</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→管理のための捕獲事業の制度化</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→上記事業における夜間銃猟の実施</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鳥獣被害対策実施隊の</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設置促進・体制強化</a:t>
              </a: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H28</a:t>
              </a:r>
              <a:r>
                <a:rPr lang="ja-JP" altLang="en-US" sz="969" dirty="0">
                  <a:solidFill>
                    <a:prstClr val="black"/>
                  </a:solidFill>
                  <a:latin typeface="Meiryo UI" panose="020B0604030504040204" pitchFamily="50" charset="-128"/>
                  <a:ea typeface="Meiryo UI" panose="020B0604030504040204" pitchFamily="50" charset="-128"/>
                </a:rPr>
                <a:t>鳥獣被害防止特措法改正）</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endParaRPr lang="ja-JP" altLang="en-US"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都道府県による広域捕獲の措置を強化</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R3</a:t>
              </a:r>
              <a:r>
                <a:rPr lang="ja-JP" altLang="en-US" sz="969" dirty="0">
                  <a:solidFill>
                    <a:prstClr val="black"/>
                  </a:solidFill>
                  <a:latin typeface="Meiryo UI" panose="020B0604030504040204" pitchFamily="50" charset="-128"/>
                  <a:ea typeface="Meiryo UI" panose="020B0604030504040204" pitchFamily="50" charset="-128"/>
                </a:rPr>
                <a:t>鳥獣被害防止特措法改正）</a:t>
              </a:r>
              <a:endParaRPr lang="en-US" altLang="ja-JP" sz="969" strike="dblStrike"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→国の広域捕獲に要する費用の支援</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ICT</a:t>
              </a:r>
              <a:r>
                <a:rPr lang="ja-JP" altLang="en-US" sz="969" dirty="0">
                  <a:solidFill>
                    <a:prstClr val="black"/>
                  </a:solidFill>
                  <a:latin typeface="Meiryo UI" panose="020B0604030504040204" pitchFamily="50" charset="-128"/>
                  <a:ea typeface="Meiryo UI" panose="020B0604030504040204" pitchFamily="50" charset="-128"/>
                </a:rPr>
                <a:t>等の技術開発の成果の普及</a:t>
              </a:r>
              <a:endParaRPr lang="en-US" altLang="ja-JP" sz="969" dirty="0">
                <a:solidFill>
                  <a:prstClr val="black"/>
                </a:solidFill>
                <a:latin typeface="Meiryo UI" panose="020B0604030504040204" pitchFamily="50" charset="-128"/>
                <a:ea typeface="Meiryo UI" panose="020B0604030504040204" pitchFamily="50" charset="-128"/>
              </a:endParaRPr>
            </a:p>
            <a:p>
              <a:pPr marL="139855" indent="-139855" defTabSz="753422">
                <a:defRPr/>
              </a:pPr>
              <a:r>
                <a:rPr lang="ja-JP" altLang="en-US" sz="969" dirty="0">
                  <a:solidFill>
                    <a:prstClr val="black"/>
                  </a:solidFill>
                  <a:latin typeface="Meiryo UI" panose="020B0604030504040204" pitchFamily="50" charset="-128"/>
                  <a:ea typeface="Meiryo UI" panose="020B0604030504040204" pitchFamily="50" charset="-128"/>
                </a:rPr>
                <a:t>　　（</a:t>
              </a:r>
              <a:r>
                <a:rPr lang="en-US" altLang="ja-JP" sz="969" dirty="0">
                  <a:solidFill>
                    <a:prstClr val="black"/>
                  </a:solidFill>
                  <a:latin typeface="Meiryo UI" panose="020B0604030504040204" pitchFamily="50" charset="-128"/>
                  <a:ea typeface="Meiryo UI" panose="020B0604030504040204" pitchFamily="50" charset="-128"/>
                </a:rPr>
                <a:t>R3</a:t>
              </a:r>
              <a:r>
                <a:rPr lang="ja-JP" altLang="en-US" sz="969" dirty="0">
                  <a:solidFill>
                    <a:prstClr val="black"/>
                  </a:solidFill>
                  <a:latin typeface="Meiryo UI" panose="020B0604030504040204" pitchFamily="50" charset="-128"/>
                  <a:ea typeface="Meiryo UI" panose="020B0604030504040204" pitchFamily="50" charset="-128"/>
                </a:rPr>
                <a:t>鳥獣被害防止特措法改正）　等</a:t>
              </a:r>
              <a:endParaRPr lang="en-US" altLang="ja-JP" sz="969" dirty="0">
                <a:solidFill>
                  <a:prstClr val="black"/>
                </a:solidFill>
                <a:latin typeface="Meiryo UI" panose="020B0604030504040204" pitchFamily="50" charset="-128"/>
                <a:ea typeface="Meiryo UI" panose="020B0604030504040204" pitchFamily="50" charset="-128"/>
              </a:endParaRPr>
            </a:p>
          </p:txBody>
        </p:sp>
      </p:grpSp>
      <p:sp>
        <p:nvSpPr>
          <p:cNvPr id="64" name="AutoShape 4">
            <a:extLst>
              <a:ext uri="{FF2B5EF4-FFF2-40B4-BE49-F238E27FC236}">
                <a16:creationId xmlns:a16="http://schemas.microsoft.com/office/drawing/2014/main" id="{94A1FF5C-618E-4B6F-8CD0-CF24901C3F56}"/>
              </a:ext>
            </a:extLst>
          </p:cNvPr>
          <p:cNvSpPr>
            <a:spLocks noChangeArrowheads="1"/>
          </p:cNvSpPr>
          <p:nvPr/>
        </p:nvSpPr>
        <p:spPr bwMode="auto">
          <a:xfrm>
            <a:off x="502105" y="692696"/>
            <a:ext cx="8180742" cy="808945"/>
          </a:xfrm>
          <a:prstGeom prst="roundRect">
            <a:avLst>
              <a:gd name="adj" fmla="val 11161"/>
            </a:avLst>
          </a:prstGeom>
          <a:noFill/>
          <a:ln w="19050">
            <a:solidFill>
              <a:schemeClr val="accent3"/>
            </a:solidFill>
            <a:round/>
            <a:headEnd/>
            <a:tailEnd/>
          </a:ln>
        </p:spPr>
        <p:txBody>
          <a:bodyPr lIns="81615" tIns="40807" rIns="81615" bIns="40807" anchor="ctr"/>
          <a:lstStyle/>
          <a:p>
            <a:pPr marL="151506" indent="-151506" defTabSz="815696">
              <a:spcBef>
                <a:spcPct val="0"/>
              </a:spcBef>
              <a:defRPr/>
            </a:pPr>
            <a:r>
              <a:rPr lang="ja-JP" altLang="en-US" sz="1292" dirty="0">
                <a:solidFill>
                  <a:prstClr val="black"/>
                </a:solidFill>
                <a:latin typeface="Meiryo UI" panose="020B0604030504040204" pitchFamily="50" charset="-128"/>
                <a:ea typeface="Meiryo UI" panose="020B0604030504040204" pitchFamily="50" charset="-128"/>
              </a:rPr>
              <a:t>○　生態系や農林水産業等に深刻な被害を及ぼしている野生鳥獣について、</a:t>
            </a:r>
            <a:r>
              <a:rPr lang="ja-JP" altLang="en-US" sz="1292" b="1" dirty="0">
                <a:solidFill>
                  <a:prstClr val="black"/>
                </a:solidFill>
                <a:latin typeface="Meiryo UI" panose="020B0604030504040204" pitchFamily="50" charset="-128"/>
                <a:ea typeface="Meiryo UI" panose="020B0604030504040204" pitchFamily="50" charset="-128"/>
              </a:rPr>
              <a:t>抜本的な捕獲強化に向けた対策を講じ</a:t>
            </a:r>
            <a:r>
              <a:rPr lang="ja-JP" altLang="en-US" sz="1292" dirty="0">
                <a:solidFill>
                  <a:prstClr val="black"/>
                </a:solidFill>
                <a:latin typeface="Meiryo UI" panose="020B0604030504040204" pitchFamily="50" charset="-128"/>
                <a:ea typeface="Meiryo UI" panose="020B0604030504040204" pitchFamily="50" charset="-128"/>
              </a:rPr>
              <a:t>、当面の捕獲目標として、</a:t>
            </a:r>
            <a:r>
              <a:rPr lang="ja-JP" altLang="en-US" sz="1292" b="1" dirty="0">
                <a:solidFill>
                  <a:prstClr val="black"/>
                </a:solidFill>
                <a:latin typeface="Meiryo UI" panose="020B0604030504040204" pitchFamily="50" charset="-128"/>
                <a:ea typeface="Meiryo UI" panose="020B0604030504040204" pitchFamily="50" charset="-128"/>
              </a:rPr>
              <a:t>シカ、イノシシの生息頭数の１０年後までの半減を目指す</a:t>
            </a:r>
            <a:r>
              <a:rPr lang="ja-JP" altLang="en-US" sz="1292" dirty="0">
                <a:solidFill>
                  <a:prstClr val="black"/>
                </a:solidFill>
                <a:latin typeface="Meiryo UI" panose="020B0604030504040204" pitchFamily="50" charset="-128"/>
                <a:ea typeface="Meiryo UI" panose="020B0604030504040204" pitchFamily="50" charset="-128"/>
              </a:rPr>
              <a:t>こととした</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抜本的な鳥獣捕獲強化対策</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を平成２５年１２月に環境省及び農林水産省にて策定。</a:t>
            </a:r>
          </a:p>
        </p:txBody>
      </p:sp>
      <p:sp>
        <p:nvSpPr>
          <p:cNvPr id="72" name="正方形/長方形 71">
            <a:extLst>
              <a:ext uri="{FF2B5EF4-FFF2-40B4-BE49-F238E27FC236}">
                <a16:creationId xmlns:a16="http://schemas.microsoft.com/office/drawing/2014/main" id="{9DD92924-C66E-46D9-848A-D18CA90F07A9}"/>
              </a:ext>
            </a:extLst>
          </p:cNvPr>
          <p:cNvSpPr/>
          <p:nvPr/>
        </p:nvSpPr>
        <p:spPr>
          <a:xfrm>
            <a:off x="0" y="116632"/>
            <a:ext cx="9144000" cy="433196"/>
          </a:xfrm>
          <a:prstGeom prst="rect">
            <a:avLst/>
          </a:prstGeom>
        </p:spPr>
        <p:txBody>
          <a:bodyPr wrap="square">
            <a:spAutoFit/>
          </a:bodyPr>
          <a:lstStyle/>
          <a:p>
            <a:pPr algn="ctr" defTabSz="815696">
              <a:spcBef>
                <a:spcPct val="50000"/>
              </a:spcBef>
              <a:defRPr/>
            </a:pPr>
            <a:r>
              <a:rPr lang="ja-JP" altLang="en-US" sz="2215" dirty="0">
                <a:solidFill>
                  <a:prstClr val="black"/>
                </a:solidFill>
                <a:latin typeface="Meiryo UI" panose="020B0604030504040204" pitchFamily="50" charset="-128"/>
                <a:ea typeface="Meiryo UI" panose="020B0604030504040204" pitchFamily="50" charset="-128"/>
              </a:rPr>
              <a:t>抜本的な鳥獣捕獲強化対策</a:t>
            </a:r>
            <a:r>
              <a:rPr lang="ja-JP" altLang="en-US" sz="1846" dirty="0">
                <a:solidFill>
                  <a:prstClr val="black"/>
                </a:solidFill>
                <a:latin typeface="Meiryo UI" panose="020B0604030504040204" pitchFamily="50" charset="-128"/>
                <a:ea typeface="Meiryo UI" panose="020B0604030504040204" pitchFamily="50" charset="-128"/>
              </a:rPr>
              <a:t>（平成</a:t>
            </a:r>
            <a:r>
              <a:rPr lang="en-US" altLang="ja-JP" sz="1846" dirty="0">
                <a:solidFill>
                  <a:prstClr val="black"/>
                </a:solidFill>
                <a:latin typeface="Meiryo UI" panose="020B0604030504040204" pitchFamily="50" charset="-128"/>
                <a:ea typeface="Meiryo UI" panose="020B0604030504040204" pitchFamily="50" charset="-128"/>
              </a:rPr>
              <a:t>25</a:t>
            </a:r>
            <a:r>
              <a:rPr lang="ja-JP" altLang="en-US" sz="1846" dirty="0">
                <a:solidFill>
                  <a:prstClr val="black"/>
                </a:solidFill>
                <a:latin typeface="Meiryo UI" panose="020B0604030504040204" pitchFamily="50" charset="-128"/>
                <a:ea typeface="Meiryo UI" panose="020B0604030504040204" pitchFamily="50" charset="-128"/>
              </a:rPr>
              <a:t>年</a:t>
            </a:r>
            <a:r>
              <a:rPr lang="en-US" altLang="ja-JP" sz="1846" dirty="0">
                <a:solidFill>
                  <a:prstClr val="black"/>
                </a:solidFill>
                <a:latin typeface="Meiryo UI" panose="020B0604030504040204" pitchFamily="50" charset="-128"/>
                <a:ea typeface="Meiryo UI" panose="020B0604030504040204" pitchFamily="50" charset="-128"/>
              </a:rPr>
              <a:t>12</a:t>
            </a:r>
            <a:r>
              <a:rPr lang="ja-JP" altLang="en-US" sz="1846" dirty="0">
                <a:solidFill>
                  <a:prstClr val="black"/>
                </a:solidFill>
                <a:latin typeface="Meiryo UI" panose="020B0604030504040204" pitchFamily="50" charset="-128"/>
                <a:ea typeface="Meiryo UI" panose="020B0604030504040204" pitchFamily="50" charset="-128"/>
              </a:rPr>
              <a:t>月　環境省・農林水産省策定）</a:t>
            </a:r>
            <a:endParaRPr lang="ja-JP" altLang="en-US" sz="2215" dirty="0">
              <a:solidFill>
                <a:prstClr val="black"/>
              </a:solidFill>
              <a:latin typeface="Meiryo UI" panose="020B0604030504040204" pitchFamily="50" charset="-128"/>
              <a:ea typeface="Meiryo UI" panose="020B0604030504040204" pitchFamily="50" charset="-128"/>
            </a:endParaRPr>
          </a:p>
        </p:txBody>
      </p:sp>
      <p:cxnSp>
        <p:nvCxnSpPr>
          <p:cNvPr id="62" name="直線コネクタ 61">
            <a:extLst>
              <a:ext uri="{FF2B5EF4-FFF2-40B4-BE49-F238E27FC236}">
                <a16:creationId xmlns:a16="http://schemas.microsoft.com/office/drawing/2014/main" id="{3F1E66F6-92E0-445D-9CD1-F6D86B523D34}"/>
              </a:ext>
            </a:extLst>
          </p:cNvPr>
          <p:cNvCxnSpPr/>
          <p:nvPr/>
        </p:nvCxnSpPr>
        <p:spPr>
          <a:xfrm>
            <a:off x="-216426" y="543727"/>
            <a:ext cx="9576852" cy="0"/>
          </a:xfrm>
          <a:prstGeom prst="line">
            <a:avLst/>
          </a:prstGeom>
          <a:noFill/>
          <a:ln w="63500" cap="flat" cmpd="thickThin" algn="ctr">
            <a:solidFill>
              <a:srgbClr val="70AD47"/>
            </a:solidFill>
            <a:prstDash val="solid"/>
            <a:miter lim="800000"/>
          </a:ln>
          <a:effectLst/>
        </p:spPr>
      </p:cxnSp>
      <p:sp>
        <p:nvSpPr>
          <p:cNvPr id="5" name="テキスト ボックス 4">
            <a:extLst>
              <a:ext uri="{FF2B5EF4-FFF2-40B4-BE49-F238E27FC236}">
                <a16:creationId xmlns:a16="http://schemas.microsoft.com/office/drawing/2014/main" id="{FA83D923-DC56-4663-8204-EAB047CF727D}"/>
              </a:ext>
            </a:extLst>
          </p:cNvPr>
          <p:cNvSpPr txBox="1"/>
          <p:nvPr/>
        </p:nvSpPr>
        <p:spPr>
          <a:xfrm>
            <a:off x="7427130" y="5876336"/>
            <a:ext cx="1502334" cy="490006"/>
          </a:xfrm>
          <a:prstGeom prst="rect">
            <a:avLst/>
          </a:prstGeom>
          <a:noFill/>
        </p:spPr>
        <p:txBody>
          <a:bodyPr wrap="none" rtlCol="0">
            <a:spAutoFit/>
          </a:bodyPr>
          <a:lstStyle/>
          <a:p>
            <a:pPr algn="ctr"/>
            <a:r>
              <a:rPr lang="en-US" altLang="ja-JP" sz="1292" dirty="0">
                <a:latin typeface="Meiryo UI" panose="020B0604030504040204" pitchFamily="50" charset="-128"/>
                <a:ea typeface="Meiryo UI" panose="020B0604030504040204" pitchFamily="50" charset="-128"/>
              </a:rPr>
              <a:t>10</a:t>
            </a:r>
            <a:r>
              <a:rPr lang="ja-JP" altLang="en-US" sz="1292" dirty="0">
                <a:latin typeface="Meiryo UI" panose="020B0604030504040204" pitchFamily="50" charset="-128"/>
                <a:ea typeface="Meiryo UI" panose="020B0604030504040204" pitchFamily="50" charset="-128"/>
              </a:rPr>
              <a:t>年後</a:t>
            </a:r>
            <a:endParaRPr lang="en-US" altLang="ja-JP" sz="1292" dirty="0">
              <a:latin typeface="Meiryo UI" panose="020B0604030504040204" pitchFamily="50" charset="-128"/>
              <a:ea typeface="Meiryo UI" panose="020B0604030504040204" pitchFamily="50" charset="-128"/>
            </a:endParaRPr>
          </a:p>
          <a:p>
            <a:pPr algn="ctr"/>
            <a:r>
              <a:rPr lang="ja-JP" altLang="en-US" sz="1292" dirty="0">
                <a:latin typeface="Meiryo UI" panose="020B0604030504040204" pitchFamily="50" charset="-128"/>
                <a:ea typeface="Meiryo UI" panose="020B0604030504040204" pitchFamily="50" charset="-128"/>
              </a:rPr>
              <a:t>令和</a:t>
            </a:r>
            <a:r>
              <a:rPr lang="en-US" altLang="ja-JP" sz="1292" dirty="0">
                <a:latin typeface="Meiryo UI" panose="020B0604030504040204" pitchFamily="50" charset="-128"/>
                <a:ea typeface="Meiryo UI" panose="020B0604030504040204" pitchFamily="50" charset="-128"/>
              </a:rPr>
              <a:t>5(2023)</a:t>
            </a:r>
            <a:r>
              <a:rPr lang="ja-JP" altLang="en-US" sz="1292" dirty="0">
                <a:latin typeface="Meiryo UI" panose="020B0604030504040204" pitchFamily="50" charset="-128"/>
                <a:ea typeface="Meiryo UI" panose="020B0604030504040204" pitchFamily="50" charset="-128"/>
              </a:rPr>
              <a:t>年度</a:t>
            </a:r>
          </a:p>
        </p:txBody>
      </p:sp>
      <p:sp>
        <p:nvSpPr>
          <p:cNvPr id="67" name="テキスト ボックス 66">
            <a:extLst>
              <a:ext uri="{FF2B5EF4-FFF2-40B4-BE49-F238E27FC236}">
                <a16:creationId xmlns:a16="http://schemas.microsoft.com/office/drawing/2014/main" id="{D7E0DFE4-9C4A-478E-869C-5AB08B2B1195}"/>
              </a:ext>
            </a:extLst>
          </p:cNvPr>
          <p:cNvSpPr txBox="1"/>
          <p:nvPr/>
        </p:nvSpPr>
        <p:spPr>
          <a:xfrm>
            <a:off x="377326" y="5870660"/>
            <a:ext cx="1604927" cy="490006"/>
          </a:xfrm>
          <a:prstGeom prst="rect">
            <a:avLst/>
          </a:prstGeom>
          <a:noFill/>
        </p:spPr>
        <p:txBody>
          <a:bodyPr wrap="none" rtlCol="0">
            <a:spAutoFit/>
          </a:bodyPr>
          <a:lstStyle/>
          <a:p>
            <a:pPr algn="ctr"/>
            <a:r>
              <a:rPr lang="ja-JP" altLang="en-US" sz="1292" dirty="0">
                <a:latin typeface="Meiryo UI" panose="020B0604030504040204" pitchFamily="50" charset="-128"/>
                <a:ea typeface="Meiryo UI" panose="020B0604030504040204" pitchFamily="50" charset="-128"/>
              </a:rPr>
              <a:t>基準年</a:t>
            </a:r>
            <a:endParaRPr lang="en-US" altLang="ja-JP" sz="1292" dirty="0">
              <a:latin typeface="Meiryo UI" panose="020B0604030504040204" pitchFamily="50" charset="-128"/>
              <a:ea typeface="Meiryo UI" panose="020B0604030504040204" pitchFamily="50" charset="-128"/>
            </a:endParaRPr>
          </a:p>
          <a:p>
            <a:pPr algn="ctr"/>
            <a:r>
              <a:rPr lang="ja-JP" altLang="en-US" sz="1292" dirty="0">
                <a:latin typeface="Meiryo UI" panose="020B0604030504040204" pitchFamily="50" charset="-128"/>
                <a:ea typeface="Meiryo UI" panose="020B0604030504040204" pitchFamily="50" charset="-128"/>
              </a:rPr>
              <a:t>平成</a:t>
            </a:r>
            <a:r>
              <a:rPr lang="en-US" altLang="ja-JP" sz="1292" dirty="0">
                <a:latin typeface="Meiryo UI" panose="020B0604030504040204" pitchFamily="50" charset="-128"/>
                <a:ea typeface="Meiryo UI" panose="020B0604030504040204" pitchFamily="50" charset="-128"/>
              </a:rPr>
              <a:t>23(2011)</a:t>
            </a:r>
            <a:r>
              <a:rPr lang="ja-JP" altLang="en-US" sz="1292" dirty="0">
                <a:latin typeface="Meiryo UI" panose="020B0604030504040204" pitchFamily="50" charset="-128"/>
                <a:ea typeface="Meiryo UI" panose="020B0604030504040204" pitchFamily="50" charset="-128"/>
              </a:rPr>
              <a:t>年度</a:t>
            </a:r>
          </a:p>
        </p:txBody>
      </p:sp>
      <p:grpSp>
        <p:nvGrpSpPr>
          <p:cNvPr id="78" name="グループ化 77">
            <a:extLst>
              <a:ext uri="{FF2B5EF4-FFF2-40B4-BE49-F238E27FC236}">
                <a16:creationId xmlns:a16="http://schemas.microsoft.com/office/drawing/2014/main" id="{CBCE8DC5-A378-4554-BE16-43A3F5500E42}"/>
              </a:ext>
            </a:extLst>
          </p:cNvPr>
          <p:cNvGrpSpPr/>
          <p:nvPr/>
        </p:nvGrpSpPr>
        <p:grpSpPr>
          <a:xfrm>
            <a:off x="-35991" y="3110746"/>
            <a:ext cx="599881" cy="291170"/>
            <a:chOff x="-38991" y="3084229"/>
            <a:chExt cx="649871" cy="315435"/>
          </a:xfrm>
        </p:grpSpPr>
        <p:sp>
          <p:nvSpPr>
            <p:cNvPr id="73" name="テキスト ボックス 72">
              <a:extLst>
                <a:ext uri="{FF2B5EF4-FFF2-40B4-BE49-F238E27FC236}">
                  <a16:creationId xmlns:a16="http://schemas.microsoft.com/office/drawing/2014/main" id="{8DE860DF-2E41-44B9-B9CB-4F1B74917CA7}"/>
                </a:ext>
              </a:extLst>
            </p:cNvPr>
            <p:cNvSpPr txBox="1"/>
            <p:nvPr/>
          </p:nvSpPr>
          <p:spPr>
            <a:xfrm>
              <a:off x="-38991" y="3084229"/>
              <a:ext cx="649871" cy="315435"/>
            </a:xfrm>
            <a:prstGeom prst="rect">
              <a:avLst/>
            </a:prstGeom>
            <a:noFill/>
          </p:spPr>
          <p:txBody>
            <a:bodyPr wrap="square">
              <a:spAutoFit/>
            </a:bodyPr>
            <a:lstStyle/>
            <a:p>
              <a:pPr marL="69928" indent="-69928" defTabSz="753422">
                <a:defRPr/>
              </a:pPr>
              <a:r>
                <a:rPr lang="en-US" altLang="ja-JP" sz="1292" dirty="0">
                  <a:solidFill>
                    <a:prstClr val="black"/>
                  </a:solidFill>
                  <a:latin typeface="Meiryo UI" panose="020B0604030504040204" pitchFamily="50" charset="-128"/>
                  <a:ea typeface="Meiryo UI" panose="020B0604030504040204" pitchFamily="50" charset="-128"/>
                </a:rPr>
                <a:t>400</a:t>
              </a:r>
            </a:p>
          </p:txBody>
        </p:sp>
        <p:cxnSp>
          <p:nvCxnSpPr>
            <p:cNvPr id="52" name="直線コネクタ 51">
              <a:extLst>
                <a:ext uri="{FF2B5EF4-FFF2-40B4-BE49-F238E27FC236}">
                  <a16:creationId xmlns:a16="http://schemas.microsoft.com/office/drawing/2014/main" id="{8F0336BA-88C5-469D-B7FF-862488BC4420}"/>
                </a:ext>
              </a:extLst>
            </p:cNvPr>
            <p:cNvCxnSpPr>
              <a:cxnSpLocks/>
            </p:cNvCxnSpPr>
            <p:nvPr/>
          </p:nvCxnSpPr>
          <p:spPr>
            <a:xfrm>
              <a:off x="416496" y="3241191"/>
              <a:ext cx="122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1649CD6C-3DC8-475C-8D3A-59406FDC5193}"/>
              </a:ext>
            </a:extLst>
          </p:cNvPr>
          <p:cNvGrpSpPr/>
          <p:nvPr/>
        </p:nvGrpSpPr>
        <p:grpSpPr>
          <a:xfrm>
            <a:off x="-35991" y="4397306"/>
            <a:ext cx="662366" cy="291170"/>
            <a:chOff x="-38991" y="4545076"/>
            <a:chExt cx="717563" cy="315435"/>
          </a:xfrm>
        </p:grpSpPr>
        <p:sp>
          <p:nvSpPr>
            <p:cNvPr id="74" name="テキスト ボックス 73">
              <a:extLst>
                <a:ext uri="{FF2B5EF4-FFF2-40B4-BE49-F238E27FC236}">
                  <a16:creationId xmlns:a16="http://schemas.microsoft.com/office/drawing/2014/main" id="{63CD3CFC-29A1-4C06-9C60-2CDAF4635C1E}"/>
                </a:ext>
              </a:extLst>
            </p:cNvPr>
            <p:cNvSpPr txBox="1"/>
            <p:nvPr/>
          </p:nvSpPr>
          <p:spPr>
            <a:xfrm>
              <a:off x="-38991" y="4545076"/>
              <a:ext cx="717563" cy="315435"/>
            </a:xfrm>
            <a:prstGeom prst="rect">
              <a:avLst/>
            </a:prstGeom>
            <a:noFill/>
          </p:spPr>
          <p:txBody>
            <a:bodyPr wrap="square">
              <a:spAutoFit/>
            </a:bodyPr>
            <a:lstStyle/>
            <a:p>
              <a:pPr marL="69928" indent="-69928" defTabSz="753422">
                <a:defRPr/>
              </a:pPr>
              <a:r>
                <a:rPr lang="en-US" altLang="ja-JP" sz="1292" dirty="0">
                  <a:solidFill>
                    <a:prstClr val="black"/>
                  </a:solidFill>
                  <a:latin typeface="Meiryo UI" panose="020B0604030504040204" pitchFamily="50" charset="-128"/>
                  <a:ea typeface="Meiryo UI" panose="020B0604030504040204" pitchFamily="50" charset="-128"/>
                </a:rPr>
                <a:t>200</a:t>
              </a:r>
            </a:p>
          </p:txBody>
        </p:sp>
        <p:cxnSp>
          <p:nvCxnSpPr>
            <p:cNvPr id="76" name="直線コネクタ 75">
              <a:extLst>
                <a:ext uri="{FF2B5EF4-FFF2-40B4-BE49-F238E27FC236}">
                  <a16:creationId xmlns:a16="http://schemas.microsoft.com/office/drawing/2014/main" id="{7AB5FEC8-DBDA-44DE-9943-C7BF234429A9}"/>
                </a:ext>
              </a:extLst>
            </p:cNvPr>
            <p:cNvCxnSpPr>
              <a:cxnSpLocks/>
            </p:cNvCxnSpPr>
            <p:nvPr/>
          </p:nvCxnSpPr>
          <p:spPr>
            <a:xfrm>
              <a:off x="416496" y="4707541"/>
              <a:ext cx="122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テキスト ボックス 79">
            <a:extLst>
              <a:ext uri="{FF2B5EF4-FFF2-40B4-BE49-F238E27FC236}">
                <a16:creationId xmlns:a16="http://schemas.microsoft.com/office/drawing/2014/main" id="{1F8CF3DF-4DBF-4C91-B296-985C55C1EC03}"/>
              </a:ext>
            </a:extLst>
          </p:cNvPr>
          <p:cNvSpPr txBox="1"/>
          <p:nvPr/>
        </p:nvSpPr>
        <p:spPr>
          <a:xfrm>
            <a:off x="2422699" y="2816920"/>
            <a:ext cx="1418143" cy="248530"/>
          </a:xfrm>
          <a:prstGeom prst="rect">
            <a:avLst/>
          </a:prstGeom>
          <a:noFill/>
        </p:spPr>
        <p:txBody>
          <a:bodyPr wrap="square">
            <a:spAutoFit/>
          </a:bodyPr>
          <a:lstStyle/>
          <a:p>
            <a:pPr defTabSz="753422">
              <a:defRPr/>
            </a:pP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捕獲事業の強化</a:t>
            </a:r>
            <a:r>
              <a:rPr lang="en-US" altLang="ja-JP" sz="1015" dirty="0">
                <a:solidFill>
                  <a:prstClr val="black"/>
                </a:solidFill>
                <a:latin typeface="Meiryo UI" panose="020B0604030504040204" pitchFamily="50" charset="-128"/>
                <a:ea typeface="Meiryo UI" panose="020B0604030504040204" pitchFamily="50" charset="-128"/>
              </a:rPr>
              <a:t>】</a:t>
            </a:r>
          </a:p>
        </p:txBody>
      </p:sp>
      <p:sp>
        <p:nvSpPr>
          <p:cNvPr id="82" name="テキスト ボックス 81">
            <a:extLst>
              <a:ext uri="{FF2B5EF4-FFF2-40B4-BE49-F238E27FC236}">
                <a16:creationId xmlns:a16="http://schemas.microsoft.com/office/drawing/2014/main" id="{DDB031C6-2D8B-4937-A77D-07BA3B9E2122}"/>
              </a:ext>
            </a:extLst>
          </p:cNvPr>
          <p:cNvSpPr txBox="1"/>
          <p:nvPr/>
        </p:nvSpPr>
        <p:spPr>
          <a:xfrm>
            <a:off x="4582520" y="2827007"/>
            <a:ext cx="1946473" cy="248530"/>
          </a:xfrm>
          <a:prstGeom prst="rect">
            <a:avLst/>
          </a:prstGeom>
          <a:noFill/>
        </p:spPr>
        <p:txBody>
          <a:bodyPr wrap="square">
            <a:spAutoFit/>
          </a:bodyPr>
          <a:lstStyle/>
          <a:p>
            <a:pPr defTabSz="753422">
              <a:defRPr/>
            </a:pP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捕獲従事者の育成・確保</a:t>
            </a:r>
            <a:r>
              <a:rPr lang="en-US" altLang="ja-JP" sz="1015" dirty="0">
                <a:solidFill>
                  <a:prstClr val="black"/>
                </a:solidFill>
                <a:latin typeface="Meiryo UI" panose="020B0604030504040204" pitchFamily="50" charset="-128"/>
                <a:ea typeface="Meiryo UI" panose="020B0604030504040204" pitchFamily="50" charset="-128"/>
              </a:rPr>
              <a:t>】</a:t>
            </a:r>
          </a:p>
        </p:txBody>
      </p:sp>
      <p:sp>
        <p:nvSpPr>
          <p:cNvPr id="4" name="スライド番号プレースホルダー 1">
            <a:extLst>
              <a:ext uri="{FF2B5EF4-FFF2-40B4-BE49-F238E27FC236}">
                <a16:creationId xmlns:a16="http://schemas.microsoft.com/office/drawing/2014/main" id="{60B8F8C6-DD91-236C-523B-51D55613674C}"/>
              </a:ext>
            </a:extLst>
          </p:cNvPr>
          <p:cNvSpPr>
            <a:spLocks noGrp="1"/>
          </p:cNvSpPr>
          <p:nvPr>
            <p:ph type="sldNum" sz="quarter" idx="12"/>
          </p:nvPr>
        </p:nvSpPr>
        <p:spPr>
          <a:xfrm>
            <a:off x="8604000" y="6498000"/>
            <a:ext cx="540000" cy="360000"/>
          </a:xfrm>
        </p:spPr>
        <p:txBody>
          <a:bodyPr/>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377925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5"/>
          <p:cNvSpPr txBox="1">
            <a:spLocks noChangeArrowheads="1"/>
          </p:cNvSpPr>
          <p:nvPr/>
        </p:nvSpPr>
        <p:spPr bwMode="auto">
          <a:xfrm>
            <a:off x="0" y="116632"/>
            <a:ext cx="9144000" cy="430142"/>
          </a:xfrm>
          <a:prstGeom prst="rect">
            <a:avLst/>
          </a:prstGeom>
          <a:noFill/>
          <a:ln w="9525">
            <a:noFill/>
            <a:miter lim="800000"/>
            <a:headEnd/>
            <a:tailEnd/>
          </a:ln>
        </p:spPr>
        <p:txBody>
          <a:bodyPr wrap="square" lIns="88416" tIns="44208" rIns="88416" bIns="44208">
            <a:spAutoFit/>
          </a:bodyPr>
          <a:lstStyle/>
          <a:p>
            <a:pPr algn="ctr" defTabSz="883649">
              <a:spcBef>
                <a:spcPct val="50000"/>
              </a:spcBef>
            </a:pPr>
            <a:r>
              <a:rPr lang="ja-JP" altLang="en-US" sz="2215" dirty="0">
                <a:solidFill>
                  <a:srgbClr val="000000"/>
                </a:solidFill>
                <a:latin typeface="Meiryo UI" panose="020B0604030504040204" pitchFamily="50" charset="-128"/>
                <a:ea typeface="Meiryo UI" panose="020B0604030504040204" pitchFamily="50" charset="-128"/>
              </a:rPr>
              <a:t>シカ・イノシシの捕獲頭数の推移</a:t>
            </a:r>
          </a:p>
        </p:txBody>
      </p:sp>
      <p:sp>
        <p:nvSpPr>
          <p:cNvPr id="31" name="テキスト ボックス 83"/>
          <p:cNvSpPr txBox="1">
            <a:spLocks noChangeArrowheads="1"/>
          </p:cNvSpPr>
          <p:nvPr/>
        </p:nvSpPr>
        <p:spPr bwMode="auto">
          <a:xfrm>
            <a:off x="952830" y="6236036"/>
            <a:ext cx="7378050" cy="603820"/>
          </a:xfrm>
          <a:prstGeom prst="rect">
            <a:avLst/>
          </a:prstGeom>
          <a:noFill/>
          <a:ln w="9525">
            <a:noFill/>
            <a:miter lim="800000"/>
            <a:headEnd/>
            <a:tailEnd/>
          </a:ln>
        </p:spPr>
        <p:txBody>
          <a:bodyPr wrap="square">
            <a:spAutoFit/>
          </a:bodyPr>
          <a:lstStyle/>
          <a:p>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　シカは北海道のエゾシカを含む数値。</a:t>
            </a:r>
            <a:endParaRPr lang="en-US" altLang="ja-JP" sz="1108" dirty="0">
              <a:latin typeface="Meiryo UI" panose="020B0604030504040204" pitchFamily="50" charset="-128"/>
              <a:ea typeface="Meiryo UI" panose="020B0604030504040204" pitchFamily="50" charset="-128"/>
            </a:endParaRPr>
          </a:p>
          <a:p>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　シカ及びイノシシの</a:t>
            </a:r>
            <a:r>
              <a:rPr lang="en-US" altLang="ja-JP" sz="1108" dirty="0">
                <a:latin typeface="Meiryo UI" panose="020B0604030504040204" pitchFamily="50" charset="-128"/>
                <a:ea typeface="Meiryo UI" panose="020B0604030504040204" pitchFamily="50" charset="-128"/>
              </a:rPr>
              <a:t>R</a:t>
            </a:r>
            <a:r>
              <a:rPr lang="ja-JP" altLang="en-US" sz="1108" dirty="0">
                <a:latin typeface="Meiryo UI" panose="020B0604030504040204" pitchFamily="50" charset="-128"/>
                <a:ea typeface="Meiryo UI" panose="020B0604030504040204" pitchFamily="50" charset="-128"/>
              </a:rPr>
              <a:t>３捕獲数は速報値（令和４年</a:t>
            </a:r>
            <a:r>
              <a:rPr lang="en-US" altLang="ja-JP" sz="1108" dirty="0">
                <a:latin typeface="Meiryo UI" panose="020B0604030504040204" pitchFamily="50" charset="-128"/>
                <a:ea typeface="Meiryo UI" panose="020B0604030504040204" pitchFamily="50" charset="-128"/>
              </a:rPr>
              <a:t>8</a:t>
            </a:r>
            <a:r>
              <a:rPr lang="ja-JP" altLang="en-US" sz="1108" dirty="0">
                <a:latin typeface="Meiryo UI" panose="020B0604030504040204" pitchFamily="50" charset="-128"/>
                <a:ea typeface="Meiryo UI" panose="020B0604030504040204" pitchFamily="50" charset="-128"/>
              </a:rPr>
              <a:t>月</a:t>
            </a:r>
            <a:r>
              <a:rPr lang="en-US" altLang="ja-JP" sz="1108" dirty="0">
                <a:latin typeface="Meiryo UI" panose="020B0604030504040204" pitchFamily="50" charset="-128"/>
                <a:ea typeface="Meiryo UI" panose="020B0604030504040204" pitchFamily="50" charset="-128"/>
              </a:rPr>
              <a:t>17</a:t>
            </a:r>
            <a:r>
              <a:rPr lang="ja-JP" altLang="en-US" sz="1108" dirty="0">
                <a:latin typeface="Meiryo UI" panose="020B0604030504040204" pitchFamily="50" charset="-128"/>
                <a:ea typeface="Meiryo UI" panose="020B0604030504040204" pitchFamily="50" charset="-128"/>
              </a:rPr>
              <a:t>日現在）。捕獲数の訂正等により今後変更があり得る。</a:t>
            </a:r>
            <a:endParaRPr lang="en-US" altLang="ja-JP" sz="1108" dirty="0">
              <a:latin typeface="Meiryo UI" panose="020B0604030504040204" pitchFamily="50" charset="-128"/>
              <a:ea typeface="Meiryo UI" panose="020B0604030504040204" pitchFamily="50" charset="-128"/>
            </a:endParaRPr>
          </a:p>
          <a:p>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　四捨五入のため、合計の数字と内訳の計が一致しない場合がある。</a:t>
            </a:r>
            <a:endParaRPr lang="en-US" altLang="ja-JP" sz="1108"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CFB2B9C6-1B1B-4DBB-AF7C-70AFFAB8337A}"/>
              </a:ext>
            </a:extLst>
          </p:cNvPr>
          <p:cNvCxnSpPr/>
          <p:nvPr/>
        </p:nvCxnSpPr>
        <p:spPr>
          <a:xfrm>
            <a:off x="-216426" y="569626"/>
            <a:ext cx="9576852" cy="0"/>
          </a:xfrm>
          <a:prstGeom prst="line">
            <a:avLst/>
          </a:prstGeom>
          <a:noFill/>
          <a:ln w="63500" cap="flat" cmpd="thickThin" algn="ctr">
            <a:solidFill>
              <a:srgbClr val="70AD47"/>
            </a:solidFill>
            <a:prstDash val="solid"/>
            <a:miter lim="800000"/>
          </a:ln>
          <a:effectLst/>
        </p:spPr>
      </p:cxnSp>
      <p:sp>
        <p:nvSpPr>
          <p:cNvPr id="45" name="テキスト ボックス 44">
            <a:extLst>
              <a:ext uri="{FF2B5EF4-FFF2-40B4-BE49-F238E27FC236}">
                <a16:creationId xmlns:a16="http://schemas.microsoft.com/office/drawing/2014/main" id="{4BAD82EC-11C5-44EF-A0E1-1604216491B8}"/>
              </a:ext>
            </a:extLst>
          </p:cNvPr>
          <p:cNvSpPr txBox="1"/>
          <p:nvPr/>
        </p:nvSpPr>
        <p:spPr>
          <a:xfrm>
            <a:off x="4462228" y="620407"/>
            <a:ext cx="4774744" cy="262829"/>
          </a:xfrm>
          <a:prstGeom prst="rect">
            <a:avLst/>
          </a:prstGeom>
          <a:noFill/>
        </p:spPr>
        <p:txBody>
          <a:bodyPr wrap="square">
            <a:spAutoFit/>
          </a:bodyPr>
          <a:lstStyle/>
          <a:p>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出典</a:t>
            </a: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「捕獲数及び被害等の状況等」（環境省）に基づき鳥獣対策室で作成</a:t>
            </a:r>
          </a:p>
        </p:txBody>
      </p:sp>
      <p:grpSp>
        <p:nvGrpSpPr>
          <p:cNvPr id="6" name="グループ化 5">
            <a:extLst>
              <a:ext uri="{FF2B5EF4-FFF2-40B4-BE49-F238E27FC236}">
                <a16:creationId xmlns:a16="http://schemas.microsoft.com/office/drawing/2014/main" id="{284FB265-19D0-4AAD-8751-BFC5F5EEF244}"/>
              </a:ext>
            </a:extLst>
          </p:cNvPr>
          <p:cNvGrpSpPr/>
          <p:nvPr/>
        </p:nvGrpSpPr>
        <p:grpSpPr>
          <a:xfrm>
            <a:off x="4743590" y="921833"/>
            <a:ext cx="4317772" cy="5410233"/>
            <a:chOff x="4743590" y="921833"/>
            <a:chExt cx="4317772" cy="5410233"/>
          </a:xfrm>
        </p:grpSpPr>
        <p:graphicFrame>
          <p:nvGraphicFramePr>
            <p:cNvPr id="38" name="グラフ 37">
              <a:extLst>
                <a:ext uri="{FF2B5EF4-FFF2-40B4-BE49-F238E27FC236}">
                  <a16:creationId xmlns:a16="http://schemas.microsoft.com/office/drawing/2014/main" id="{B705BCBB-DA5E-44F6-866B-FC0C723AABF5}"/>
                </a:ext>
              </a:extLst>
            </p:cNvPr>
            <p:cNvGraphicFramePr>
              <a:graphicFrameLocks/>
            </p:cNvGraphicFramePr>
            <p:nvPr/>
          </p:nvGraphicFramePr>
          <p:xfrm>
            <a:off x="4788000" y="1238400"/>
            <a:ext cx="3928158" cy="5093666"/>
          </p:xfrm>
          <a:graphic>
            <a:graphicData uri="http://schemas.openxmlformats.org/drawingml/2006/chart">
              <c:chart xmlns:c="http://schemas.openxmlformats.org/drawingml/2006/chart" xmlns:r="http://schemas.openxmlformats.org/officeDocument/2006/relationships" r:id="rId3"/>
            </a:graphicData>
          </a:graphic>
        </p:graphicFrame>
        <p:sp>
          <p:nvSpPr>
            <p:cNvPr id="48" name="テキスト ボックス 2"/>
            <p:cNvSpPr txBox="1">
              <a:spLocks noChangeArrowheads="1"/>
            </p:cNvSpPr>
            <p:nvPr/>
          </p:nvSpPr>
          <p:spPr bwMode="auto">
            <a:xfrm>
              <a:off x="4966398" y="1518007"/>
              <a:ext cx="1341842" cy="293119"/>
            </a:xfrm>
            <a:prstGeom prst="rect">
              <a:avLst/>
            </a:prstGeom>
            <a:noFill/>
            <a:ln w="9525">
              <a:noFill/>
              <a:miter lim="800000"/>
              <a:headEnd/>
              <a:tailEnd/>
            </a:ln>
          </p:spPr>
          <p:txBody>
            <a:bodyPr rot="0" vert="horz" wrap="square" lIns="84406" tIns="42203" rIns="84406" bIns="42203" anchor="t" anchorCtr="0">
              <a:spAutoFit/>
            </a:bodyPr>
            <a:lstStyle/>
            <a:p>
              <a:r>
                <a:rPr lang="ja-JP" altLang="en-US" sz="1292" kern="100" dirty="0">
                  <a:latin typeface="Meiryo UI" panose="020B0604030504040204" pitchFamily="50" charset="-128"/>
                  <a:ea typeface="Meiryo UI" panose="020B0604030504040204" pitchFamily="50" charset="-128"/>
                  <a:cs typeface="Times New Roman"/>
                </a:rPr>
                <a:t>（捕獲頭数）</a:t>
              </a:r>
              <a:endParaRPr lang="ja-JP" altLang="en-US" sz="1662" kern="100" dirty="0">
                <a:latin typeface="Meiryo UI" panose="020B0604030504040204" pitchFamily="50" charset="-128"/>
                <a:ea typeface="Meiryo UI" panose="020B0604030504040204" pitchFamily="50" charset="-128"/>
                <a:cs typeface="Times New Roman"/>
              </a:endParaRPr>
            </a:p>
          </p:txBody>
        </p:sp>
        <p:sp>
          <p:nvSpPr>
            <p:cNvPr id="51" name="テキスト ボックス 2"/>
            <p:cNvSpPr txBox="1">
              <a:spLocks noChangeArrowheads="1"/>
            </p:cNvSpPr>
            <p:nvPr/>
          </p:nvSpPr>
          <p:spPr bwMode="auto">
            <a:xfrm>
              <a:off x="5376980" y="3356337"/>
              <a:ext cx="1262910" cy="412103"/>
            </a:xfrm>
            <a:prstGeom prst="rect">
              <a:avLst/>
            </a:prstGeom>
            <a:solidFill>
              <a:srgbClr val="FFC000"/>
            </a:solidFill>
            <a:ln w="9525">
              <a:noFill/>
              <a:miter lim="800000"/>
              <a:headEnd/>
              <a:tailEnd/>
            </a:ln>
          </p:spPr>
          <p:txBody>
            <a:bodyPr rot="0" vert="horz" wrap="square" lIns="33231" tIns="0" rIns="33231" bIns="0" anchor="ctr" anchorCtr="0">
              <a:noAutofit/>
            </a:bodyPr>
            <a:lstStyle/>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狩猟による捕獲</a:t>
              </a:r>
              <a:endParaRPr lang="ja-JP" altLang="en-US" sz="1477" b="1" kern="100" dirty="0">
                <a:solidFill>
                  <a:schemeClr val="bg1"/>
                </a:solidFill>
                <a:latin typeface="Meiryo UI" panose="020B0604030504040204" pitchFamily="50" charset="-128"/>
                <a:ea typeface="Meiryo UI" panose="020B0604030504040204" pitchFamily="50" charset="-128"/>
                <a:cs typeface="Times New Roman"/>
              </a:endParaRPr>
            </a:p>
          </p:txBody>
        </p:sp>
        <p:sp>
          <p:nvSpPr>
            <p:cNvPr id="52" name="テキスト ボックス 2"/>
            <p:cNvSpPr txBox="1">
              <a:spLocks noChangeArrowheads="1"/>
            </p:cNvSpPr>
            <p:nvPr/>
          </p:nvSpPr>
          <p:spPr bwMode="auto">
            <a:xfrm>
              <a:off x="6117455" y="5462173"/>
              <a:ext cx="2703396" cy="412103"/>
            </a:xfrm>
            <a:prstGeom prst="rect">
              <a:avLst/>
            </a:prstGeom>
            <a:solidFill>
              <a:srgbClr val="8EB4E3"/>
            </a:solidFill>
            <a:ln w="9525">
              <a:noFill/>
              <a:miter lim="800000"/>
              <a:headEnd/>
              <a:tailEnd/>
            </a:ln>
          </p:spPr>
          <p:txBody>
            <a:bodyPr rot="0" vert="horz" wrap="square" lIns="33231" tIns="0" rIns="33231" bIns="0" anchor="ctr" anchorCtr="0">
              <a:noAutofit/>
            </a:bodyPr>
            <a:lstStyle/>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被害防止等を目的とした許可に基づく捕獲</a:t>
              </a:r>
              <a:endParaRPr lang="en-US" altLang="ja-JP" sz="1108" b="1" kern="100" dirty="0">
                <a:solidFill>
                  <a:schemeClr val="bg1"/>
                </a:solidFill>
                <a:latin typeface="Meiryo UI" panose="020B0604030504040204" pitchFamily="50" charset="-128"/>
                <a:ea typeface="Meiryo UI" panose="020B0604030504040204" pitchFamily="50" charset="-128"/>
                <a:cs typeface="Times New Roman"/>
              </a:endParaRPr>
            </a:p>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（指定管理鳥獣捕獲等事業を含む）</a:t>
              </a:r>
              <a:endParaRPr lang="ja-JP" altLang="ja-JP" sz="1108" b="1" kern="100" dirty="0">
                <a:solidFill>
                  <a:schemeClr val="bg1"/>
                </a:solidFill>
                <a:latin typeface="Meiryo UI" panose="020B0604030504040204" pitchFamily="50" charset="-128"/>
                <a:ea typeface="Meiryo UI" panose="020B0604030504040204" pitchFamily="50" charset="-128"/>
                <a:cs typeface="Times New Roman"/>
              </a:endParaRPr>
            </a:p>
          </p:txBody>
        </p:sp>
        <p:pic>
          <p:nvPicPr>
            <p:cNvPr id="58" name="Picture 2" descr="C:\Users\ken_kouno\Desktop\鳥獣関係イラスト集\17-I-001-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6557" y="2140467"/>
              <a:ext cx="1094898" cy="764962"/>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
            <p:cNvSpPr txBox="1">
              <a:spLocks noChangeArrowheads="1"/>
            </p:cNvSpPr>
            <p:nvPr/>
          </p:nvSpPr>
          <p:spPr bwMode="auto">
            <a:xfrm>
              <a:off x="4769837" y="4738921"/>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662" b="1" kern="100" dirty="0">
                  <a:latin typeface="Meiryo UI" panose="020B0604030504040204" pitchFamily="50" charset="-128"/>
                  <a:ea typeface="Meiryo UI" panose="020B0604030504040204" pitchFamily="50" charset="-128"/>
                  <a:cs typeface="Times New Roman"/>
                </a:rPr>
                <a:t>15</a:t>
              </a:r>
              <a:r>
                <a:rPr lang="ja-JP" altLang="en-US" sz="1662" b="1" kern="100" dirty="0">
                  <a:latin typeface="Meiryo UI" panose="020B0604030504040204" pitchFamily="50" charset="-128"/>
                  <a:ea typeface="Meiryo UI" panose="020B0604030504040204" pitchFamily="50" charset="-128"/>
                  <a:cs typeface="Times New Roman"/>
                </a:rPr>
                <a:t>万頭</a:t>
              </a:r>
            </a:p>
          </p:txBody>
        </p:sp>
        <p:sp>
          <p:nvSpPr>
            <p:cNvPr id="24" name="テキスト ボックス 2"/>
            <p:cNvSpPr txBox="1">
              <a:spLocks noChangeArrowheads="1"/>
            </p:cNvSpPr>
            <p:nvPr/>
          </p:nvSpPr>
          <p:spPr bwMode="auto">
            <a:xfrm>
              <a:off x="4750752" y="5202993"/>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10</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25" name="テキスト ボックス 2"/>
            <p:cNvSpPr txBox="1">
              <a:spLocks noChangeArrowheads="1"/>
            </p:cNvSpPr>
            <p:nvPr/>
          </p:nvSpPr>
          <p:spPr bwMode="auto">
            <a:xfrm>
              <a:off x="4743590" y="5640005"/>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5</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40" name="テキスト ボックス 2">
              <a:extLst>
                <a:ext uri="{FF2B5EF4-FFF2-40B4-BE49-F238E27FC236}">
                  <a16:creationId xmlns:a16="http://schemas.microsoft.com/office/drawing/2014/main" id="{50314820-4871-4D34-9499-E7A36F3F1087}"/>
                </a:ext>
              </a:extLst>
            </p:cNvPr>
            <p:cNvSpPr txBox="1">
              <a:spLocks noChangeArrowheads="1"/>
            </p:cNvSpPr>
            <p:nvPr/>
          </p:nvSpPr>
          <p:spPr bwMode="auto">
            <a:xfrm>
              <a:off x="8266273" y="2235936"/>
              <a:ext cx="795089" cy="284052"/>
            </a:xfrm>
            <a:prstGeom prst="rect">
              <a:avLst/>
            </a:prstGeom>
            <a:noFill/>
            <a:ln w="9525">
              <a:noFill/>
              <a:miter lim="800000"/>
              <a:headEnd/>
              <a:tailEnd/>
            </a:ln>
          </p:spPr>
          <p:txBody>
            <a:bodyPr rot="0" vert="horz" wrap="none" lIns="0" tIns="0" rIns="0" bIns="0" anchor="ctr" anchorCtr="0">
              <a:spAutoFit/>
            </a:bodyPr>
            <a:lstStyle/>
            <a:p>
              <a:pPr algn="ctr"/>
              <a:r>
                <a:rPr lang="en-US" altLang="ja-JP" sz="1846" b="1" kern="100" dirty="0">
                  <a:latin typeface="Meiryo UI" panose="020B0604030504040204" pitchFamily="50" charset="-128"/>
                  <a:ea typeface="Meiryo UI" panose="020B0604030504040204" pitchFamily="50" charset="-128"/>
                  <a:cs typeface="Times New Roman"/>
                </a:rPr>
                <a:t>53</a:t>
              </a:r>
              <a:r>
                <a:rPr lang="ja-JP" altLang="en-US" sz="1846" b="1" kern="100" dirty="0">
                  <a:latin typeface="Meiryo UI" panose="020B0604030504040204" pitchFamily="50" charset="-128"/>
                  <a:ea typeface="Meiryo UI" panose="020B0604030504040204" pitchFamily="50" charset="-128"/>
                  <a:cs typeface="Times New Roman"/>
                </a:rPr>
                <a:t>万頭</a:t>
              </a:r>
            </a:p>
          </p:txBody>
        </p:sp>
        <p:sp>
          <p:nvSpPr>
            <p:cNvPr id="42" name="テキスト ボックス 2">
              <a:extLst>
                <a:ext uri="{FF2B5EF4-FFF2-40B4-BE49-F238E27FC236}">
                  <a16:creationId xmlns:a16="http://schemas.microsoft.com/office/drawing/2014/main" id="{82269ED6-508D-4D22-90BE-B54274E60376}"/>
                </a:ext>
              </a:extLst>
            </p:cNvPr>
            <p:cNvSpPr txBox="1">
              <a:spLocks noChangeArrowheads="1"/>
            </p:cNvSpPr>
            <p:nvPr/>
          </p:nvSpPr>
          <p:spPr bwMode="auto">
            <a:xfrm>
              <a:off x="8354705" y="2888311"/>
              <a:ext cx="554639" cy="198837"/>
            </a:xfrm>
            <a:prstGeom prst="rect">
              <a:avLst/>
            </a:prstGeom>
            <a:noFill/>
            <a:ln w="9525">
              <a:noFill/>
              <a:miter lim="800000"/>
              <a:headEnd/>
              <a:tailEnd/>
            </a:ln>
          </p:spPr>
          <p:txBody>
            <a:bodyPr rot="0" vert="horz" wrap="none" lIns="0" tIns="0" rIns="0" bIns="0" anchor="ctr" anchorCtr="0">
              <a:sp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10</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43" name="テキスト ボックス 2">
              <a:extLst>
                <a:ext uri="{FF2B5EF4-FFF2-40B4-BE49-F238E27FC236}">
                  <a16:creationId xmlns:a16="http://schemas.microsoft.com/office/drawing/2014/main" id="{35E52F0F-4293-40FC-ACFF-46BC07F4000D}"/>
                </a:ext>
              </a:extLst>
            </p:cNvPr>
            <p:cNvSpPr txBox="1">
              <a:spLocks noChangeArrowheads="1"/>
            </p:cNvSpPr>
            <p:nvPr/>
          </p:nvSpPr>
          <p:spPr bwMode="auto">
            <a:xfrm>
              <a:off x="8351330" y="3742590"/>
              <a:ext cx="554639" cy="198837"/>
            </a:xfrm>
            <a:prstGeom prst="rect">
              <a:avLst/>
            </a:prstGeom>
            <a:noFill/>
            <a:ln w="9525">
              <a:noFill/>
              <a:miter lim="800000"/>
              <a:headEnd/>
              <a:tailEnd/>
            </a:ln>
          </p:spPr>
          <p:txBody>
            <a:bodyPr rot="0" vert="horz" wrap="none" lIns="0" tIns="0" rIns="0" bIns="0" anchor="ctr" anchorCtr="0">
              <a:sp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42</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3" name="テキスト ボックス 2">
              <a:extLst>
                <a:ext uri="{FF2B5EF4-FFF2-40B4-BE49-F238E27FC236}">
                  <a16:creationId xmlns:a16="http://schemas.microsoft.com/office/drawing/2014/main" id="{D5987A6D-02A5-44EB-AF0E-5999F88CE0A2}"/>
                </a:ext>
              </a:extLst>
            </p:cNvPr>
            <p:cNvSpPr txBox="1"/>
            <p:nvPr/>
          </p:nvSpPr>
          <p:spPr>
            <a:xfrm>
              <a:off x="4787375" y="921833"/>
              <a:ext cx="3967216" cy="359202"/>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rPr>
                <a:t>〇　イノシシの捕獲頭数推移</a:t>
              </a:r>
            </a:p>
          </p:txBody>
        </p:sp>
      </p:grpSp>
      <p:grpSp>
        <p:nvGrpSpPr>
          <p:cNvPr id="5" name="グループ化 4">
            <a:extLst>
              <a:ext uri="{FF2B5EF4-FFF2-40B4-BE49-F238E27FC236}">
                <a16:creationId xmlns:a16="http://schemas.microsoft.com/office/drawing/2014/main" id="{9FC73E9B-7A23-4470-B8FE-72C513525D91}"/>
              </a:ext>
            </a:extLst>
          </p:cNvPr>
          <p:cNvGrpSpPr/>
          <p:nvPr/>
        </p:nvGrpSpPr>
        <p:grpSpPr>
          <a:xfrm>
            <a:off x="249064" y="981910"/>
            <a:ext cx="4375738" cy="5184885"/>
            <a:chOff x="249064" y="981910"/>
            <a:chExt cx="4375738" cy="5184885"/>
          </a:xfrm>
        </p:grpSpPr>
        <p:graphicFrame>
          <p:nvGraphicFramePr>
            <p:cNvPr id="37" name="グラフ 36">
              <a:extLst>
                <a:ext uri="{FF2B5EF4-FFF2-40B4-BE49-F238E27FC236}">
                  <a16:creationId xmlns:a16="http://schemas.microsoft.com/office/drawing/2014/main" id="{7E8BBD1D-328B-4BA7-9865-136DE2682A29}"/>
                </a:ext>
              </a:extLst>
            </p:cNvPr>
            <p:cNvGraphicFramePr>
              <a:graphicFrameLocks/>
            </p:cNvGraphicFramePr>
            <p:nvPr/>
          </p:nvGraphicFramePr>
          <p:xfrm>
            <a:off x="302400" y="1270800"/>
            <a:ext cx="4123593" cy="4895995"/>
          </p:xfrm>
          <a:graphic>
            <a:graphicData uri="http://schemas.openxmlformats.org/drawingml/2006/chart">
              <c:chart xmlns:c="http://schemas.openxmlformats.org/drawingml/2006/chart" xmlns:r="http://schemas.openxmlformats.org/officeDocument/2006/relationships" r:id="rId5"/>
            </a:graphicData>
          </a:graphic>
        </p:graphicFrame>
        <p:sp>
          <p:nvSpPr>
            <p:cNvPr id="29" name="テキスト ボックス 2"/>
            <p:cNvSpPr txBox="1">
              <a:spLocks noChangeArrowheads="1"/>
            </p:cNvSpPr>
            <p:nvPr/>
          </p:nvSpPr>
          <p:spPr bwMode="auto">
            <a:xfrm>
              <a:off x="260577" y="5198792"/>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9</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30" name="テキスト ボックス 2"/>
            <p:cNvSpPr txBox="1">
              <a:spLocks noChangeArrowheads="1"/>
            </p:cNvSpPr>
            <p:nvPr/>
          </p:nvSpPr>
          <p:spPr bwMode="auto">
            <a:xfrm>
              <a:off x="260577" y="5630323"/>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5</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41" name="テキスト ボックス 2">
              <a:extLst>
                <a:ext uri="{FF2B5EF4-FFF2-40B4-BE49-F238E27FC236}">
                  <a16:creationId xmlns:a16="http://schemas.microsoft.com/office/drawing/2014/main" id="{D122576C-D14D-4757-AD90-64665047CA11}"/>
                </a:ext>
              </a:extLst>
            </p:cNvPr>
            <p:cNvSpPr txBox="1">
              <a:spLocks noChangeArrowheads="1"/>
            </p:cNvSpPr>
            <p:nvPr/>
          </p:nvSpPr>
          <p:spPr bwMode="auto">
            <a:xfrm>
              <a:off x="249064" y="4706375"/>
              <a:ext cx="867482" cy="278741"/>
            </a:xfrm>
            <a:prstGeom prst="rect">
              <a:avLst/>
            </a:prstGeom>
            <a:noFill/>
            <a:ln w="9525">
              <a:noFill/>
              <a:miter lim="800000"/>
              <a:headEnd/>
              <a:tailEnd/>
            </a:ln>
          </p:spPr>
          <p:txBody>
            <a:bodyPr rot="0" vert="horz" wrap="square" lIns="33231" tIns="0" rIns="33231" bIns="0" anchor="ctr" anchorCtr="0">
              <a:noAutofit/>
            </a:bodyPr>
            <a:lstStyle/>
            <a:p>
              <a:pPr algn="ctr"/>
              <a:r>
                <a:rPr lang="en-US" altLang="ja-JP" sz="1662" b="1" kern="100" dirty="0">
                  <a:latin typeface="Meiryo UI" panose="020B0604030504040204" pitchFamily="50" charset="-128"/>
                  <a:ea typeface="Meiryo UI" panose="020B0604030504040204" pitchFamily="50" charset="-128"/>
                  <a:cs typeface="Times New Roman"/>
                </a:rPr>
                <a:t>14</a:t>
              </a:r>
              <a:r>
                <a:rPr lang="ja-JP" altLang="en-US" sz="1662" b="1" kern="100" dirty="0">
                  <a:latin typeface="Meiryo UI" panose="020B0604030504040204" pitchFamily="50" charset="-128"/>
                  <a:ea typeface="Meiryo UI" panose="020B0604030504040204" pitchFamily="50" charset="-128"/>
                  <a:cs typeface="Times New Roman"/>
                </a:rPr>
                <a:t>万頭</a:t>
              </a:r>
            </a:p>
          </p:txBody>
        </p:sp>
        <p:sp>
          <p:nvSpPr>
            <p:cNvPr id="59" name="テキスト ボックス 2"/>
            <p:cNvSpPr txBox="1">
              <a:spLocks noChangeArrowheads="1"/>
            </p:cNvSpPr>
            <p:nvPr/>
          </p:nvSpPr>
          <p:spPr bwMode="auto">
            <a:xfrm>
              <a:off x="3829707" y="1323929"/>
              <a:ext cx="795095" cy="284052"/>
            </a:xfrm>
            <a:prstGeom prst="rect">
              <a:avLst/>
            </a:prstGeom>
            <a:solidFill>
              <a:schemeClr val="bg1"/>
            </a:solidFill>
            <a:ln w="9525">
              <a:noFill/>
              <a:miter lim="800000"/>
              <a:headEnd/>
              <a:tailEnd/>
            </a:ln>
          </p:spPr>
          <p:txBody>
            <a:bodyPr rot="0" vert="horz" wrap="none" lIns="0" tIns="0" rIns="0" bIns="0" anchor="ctr" anchorCtr="0">
              <a:spAutoFit/>
            </a:bodyPr>
            <a:lstStyle/>
            <a:p>
              <a:pPr algn="ctr"/>
              <a:r>
                <a:rPr lang="en-US" altLang="ja-JP" sz="1846" b="1" kern="100" dirty="0">
                  <a:latin typeface="Meiryo UI" panose="020B0604030504040204" pitchFamily="50" charset="-128"/>
                  <a:ea typeface="Meiryo UI" panose="020B0604030504040204" pitchFamily="50" charset="-128"/>
                  <a:cs typeface="Times New Roman"/>
                </a:rPr>
                <a:t>72</a:t>
              </a:r>
              <a:r>
                <a:rPr lang="ja-JP" altLang="en-US" sz="1846" b="1" kern="100" dirty="0">
                  <a:latin typeface="Meiryo UI" panose="020B0604030504040204" pitchFamily="50" charset="-128"/>
                  <a:ea typeface="Meiryo UI" panose="020B0604030504040204" pitchFamily="50" charset="-128"/>
                  <a:cs typeface="Times New Roman"/>
                </a:rPr>
                <a:t>万頭</a:t>
              </a:r>
            </a:p>
          </p:txBody>
        </p:sp>
        <p:sp>
          <p:nvSpPr>
            <p:cNvPr id="20" name="テキスト ボックス 2"/>
            <p:cNvSpPr txBox="1">
              <a:spLocks noChangeArrowheads="1"/>
            </p:cNvSpPr>
            <p:nvPr/>
          </p:nvSpPr>
          <p:spPr bwMode="auto">
            <a:xfrm>
              <a:off x="4067912" y="1938678"/>
              <a:ext cx="554639" cy="198837"/>
            </a:xfrm>
            <a:prstGeom prst="rect">
              <a:avLst/>
            </a:prstGeom>
            <a:noFill/>
            <a:ln w="9525">
              <a:noFill/>
              <a:miter lim="800000"/>
              <a:headEnd/>
              <a:tailEnd/>
            </a:ln>
          </p:spPr>
          <p:txBody>
            <a:bodyPr rot="0" vert="horz" wrap="none" lIns="0" tIns="0" rIns="0" bIns="0" anchor="ctr" anchorCtr="0">
              <a:sp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15</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21" name="テキスト ボックス 2"/>
            <p:cNvSpPr txBox="1">
              <a:spLocks noChangeArrowheads="1"/>
            </p:cNvSpPr>
            <p:nvPr/>
          </p:nvSpPr>
          <p:spPr bwMode="auto">
            <a:xfrm>
              <a:off x="4064940" y="3617886"/>
              <a:ext cx="554639" cy="198837"/>
            </a:xfrm>
            <a:prstGeom prst="rect">
              <a:avLst/>
            </a:prstGeom>
            <a:noFill/>
            <a:ln w="9525">
              <a:noFill/>
              <a:miter lim="800000"/>
              <a:headEnd/>
              <a:tailEnd/>
            </a:ln>
          </p:spPr>
          <p:txBody>
            <a:bodyPr rot="0" vert="horz" wrap="none" lIns="0" tIns="0" rIns="0" bIns="0" anchor="ctr" anchorCtr="0">
              <a:spAutoFit/>
            </a:bodyPr>
            <a:lstStyle/>
            <a:p>
              <a:pPr algn="ctr"/>
              <a:r>
                <a:rPr lang="en-US" altLang="ja-JP" sz="1292" b="1" kern="100" dirty="0">
                  <a:latin typeface="Meiryo UI" panose="020B0604030504040204" pitchFamily="50" charset="-128"/>
                  <a:ea typeface="Meiryo UI" panose="020B0604030504040204" pitchFamily="50" charset="-128"/>
                  <a:cs typeface="Times New Roman"/>
                </a:rPr>
                <a:t>57</a:t>
              </a:r>
              <a:r>
                <a:rPr lang="ja-JP" altLang="en-US" sz="1292" b="1" kern="100" dirty="0">
                  <a:latin typeface="Meiryo UI" panose="020B0604030504040204" pitchFamily="50" charset="-128"/>
                  <a:ea typeface="Meiryo UI" panose="020B0604030504040204" pitchFamily="50" charset="-128"/>
                  <a:cs typeface="Times New Roman"/>
                </a:rPr>
                <a:t>万頭</a:t>
              </a:r>
            </a:p>
          </p:txBody>
        </p:sp>
        <p:sp>
          <p:nvSpPr>
            <p:cNvPr id="27" name="テキスト ボックス 2"/>
            <p:cNvSpPr txBox="1">
              <a:spLocks noChangeArrowheads="1"/>
            </p:cNvSpPr>
            <p:nvPr/>
          </p:nvSpPr>
          <p:spPr bwMode="auto">
            <a:xfrm>
              <a:off x="1992154" y="5452204"/>
              <a:ext cx="2592290" cy="411477"/>
            </a:xfrm>
            <a:prstGeom prst="rect">
              <a:avLst/>
            </a:prstGeom>
            <a:solidFill>
              <a:srgbClr val="8EB4E3"/>
            </a:solidFill>
            <a:ln w="9525">
              <a:noFill/>
              <a:miter lim="800000"/>
              <a:headEnd/>
              <a:tailEnd/>
            </a:ln>
          </p:spPr>
          <p:txBody>
            <a:bodyPr rot="0" vert="horz" wrap="square" lIns="33231" tIns="0" rIns="33231" bIns="0" anchor="ctr" anchorCtr="0">
              <a:noAutofit/>
            </a:bodyPr>
            <a:lstStyle/>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被害防止等を目的とした許可に基づく捕獲</a:t>
              </a:r>
              <a:endParaRPr lang="en-US" altLang="ja-JP" sz="1108" b="1" kern="100" dirty="0">
                <a:solidFill>
                  <a:schemeClr val="bg1"/>
                </a:solidFill>
                <a:latin typeface="Meiryo UI" panose="020B0604030504040204" pitchFamily="50" charset="-128"/>
                <a:ea typeface="Meiryo UI" panose="020B0604030504040204" pitchFamily="50" charset="-128"/>
                <a:cs typeface="Times New Roman"/>
              </a:endParaRPr>
            </a:p>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（指定管理鳥獣捕獲等事業を含む）</a:t>
              </a:r>
              <a:endParaRPr lang="ja-JP" altLang="ja-JP" sz="1108" b="1" kern="100" dirty="0">
                <a:solidFill>
                  <a:schemeClr val="bg1"/>
                </a:solidFill>
                <a:latin typeface="Meiryo UI" panose="020B0604030504040204" pitchFamily="50" charset="-128"/>
                <a:ea typeface="Meiryo UI" panose="020B0604030504040204" pitchFamily="50" charset="-128"/>
                <a:cs typeface="Times New Roman"/>
              </a:endParaRPr>
            </a:p>
          </p:txBody>
        </p:sp>
        <p:pic>
          <p:nvPicPr>
            <p:cNvPr id="57" name="Picture 10" descr="C:\Users\ken_kouno\Documents\イラストデータ\imgs\large\99-I-66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7060" y="2012966"/>
              <a:ext cx="701004" cy="11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2">
              <a:extLst>
                <a:ext uri="{FF2B5EF4-FFF2-40B4-BE49-F238E27FC236}">
                  <a16:creationId xmlns:a16="http://schemas.microsoft.com/office/drawing/2014/main" id="{5E96C9C0-2782-415A-A07E-5145AD4545FF}"/>
                </a:ext>
              </a:extLst>
            </p:cNvPr>
            <p:cNvSpPr txBox="1">
              <a:spLocks noChangeArrowheads="1"/>
            </p:cNvSpPr>
            <p:nvPr/>
          </p:nvSpPr>
          <p:spPr bwMode="auto">
            <a:xfrm>
              <a:off x="947818" y="3349395"/>
              <a:ext cx="1262910" cy="412103"/>
            </a:xfrm>
            <a:prstGeom prst="rect">
              <a:avLst/>
            </a:prstGeom>
            <a:solidFill>
              <a:srgbClr val="FFC000"/>
            </a:solidFill>
            <a:ln w="9525">
              <a:noFill/>
              <a:miter lim="800000"/>
              <a:headEnd/>
              <a:tailEnd/>
            </a:ln>
          </p:spPr>
          <p:txBody>
            <a:bodyPr rot="0" vert="horz" wrap="square" lIns="33231" tIns="0" rIns="33231" bIns="0" anchor="ctr" anchorCtr="0">
              <a:noAutofit/>
            </a:bodyPr>
            <a:lstStyle/>
            <a:p>
              <a:pPr algn="ctr"/>
              <a:r>
                <a:rPr lang="ja-JP" altLang="en-US" sz="1108" b="1" kern="100" dirty="0">
                  <a:solidFill>
                    <a:schemeClr val="bg1"/>
                  </a:solidFill>
                  <a:latin typeface="Meiryo UI" panose="020B0604030504040204" pitchFamily="50" charset="-128"/>
                  <a:ea typeface="Meiryo UI" panose="020B0604030504040204" pitchFamily="50" charset="-128"/>
                  <a:cs typeface="Times New Roman"/>
                </a:rPr>
                <a:t>狩猟による捕獲</a:t>
              </a:r>
              <a:endParaRPr lang="ja-JP" altLang="en-US" sz="1477" b="1" kern="100" dirty="0">
                <a:solidFill>
                  <a:schemeClr val="bg1"/>
                </a:solidFill>
                <a:latin typeface="Meiryo UI" panose="020B0604030504040204" pitchFamily="50" charset="-128"/>
                <a:ea typeface="Meiryo UI" panose="020B0604030504040204" pitchFamily="50" charset="-128"/>
                <a:cs typeface="Times New Roman"/>
              </a:endParaRPr>
            </a:p>
          </p:txBody>
        </p:sp>
        <p:sp>
          <p:nvSpPr>
            <p:cNvPr id="46" name="テキスト ボックス 45">
              <a:extLst>
                <a:ext uri="{FF2B5EF4-FFF2-40B4-BE49-F238E27FC236}">
                  <a16:creationId xmlns:a16="http://schemas.microsoft.com/office/drawing/2014/main" id="{6E6968C0-371F-47F1-A571-EFFD8363BD31}"/>
                </a:ext>
              </a:extLst>
            </p:cNvPr>
            <p:cNvSpPr txBox="1"/>
            <p:nvPr/>
          </p:nvSpPr>
          <p:spPr>
            <a:xfrm>
              <a:off x="338637" y="981910"/>
              <a:ext cx="4123593" cy="359202"/>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rPr>
                <a:t>〇　シカの捕獲頭数推移</a:t>
              </a:r>
            </a:p>
          </p:txBody>
        </p:sp>
        <p:sp>
          <p:nvSpPr>
            <p:cNvPr id="47" name="テキスト ボックス 2">
              <a:extLst>
                <a:ext uri="{FF2B5EF4-FFF2-40B4-BE49-F238E27FC236}">
                  <a16:creationId xmlns:a16="http://schemas.microsoft.com/office/drawing/2014/main" id="{90FA9B8B-D4FB-42E9-BE2B-7D7E2DEDB8BF}"/>
                </a:ext>
              </a:extLst>
            </p:cNvPr>
            <p:cNvSpPr txBox="1">
              <a:spLocks noChangeArrowheads="1"/>
            </p:cNvSpPr>
            <p:nvPr/>
          </p:nvSpPr>
          <p:spPr bwMode="auto">
            <a:xfrm>
              <a:off x="453117" y="1499959"/>
              <a:ext cx="1341842" cy="293119"/>
            </a:xfrm>
            <a:prstGeom prst="rect">
              <a:avLst/>
            </a:prstGeom>
            <a:noFill/>
            <a:ln w="9525">
              <a:noFill/>
              <a:miter lim="800000"/>
              <a:headEnd/>
              <a:tailEnd/>
            </a:ln>
          </p:spPr>
          <p:txBody>
            <a:bodyPr rot="0" vert="horz" wrap="square" lIns="84406" tIns="42203" rIns="84406" bIns="42203" anchor="t" anchorCtr="0">
              <a:spAutoFit/>
            </a:bodyPr>
            <a:lstStyle/>
            <a:p>
              <a:r>
                <a:rPr lang="ja-JP" altLang="en-US" sz="1292" kern="100" dirty="0">
                  <a:latin typeface="Meiryo UI" panose="020B0604030504040204" pitchFamily="50" charset="-128"/>
                  <a:ea typeface="Meiryo UI" panose="020B0604030504040204" pitchFamily="50" charset="-128"/>
                  <a:cs typeface="Times New Roman"/>
                </a:rPr>
                <a:t>（捕獲頭数）</a:t>
              </a:r>
              <a:endParaRPr lang="ja-JP" altLang="en-US" sz="1662" kern="100" dirty="0">
                <a:latin typeface="Meiryo UI" panose="020B0604030504040204" pitchFamily="50" charset="-128"/>
                <a:ea typeface="Meiryo UI" panose="020B0604030504040204" pitchFamily="50" charset="-128"/>
                <a:cs typeface="Times New Roman"/>
              </a:endParaRPr>
            </a:p>
          </p:txBody>
        </p:sp>
      </p:grpSp>
      <p:sp>
        <p:nvSpPr>
          <p:cNvPr id="2" name="スライド番号プレースホルダー 1">
            <a:extLst>
              <a:ext uri="{FF2B5EF4-FFF2-40B4-BE49-F238E27FC236}">
                <a16:creationId xmlns:a16="http://schemas.microsoft.com/office/drawing/2014/main" id="{255C5BEA-76BF-5A45-B9B5-2205E17C385D}"/>
              </a:ext>
            </a:extLst>
          </p:cNvPr>
          <p:cNvSpPr txBox="1">
            <a:spLocks/>
          </p:cNvSpPr>
          <p:nvPr/>
        </p:nvSpPr>
        <p:spPr>
          <a:xfrm>
            <a:off x="8604000" y="6498000"/>
            <a:ext cx="540000" cy="360000"/>
          </a:xfrm>
          <a:prstGeom prst="rect">
            <a:avLst/>
          </a:prstGeom>
        </p:spPr>
        <p:txBody>
          <a:bodyPr vert="horz" wrap="none" lIns="91440" tIns="45720" rIns="91440" bIns="45720" rtlCol="0" anchor="ctr"/>
          <a:lstStyle>
            <a:defPPr>
              <a:defRPr lang="ja-JP"/>
            </a:defPPr>
            <a:lvl1pPr marL="0" algn="r" defTabSz="914400" rtl="0" eaLnBrk="1" latinLnBrk="0" hangingPunct="1">
              <a:defRPr kumimoji="1" sz="166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4</a:t>
            </a:fld>
            <a:endParaRPr lang="ja-JP" altLang="en-US" dirty="0"/>
          </a:p>
        </p:txBody>
      </p:sp>
    </p:spTree>
    <p:extLst>
      <p:ext uri="{BB962C8B-B14F-4D97-AF65-F5344CB8AC3E}">
        <p14:creationId xmlns:p14="http://schemas.microsoft.com/office/powerpoint/2010/main" val="145537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100-000002000000}"/>
              </a:ext>
            </a:extLst>
          </p:cNvPr>
          <p:cNvGraphicFramePr>
            <a:graphicFrameLocks/>
          </p:cNvGraphicFramePr>
          <p:nvPr/>
        </p:nvGraphicFramePr>
        <p:xfrm>
          <a:off x="4608000" y="1980000"/>
          <a:ext cx="4068000" cy="45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000-000002000000}"/>
              </a:ext>
            </a:extLst>
          </p:cNvPr>
          <p:cNvGraphicFramePr>
            <a:graphicFrameLocks/>
          </p:cNvGraphicFramePr>
          <p:nvPr/>
        </p:nvGraphicFramePr>
        <p:xfrm>
          <a:off x="108000" y="1980000"/>
          <a:ext cx="4068000" cy="4536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0" y="116632"/>
            <a:ext cx="9144000" cy="433196"/>
          </a:xfrm>
          <a:prstGeom prst="rect">
            <a:avLst/>
          </a:prstGeom>
          <a:noFill/>
        </p:spPr>
        <p:txBody>
          <a:bodyPr wrap="square" rtlCol="0">
            <a:spAutoFit/>
          </a:bodyPr>
          <a:lstStyle/>
          <a:p>
            <a:pPr marL="0" marR="0" lvl="0" indent="0" algn="ctr" defTabSz="389586" rtl="0" eaLnBrk="1" fontAlgn="base" latinLnBrk="0" hangingPunct="1">
              <a:lnSpc>
                <a:spcPct val="100000"/>
              </a:lnSpc>
              <a:spcBef>
                <a:spcPct val="0"/>
              </a:spcBef>
              <a:spcAft>
                <a:spcPct val="0"/>
              </a:spcAft>
              <a:buClrTx/>
              <a:buSzTx/>
              <a:buFontTx/>
              <a:buNone/>
              <a:tabLst/>
              <a:defRPr/>
            </a:pPr>
            <a:r>
              <a:rPr kumimoji="0"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シカ・イノシシの個体数推定結果について</a:t>
            </a:r>
          </a:p>
        </p:txBody>
      </p:sp>
      <p:sp>
        <p:nvSpPr>
          <p:cNvPr id="3" name="角丸四角形 2"/>
          <p:cNvSpPr/>
          <p:nvPr/>
        </p:nvSpPr>
        <p:spPr>
          <a:xfrm>
            <a:off x="257017" y="689353"/>
            <a:ext cx="8517540" cy="858646"/>
          </a:xfrm>
          <a:prstGeom prst="roundRect">
            <a:avLst>
              <a:gd name="adj" fmla="val 23390"/>
            </a:avLst>
          </a:prstGeom>
          <a:no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89586" rtl="0" eaLnBrk="1" fontAlgn="auto" latinLnBrk="0" hangingPunct="1">
              <a:lnSpc>
                <a:spcPct val="100000"/>
              </a:lnSpc>
              <a:spcBef>
                <a:spcPts val="0"/>
              </a:spcBef>
              <a:spcAft>
                <a:spcPts val="0"/>
              </a:spcAft>
              <a:buClrTx/>
              <a:buSzTx/>
              <a:buFontTx/>
              <a:buNone/>
              <a:tabLst/>
              <a:defRPr/>
            </a:pPr>
            <a:endParaRPr kumimoji="0" lang="ja-JP" altLang="en-US" sz="13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7017" y="706877"/>
            <a:ext cx="8517540" cy="774251"/>
          </a:xfrm>
          <a:prstGeom prst="rect">
            <a:avLst/>
          </a:prstGeom>
          <a:noFill/>
        </p:spPr>
        <p:txBody>
          <a:bodyPr wrap="square" lIns="72000" rIns="72000" rtlCol="0">
            <a:spAutoFit/>
          </a:bodyPr>
          <a:lstStyle/>
          <a:p>
            <a:pPr marL="360000" marR="0" lvl="0" indent="-360000" algn="l" defTabSz="389586"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シカは</a:t>
            </a:r>
            <a:r>
              <a:rPr kumimoji="0" lang="ja-JP" altLang="en-US" sz="1477" dirty="0">
                <a:solidFill>
                  <a:prstClr val="black"/>
                </a:solidFill>
                <a:latin typeface="Meiryo UI" panose="020B0604030504040204" pitchFamily="50" charset="-128"/>
                <a:ea typeface="Meiryo UI" panose="020B0604030504040204" pitchFamily="50" charset="-128"/>
              </a:rPr>
              <a:t>平成元</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en-US" sz="1477" dirty="0">
                <a:solidFill>
                  <a:prstClr val="black"/>
                </a:solidFill>
                <a:latin typeface="Meiryo UI" panose="020B0604030504040204" pitchFamily="50" charset="-128"/>
                <a:ea typeface="Meiryo UI" panose="020B0604030504040204" pitchFamily="50" charset="-128"/>
              </a:rPr>
              <a:t>令和３</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年度で約８倍（中央値）に増加。</a:t>
            </a:r>
            <a:r>
              <a:rPr kumimoji="0" lang="ja-JP" altLang="en-US" sz="1477" dirty="0">
                <a:solidFill>
                  <a:prstClr val="black"/>
                </a:solidFill>
                <a:latin typeface="Meiryo UI" panose="020B0604030504040204" pitchFamily="50" charset="-128"/>
                <a:ea typeface="Meiryo UI" panose="020B0604030504040204" pitchFamily="50" charset="-128"/>
              </a:rPr>
              <a:t>平成</a:t>
            </a:r>
            <a:r>
              <a:rPr kumimoji="0" lang="en-US" altLang="ja-JP" sz="1477" dirty="0">
                <a:solidFill>
                  <a:prstClr val="black"/>
                </a:solidFill>
                <a:latin typeface="Meiryo UI" panose="020B0604030504040204" pitchFamily="50" charset="-128"/>
                <a:ea typeface="Meiryo UI" panose="020B0604030504040204" pitchFamily="50" charset="-128"/>
              </a:rPr>
              <a:t>26</a:t>
            </a:r>
            <a:r>
              <a:rPr kumimoji="0" lang="ja-JP" altLang="en-US" sz="1477" dirty="0">
                <a:solidFill>
                  <a:prstClr val="black"/>
                </a:solidFill>
                <a:latin typeface="Meiryo UI" panose="020B0604030504040204" pitchFamily="50" charset="-128"/>
                <a:ea typeface="Meiryo UI" panose="020B0604030504040204" pitchFamily="50" charset="-128"/>
              </a:rPr>
              <a:t>年度</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以降は減少傾向にあるもの</a:t>
            </a:r>
            <a:r>
              <a:rPr kumimoji="0" lang="ja-JP" altLang="en-US" sz="1477" dirty="0">
                <a:solidFill>
                  <a:prstClr val="black"/>
                </a:solidFill>
                <a:latin typeface="Meiryo UI" panose="020B0604030504040204" pitchFamily="50" charset="-128"/>
                <a:ea typeface="Meiryo UI" panose="020B0604030504040204" pitchFamily="50" charset="-128"/>
              </a:rPr>
              <a:t>の、そのペースは鈍い</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marR="0" lvl="0" indent="-360000" algn="l" defTabSz="389586"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イノシシは</a:t>
            </a:r>
            <a:r>
              <a:rPr kumimoji="0" lang="ja-JP" altLang="en-US" sz="1477" dirty="0">
                <a:solidFill>
                  <a:prstClr val="black"/>
                </a:solidFill>
                <a:latin typeface="Meiryo UI" panose="020B0604030504040204" pitchFamily="50" charset="-128"/>
                <a:ea typeface="Meiryo UI" panose="020B0604030504040204" pitchFamily="50" charset="-128"/>
              </a:rPr>
              <a:t>平成元</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en-US" sz="1477" dirty="0">
                <a:solidFill>
                  <a:prstClr val="black"/>
                </a:solidFill>
                <a:latin typeface="Meiryo UI" panose="020B0604030504040204" pitchFamily="50" charset="-128"/>
                <a:ea typeface="Meiryo UI" panose="020B0604030504040204" pitchFamily="50" charset="-128"/>
              </a:rPr>
              <a:t>令和３</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年度で約４倍（中央値）に増加。</a:t>
            </a:r>
            <a:r>
              <a:rPr kumimoji="0" lang="ja-JP" altLang="en-US" sz="1477" dirty="0">
                <a:solidFill>
                  <a:prstClr val="black"/>
                </a:solidFill>
                <a:latin typeface="Meiryo UI" panose="020B0604030504040204" pitchFamily="50" charset="-128"/>
                <a:ea typeface="Meiryo UI" panose="020B0604030504040204" pitchFamily="50" charset="-128"/>
              </a:rPr>
              <a:t>平成</a:t>
            </a:r>
            <a:r>
              <a:rPr kumimoji="0" lang="en-US" altLang="ja-JP" sz="1477" dirty="0">
                <a:solidFill>
                  <a:prstClr val="black"/>
                </a:solidFill>
                <a:latin typeface="Meiryo UI" panose="020B0604030504040204" pitchFamily="50" charset="-128"/>
                <a:ea typeface="Meiryo UI" panose="020B0604030504040204" pitchFamily="50" charset="-128"/>
              </a:rPr>
              <a:t>26</a:t>
            </a:r>
            <a:r>
              <a:rPr kumimoji="0" lang="ja-JP" altLang="en-US" sz="1477" dirty="0">
                <a:solidFill>
                  <a:prstClr val="black"/>
                </a:solidFill>
                <a:latin typeface="Meiryo UI" panose="020B0604030504040204" pitchFamily="50" charset="-128"/>
                <a:ea typeface="Meiryo UI" panose="020B0604030504040204" pitchFamily="50" charset="-128"/>
              </a:rPr>
              <a:t>年度</a:t>
            </a:r>
            <a:r>
              <a:rPr kumimoji="0"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以降は大幅な減少傾向。</a:t>
            </a:r>
            <a:endParaRPr kumimoji="0"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2884713" y="6483170"/>
            <a:ext cx="5956102" cy="262829"/>
          </a:xfrm>
          <a:prstGeom prst="rect">
            <a:avLst/>
          </a:prstGeom>
          <a:noFill/>
        </p:spPr>
        <p:txBody>
          <a:bodyPr wrap="square" rtlCol="0">
            <a:spAutoFit/>
          </a:bodyPr>
          <a:lstStyle/>
          <a:p>
            <a:pPr marL="0" marR="0" lvl="0" indent="0" algn="l" defTabSz="389586"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「全国のニホンジカ及びイノシシの個体数</a:t>
            </a:r>
            <a:r>
              <a:rPr kumimoji="0" lang="ja-JP" altLang="en-US" sz="1108" dirty="0">
                <a:solidFill>
                  <a:prstClr val="black"/>
                </a:solidFill>
                <a:latin typeface="Meiryo UI" panose="020B0604030504040204" pitchFamily="50" charset="-128"/>
                <a:ea typeface="Meiryo UI" panose="020B0604030504040204" pitchFamily="50" charset="-128"/>
              </a:rPr>
              <a:t>推定</a:t>
            </a: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等の結果について（令和３年度）」（環境省）</a:t>
            </a:r>
            <a:endParaRPr kumimoji="0"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2" name="直線コネクタ 71">
            <a:extLst>
              <a:ext uri="{FF2B5EF4-FFF2-40B4-BE49-F238E27FC236}">
                <a16:creationId xmlns:a16="http://schemas.microsoft.com/office/drawing/2014/main" id="{100A4DB1-A3A8-4C5A-AF79-F9C1F88FA28F}"/>
              </a:ext>
            </a:extLst>
          </p:cNvPr>
          <p:cNvCxnSpPr/>
          <p:nvPr/>
        </p:nvCxnSpPr>
        <p:spPr>
          <a:xfrm>
            <a:off x="-216426" y="569626"/>
            <a:ext cx="9576852" cy="0"/>
          </a:xfrm>
          <a:prstGeom prst="line">
            <a:avLst/>
          </a:prstGeom>
          <a:noFill/>
          <a:ln w="63500" cap="flat" cmpd="thickThin" algn="ctr">
            <a:solidFill>
              <a:srgbClr val="70AD47"/>
            </a:solidFill>
            <a:prstDash val="solid"/>
            <a:miter lim="800000"/>
          </a:ln>
          <a:effectLst/>
        </p:spPr>
      </p:cxnSp>
      <p:sp>
        <p:nvSpPr>
          <p:cNvPr id="26" name="テキスト ボックス 25">
            <a:extLst>
              <a:ext uri="{FF2B5EF4-FFF2-40B4-BE49-F238E27FC236}">
                <a16:creationId xmlns:a16="http://schemas.microsoft.com/office/drawing/2014/main" id="{FFC1867A-F16D-4F31-93FF-6E9FF28B8021}"/>
              </a:ext>
            </a:extLst>
          </p:cNvPr>
          <p:cNvSpPr txBox="1"/>
          <p:nvPr/>
        </p:nvSpPr>
        <p:spPr>
          <a:xfrm>
            <a:off x="4140000" y="6192000"/>
            <a:ext cx="552940" cy="291170"/>
          </a:xfrm>
          <a:prstGeom prst="rect">
            <a:avLst/>
          </a:prstGeom>
          <a:noFill/>
        </p:spPr>
        <p:txBody>
          <a:bodyPr wrap="square" rtlCol="0">
            <a:spAutoFit/>
          </a:bodyPr>
          <a:lstStyle/>
          <a:p>
            <a:pPr marL="0" marR="0" lvl="0" indent="0" algn="l" defTabSz="389586"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12" name="正方形/長方形 1">
            <a:extLst>
              <a:ext uri="{FF2B5EF4-FFF2-40B4-BE49-F238E27FC236}">
                <a16:creationId xmlns:a16="http://schemas.microsoft.com/office/drawing/2014/main" id="{908C6DD4-E811-477E-B130-8962AE4B1245}"/>
              </a:ext>
            </a:extLst>
          </p:cNvPr>
          <p:cNvSpPr>
            <a:spLocks noChangeArrowheads="1"/>
          </p:cNvSpPr>
          <p:nvPr/>
        </p:nvSpPr>
        <p:spPr bwMode="auto">
          <a:xfrm>
            <a:off x="0" y="15480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総個体数</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p>
        </p:txBody>
      </p:sp>
      <p:sp>
        <p:nvSpPr>
          <p:cNvPr id="19" name="テキスト ボックス 18">
            <a:extLst>
              <a:ext uri="{FF2B5EF4-FFF2-40B4-BE49-F238E27FC236}">
                <a16:creationId xmlns:a16="http://schemas.microsoft.com/office/drawing/2014/main" id="{6F4D25E4-C8D8-4CDC-BE98-0A32E43659C5}"/>
              </a:ext>
            </a:extLst>
          </p:cNvPr>
          <p:cNvSpPr txBox="1"/>
          <p:nvPr/>
        </p:nvSpPr>
        <p:spPr>
          <a:xfrm>
            <a:off x="3598825" y="2576083"/>
            <a:ext cx="1082349" cy="340093"/>
          </a:xfrm>
          <a:prstGeom prst="rect">
            <a:avLst/>
          </a:prstGeom>
          <a:noFill/>
        </p:spPr>
        <p:txBody>
          <a:bodyPr wrap="none" rtlCol="0">
            <a:spAutoFit/>
          </a:bodyPr>
          <a:lstStyle/>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信用区間の上限</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F9DF2CC9-7D29-4E78-8E1B-70449892E64F}"/>
              </a:ext>
            </a:extLst>
          </p:cNvPr>
          <p:cNvSpPr txBox="1"/>
          <p:nvPr/>
        </p:nvSpPr>
        <p:spPr>
          <a:xfrm>
            <a:off x="3530678" y="3917628"/>
            <a:ext cx="1082348" cy="340093"/>
          </a:xfrm>
          <a:prstGeom prst="rect">
            <a:avLst/>
          </a:prstGeom>
          <a:noFill/>
        </p:spPr>
        <p:txBody>
          <a:bodyPr wrap="none" rtlCol="0">
            <a:spAutoFit/>
          </a:bodyPr>
          <a:lstStyle/>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信用区間の下限</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F72A794A-760F-440D-AD54-A1EB84B84E72}"/>
              </a:ext>
            </a:extLst>
          </p:cNvPr>
          <p:cNvSpPr txBox="1"/>
          <p:nvPr/>
        </p:nvSpPr>
        <p:spPr>
          <a:xfrm>
            <a:off x="395536" y="1620000"/>
            <a:ext cx="3780000" cy="360000"/>
          </a:xfrm>
          <a:prstGeom prst="rect">
            <a:avLst/>
          </a:prstGeom>
          <a:noFill/>
        </p:spPr>
        <p:txBody>
          <a:bodyPr wrap="square" rtlCol="0">
            <a:noAutofit/>
          </a:bodyPr>
          <a:lstStyle/>
          <a:p>
            <a:pPr marL="0" marR="0" lvl="0" indent="0" algn="ctr" defTabSz="389586"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シカ推計個体数（北海道を除く）</a:t>
            </a:r>
          </a:p>
        </p:txBody>
      </p:sp>
      <p:sp>
        <p:nvSpPr>
          <p:cNvPr id="17" name="テキスト ボックス 16">
            <a:extLst>
              <a:ext uri="{FF2B5EF4-FFF2-40B4-BE49-F238E27FC236}">
                <a16:creationId xmlns:a16="http://schemas.microsoft.com/office/drawing/2014/main" id="{84FB14D9-E752-4F54-B17D-B537CEE4B8C8}"/>
              </a:ext>
            </a:extLst>
          </p:cNvPr>
          <p:cNvSpPr txBox="1"/>
          <p:nvPr/>
        </p:nvSpPr>
        <p:spPr>
          <a:xfrm>
            <a:off x="3996000" y="3285721"/>
            <a:ext cx="720000" cy="540000"/>
          </a:xfrm>
          <a:prstGeom prst="rect">
            <a:avLst/>
          </a:prstGeom>
          <a:noFill/>
        </p:spPr>
        <p:txBody>
          <a:bodyPr wrap="none" lIns="0" tIns="0" rIns="0" bIns="0" rtlCol="0" anchor="ctr" anchorCtr="0">
            <a:noAutofit/>
          </a:bodyPr>
          <a:lstStyle/>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令和３</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lang="en-US" altLang="ja-JP" sz="1400" b="1" dirty="0">
                <a:solidFill>
                  <a:prstClr val="black"/>
                </a:solidFill>
                <a:latin typeface="Meiryo UI" panose="020B0604030504040204" pitchFamily="50" charset="-128"/>
                <a:ea typeface="Meiryo UI" panose="020B0604030504040204" pitchFamily="50" charset="-128"/>
              </a:rPr>
              <a:t>22</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中央値</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1">
            <a:extLst>
              <a:ext uri="{FF2B5EF4-FFF2-40B4-BE49-F238E27FC236}">
                <a16:creationId xmlns:a16="http://schemas.microsoft.com/office/drawing/2014/main" id="{D8F56BDD-5AD5-4711-A8CC-8D9FCEA67BAD}"/>
              </a:ext>
            </a:extLst>
          </p:cNvPr>
          <p:cNvSpPr>
            <a:spLocks noChangeArrowheads="1"/>
          </p:cNvSpPr>
          <p:nvPr/>
        </p:nvSpPr>
        <p:spPr bwMode="auto">
          <a:xfrm>
            <a:off x="4356000" y="15480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総個体数</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p>
        </p:txBody>
      </p:sp>
      <p:sp>
        <p:nvSpPr>
          <p:cNvPr id="64" name="テキスト ボックス 63">
            <a:extLst>
              <a:ext uri="{FF2B5EF4-FFF2-40B4-BE49-F238E27FC236}">
                <a16:creationId xmlns:a16="http://schemas.microsoft.com/office/drawing/2014/main" id="{B12197E4-6C6B-43B1-9BA9-6D96FC0E8722}"/>
              </a:ext>
            </a:extLst>
          </p:cNvPr>
          <p:cNvSpPr txBox="1"/>
          <p:nvPr/>
        </p:nvSpPr>
        <p:spPr>
          <a:xfrm>
            <a:off x="8611199" y="6192000"/>
            <a:ext cx="532801" cy="291170"/>
          </a:xfrm>
          <a:prstGeom prst="rect">
            <a:avLst/>
          </a:prstGeom>
          <a:noFill/>
        </p:spPr>
        <p:txBody>
          <a:bodyPr wrap="square" rtlCol="0">
            <a:spAutoFit/>
          </a:bodyPr>
          <a:lstStyle/>
          <a:p>
            <a:pPr marL="0" marR="0" lvl="0" indent="0" algn="l" defTabSz="389586"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68" name="テキスト ボックス 67">
            <a:extLst>
              <a:ext uri="{FF2B5EF4-FFF2-40B4-BE49-F238E27FC236}">
                <a16:creationId xmlns:a16="http://schemas.microsoft.com/office/drawing/2014/main" id="{5741CBDA-5FA0-47DE-96B2-3E997914770E}"/>
              </a:ext>
            </a:extLst>
          </p:cNvPr>
          <p:cNvSpPr txBox="1"/>
          <p:nvPr/>
        </p:nvSpPr>
        <p:spPr>
          <a:xfrm>
            <a:off x="4896000" y="1620000"/>
            <a:ext cx="3780000" cy="360000"/>
          </a:xfrm>
          <a:prstGeom prst="rect">
            <a:avLst/>
          </a:prstGeom>
          <a:noFill/>
        </p:spPr>
        <p:txBody>
          <a:bodyPr wrap="square" rtlCol="0">
            <a:noAutofit/>
          </a:bodyPr>
          <a:lstStyle/>
          <a:p>
            <a:pPr marL="0" marR="0" lvl="0" indent="0" algn="ctr" defTabSz="389586"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イノシシ推計個体数</a:t>
            </a:r>
          </a:p>
        </p:txBody>
      </p:sp>
      <p:sp>
        <p:nvSpPr>
          <p:cNvPr id="43" name="テキスト ボックス 42">
            <a:extLst>
              <a:ext uri="{FF2B5EF4-FFF2-40B4-BE49-F238E27FC236}">
                <a16:creationId xmlns:a16="http://schemas.microsoft.com/office/drawing/2014/main" id="{D595112E-7717-4DD2-9139-AAD6808A0FBB}"/>
              </a:ext>
            </a:extLst>
          </p:cNvPr>
          <p:cNvSpPr txBox="1"/>
          <p:nvPr/>
        </p:nvSpPr>
        <p:spPr>
          <a:xfrm>
            <a:off x="8025652" y="5120284"/>
            <a:ext cx="1082348" cy="340093"/>
          </a:xfrm>
          <a:prstGeom prst="rect">
            <a:avLst/>
          </a:prstGeom>
          <a:noFill/>
        </p:spPr>
        <p:txBody>
          <a:bodyPr wrap="none" rtlCol="0">
            <a:spAutoFit/>
          </a:bodyPr>
          <a:lstStyle/>
          <a:p>
            <a:pPr marL="0" marR="0" lvl="0" indent="0" algn="ctr" defTabSz="844083" rtl="0" eaLnBrk="1" fontAlgn="auto" latinLnBrk="0" hangingPunct="1">
              <a:lnSpc>
                <a:spcPct val="92000"/>
              </a:lnSpc>
              <a:spcBef>
                <a:spcPts val="0"/>
              </a:spcBef>
              <a:spcAft>
                <a:spcPts val="0"/>
              </a:spcAft>
              <a:buClrTx/>
              <a:buSzTx/>
              <a:buFontTx/>
              <a:buNone/>
              <a:tabLst/>
              <a:defRPr/>
            </a:pPr>
            <a:r>
              <a:rPr lang="en-US" altLang="ja-JP" sz="1050" dirty="0">
                <a:solidFill>
                  <a:prstClr val="black"/>
                </a:solidFill>
                <a:latin typeface="Meiryo UI" panose="020B0604030504040204" pitchFamily="50" charset="-128"/>
                <a:ea typeface="Meiryo UI" panose="020B0604030504040204" pitchFamily="50" charset="-128"/>
              </a:rPr>
              <a:t>54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信用区間の下限</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吹き出し: 折線 (枠なし) 57">
            <a:extLst>
              <a:ext uri="{FF2B5EF4-FFF2-40B4-BE49-F238E27FC236}">
                <a16:creationId xmlns:a16="http://schemas.microsoft.com/office/drawing/2014/main" id="{9ED31DD0-EA43-41BD-8B4F-1C2F1199B65C}"/>
              </a:ext>
            </a:extLst>
          </p:cNvPr>
          <p:cNvSpPr/>
          <p:nvPr/>
        </p:nvSpPr>
        <p:spPr>
          <a:xfrm>
            <a:off x="756842" y="4658089"/>
            <a:ext cx="648129" cy="360000"/>
          </a:xfrm>
          <a:prstGeom prst="callout2">
            <a:avLst>
              <a:gd name="adj1" fmla="val 20350"/>
              <a:gd name="adj2" fmla="val -183"/>
              <a:gd name="adj3" fmla="val 19746"/>
              <a:gd name="adj4" fmla="val -11346"/>
              <a:gd name="adj5" fmla="val 329813"/>
              <a:gd name="adj6" fmla="val -44105"/>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平成元</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lang="en-US" altLang="ja-JP" sz="1400" dirty="0">
                <a:solidFill>
                  <a:prstClr val="black"/>
                </a:solidFill>
                <a:latin typeface="Meiryo UI" panose="020B0604030504040204" pitchFamily="50" charset="-128"/>
                <a:ea typeface="Meiryo UI" panose="020B0604030504040204" pitchFamily="50" charset="-128"/>
              </a:rPr>
              <a:t>28</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吹き出し: 折線 (枠なし) 27">
            <a:extLst>
              <a:ext uri="{FF2B5EF4-FFF2-40B4-BE49-F238E27FC236}">
                <a16:creationId xmlns:a16="http://schemas.microsoft.com/office/drawing/2014/main" id="{03BCFFB3-A84F-0F06-0AA6-645EADB104BB}"/>
              </a:ext>
            </a:extLst>
          </p:cNvPr>
          <p:cNvSpPr/>
          <p:nvPr/>
        </p:nvSpPr>
        <p:spPr>
          <a:xfrm>
            <a:off x="5126006" y="4543678"/>
            <a:ext cx="648129" cy="360000"/>
          </a:xfrm>
          <a:prstGeom prst="callout2">
            <a:avLst>
              <a:gd name="adj1" fmla="val 19689"/>
              <a:gd name="adj2" fmla="val -918"/>
              <a:gd name="adj3" fmla="val 20408"/>
              <a:gd name="adj4" fmla="val -8039"/>
              <a:gd name="adj5" fmla="val 340396"/>
              <a:gd name="adj6" fmla="val -23162"/>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平成元</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吹き出し: 折線 (枠なし) 28">
            <a:extLst>
              <a:ext uri="{FF2B5EF4-FFF2-40B4-BE49-F238E27FC236}">
                <a16:creationId xmlns:a16="http://schemas.microsoft.com/office/drawing/2014/main" id="{136A9BA1-07D2-2F58-7814-F83F1CD8D8E0}"/>
              </a:ext>
            </a:extLst>
          </p:cNvPr>
          <p:cNvSpPr/>
          <p:nvPr/>
        </p:nvSpPr>
        <p:spPr>
          <a:xfrm>
            <a:off x="1890174" y="3027544"/>
            <a:ext cx="648129" cy="468000"/>
          </a:xfrm>
          <a:prstGeom prst="callout2">
            <a:avLst>
              <a:gd name="adj1" fmla="val 16161"/>
              <a:gd name="adj2" fmla="val 101955"/>
              <a:gd name="adj3" fmla="val 16218"/>
              <a:gd name="adj4" fmla="val 113449"/>
              <a:gd name="adj5" fmla="val 84191"/>
              <a:gd name="adj6" fmla="val 157109"/>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defRPr/>
            </a:pP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基準年</a:t>
            </a:r>
            <a:r>
              <a:rPr lang="en-US" altLang="ja-JP" sz="8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lang="en-US" altLang="ja-JP" sz="1400" dirty="0">
                <a:solidFill>
                  <a:prstClr val="black"/>
                </a:solidFill>
                <a:latin typeface="Meiryo UI" panose="020B0604030504040204" pitchFamily="50" charset="-128"/>
                <a:ea typeface="Meiryo UI" panose="020B0604030504040204" pitchFamily="50" charset="-128"/>
              </a:rPr>
              <a:t>233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吹き出し: 折線 (枠なし) 43">
            <a:extLst>
              <a:ext uri="{FF2B5EF4-FFF2-40B4-BE49-F238E27FC236}">
                <a16:creationId xmlns:a16="http://schemas.microsoft.com/office/drawing/2014/main" id="{FCCF513A-202E-819F-1AC4-2862CEE97F57}"/>
              </a:ext>
            </a:extLst>
          </p:cNvPr>
          <p:cNvSpPr/>
          <p:nvPr/>
        </p:nvSpPr>
        <p:spPr>
          <a:xfrm>
            <a:off x="2355880" y="2421132"/>
            <a:ext cx="648129" cy="360000"/>
          </a:xfrm>
          <a:prstGeom prst="callout2">
            <a:avLst>
              <a:gd name="adj1" fmla="val 17705"/>
              <a:gd name="adj2" fmla="val 101587"/>
              <a:gd name="adj3" fmla="val 17762"/>
              <a:gd name="adj4" fmla="val 112836"/>
              <a:gd name="adj5" fmla="val 178339"/>
              <a:gd name="adj6" fmla="val 136290"/>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rPr>
              <a:t>26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lang="en-US" altLang="ja-JP" sz="1400" dirty="0">
                <a:solidFill>
                  <a:prstClr val="black"/>
                </a:solidFill>
                <a:latin typeface="Meiryo UI" panose="020B0604030504040204" pitchFamily="50" charset="-128"/>
                <a:ea typeface="Meiryo UI" panose="020B0604030504040204" pitchFamily="50" charset="-128"/>
              </a:rPr>
              <a:t>263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吹き出し: 折線 (枠なし) 44">
            <a:extLst>
              <a:ext uri="{FF2B5EF4-FFF2-40B4-BE49-F238E27FC236}">
                <a16:creationId xmlns:a16="http://schemas.microsoft.com/office/drawing/2014/main" id="{22F5639E-76D7-D75E-DA60-47D67D1C00EA}"/>
              </a:ext>
            </a:extLst>
          </p:cNvPr>
          <p:cNvSpPr/>
          <p:nvPr/>
        </p:nvSpPr>
        <p:spPr>
          <a:xfrm>
            <a:off x="7400728" y="4309678"/>
            <a:ext cx="648129" cy="468000"/>
          </a:xfrm>
          <a:prstGeom prst="callout2">
            <a:avLst>
              <a:gd name="adj1" fmla="val 16669"/>
              <a:gd name="adj2" fmla="val 1654"/>
              <a:gd name="adj3" fmla="val 16726"/>
              <a:gd name="adj4" fmla="val -9263"/>
              <a:gd name="adj5" fmla="val -136634"/>
              <a:gd name="adj6" fmla="val 595"/>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defRPr/>
            </a:pP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基準年</a:t>
            </a:r>
            <a:r>
              <a:rPr lang="en-US" altLang="ja-JP" sz="8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lang="en-US" altLang="ja-JP" sz="1400" dirty="0">
                <a:solidFill>
                  <a:prstClr val="black"/>
                </a:solidFill>
                <a:latin typeface="Meiryo UI" panose="020B0604030504040204" pitchFamily="50" charset="-128"/>
                <a:ea typeface="Meiryo UI" panose="020B0604030504040204" pitchFamily="50" charset="-128"/>
              </a:rPr>
              <a:t>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吹き出し: 折線 (枠なし) 65">
            <a:extLst>
              <a:ext uri="{FF2B5EF4-FFF2-40B4-BE49-F238E27FC236}">
                <a16:creationId xmlns:a16="http://schemas.microsoft.com/office/drawing/2014/main" id="{668BD1A6-EA35-1FD6-665C-2A14EEAEFABA}"/>
              </a:ext>
            </a:extLst>
          </p:cNvPr>
          <p:cNvSpPr/>
          <p:nvPr/>
        </p:nvSpPr>
        <p:spPr>
          <a:xfrm>
            <a:off x="6415063" y="2539938"/>
            <a:ext cx="648129" cy="360000"/>
          </a:xfrm>
          <a:prstGeom prst="callout2">
            <a:avLst>
              <a:gd name="adj1" fmla="val 17705"/>
              <a:gd name="adj2" fmla="val 101587"/>
              <a:gd name="adj3" fmla="val 17762"/>
              <a:gd name="adj4" fmla="val 112836"/>
              <a:gd name="adj5" fmla="val 178339"/>
              <a:gd name="adj6" fmla="val 136290"/>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rPr>
              <a:t>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吹き出し: 折線 (枠なし) 66">
            <a:extLst>
              <a:ext uri="{FF2B5EF4-FFF2-40B4-BE49-F238E27FC236}">
                <a16:creationId xmlns:a16="http://schemas.microsoft.com/office/drawing/2014/main" id="{06C32798-894B-50A7-7256-18ECE61E4C64}"/>
              </a:ext>
            </a:extLst>
          </p:cNvPr>
          <p:cNvSpPr/>
          <p:nvPr/>
        </p:nvSpPr>
        <p:spPr>
          <a:xfrm>
            <a:off x="7877385" y="2374596"/>
            <a:ext cx="648129" cy="360000"/>
          </a:xfrm>
          <a:prstGeom prst="callout2">
            <a:avLst>
              <a:gd name="adj1" fmla="val 17705"/>
              <a:gd name="adj2" fmla="val -1654"/>
              <a:gd name="adj3" fmla="val 17763"/>
              <a:gd name="adj4" fmla="val -10244"/>
              <a:gd name="adj5" fmla="val 270282"/>
              <a:gd name="adj6" fmla="val -23531"/>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rPr>
              <a:t>26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lang="en-US" altLang="ja-JP" sz="1400" dirty="0">
              <a:solidFill>
                <a:prstClr val="black"/>
              </a:solidFill>
              <a:latin typeface="Meiryo UI" panose="020B0604030504040204" pitchFamily="50" charset="-128"/>
              <a:ea typeface="Meiryo UI" panose="020B0604030504040204" pitchFamily="50" charset="-128"/>
            </a:endParaRPr>
          </a:p>
          <a:p>
            <a:pPr algn="ctr">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a:extLst>
              <a:ext uri="{FF2B5EF4-FFF2-40B4-BE49-F238E27FC236}">
                <a16:creationId xmlns:a16="http://schemas.microsoft.com/office/drawing/2014/main" id="{982D2993-57F6-3ED2-13BD-5083ED5DD93E}"/>
              </a:ext>
            </a:extLst>
          </p:cNvPr>
          <p:cNvSpPr txBox="1"/>
          <p:nvPr/>
        </p:nvSpPr>
        <p:spPr>
          <a:xfrm>
            <a:off x="8466529" y="4437112"/>
            <a:ext cx="720000" cy="540000"/>
          </a:xfrm>
          <a:prstGeom prst="rect">
            <a:avLst/>
          </a:prstGeom>
          <a:noFill/>
        </p:spPr>
        <p:txBody>
          <a:bodyPr wrap="none" lIns="0" tIns="0" rIns="0" bIns="0" rtlCol="0" anchor="ctr" anchorCtr="0">
            <a:noAutofit/>
          </a:bodyPr>
          <a:lstStyle/>
          <a:p>
            <a:pPr algn="ctr" defTabSz="844083">
              <a:defRPr/>
            </a:pPr>
            <a:r>
              <a:rPr lang="ja-JP" altLang="en-US" sz="800" dirty="0">
                <a:solidFill>
                  <a:prstClr val="black"/>
                </a:solidFill>
                <a:latin typeface="Meiryo UI" panose="020B0604030504040204" pitchFamily="50" charset="-128"/>
                <a:ea typeface="Meiryo UI" panose="020B0604030504040204" pitchFamily="50" charset="-128"/>
              </a:rPr>
              <a:t>令和３</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eiryo UI" panose="020B0604030504040204" pitchFamily="50" charset="-128"/>
                <a:ea typeface="Meiryo UI" panose="020B0604030504040204" pitchFamily="50" charset="-128"/>
              </a:rPr>
              <a:t>72</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中央値</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吹き出し: 折線 (枠なし) 72">
            <a:extLst>
              <a:ext uri="{FF2B5EF4-FFF2-40B4-BE49-F238E27FC236}">
                <a16:creationId xmlns:a16="http://schemas.microsoft.com/office/drawing/2014/main" id="{296EB260-840A-C4BB-718A-E1C80FE761E6}"/>
              </a:ext>
            </a:extLst>
          </p:cNvPr>
          <p:cNvSpPr/>
          <p:nvPr/>
        </p:nvSpPr>
        <p:spPr>
          <a:xfrm>
            <a:off x="8064000" y="2899938"/>
            <a:ext cx="1080000" cy="360000"/>
          </a:xfrm>
          <a:prstGeom prst="callout2">
            <a:avLst>
              <a:gd name="adj1" fmla="val 99726"/>
              <a:gd name="adj2" fmla="val 51851"/>
              <a:gd name="adj3" fmla="val 105296"/>
              <a:gd name="adj4" fmla="val 51565"/>
              <a:gd name="adj5" fmla="val 347893"/>
              <a:gd name="adj6" fmla="val 43497"/>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844083" rtl="0" eaLnBrk="1" fontAlgn="auto" latinLnBrk="0" hangingPunct="1">
              <a:lnSpc>
                <a:spcPct val="92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rPr>
              <a:t>97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2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信用区間の上限</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1">
            <a:extLst>
              <a:ext uri="{FF2B5EF4-FFF2-40B4-BE49-F238E27FC236}">
                <a16:creationId xmlns:a16="http://schemas.microsoft.com/office/drawing/2014/main" id="{03782841-C9B1-EFA2-C326-7093E9D3AF78}"/>
              </a:ext>
            </a:extLst>
          </p:cNvPr>
          <p:cNvSpPr>
            <a:spLocks noGrp="1"/>
          </p:cNvSpPr>
          <p:nvPr>
            <p:ph type="sldNum" sz="quarter" idx="12"/>
          </p:nvPr>
        </p:nvSpPr>
        <p:spPr>
          <a:xfrm>
            <a:off x="8604000" y="6498000"/>
            <a:ext cx="540000" cy="360000"/>
          </a:xfrm>
        </p:spPr>
        <p:txBody>
          <a:bodyPr/>
          <a:lstStyle/>
          <a:p>
            <a:fld id="{D2D8002D-B5B0-4BAC-B1F6-782DDCCE6D9C}" type="slidenum">
              <a:rPr kumimoji="1" lang="ja-JP" altLang="en-US" smtClean="0"/>
              <a:t>5</a:t>
            </a:fld>
            <a:endParaRPr kumimoji="1" lang="ja-JP" altLang="en-US" dirty="0"/>
          </a:p>
        </p:txBody>
      </p:sp>
    </p:spTree>
    <p:extLst>
      <p:ext uri="{BB962C8B-B14F-4D97-AF65-F5344CB8AC3E}">
        <p14:creationId xmlns:p14="http://schemas.microsoft.com/office/powerpoint/2010/main" val="127251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92828B98-B0D2-4233-BC9D-6D007A00D12A}"/>
              </a:ext>
            </a:extLst>
          </p:cNvPr>
          <p:cNvGraphicFramePr>
            <a:graphicFrameLocks noGrp="1"/>
          </p:cNvGraphicFramePr>
          <p:nvPr>
            <p:extLst>
              <p:ext uri="{D42A27DB-BD31-4B8C-83A1-F6EECF244321}">
                <p14:modId xmlns:p14="http://schemas.microsoft.com/office/powerpoint/2010/main" val="1552723550"/>
              </p:ext>
            </p:extLst>
          </p:nvPr>
        </p:nvGraphicFramePr>
        <p:xfrm>
          <a:off x="73156" y="1692000"/>
          <a:ext cx="4322670" cy="4881592"/>
        </p:xfrm>
        <a:graphic>
          <a:graphicData uri="http://schemas.openxmlformats.org/drawingml/2006/table">
            <a:tbl>
              <a:tblPr/>
              <a:tblGrid>
                <a:gridCol w="449511">
                  <a:extLst>
                    <a:ext uri="{9D8B030D-6E8A-4147-A177-3AD203B41FA5}">
                      <a16:colId xmlns:a16="http://schemas.microsoft.com/office/drawing/2014/main" val="2367518990"/>
                    </a:ext>
                  </a:extLst>
                </a:gridCol>
                <a:gridCol w="523403">
                  <a:extLst>
                    <a:ext uri="{9D8B030D-6E8A-4147-A177-3AD203B41FA5}">
                      <a16:colId xmlns:a16="http://schemas.microsoft.com/office/drawing/2014/main" val="688587177"/>
                    </a:ext>
                  </a:extLst>
                </a:gridCol>
                <a:gridCol w="523403">
                  <a:extLst>
                    <a:ext uri="{9D8B030D-6E8A-4147-A177-3AD203B41FA5}">
                      <a16:colId xmlns:a16="http://schemas.microsoft.com/office/drawing/2014/main" val="267510383"/>
                    </a:ext>
                  </a:extLst>
                </a:gridCol>
                <a:gridCol w="523403">
                  <a:extLst>
                    <a:ext uri="{9D8B030D-6E8A-4147-A177-3AD203B41FA5}">
                      <a16:colId xmlns:a16="http://schemas.microsoft.com/office/drawing/2014/main" val="3407400000"/>
                    </a:ext>
                  </a:extLst>
                </a:gridCol>
                <a:gridCol w="460590">
                  <a:extLst>
                    <a:ext uri="{9D8B030D-6E8A-4147-A177-3AD203B41FA5}">
                      <a16:colId xmlns:a16="http://schemas.microsoft.com/office/drawing/2014/main" val="2313999862"/>
                    </a:ext>
                  </a:extLst>
                </a:gridCol>
                <a:gridCol w="460590">
                  <a:extLst>
                    <a:ext uri="{9D8B030D-6E8A-4147-A177-3AD203B41FA5}">
                      <a16:colId xmlns:a16="http://schemas.microsoft.com/office/drawing/2014/main" val="2952386158"/>
                    </a:ext>
                  </a:extLst>
                </a:gridCol>
                <a:gridCol w="460590">
                  <a:extLst>
                    <a:ext uri="{9D8B030D-6E8A-4147-A177-3AD203B41FA5}">
                      <a16:colId xmlns:a16="http://schemas.microsoft.com/office/drawing/2014/main" val="1928337303"/>
                    </a:ext>
                  </a:extLst>
                </a:gridCol>
                <a:gridCol w="460590">
                  <a:extLst>
                    <a:ext uri="{9D8B030D-6E8A-4147-A177-3AD203B41FA5}">
                      <a16:colId xmlns:a16="http://schemas.microsoft.com/office/drawing/2014/main" val="955592053"/>
                    </a:ext>
                  </a:extLst>
                </a:gridCol>
                <a:gridCol w="460590">
                  <a:extLst>
                    <a:ext uri="{9D8B030D-6E8A-4147-A177-3AD203B41FA5}">
                      <a16:colId xmlns:a16="http://schemas.microsoft.com/office/drawing/2014/main" val="3844393190"/>
                    </a:ext>
                  </a:extLst>
                </a:gridCol>
              </a:tblGrid>
              <a:tr h="159820">
                <a:tc rowSpan="3">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algn="ctr"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捕獲数（頭）</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被害額（万円）</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被害額（万円）</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6518408"/>
                  </a:ext>
                </a:extLst>
              </a:tr>
              <a:tr h="121367">
                <a:tc vMerge="1">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元年度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R２</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３年度</a:t>
                      </a:r>
                    </a:p>
                  </a:txBody>
                  <a:tcPr marL="5316" marR="5316" marT="5316"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元年度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R２</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３年度</a:t>
                      </a:r>
                    </a:p>
                  </a:txBody>
                  <a:tcPr marL="5316" marR="5316" marT="5316"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703200"/>
                  </a:ext>
                </a:extLst>
              </a:tr>
              <a:tr h="236845">
                <a:tc vMerge="1">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２年度比（％）</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２年度比（％）</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527182"/>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北海道</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106,810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126,692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133,889</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373,084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402,068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443,966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110%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637860"/>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青　森</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133%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194%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952107"/>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岩　手</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14,764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21,395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27,784</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130%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23,039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25,511</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26,506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451397"/>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宮　城</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12,818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18,502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14,449</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10,371</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12,194</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12,718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668387"/>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秋　田</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189</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130%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321</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450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140%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685939"/>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山　形</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2,010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3,566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2,706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7,439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9,368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8,317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89%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684347"/>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福　島</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31,803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38,051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21,152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56%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11,318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10,987</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7,509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68%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869395"/>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茨　城</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11,388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11,963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4,300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36%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9,713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9,254</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6,239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67%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595919"/>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栃　木</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22,285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22,824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20,467</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14,459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14,882</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8,844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59%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917613"/>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群　馬</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18,247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19,522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16,016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82%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17,211</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18,379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17,397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225051"/>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埼　玉</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6,435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5,350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6,053</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113%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5,120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2,765</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2,984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980830"/>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千　葉</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28,793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38,171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27,964</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18,727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18,033</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13,017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72%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814686"/>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東　京</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1,905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1,219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1,328</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1,469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1,299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984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76%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020244"/>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神奈川</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6,930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6,371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5,902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10,403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8,922</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5,701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64%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017967"/>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新　潟</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3,109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5,871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4,405</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5,162</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12,555</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7,916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63%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502540"/>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富　山</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8,279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3,563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3,799</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8,330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3,229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4,557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141%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662612"/>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石　川</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13,485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12,353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4,452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36%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8,067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3,984</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2,779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301588"/>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福　井</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17,704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14,987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13,700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7,488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4,648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5,297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114%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7300091"/>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山　梨</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20,917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18,614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19,069</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6,968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6,592</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6,523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338913"/>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長　野</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34,496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33,294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32,362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18,668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17,308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18,587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57762"/>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岐　阜</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17,026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24,157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26,221</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11,190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9,437</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12,005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127%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834055"/>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静　岡</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38,656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41,870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38,012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20,139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20,436</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15,906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179130"/>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愛　知</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11,765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11,068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12,734</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115%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10,718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10,023</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10,577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66435"/>
                  </a:ext>
                </a:extLst>
              </a:tr>
              <a:tr h="181815">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三　重</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36,685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37,465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30,713</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82%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16,805</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14,195</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10,416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535303"/>
                  </a:ext>
                </a:extLst>
              </a:tr>
            </a:tbl>
          </a:graphicData>
        </a:graphic>
      </p:graphicFrame>
      <p:graphicFrame>
        <p:nvGraphicFramePr>
          <p:cNvPr id="13" name="表 12">
            <a:extLst>
              <a:ext uri="{FF2B5EF4-FFF2-40B4-BE49-F238E27FC236}">
                <a16:creationId xmlns:a16="http://schemas.microsoft.com/office/drawing/2014/main" id="{EB15A2BD-9163-4CE5-88C3-4AD11C616094}"/>
              </a:ext>
            </a:extLst>
          </p:cNvPr>
          <p:cNvGraphicFramePr>
            <a:graphicFrameLocks noGrp="1"/>
          </p:cNvGraphicFramePr>
          <p:nvPr>
            <p:extLst>
              <p:ext uri="{D42A27DB-BD31-4B8C-83A1-F6EECF244321}">
                <p14:modId xmlns:p14="http://schemas.microsoft.com/office/powerpoint/2010/main" val="2324431521"/>
              </p:ext>
            </p:extLst>
          </p:nvPr>
        </p:nvGraphicFramePr>
        <p:xfrm>
          <a:off x="4479726" y="1692000"/>
          <a:ext cx="4571010" cy="4882277"/>
        </p:xfrm>
        <a:graphic>
          <a:graphicData uri="http://schemas.openxmlformats.org/drawingml/2006/table">
            <a:tbl>
              <a:tblPr/>
              <a:tblGrid>
                <a:gridCol w="449661">
                  <a:extLst>
                    <a:ext uri="{9D8B030D-6E8A-4147-A177-3AD203B41FA5}">
                      <a16:colId xmlns:a16="http://schemas.microsoft.com/office/drawing/2014/main" val="746684574"/>
                    </a:ext>
                  </a:extLst>
                </a:gridCol>
                <a:gridCol w="523403">
                  <a:extLst>
                    <a:ext uri="{9D8B030D-6E8A-4147-A177-3AD203B41FA5}">
                      <a16:colId xmlns:a16="http://schemas.microsoft.com/office/drawing/2014/main" val="2548497888"/>
                    </a:ext>
                  </a:extLst>
                </a:gridCol>
                <a:gridCol w="523403">
                  <a:extLst>
                    <a:ext uri="{9D8B030D-6E8A-4147-A177-3AD203B41FA5}">
                      <a16:colId xmlns:a16="http://schemas.microsoft.com/office/drawing/2014/main" val="2767711176"/>
                    </a:ext>
                  </a:extLst>
                </a:gridCol>
                <a:gridCol w="523403">
                  <a:extLst>
                    <a:ext uri="{9D8B030D-6E8A-4147-A177-3AD203B41FA5}">
                      <a16:colId xmlns:a16="http://schemas.microsoft.com/office/drawing/2014/main" val="1243461267"/>
                    </a:ext>
                  </a:extLst>
                </a:gridCol>
                <a:gridCol w="449661">
                  <a:extLst>
                    <a:ext uri="{9D8B030D-6E8A-4147-A177-3AD203B41FA5}">
                      <a16:colId xmlns:a16="http://schemas.microsoft.com/office/drawing/2014/main" val="2636439811"/>
                    </a:ext>
                  </a:extLst>
                </a:gridCol>
                <a:gridCol w="550606">
                  <a:extLst>
                    <a:ext uri="{9D8B030D-6E8A-4147-A177-3AD203B41FA5}">
                      <a16:colId xmlns:a16="http://schemas.microsoft.com/office/drawing/2014/main" val="4019951495"/>
                    </a:ext>
                  </a:extLst>
                </a:gridCol>
                <a:gridCol w="550606">
                  <a:extLst>
                    <a:ext uri="{9D8B030D-6E8A-4147-A177-3AD203B41FA5}">
                      <a16:colId xmlns:a16="http://schemas.microsoft.com/office/drawing/2014/main" val="1513535775"/>
                    </a:ext>
                  </a:extLst>
                </a:gridCol>
                <a:gridCol w="550606">
                  <a:extLst>
                    <a:ext uri="{9D8B030D-6E8A-4147-A177-3AD203B41FA5}">
                      <a16:colId xmlns:a16="http://schemas.microsoft.com/office/drawing/2014/main" val="3673404825"/>
                    </a:ext>
                  </a:extLst>
                </a:gridCol>
                <a:gridCol w="449661">
                  <a:extLst>
                    <a:ext uri="{9D8B030D-6E8A-4147-A177-3AD203B41FA5}">
                      <a16:colId xmlns:a16="http://schemas.microsoft.com/office/drawing/2014/main" val="1870620216"/>
                    </a:ext>
                  </a:extLst>
                </a:gridCol>
              </a:tblGrid>
              <a:tr h="164734">
                <a:tc rowSpan="3">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algn="ctr"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捕獲数（頭）</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被害額（万円）</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被害額（万円）</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39836473"/>
                  </a:ext>
                </a:extLst>
              </a:tr>
              <a:tr h="121259">
                <a:tc vMerge="1">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元年度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R２</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３年度</a:t>
                      </a:r>
                    </a:p>
                  </a:txBody>
                  <a:tcPr marL="5316" marR="5316" marT="5316"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元年度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R２</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３年度</a:t>
                      </a:r>
                    </a:p>
                  </a:txBody>
                  <a:tcPr marL="5316" marR="5316" marT="5316"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316" marR="5316" marT="5316"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372682"/>
                  </a:ext>
                </a:extLst>
              </a:tr>
              <a:tr h="236636">
                <a:tc vMerge="1">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216" marR="6216" marT="62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２年度</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比（％）</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7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２年度</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比（％）</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674945"/>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滋　賀</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21,058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18,159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17,233</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8,596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4,291</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2,531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59%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089296"/>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京　都</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34,478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34,082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31,920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21,280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19,449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21,443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110%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9279085"/>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　阪</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4,332</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5,606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2,827</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50%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7,509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9,652</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5,907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61%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021801"/>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兵　庫</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63,890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69,129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68,802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100%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30,171</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31,113</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36,149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116%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638544"/>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奈　良</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17,274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17,630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10,598</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60%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12,212</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11,417</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7,057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62%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095183"/>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和歌山</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36,158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34,228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24,414</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19,888</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17,147</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14,687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86%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079143"/>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鳥　取</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22,077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22,156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22,165</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5,940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7,122</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5,415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76%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450302"/>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島　根</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17,206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22,878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16,940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74%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6,961</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6,826</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6,910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122592"/>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岡　山</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45,747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44,360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41,073</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11,780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10,970</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10,031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210004"/>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広　島</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40,081</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42,443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42,217</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39,823</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41,122</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35,233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86%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811789"/>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山　口</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23,604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30,301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31,072</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24,014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22,120</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20,584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584397"/>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徳　島</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22,454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22,909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23,946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6,739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6,580</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6,421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791756"/>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香　川</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16,307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14,204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15,537</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5,362</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5,029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5,146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794028"/>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愛　媛</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33,373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41,087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37,735</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24,307</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22,375</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23,824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6024768"/>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高　知</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42,089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40,145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39,856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6,992</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6,319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5,932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675095"/>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福　岡</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33,406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42,237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38,760</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35,790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37,381</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37,054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5996563"/>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佐　賀</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22,140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28,705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25,698</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9,663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13,383</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13,703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FF0000"/>
                          </a:solidFill>
                          <a:effectLst/>
                          <a:latin typeface="Meiryo UI" panose="020B0604030504040204" pitchFamily="50" charset="-128"/>
                          <a:ea typeface="Meiryo UI" panose="020B0604030504040204" pitchFamily="50" charset="-128"/>
                        </a:rPr>
                        <a:t>102%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746747"/>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長　崎</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50,704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61,862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57,816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8,643</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19,768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14,537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74%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905482"/>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熊　本</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56,766</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59,619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54,496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25,694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31,209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25,537</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82%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171130"/>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　分</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74,224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80,547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76,631</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95%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10,879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10,769</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10,309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96%</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905296"/>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宮　崎</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49,040</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48,528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50,324</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20,614</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21,357</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19,015</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a:solidFill>
                            <a:srgbClr val="0070C0"/>
                          </a:solidFill>
                          <a:effectLst/>
                          <a:latin typeface="Meiryo UI" panose="020B0604030504040204" pitchFamily="50" charset="-128"/>
                          <a:ea typeface="Meiryo UI" panose="020B0604030504040204" pitchFamily="50" charset="-128"/>
                        </a:rPr>
                        <a:t>89%</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886580"/>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鹿児島</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47,839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52,845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52,736</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100%</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31,378</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25,886</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21,851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70C0"/>
                          </a:solidFill>
                          <a:effectLst/>
                          <a:latin typeface="Meiryo UI" panose="020B0604030504040204" pitchFamily="50" charset="-128"/>
                          <a:ea typeface="Meiryo UI" panose="020B0604030504040204" pitchFamily="50" charset="-128"/>
                        </a:rPr>
                        <a:t>84%</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15573"/>
                  </a:ext>
                </a:extLst>
              </a:tr>
              <a:tr h="181652">
                <a:tc>
                  <a:txBody>
                    <a:bodyPr/>
                    <a:lstStyle/>
                    <a:p>
                      <a:pPr algn="ctr" fontAlgn="b"/>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沖　縄</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2,919</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2,906 </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2,998</a:t>
                      </a:r>
                    </a:p>
                  </a:txBody>
                  <a:tcPr marL="0" marR="153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2,083</a:t>
                      </a:r>
                    </a:p>
                  </a:txBody>
                  <a:tcPr marL="5316" marR="15394"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1,758</a:t>
                      </a:r>
                    </a:p>
                  </a:txBody>
                  <a:tcPr marL="8146" marR="15394"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2,122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121%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304229"/>
                  </a:ext>
                </a:extLst>
              </a:tr>
              <a:tr h="181652">
                <a:tc>
                  <a:txBody>
                    <a:bodyPr/>
                    <a:lstStyle/>
                    <a:p>
                      <a:pPr algn="ctr" fontAlgn="b"/>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1,243,536</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1,353,664</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1,253,573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70C0"/>
                          </a:solidFill>
                          <a:effectLst/>
                          <a:latin typeface="Meiryo UI" panose="020B0604030504040204" pitchFamily="50" charset="-128"/>
                          <a:ea typeface="Meiryo UI" panose="020B0604030504040204" pitchFamily="50" charset="-128"/>
                        </a:rPr>
                        <a:t>93%</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992,371</a:t>
                      </a:r>
                    </a:p>
                  </a:txBody>
                  <a:tcPr marL="5316" marR="5316" marT="531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1,019,511</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0000"/>
                          </a:solidFill>
                          <a:effectLst/>
                          <a:latin typeface="Meiryo UI" panose="020B0604030504040204" pitchFamily="50" charset="-128"/>
                          <a:ea typeface="Meiryo UI" panose="020B0604030504040204" pitchFamily="50" charset="-128"/>
                        </a:rPr>
                        <a:t>1,000,742</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700" b="1" i="0" u="none" strike="noStrike" dirty="0">
                          <a:solidFill>
                            <a:srgbClr val="0070C0"/>
                          </a:solidFill>
                          <a:effectLst/>
                          <a:latin typeface="Meiryo UI" panose="020B0604030504040204" pitchFamily="50" charset="-128"/>
                          <a:ea typeface="Meiryo UI" panose="020B0604030504040204" pitchFamily="50" charset="-128"/>
                        </a:rPr>
                        <a:t>98%</a:t>
                      </a:r>
                    </a:p>
                  </a:txBody>
                  <a:tcPr marL="8146" marR="8146" marT="814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947126"/>
                  </a:ext>
                </a:extLst>
              </a:tr>
            </a:tbl>
          </a:graphicData>
        </a:graphic>
      </p:graphicFrame>
      <p:sp>
        <p:nvSpPr>
          <p:cNvPr id="8" name="AutoShape 4">
            <a:extLst>
              <a:ext uri="{FF2B5EF4-FFF2-40B4-BE49-F238E27FC236}">
                <a16:creationId xmlns:a16="http://schemas.microsoft.com/office/drawing/2014/main" id="{46C1B26D-9182-4D23-8159-80764B3F80E1}"/>
              </a:ext>
            </a:extLst>
          </p:cNvPr>
          <p:cNvSpPr>
            <a:spLocks noChangeArrowheads="1"/>
          </p:cNvSpPr>
          <p:nvPr/>
        </p:nvSpPr>
        <p:spPr bwMode="auto">
          <a:xfrm>
            <a:off x="73156" y="682082"/>
            <a:ext cx="8977583" cy="897461"/>
          </a:xfrm>
          <a:prstGeom prst="roundRect">
            <a:avLst>
              <a:gd name="adj" fmla="val 9771"/>
            </a:avLst>
          </a:prstGeom>
          <a:noFill/>
          <a:ln w="9525">
            <a:solidFill>
              <a:schemeClr val="tx1"/>
            </a:solidFill>
            <a:round/>
            <a:headEnd/>
            <a:tailEnd/>
          </a:ln>
        </p:spPr>
        <p:txBody>
          <a:bodyPr lIns="81918" tIns="40959" rIns="81918" bIns="40959" anchor="ctr"/>
          <a:lstStyle/>
          <a:p>
            <a:pPr marL="246298" indent="-246298" defTabSz="390997">
              <a:lnSpc>
                <a:spcPts val="2052"/>
              </a:lnSpc>
              <a:spcBef>
                <a:spcPts val="257"/>
              </a:spcBef>
              <a:defRPr/>
            </a:pPr>
            <a:r>
              <a:rPr lang="ja-JP" altLang="en-US" sz="13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令和３年度のシカ、イノシシの農作物被害額は、一部の道府県では増加が見られるものの、３分の２程度の都府県で減少。</a:t>
            </a:r>
            <a:endParaRPr lang="en-US" altLang="ja-JP" sz="136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46298" indent="-246298" defTabSz="390997">
              <a:lnSpc>
                <a:spcPts val="2052"/>
              </a:lnSpc>
              <a:spcBef>
                <a:spcPts val="257"/>
              </a:spcBef>
              <a:defRPr/>
            </a:pPr>
            <a:r>
              <a:rPr lang="ja-JP" altLang="en-US" sz="13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ただし、一部の県では被害額も増加していることから、都道府県が行う広域捕獲、</a:t>
            </a:r>
            <a:r>
              <a:rPr lang="en-US" altLang="ja-JP" sz="13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活用の定着、生息状況調査結果に基づく効果的・効率的な捕獲を推進し、シカを中心とした捕獲頭数の増加を目指す。</a:t>
            </a:r>
            <a:endParaRPr lang="ja-JP" altLang="en-US" sz="1368"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hidden="1">
            <a:extLst>
              <a:ext uri="{FF2B5EF4-FFF2-40B4-BE49-F238E27FC236}">
                <a16:creationId xmlns:a16="http://schemas.microsoft.com/office/drawing/2014/main" id="{ACA2474A-632F-4619-8E59-8633E7519A46}"/>
              </a:ext>
            </a:extLst>
          </p:cNvPr>
          <p:cNvSpPr txBox="1"/>
          <p:nvPr/>
        </p:nvSpPr>
        <p:spPr>
          <a:xfrm>
            <a:off x="2472680" y="2978183"/>
            <a:ext cx="4112111" cy="769727"/>
          </a:xfrm>
          <a:prstGeom prst="rect">
            <a:avLst/>
          </a:prstGeom>
          <a:solidFill>
            <a:schemeClr val="bg1"/>
          </a:solidFill>
          <a:ln>
            <a:solidFill>
              <a:srgbClr val="00B050"/>
            </a:solidFill>
          </a:ln>
        </p:spPr>
        <p:txBody>
          <a:bodyPr wrap="square" lIns="58511" tIns="29256" rIns="58511" bIns="29256" rtlCol="0">
            <a:spAutoFit/>
          </a:bodyPr>
          <a:lstStyle/>
          <a:p>
            <a:pPr algn="ctr" defTabSz="819124">
              <a:defRPr/>
            </a:pPr>
            <a:r>
              <a:rPr lang="ja-JP" altLang="en-US" sz="4618"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農水省リバイス</a:t>
            </a:r>
            <a:endParaRPr lang="en-US" altLang="ja-JP" sz="4618"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CF3A0B53-2DE7-C496-472A-FA65F3518DAA}"/>
              </a:ext>
            </a:extLst>
          </p:cNvPr>
          <p:cNvSpPr txBox="1"/>
          <p:nvPr/>
        </p:nvSpPr>
        <p:spPr>
          <a:xfrm>
            <a:off x="0" y="116632"/>
            <a:ext cx="9144000" cy="433196"/>
          </a:xfrm>
          <a:prstGeom prst="rect">
            <a:avLst/>
          </a:prstGeom>
          <a:noFill/>
        </p:spPr>
        <p:txBody>
          <a:bodyPr wrap="square" rtlCol="0">
            <a:spAutoFit/>
          </a:bodyPr>
          <a:lstStyle/>
          <a:p>
            <a:pPr marL="0" marR="0" lvl="0" indent="0" algn="ctr" defTabSz="389586" rtl="0" eaLnBrk="1" fontAlgn="base" latinLnBrk="0" hangingPunct="1">
              <a:lnSpc>
                <a:spcPct val="100000"/>
              </a:lnSpc>
              <a:spcBef>
                <a:spcPct val="0"/>
              </a:spcBef>
              <a:spcAft>
                <a:spcPct val="0"/>
              </a:spcAft>
              <a:buClrTx/>
              <a:buSzTx/>
              <a:buFontTx/>
              <a:buNone/>
              <a:tabLst/>
              <a:defRPr/>
            </a:pPr>
            <a:r>
              <a:rPr kumimoji="0"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シカ・イノシシの被害額と捕獲数の状況</a:t>
            </a:r>
          </a:p>
        </p:txBody>
      </p:sp>
      <p:cxnSp>
        <p:nvCxnSpPr>
          <p:cNvPr id="3" name="直線コネクタ 2">
            <a:extLst>
              <a:ext uri="{FF2B5EF4-FFF2-40B4-BE49-F238E27FC236}">
                <a16:creationId xmlns:a16="http://schemas.microsoft.com/office/drawing/2014/main" id="{D1E29A63-7932-DFB0-23EC-712038CB556B}"/>
              </a:ext>
            </a:extLst>
          </p:cNvPr>
          <p:cNvCxnSpPr/>
          <p:nvPr/>
        </p:nvCxnSpPr>
        <p:spPr>
          <a:xfrm>
            <a:off x="-216426" y="569626"/>
            <a:ext cx="9576852" cy="0"/>
          </a:xfrm>
          <a:prstGeom prst="line">
            <a:avLst/>
          </a:prstGeom>
          <a:noFill/>
          <a:ln w="63500" cap="flat" cmpd="thickThin" algn="ctr">
            <a:solidFill>
              <a:srgbClr val="70AD47"/>
            </a:solidFill>
            <a:prstDash val="solid"/>
            <a:miter lim="800000"/>
          </a:ln>
          <a:effectLst/>
        </p:spPr>
      </p:cxnSp>
      <p:sp>
        <p:nvSpPr>
          <p:cNvPr id="5" name="スライド番号プレースホルダー 4">
            <a:extLst>
              <a:ext uri="{FF2B5EF4-FFF2-40B4-BE49-F238E27FC236}">
                <a16:creationId xmlns:a16="http://schemas.microsoft.com/office/drawing/2014/main" id="{39A22F14-8F35-CFCB-168A-17D370C79F26}"/>
              </a:ext>
            </a:extLst>
          </p:cNvPr>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Tree>
    <p:extLst>
      <p:ext uri="{BB962C8B-B14F-4D97-AF65-F5344CB8AC3E}">
        <p14:creationId xmlns:p14="http://schemas.microsoft.com/office/powerpoint/2010/main" val="363213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16632"/>
            <a:ext cx="9144000" cy="426083"/>
          </a:xfrm>
          <a:prstGeom prst="rect">
            <a:avLst/>
          </a:prstGeom>
          <a:noFill/>
        </p:spPr>
        <p:txBody>
          <a:bodyPr wrap="square" lIns="84396" tIns="42198" rIns="84396" bIns="42198" rtlCol="0">
            <a:spAutoFit/>
          </a:bodyPr>
          <a:lstStyle/>
          <a:p>
            <a:pPr algn="ctr">
              <a:defRPr/>
            </a:pPr>
            <a:r>
              <a:rPr lang="ja-JP" altLang="en-US" sz="2215" dirty="0">
                <a:solidFill>
                  <a:prstClr val="black"/>
                </a:solidFill>
                <a:latin typeface="Meiryo UI" panose="020B0604030504040204" pitchFamily="50" charset="-128"/>
                <a:ea typeface="Meiryo UI" panose="020B0604030504040204" pitchFamily="50" charset="-128"/>
              </a:rPr>
              <a:t>鳥獣被害対策の３本柱</a:t>
            </a:r>
          </a:p>
        </p:txBody>
      </p:sp>
      <p:cxnSp>
        <p:nvCxnSpPr>
          <p:cNvPr id="20" name="直線コネクタ 19">
            <a:extLst>
              <a:ext uri="{FF2B5EF4-FFF2-40B4-BE49-F238E27FC236}">
                <a16:creationId xmlns:a16="http://schemas.microsoft.com/office/drawing/2014/main" id="{44EE4035-E43E-2DC5-BDEB-5B7E758374C7}"/>
              </a:ext>
            </a:extLst>
          </p:cNvPr>
          <p:cNvCxnSpPr/>
          <p:nvPr/>
        </p:nvCxnSpPr>
        <p:spPr>
          <a:xfrm>
            <a:off x="-216426" y="569626"/>
            <a:ext cx="9576852" cy="0"/>
          </a:xfrm>
          <a:prstGeom prst="line">
            <a:avLst/>
          </a:prstGeom>
          <a:noFill/>
          <a:ln w="63500" cap="flat" cmpd="thickThin" algn="ctr">
            <a:solidFill>
              <a:srgbClr val="70AD47"/>
            </a:solidFill>
            <a:prstDash val="solid"/>
            <a:miter lim="800000"/>
          </a:ln>
          <a:effectLst/>
        </p:spPr>
      </p:cxnSp>
      <p:sp>
        <p:nvSpPr>
          <p:cNvPr id="5" name="正方形/長方形 4">
            <a:extLst>
              <a:ext uri="{FF2B5EF4-FFF2-40B4-BE49-F238E27FC236}">
                <a16:creationId xmlns:a16="http://schemas.microsoft.com/office/drawing/2014/main" id="{6CCFDD40-31AD-4AAD-8BEC-D62A46255821}"/>
              </a:ext>
            </a:extLst>
          </p:cNvPr>
          <p:cNvSpPr/>
          <p:nvPr/>
        </p:nvSpPr>
        <p:spPr>
          <a:xfrm>
            <a:off x="2699483" y="3326021"/>
            <a:ext cx="3749518" cy="460297"/>
          </a:xfrm>
          <a:prstGeom prst="rect">
            <a:avLst/>
          </a:prstGeom>
          <a:solidFill>
            <a:srgbClr val="FFFFE1">
              <a:alpha val="68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panose="020F0502020204030204"/>
              <a:ea typeface="ＭＳ Ｐゴシック" panose="020B0600070205080204" pitchFamily="50" charset="-128"/>
            </a:endParaRPr>
          </a:p>
        </p:txBody>
      </p:sp>
      <p:sp>
        <p:nvSpPr>
          <p:cNvPr id="10" name="ドーナツ 9"/>
          <p:cNvSpPr/>
          <p:nvPr/>
        </p:nvSpPr>
        <p:spPr>
          <a:xfrm>
            <a:off x="1040900" y="1895398"/>
            <a:ext cx="7062199" cy="3225034"/>
          </a:xfrm>
          <a:prstGeom prst="donut">
            <a:avLst>
              <a:gd name="adj" fmla="val 288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84396" tIns="42198" rIns="84396" bIns="42198" spcCol="0" rtlCol="0" anchor="ctr"/>
          <a:lstStyle/>
          <a:p>
            <a:pPr algn="ctr">
              <a:defRPr/>
            </a:pPr>
            <a:endParaRPr lang="ja-JP" altLang="en-US" sz="1662">
              <a:solidFill>
                <a:prstClr val="black"/>
              </a:solidFill>
              <a:latin typeface="メイリオ" panose="020B0604030504040204" pitchFamily="50" charset="-128"/>
              <a:ea typeface="メイリオ" panose="020B0604030504040204" pitchFamily="50" charset="-128"/>
            </a:endParaRPr>
          </a:p>
        </p:txBody>
      </p:sp>
      <p:pic>
        <p:nvPicPr>
          <p:cNvPr id="29" name="Picture 20" descr="関連画像">
            <a:hlinkClick r:id="rId3"/>
            <a:extLst>
              <a:ext uri="{FF2B5EF4-FFF2-40B4-BE49-F238E27FC236}">
                <a16:creationId xmlns:a16="http://schemas.microsoft.com/office/drawing/2014/main" id="{AE3C8F12-8AC1-4291-A914-1FB4602304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02780" y="3278361"/>
            <a:ext cx="509957" cy="1638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関連画像">
            <a:hlinkClick r:id="rId3"/>
            <a:extLst>
              <a:ext uri="{FF2B5EF4-FFF2-40B4-BE49-F238E27FC236}">
                <a16:creationId xmlns:a16="http://schemas.microsoft.com/office/drawing/2014/main" id="{FE271308-B04B-4348-B9B2-BC442199530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29795" y="3288997"/>
            <a:ext cx="509957" cy="1638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関連画像">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05528" y="1588618"/>
            <a:ext cx="509957" cy="16385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413051" y="764704"/>
            <a:ext cx="8269799" cy="723873"/>
          </a:xfrm>
          <a:prstGeom prst="roundRect">
            <a:avLst>
              <a:gd name="adj" fmla="val 8151"/>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84396" tIns="42198" rIns="84396" bIns="42198" rtlCol="0" anchor="ctr"/>
          <a:lstStyle/>
          <a:p>
            <a:pPr algn="ctr">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216034" y="2110887"/>
            <a:ext cx="2907771" cy="653324"/>
          </a:xfrm>
          <a:prstGeom prst="rect">
            <a:avLst/>
          </a:prstGeom>
          <a:solidFill>
            <a:schemeClr val="bg1">
              <a:alpha val="60000"/>
            </a:schemeClr>
          </a:solidFill>
        </p:spPr>
        <p:txBody>
          <a:bodyPr wrap="square" lIns="84396" tIns="42198" rIns="84396" bIns="42198" rtlCol="0">
            <a:spAutoFit/>
          </a:bodyPr>
          <a:lstStyle/>
          <a:p>
            <a:pPr algn="ctr">
              <a:defRPr/>
            </a:pP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第１の柱</a:t>
            </a: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個体群管理</a:t>
            </a:r>
            <a:endParaRPr lang="en-US" altLang="ja-JP" sz="1846"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846" dirty="0">
                <a:solidFill>
                  <a:prstClr val="black"/>
                </a:solidFill>
                <a:latin typeface="メイリオ" panose="020B0604030504040204" pitchFamily="50" charset="-128"/>
                <a:ea typeface="メイリオ" panose="020B0604030504040204" pitchFamily="50" charset="-128"/>
              </a:rPr>
              <a:t>鳥獣の捕獲</a:t>
            </a:r>
          </a:p>
        </p:txBody>
      </p:sp>
      <p:pic>
        <p:nvPicPr>
          <p:cNvPr id="1042" name="Picture 18" descr="「狩猟」の画像検索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69433" y="1987038"/>
            <a:ext cx="917519" cy="1275104"/>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548372" y="929187"/>
            <a:ext cx="8365470" cy="495204"/>
          </a:xfrm>
          <a:prstGeom prst="rect">
            <a:avLst/>
          </a:prstGeom>
        </p:spPr>
        <p:txBody>
          <a:bodyPr wrap="square" lIns="84396" tIns="42198" rIns="84396" bIns="42198">
            <a:spAutoFit/>
          </a:bodyPr>
          <a:lstStyle/>
          <a:p>
            <a:pPr marL="167038" indent="-167038" defTabSz="883543">
              <a:lnSpc>
                <a:spcPts val="1200"/>
              </a:lnSpc>
              <a:spcBef>
                <a:spcPct val="30000"/>
              </a:spcBef>
              <a:defRPr/>
            </a:pPr>
            <a:r>
              <a:rPr lang="ja-JP" altLang="en-US" sz="1662" dirty="0">
                <a:solidFill>
                  <a:srgbClr val="000000"/>
                </a:solidFill>
                <a:latin typeface="メイリオ" panose="020B0604030504040204" pitchFamily="50" charset="-128"/>
                <a:ea typeface="メイリオ" panose="020B0604030504040204" pitchFamily="50" charset="-128"/>
              </a:rPr>
              <a:t>〇 鳥獣被害対策は、</a:t>
            </a:r>
            <a:r>
              <a:rPr lang="ja-JP" altLang="en-US" sz="1662" b="1" dirty="0">
                <a:solidFill>
                  <a:srgbClr val="FF0000"/>
                </a:solidFill>
                <a:latin typeface="メイリオ" panose="020B0604030504040204" pitchFamily="50" charset="-128"/>
                <a:ea typeface="メイリオ" panose="020B0604030504040204" pitchFamily="50" charset="-128"/>
              </a:rPr>
              <a:t>個体群管理、侵入防止対策、生息環境管理</a:t>
            </a:r>
            <a:r>
              <a:rPr lang="ja-JP" altLang="en-US" sz="1662" dirty="0">
                <a:solidFill>
                  <a:srgbClr val="000000"/>
                </a:solidFill>
                <a:latin typeface="メイリオ" panose="020B0604030504040204" pitchFamily="50" charset="-128"/>
                <a:ea typeface="メイリオ" panose="020B0604030504040204" pitchFamily="50" charset="-128"/>
              </a:rPr>
              <a:t>の３本柱が基本。</a:t>
            </a:r>
            <a:endParaRPr lang="en-US" altLang="ja-JP" sz="1662" dirty="0">
              <a:solidFill>
                <a:srgbClr val="000000"/>
              </a:solidFill>
              <a:latin typeface="メイリオ" panose="020B0604030504040204" pitchFamily="50" charset="-128"/>
              <a:ea typeface="メイリオ" panose="020B0604030504040204" pitchFamily="50" charset="-128"/>
            </a:endParaRPr>
          </a:p>
          <a:p>
            <a:pPr marL="167038" indent="-167038" defTabSz="883543">
              <a:lnSpc>
                <a:spcPts val="1200"/>
              </a:lnSpc>
              <a:spcBef>
                <a:spcPct val="30000"/>
              </a:spcBef>
              <a:defRPr/>
            </a:pPr>
            <a:r>
              <a:rPr lang="ja-JP" altLang="en-US" sz="1662" dirty="0">
                <a:solidFill>
                  <a:srgbClr val="000000"/>
                </a:solidFill>
                <a:latin typeface="メイリオ" panose="020B0604030504040204" pitchFamily="50" charset="-128"/>
                <a:ea typeface="メイリオ" panose="020B0604030504040204" pitchFamily="50" charset="-128"/>
              </a:rPr>
              <a:t>〇 この活動を地域ぐるみでいかに徹底してできるかが、対策の効果を大きく左右。　</a:t>
            </a:r>
            <a:endParaRPr lang="en-US" altLang="ja-JP" sz="1662" dirty="0">
              <a:solidFill>
                <a:srgbClr val="00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974582" y="3953792"/>
            <a:ext cx="3966351" cy="937377"/>
          </a:xfrm>
          <a:prstGeom prst="rect">
            <a:avLst/>
          </a:prstGeom>
          <a:solidFill>
            <a:schemeClr val="bg1">
              <a:alpha val="60000"/>
            </a:schemeClr>
          </a:solidFill>
        </p:spPr>
        <p:txBody>
          <a:bodyPr wrap="none" lIns="84396" tIns="42198" rIns="84396" bIns="42198" rtlCol="0">
            <a:spAutoFit/>
          </a:bodyPr>
          <a:lstStyle/>
          <a:p>
            <a:pPr algn="ctr">
              <a:defRPr/>
            </a:pP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第３の柱</a:t>
            </a: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生息環境管理</a:t>
            </a:r>
            <a:endParaRPr lang="en-US" altLang="ja-JP" sz="1846"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846" dirty="0">
                <a:solidFill>
                  <a:prstClr val="black"/>
                </a:solidFill>
                <a:latin typeface="メイリオ" panose="020B0604030504040204" pitchFamily="50" charset="-128"/>
                <a:ea typeface="メイリオ" panose="020B0604030504040204" pitchFamily="50" charset="-128"/>
              </a:rPr>
              <a:t>刈払いによる餌場・隠れ場の管理</a:t>
            </a:r>
            <a:endParaRPr lang="en-US" altLang="ja-JP" sz="1846"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846" dirty="0">
                <a:solidFill>
                  <a:prstClr val="black"/>
                </a:solidFill>
                <a:latin typeface="メイリオ" panose="020B0604030504040204" pitchFamily="50" charset="-128"/>
                <a:ea typeface="メイリオ" panose="020B0604030504040204" pitchFamily="50" charset="-128"/>
              </a:rPr>
              <a:t>（緩衝帯の整備）、放任果樹の伐採</a:t>
            </a:r>
            <a:endParaRPr lang="en-US" altLang="ja-JP" sz="1846" dirty="0">
              <a:solidFill>
                <a:prstClr val="black"/>
              </a:solidFill>
              <a:latin typeface="メイリオ" panose="020B0604030504040204" pitchFamily="50" charset="-128"/>
              <a:ea typeface="メイリオ" panose="020B0604030504040204" pitchFamily="50" charset="-128"/>
            </a:endParaRPr>
          </a:p>
        </p:txBody>
      </p:sp>
      <p:pic>
        <p:nvPicPr>
          <p:cNvPr id="38" name="図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5320" y="4927501"/>
            <a:ext cx="1404201" cy="1144942"/>
          </a:xfrm>
          <a:prstGeom prst="rect">
            <a:avLst/>
          </a:prstGeom>
        </p:spPr>
      </p:pic>
      <p:sp>
        <p:nvSpPr>
          <p:cNvPr id="39" name="テキスト ボックス 38"/>
          <p:cNvSpPr txBox="1"/>
          <p:nvPr/>
        </p:nvSpPr>
        <p:spPr>
          <a:xfrm>
            <a:off x="7071402" y="6129556"/>
            <a:ext cx="1677062" cy="348109"/>
          </a:xfrm>
          <a:prstGeom prst="rect">
            <a:avLst/>
          </a:prstGeom>
          <a:noFill/>
        </p:spPr>
        <p:txBody>
          <a:bodyPr wrap="none" rtlCol="0">
            <a:spAutoFit/>
          </a:bodyPr>
          <a:lstStyle/>
          <a:p>
            <a:pPr>
              <a:defRPr/>
            </a:pPr>
            <a:r>
              <a:rPr lang="ja-JP" altLang="en-US" sz="1662" dirty="0">
                <a:solidFill>
                  <a:prstClr val="black"/>
                </a:solidFill>
                <a:latin typeface="メイリオ" panose="020B0604030504040204" pitchFamily="50" charset="-128"/>
                <a:ea typeface="メイリオ" panose="020B0604030504040204" pitchFamily="50" charset="-128"/>
              </a:rPr>
              <a:t>放任果樹の伐採</a:t>
            </a:r>
            <a:endParaRPr lang="en-US" altLang="ja-JP" sz="1662" dirty="0">
              <a:solidFill>
                <a:prstClr val="black"/>
              </a:solidFill>
              <a:latin typeface="メイリオ" panose="020B0604030504040204" pitchFamily="50" charset="-128"/>
              <a:ea typeface="メイリオ" panose="020B0604030504040204" pitchFamily="50" charset="-128"/>
            </a:endParaRPr>
          </a:p>
        </p:txBody>
      </p:sp>
      <p:pic>
        <p:nvPicPr>
          <p:cNvPr id="1048" name="Picture 24" descr="道具のこぎり"/>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20785960">
            <a:off x="7979544" y="5569568"/>
            <a:ext cx="483875" cy="59989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782999" y="3377141"/>
            <a:ext cx="3575219" cy="426083"/>
          </a:xfrm>
          <a:prstGeom prst="rect">
            <a:avLst/>
          </a:prstGeom>
          <a:noFill/>
          <a:ln w="38100">
            <a:noFill/>
          </a:ln>
        </p:spPr>
        <p:txBody>
          <a:bodyPr wrap="none" lIns="84396" tIns="42198" rIns="84396" bIns="42198" rtlCol="0" anchor="ctr">
            <a:spAutoFit/>
          </a:bodyPr>
          <a:lstStyle/>
          <a:p>
            <a:pPr algn="ctr">
              <a:defRPr/>
            </a:pPr>
            <a:r>
              <a:rPr lang="ja-JP" altLang="en-US" sz="2215" b="1" dirty="0">
                <a:solidFill>
                  <a:srgbClr val="ED7D31"/>
                </a:solidFill>
                <a:latin typeface="メイリオ" panose="020B0604030504040204" pitchFamily="50" charset="-128"/>
                <a:ea typeface="メイリオ" panose="020B0604030504040204" pitchFamily="50" charset="-128"/>
              </a:rPr>
              <a:t>鳥獣対策の鉄則！３つの柱</a:t>
            </a:r>
          </a:p>
        </p:txBody>
      </p:sp>
      <p:sp>
        <p:nvSpPr>
          <p:cNvPr id="18" name="テキスト ボックス 17"/>
          <p:cNvSpPr txBox="1"/>
          <p:nvPr/>
        </p:nvSpPr>
        <p:spPr>
          <a:xfrm>
            <a:off x="166931" y="3960751"/>
            <a:ext cx="3889407" cy="653324"/>
          </a:xfrm>
          <a:prstGeom prst="rect">
            <a:avLst/>
          </a:prstGeom>
          <a:solidFill>
            <a:schemeClr val="bg1">
              <a:alpha val="60000"/>
            </a:schemeClr>
          </a:solidFill>
        </p:spPr>
        <p:txBody>
          <a:bodyPr wrap="none" lIns="84396" tIns="42198" rIns="84396" bIns="42198" rtlCol="0">
            <a:spAutoFit/>
          </a:bodyPr>
          <a:lstStyle/>
          <a:p>
            <a:pPr algn="ctr">
              <a:defRPr/>
            </a:pP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第２の柱</a:t>
            </a:r>
            <a:r>
              <a:rPr lang="en-US" altLang="ja-JP" sz="1846" dirty="0">
                <a:solidFill>
                  <a:srgbClr val="FF0000"/>
                </a:solidFill>
                <a:latin typeface="メイリオ" panose="020B0604030504040204" pitchFamily="50" charset="-128"/>
                <a:ea typeface="メイリオ" panose="020B0604030504040204" pitchFamily="50" charset="-128"/>
              </a:rPr>
              <a:t>】</a:t>
            </a:r>
            <a:r>
              <a:rPr lang="ja-JP" altLang="en-US" sz="1846" dirty="0">
                <a:solidFill>
                  <a:srgbClr val="FF0000"/>
                </a:solidFill>
                <a:latin typeface="メイリオ" panose="020B0604030504040204" pitchFamily="50" charset="-128"/>
                <a:ea typeface="メイリオ" panose="020B0604030504040204" pitchFamily="50" charset="-128"/>
              </a:rPr>
              <a:t>侵入防止対策</a:t>
            </a:r>
            <a:endParaRPr lang="en-US" altLang="ja-JP" sz="1846" dirty="0">
              <a:solidFill>
                <a:srgbClr val="FF0000"/>
              </a:solidFill>
              <a:latin typeface="メイリオ" panose="020B0604030504040204" pitchFamily="50" charset="-128"/>
              <a:ea typeface="メイリオ" panose="020B0604030504040204" pitchFamily="50" charset="-128"/>
            </a:endParaRPr>
          </a:p>
          <a:p>
            <a:pPr algn="ctr">
              <a:defRPr/>
            </a:pPr>
            <a:r>
              <a:rPr lang="ja-JP" altLang="en-US" sz="1846" dirty="0">
                <a:solidFill>
                  <a:prstClr val="black"/>
                </a:solidFill>
                <a:latin typeface="メイリオ" panose="020B0604030504040204" pitchFamily="50" charset="-128"/>
                <a:ea typeface="メイリオ" panose="020B0604030504040204" pitchFamily="50" charset="-128"/>
              </a:rPr>
              <a:t>  柵の設置、追払いによる被害防除</a:t>
            </a:r>
          </a:p>
        </p:txBody>
      </p:sp>
      <p:pic>
        <p:nvPicPr>
          <p:cNvPr id="1026" name="Picture 2" descr="\\58022871a\F\30_イラストデータ\imgs\large\08-S-008-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3528" y="4940382"/>
            <a:ext cx="1104453" cy="114982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R2912852\f\中谷班長バックアップ(100907) (R9810259)\●鳥獣特措法\実施隊\設置促進パンフレット\写真等\畑佐①（金網柵（ｲﾉｼｼ､ｼｶ､ｻﾙ用）の設置共同作業）.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62246" y="4941168"/>
            <a:ext cx="1528785" cy="1146589"/>
          </a:xfrm>
          <a:prstGeom prst="rect">
            <a:avLst/>
          </a:prstGeom>
          <a:noFill/>
        </p:spPr>
      </p:pic>
      <p:grpSp>
        <p:nvGrpSpPr>
          <p:cNvPr id="7" name="グループ化 6">
            <a:extLst>
              <a:ext uri="{FF2B5EF4-FFF2-40B4-BE49-F238E27FC236}">
                <a16:creationId xmlns:a16="http://schemas.microsoft.com/office/drawing/2014/main" id="{B2BD14BD-1B39-42A2-A496-1034D1573B08}"/>
              </a:ext>
            </a:extLst>
          </p:cNvPr>
          <p:cNvGrpSpPr/>
          <p:nvPr/>
        </p:nvGrpSpPr>
        <p:grpSpPr>
          <a:xfrm>
            <a:off x="5574222" y="4947643"/>
            <a:ext cx="1537380" cy="1522045"/>
            <a:chOff x="5113834" y="5262605"/>
            <a:chExt cx="1665496" cy="1648882"/>
          </a:xfrm>
        </p:grpSpPr>
        <p:pic>
          <p:nvPicPr>
            <p:cNvPr id="47" name="Picture 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3428" r="4822"/>
            <a:stretch/>
          </p:blipFill>
          <p:spPr bwMode="auto">
            <a:xfrm>
              <a:off x="5113834" y="5262605"/>
              <a:ext cx="1628777" cy="1193105"/>
            </a:xfrm>
            <a:prstGeom prst="rect">
              <a:avLst/>
            </a:prstGeom>
            <a:noFill/>
            <a:ln w="9525">
              <a:noFill/>
              <a:miter lim="800000"/>
              <a:headEnd/>
              <a:tailEnd/>
            </a:ln>
            <a:effectLst/>
          </p:spPr>
        </p:pic>
        <p:sp>
          <p:nvSpPr>
            <p:cNvPr id="27" name="テキスト ボックス 26">
              <a:extLst>
                <a:ext uri="{FF2B5EF4-FFF2-40B4-BE49-F238E27FC236}">
                  <a16:creationId xmlns:a16="http://schemas.microsoft.com/office/drawing/2014/main" id="{9BD9B214-DBEC-4469-9ABD-6162F0EACBDB}"/>
                </a:ext>
              </a:extLst>
            </p:cNvPr>
            <p:cNvSpPr txBox="1"/>
            <p:nvPr/>
          </p:nvSpPr>
          <p:spPr>
            <a:xfrm>
              <a:off x="5156168" y="6534369"/>
              <a:ext cx="1623162" cy="377118"/>
            </a:xfrm>
            <a:prstGeom prst="rect">
              <a:avLst/>
            </a:prstGeom>
            <a:noFill/>
          </p:spPr>
          <p:txBody>
            <a:bodyPr wrap="square" rtlCol="0">
              <a:spAutoFit/>
            </a:bodyPr>
            <a:lstStyle/>
            <a:p>
              <a:pPr>
                <a:defRPr/>
              </a:pPr>
              <a:r>
                <a:rPr lang="ja-JP" altLang="en-US" sz="1662" dirty="0">
                  <a:solidFill>
                    <a:prstClr val="black"/>
                  </a:solidFill>
                  <a:latin typeface="メイリオ" panose="020B0604030504040204" pitchFamily="50" charset="-128"/>
                  <a:ea typeface="メイリオ" panose="020B0604030504040204" pitchFamily="50" charset="-128"/>
                </a:rPr>
                <a:t>緩衝帯の整備</a:t>
              </a:r>
              <a:endParaRPr lang="en-US" altLang="ja-JP" sz="1662" dirty="0">
                <a:solidFill>
                  <a:prstClr val="black"/>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77E530FB-B6B9-4022-97C0-E091BC50001A}"/>
              </a:ext>
            </a:extLst>
          </p:cNvPr>
          <p:cNvSpPr txBox="1"/>
          <p:nvPr/>
        </p:nvSpPr>
        <p:spPr>
          <a:xfrm>
            <a:off x="331451" y="6100046"/>
            <a:ext cx="2816731" cy="348109"/>
          </a:xfrm>
          <a:prstGeom prst="rect">
            <a:avLst/>
          </a:prstGeom>
          <a:noFill/>
        </p:spPr>
        <p:txBody>
          <a:bodyPr wrap="square" rtlCol="0">
            <a:spAutoFit/>
          </a:bodyPr>
          <a:lstStyle/>
          <a:p>
            <a:pPr algn="ctr">
              <a:defRPr/>
            </a:pPr>
            <a:r>
              <a:rPr lang="ja-JP" altLang="en-US" sz="1662" dirty="0">
                <a:solidFill>
                  <a:prstClr val="black"/>
                </a:solidFill>
                <a:latin typeface="Meiryo UI" panose="020B0604030504040204" pitchFamily="50" charset="-128"/>
                <a:ea typeface="Meiryo UI" panose="020B0604030504040204" pitchFamily="50" charset="-128"/>
              </a:rPr>
              <a:t>侵入防止柵の設置</a:t>
            </a:r>
          </a:p>
        </p:txBody>
      </p:sp>
      <p:pic>
        <p:nvPicPr>
          <p:cNvPr id="30" name="図 29" descr="建物, 座る, ワイヤー, 金属 が含まれている画像&#10;&#10;自動的に生成された説明">
            <a:extLst>
              <a:ext uri="{FF2B5EF4-FFF2-40B4-BE49-F238E27FC236}">
                <a16:creationId xmlns:a16="http://schemas.microsoft.com/office/drawing/2014/main" id="{7181B0FC-B49A-4481-80DA-378A7166869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36337" y="2341332"/>
            <a:ext cx="1093963" cy="1009181"/>
          </a:xfrm>
          <a:prstGeom prst="rect">
            <a:avLst/>
          </a:prstGeom>
        </p:spPr>
      </p:pic>
      <p:sp>
        <p:nvSpPr>
          <p:cNvPr id="9" name="テキスト ボックス 8">
            <a:extLst>
              <a:ext uri="{FF2B5EF4-FFF2-40B4-BE49-F238E27FC236}">
                <a16:creationId xmlns:a16="http://schemas.microsoft.com/office/drawing/2014/main" id="{B95FAEA6-1D52-CFEA-EB76-CD9EE4ACCECA}"/>
              </a:ext>
            </a:extLst>
          </p:cNvPr>
          <p:cNvSpPr txBox="1"/>
          <p:nvPr/>
        </p:nvSpPr>
        <p:spPr>
          <a:xfrm>
            <a:off x="3634554" y="6107623"/>
            <a:ext cx="972110" cy="348109"/>
          </a:xfrm>
          <a:prstGeom prst="rect">
            <a:avLst/>
          </a:prstGeom>
          <a:noFill/>
        </p:spPr>
        <p:txBody>
          <a:bodyPr wrap="square" rtlCol="0">
            <a:spAutoFit/>
          </a:bodyPr>
          <a:lstStyle/>
          <a:p>
            <a:pPr>
              <a:defRPr/>
            </a:pPr>
            <a:r>
              <a:rPr lang="ja-JP" altLang="en-US" sz="1662" dirty="0">
                <a:solidFill>
                  <a:prstClr val="black"/>
                </a:solidFill>
                <a:latin typeface="メイリオ" panose="020B0604030504040204" pitchFamily="50" charset="-128"/>
                <a:ea typeface="メイリオ" panose="020B0604030504040204" pitchFamily="50" charset="-128"/>
              </a:rPr>
              <a:t>追払い</a:t>
            </a:r>
            <a:endParaRPr lang="en-US" altLang="ja-JP" sz="1662" dirty="0">
              <a:solidFill>
                <a:prstClr val="black"/>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510E5386-306B-92C4-1C37-2A44010B7449}"/>
              </a:ext>
            </a:extLst>
          </p:cNvPr>
          <p:cNvGrpSpPr/>
          <p:nvPr/>
        </p:nvGrpSpPr>
        <p:grpSpPr>
          <a:xfrm>
            <a:off x="3210215" y="4927501"/>
            <a:ext cx="1404201" cy="1187362"/>
            <a:chOff x="7618189" y="4927501"/>
            <a:chExt cx="1404201" cy="1187362"/>
          </a:xfrm>
        </p:grpSpPr>
        <p:pic>
          <p:nvPicPr>
            <p:cNvPr id="13" name="図 12">
              <a:extLst>
                <a:ext uri="{FF2B5EF4-FFF2-40B4-BE49-F238E27FC236}">
                  <a16:creationId xmlns:a16="http://schemas.microsoft.com/office/drawing/2014/main" id="{1A3405CA-73AF-39E6-B4DA-DECF6AA91FC2}"/>
                </a:ext>
              </a:extLst>
            </p:cNvPr>
            <p:cNvPicPr>
              <a:picLocks noChangeAspect="1"/>
            </p:cNvPicPr>
            <p:nvPr/>
          </p:nvPicPr>
          <p:blipFill rotWithShape="1">
            <a:blip r:embed="rId13"/>
            <a:srcRect l="11351"/>
            <a:stretch/>
          </p:blipFill>
          <p:spPr>
            <a:xfrm>
              <a:off x="7618189" y="4927501"/>
              <a:ext cx="1404201" cy="1187362"/>
            </a:xfrm>
            <a:prstGeom prst="rect">
              <a:avLst/>
            </a:prstGeom>
          </p:spPr>
        </p:pic>
        <p:grpSp>
          <p:nvGrpSpPr>
            <p:cNvPr id="1058" name="グループ化 1057">
              <a:extLst>
                <a:ext uri="{FF2B5EF4-FFF2-40B4-BE49-F238E27FC236}">
                  <a16:creationId xmlns:a16="http://schemas.microsoft.com/office/drawing/2014/main" id="{25003867-D99B-8EFF-AEBD-0D6A7E30A54A}"/>
                </a:ext>
              </a:extLst>
            </p:cNvPr>
            <p:cNvGrpSpPr>
              <a:grpSpLocks noChangeAspect="1"/>
            </p:cNvGrpSpPr>
            <p:nvPr/>
          </p:nvGrpSpPr>
          <p:grpSpPr>
            <a:xfrm>
              <a:off x="8483941" y="5507424"/>
              <a:ext cx="468000" cy="377673"/>
              <a:chOff x="8374968" y="5462427"/>
              <a:chExt cx="560932" cy="452669"/>
            </a:xfrm>
          </p:grpSpPr>
          <p:grpSp>
            <p:nvGrpSpPr>
              <p:cNvPr id="1054" name="グループ化 1053">
                <a:extLst>
                  <a:ext uri="{FF2B5EF4-FFF2-40B4-BE49-F238E27FC236}">
                    <a16:creationId xmlns:a16="http://schemas.microsoft.com/office/drawing/2014/main" id="{E7D5DD8B-75B4-A6B5-8B41-938E981D688E}"/>
                  </a:ext>
                </a:extLst>
              </p:cNvPr>
              <p:cNvGrpSpPr/>
              <p:nvPr/>
            </p:nvGrpSpPr>
            <p:grpSpPr>
              <a:xfrm>
                <a:off x="8568242" y="5608319"/>
                <a:ext cx="367658" cy="266283"/>
                <a:chOff x="8581879" y="5545332"/>
                <a:chExt cx="367658" cy="266283"/>
              </a:xfrm>
            </p:grpSpPr>
            <p:pic>
              <p:nvPicPr>
                <p:cNvPr id="15" name="図 14">
                  <a:extLst>
                    <a:ext uri="{FF2B5EF4-FFF2-40B4-BE49-F238E27FC236}">
                      <a16:creationId xmlns:a16="http://schemas.microsoft.com/office/drawing/2014/main" id="{4A2D33FD-384D-9C19-F475-DEB82AE17EF2}"/>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2970" b="91089" l="6475" r="91367">
                              <a14:foregroundMark x1="35971" y1="9901" x2="29496" y2="9901"/>
                              <a14:foregroundMark x1="74820" y1="15842" x2="78417" y2="43564"/>
                              <a14:foregroundMark x1="71942" y1="6931" x2="71942" y2="13861"/>
                              <a14:foregroundMark x1="91367" y1="54455" x2="89209" y2="80198"/>
                              <a14:foregroundMark x1="28058" y1="93069" x2="48921" y2="89109"/>
                              <a14:foregroundMark x1="7194" y1="81188" x2="7914" y2="46535"/>
                              <a14:foregroundMark x1="30935" y1="2970" x2="41727" y2="6931"/>
                              <a14:foregroundMark x1="36691" y1="45545" x2="14388" y2="48515"/>
                            </a14:backgroundRemoval>
                          </a14:imgEffect>
                        </a14:imgLayer>
                      </a14:imgProps>
                    </a:ext>
                    <a:ext uri="{28A0092B-C50C-407E-A947-70E740481C1C}">
                      <a14:useLocalDpi xmlns:a14="http://schemas.microsoft.com/office/drawing/2010/main"/>
                    </a:ext>
                  </a:extLst>
                </a:blip>
                <a:srcRect/>
                <a:stretch/>
              </p:blipFill>
              <p:spPr>
                <a:xfrm rot="21333325" flipH="1">
                  <a:off x="8581879" y="5545332"/>
                  <a:ext cx="367658" cy="266283"/>
                </a:xfrm>
                <a:prstGeom prst="rect">
                  <a:avLst/>
                </a:prstGeom>
              </p:spPr>
            </p:pic>
            <p:sp>
              <p:nvSpPr>
                <p:cNvPr id="42" name="正方形/長方形 41">
                  <a:extLst>
                    <a:ext uri="{FF2B5EF4-FFF2-40B4-BE49-F238E27FC236}">
                      <a16:creationId xmlns:a16="http://schemas.microsoft.com/office/drawing/2014/main" id="{9FA169A9-45F3-9355-3F14-9BA9FB74A94B}"/>
                    </a:ext>
                  </a:extLst>
                </p:cNvPr>
                <p:cNvSpPr/>
                <p:nvPr/>
              </p:nvSpPr>
              <p:spPr>
                <a:xfrm rot="21333325">
                  <a:off x="8816716" y="5651328"/>
                  <a:ext cx="80355" cy="31739"/>
                </a:xfrm>
                <a:prstGeom prst="rect">
                  <a:avLst/>
                </a:prstGeom>
                <a:solidFill>
                  <a:srgbClr val="FFC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0" name="グループ化 1029">
                  <a:extLst>
                    <a:ext uri="{FF2B5EF4-FFF2-40B4-BE49-F238E27FC236}">
                      <a16:creationId xmlns:a16="http://schemas.microsoft.com/office/drawing/2014/main" id="{0F3C63D8-F5EC-DCEF-45C0-485BC6857C34}"/>
                    </a:ext>
                  </a:extLst>
                </p:cNvPr>
                <p:cNvGrpSpPr/>
                <p:nvPr/>
              </p:nvGrpSpPr>
              <p:grpSpPr>
                <a:xfrm rot="21333325">
                  <a:off x="8816714" y="5658885"/>
                  <a:ext cx="22874" cy="18806"/>
                  <a:chOff x="9732752" y="5563647"/>
                  <a:chExt cx="22874" cy="18806"/>
                </a:xfrm>
              </p:grpSpPr>
              <p:cxnSp>
                <p:nvCxnSpPr>
                  <p:cNvPr id="25" name="直線コネクタ 24">
                    <a:extLst>
                      <a:ext uri="{FF2B5EF4-FFF2-40B4-BE49-F238E27FC236}">
                        <a16:creationId xmlns:a16="http://schemas.microsoft.com/office/drawing/2014/main" id="{89CBD12D-F1DC-F5A5-44DA-BFC5BC31B615}"/>
                      </a:ext>
                    </a:extLst>
                  </p:cNvPr>
                  <p:cNvCxnSpPr>
                    <a:cxnSpLocks/>
                  </p:cNvCxnSpPr>
                  <p:nvPr/>
                </p:nvCxnSpPr>
                <p:spPr>
                  <a:xfrm>
                    <a:off x="9732752" y="5563647"/>
                    <a:ext cx="22874" cy="7512"/>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1ED837B1-3607-8FBC-137E-99B08F35F299}"/>
                      </a:ext>
                    </a:extLst>
                  </p:cNvPr>
                  <p:cNvCxnSpPr>
                    <a:cxnSpLocks/>
                  </p:cNvCxnSpPr>
                  <p:nvPr/>
                </p:nvCxnSpPr>
                <p:spPr>
                  <a:xfrm flipH="1">
                    <a:off x="9735976" y="5571337"/>
                    <a:ext cx="19650" cy="11116"/>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grpSp>
            <p:grpSp>
              <p:nvGrpSpPr>
                <p:cNvPr id="1031" name="グループ化 1030">
                  <a:extLst>
                    <a:ext uri="{FF2B5EF4-FFF2-40B4-BE49-F238E27FC236}">
                      <a16:creationId xmlns:a16="http://schemas.microsoft.com/office/drawing/2014/main" id="{24319F14-DC81-4E02-B182-90091271F11E}"/>
                    </a:ext>
                  </a:extLst>
                </p:cNvPr>
                <p:cNvGrpSpPr/>
                <p:nvPr/>
              </p:nvGrpSpPr>
              <p:grpSpPr>
                <a:xfrm rot="21333325">
                  <a:off x="8871136" y="5656173"/>
                  <a:ext cx="22874" cy="18806"/>
                  <a:chOff x="9787220" y="5565160"/>
                  <a:chExt cx="22874" cy="18806"/>
                </a:xfrm>
              </p:grpSpPr>
              <p:cxnSp>
                <p:nvCxnSpPr>
                  <p:cNvPr id="45" name="直線コネクタ 44">
                    <a:extLst>
                      <a:ext uri="{FF2B5EF4-FFF2-40B4-BE49-F238E27FC236}">
                        <a16:creationId xmlns:a16="http://schemas.microsoft.com/office/drawing/2014/main" id="{F596C64E-E2B0-8C84-1930-3159A58F1D1A}"/>
                      </a:ext>
                    </a:extLst>
                  </p:cNvPr>
                  <p:cNvCxnSpPr>
                    <a:cxnSpLocks/>
                  </p:cNvCxnSpPr>
                  <p:nvPr/>
                </p:nvCxnSpPr>
                <p:spPr>
                  <a:xfrm flipH="1">
                    <a:off x="9787220" y="5565160"/>
                    <a:ext cx="22874" cy="7512"/>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4F8C1296-3495-E7FF-A2F3-37B5CF0F8486}"/>
                      </a:ext>
                    </a:extLst>
                  </p:cNvPr>
                  <p:cNvCxnSpPr>
                    <a:cxnSpLocks/>
                  </p:cNvCxnSpPr>
                  <p:nvPr/>
                </p:nvCxnSpPr>
                <p:spPr>
                  <a:xfrm>
                    <a:off x="9787220" y="5572850"/>
                    <a:ext cx="19650" cy="11116"/>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grpSp>
            <p:sp>
              <p:nvSpPr>
                <p:cNvPr id="53" name="正方形/長方形 52">
                  <a:extLst>
                    <a:ext uri="{FF2B5EF4-FFF2-40B4-BE49-F238E27FC236}">
                      <a16:creationId xmlns:a16="http://schemas.microsoft.com/office/drawing/2014/main" id="{B0FF2E56-F7C1-071E-BA40-34B425874127}"/>
                    </a:ext>
                  </a:extLst>
                </p:cNvPr>
                <p:cNvSpPr/>
                <p:nvPr/>
              </p:nvSpPr>
              <p:spPr>
                <a:xfrm rot="21333325">
                  <a:off x="8841028" y="5701472"/>
                  <a:ext cx="55769" cy="45719"/>
                </a:xfrm>
                <a:prstGeom prst="rect">
                  <a:avLst/>
                </a:prstGeom>
                <a:solidFill>
                  <a:srgbClr val="FFC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2" name="グループ化 1031">
                  <a:extLst>
                    <a:ext uri="{FF2B5EF4-FFF2-40B4-BE49-F238E27FC236}">
                      <a16:creationId xmlns:a16="http://schemas.microsoft.com/office/drawing/2014/main" id="{1E653A78-67DE-AB49-79A3-FA55D9830E1B}"/>
                    </a:ext>
                  </a:extLst>
                </p:cNvPr>
                <p:cNvGrpSpPr/>
                <p:nvPr/>
              </p:nvGrpSpPr>
              <p:grpSpPr>
                <a:xfrm rot="21333325">
                  <a:off x="8855009" y="5704725"/>
                  <a:ext cx="34659" cy="16776"/>
                  <a:chOff x="9767440" y="5612776"/>
                  <a:chExt cx="34659" cy="16776"/>
                </a:xfrm>
              </p:grpSpPr>
              <p:cxnSp>
                <p:nvCxnSpPr>
                  <p:cNvPr id="61" name="直線コネクタ 60">
                    <a:extLst>
                      <a:ext uri="{FF2B5EF4-FFF2-40B4-BE49-F238E27FC236}">
                        <a16:creationId xmlns:a16="http://schemas.microsoft.com/office/drawing/2014/main" id="{47393425-1742-15F4-8DDC-CEAE869FAB98}"/>
                      </a:ext>
                    </a:extLst>
                  </p:cNvPr>
                  <p:cNvCxnSpPr>
                    <a:cxnSpLocks/>
                  </p:cNvCxnSpPr>
                  <p:nvPr/>
                </p:nvCxnSpPr>
                <p:spPr>
                  <a:xfrm rot="5037685" flipH="1">
                    <a:off x="9785401" y="5612790"/>
                    <a:ext cx="16712" cy="16684"/>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EB2DA317-990C-E86B-88C8-A1476C522E02}"/>
                      </a:ext>
                    </a:extLst>
                  </p:cNvPr>
                  <p:cNvCxnSpPr>
                    <a:cxnSpLocks/>
                  </p:cNvCxnSpPr>
                  <p:nvPr/>
                </p:nvCxnSpPr>
                <p:spPr>
                  <a:xfrm rot="16562315">
                    <a:off x="9767426" y="5612854"/>
                    <a:ext cx="16712" cy="16684"/>
                  </a:xfrm>
                  <a:prstGeom prst="line">
                    <a:avLst/>
                  </a:prstGeom>
                  <a:ln w="6350" cap="rnd">
                    <a:solidFill>
                      <a:srgbClr val="643200"/>
                    </a:solidFill>
                    <a:round/>
                  </a:ln>
                </p:spPr>
                <p:style>
                  <a:lnRef idx="1">
                    <a:schemeClr val="dk1"/>
                  </a:lnRef>
                  <a:fillRef idx="0">
                    <a:schemeClr val="dk1"/>
                  </a:fillRef>
                  <a:effectRef idx="0">
                    <a:schemeClr val="dk1"/>
                  </a:effectRef>
                  <a:fontRef idx="minor">
                    <a:schemeClr val="tx1"/>
                  </a:fontRef>
                </p:style>
              </p:cxnSp>
            </p:grpSp>
          </p:grpSp>
          <p:pic>
            <p:nvPicPr>
              <p:cNvPr id="1029" name="図 1028" descr="挿絵 が含まれている画像&#10;&#10;自動的に生成された説明">
                <a:extLst>
                  <a:ext uri="{FF2B5EF4-FFF2-40B4-BE49-F238E27FC236}">
                    <a16:creationId xmlns:a16="http://schemas.microsoft.com/office/drawing/2014/main" id="{60B13A9F-07DE-33FF-7005-A73E32A072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231291">
                <a:off x="8473613" y="5473785"/>
                <a:ext cx="283946" cy="261230"/>
              </a:xfrm>
              <a:prstGeom prst="rect">
                <a:avLst/>
              </a:prstGeom>
            </p:spPr>
          </p:pic>
          <p:pic>
            <p:nvPicPr>
              <p:cNvPr id="1053" name="Picture 2" descr="バードパトロールのイラスト">
                <a:extLst>
                  <a:ext uri="{FF2B5EF4-FFF2-40B4-BE49-F238E27FC236}">
                    <a16:creationId xmlns:a16="http://schemas.microsoft.com/office/drawing/2014/main" id="{02D997A3-7444-0C85-A328-4C2B6C4F5CF8}"/>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8374968" y="5649076"/>
                <a:ext cx="245237" cy="2660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7" name="グループ化 1056">
              <a:extLst>
                <a:ext uri="{FF2B5EF4-FFF2-40B4-BE49-F238E27FC236}">
                  <a16:creationId xmlns:a16="http://schemas.microsoft.com/office/drawing/2014/main" id="{8570CABB-1FBF-CDB3-581C-A0AD3AAC9D99}"/>
                </a:ext>
              </a:extLst>
            </p:cNvPr>
            <p:cNvGrpSpPr>
              <a:grpSpLocks noChangeAspect="1"/>
            </p:cNvGrpSpPr>
            <p:nvPr/>
          </p:nvGrpSpPr>
          <p:grpSpPr>
            <a:xfrm rot="21038596">
              <a:off x="8592729" y="5055134"/>
              <a:ext cx="392485" cy="284339"/>
              <a:chOff x="9299630" y="3907380"/>
              <a:chExt cx="1097346" cy="794974"/>
            </a:xfrm>
          </p:grpSpPr>
          <p:pic>
            <p:nvPicPr>
              <p:cNvPr id="1052" name="Picture 2" descr="バードパトロールのイラスト">
                <a:extLst>
                  <a:ext uri="{FF2B5EF4-FFF2-40B4-BE49-F238E27FC236}">
                    <a16:creationId xmlns:a16="http://schemas.microsoft.com/office/drawing/2014/main" id="{B5C17BD4-9AB6-C3B7-8CBA-AABDCE975098}"/>
                  </a:ext>
                </a:extLst>
              </p:cNvPr>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7407" b="90741" l="0" r="100000">
                            <a14:foregroundMark x1="91803" y1="70370" x2="91803" y2="70370"/>
                            <a14:foregroundMark x1="6557" y1="35185" x2="6557" y2="35185"/>
                            <a14:foregroundMark x1="4918" y1="37037" x2="4918" y2="37037"/>
                            <a14:foregroundMark x1="6557" y1="37037" x2="6557" y2="37037"/>
                            <a14:foregroundMark x1="31148" y1="35185" x2="31148" y2="35185"/>
                            <a14:foregroundMark x1="86885" y1="9259" x2="80328" y2="9259"/>
                            <a14:foregroundMark x1="77049" y1="9259" x2="77049" y2="9259"/>
                            <a14:foregroundMark x1="93443" y1="72222" x2="93443" y2="72222"/>
                            <a14:foregroundMark x1="96721" y1="70370" x2="96721" y2="68519"/>
                            <a14:foregroundMark x1="98361" y1="64815" x2="98361" y2="64815"/>
                            <a14:foregroundMark x1="93443" y1="55556" x2="93443" y2="83333"/>
                            <a14:foregroundMark x1="96721" y1="55556" x2="90164" y2="88889"/>
                          </a14:backgroundRemoval>
                        </a14:imgEffect>
                      </a14:imgLayer>
                    </a14:imgProps>
                  </a:ext>
                  <a:ext uri="{28A0092B-C50C-407E-A947-70E740481C1C}">
                    <a14:useLocalDpi xmlns:a14="http://schemas.microsoft.com/office/drawing/2010/main" val="0"/>
                  </a:ext>
                </a:extLst>
              </a:blip>
              <a:srcRect/>
              <a:stretch/>
            </p:blipFill>
            <p:spPr bwMode="auto">
              <a:xfrm flipH="1">
                <a:off x="9684568" y="4077072"/>
                <a:ext cx="712408" cy="625282"/>
              </a:xfrm>
              <a:prstGeom prst="rect">
                <a:avLst/>
              </a:prstGeom>
              <a:noFill/>
              <a:extLst>
                <a:ext uri="{909E8E84-426E-40DD-AFC4-6F175D3DCCD1}">
                  <a14:hiddenFill xmlns:a14="http://schemas.microsoft.com/office/drawing/2010/main">
                    <a:solidFill>
                      <a:srgbClr val="FFFFFF"/>
                    </a:solidFill>
                  </a14:hiddenFill>
                </a:ext>
              </a:extLst>
            </p:spPr>
          </p:pic>
          <p:pic>
            <p:nvPicPr>
              <p:cNvPr id="1055" name="図 1054" descr="挿絵 が含まれている画像&#10;&#10;自動的に生成された説明">
                <a:extLst>
                  <a:ext uri="{FF2B5EF4-FFF2-40B4-BE49-F238E27FC236}">
                    <a16:creationId xmlns:a16="http://schemas.microsoft.com/office/drawing/2014/main" id="{E7D891D7-1E33-DB38-7B9D-C13F86169E9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9512171">
                <a:off x="9858205" y="3907380"/>
                <a:ext cx="368895" cy="339383"/>
              </a:xfrm>
              <a:prstGeom prst="rect">
                <a:avLst/>
              </a:prstGeom>
            </p:spPr>
          </p:pic>
          <p:pic>
            <p:nvPicPr>
              <p:cNvPr id="1056" name="Picture 2" descr="バードパトロールのイラスト">
                <a:extLst>
                  <a:ext uri="{FF2B5EF4-FFF2-40B4-BE49-F238E27FC236}">
                    <a16:creationId xmlns:a16="http://schemas.microsoft.com/office/drawing/2014/main" id="{61D4B1B7-9522-7736-980C-B025126BF7EC}"/>
                  </a:ext>
                </a:extLst>
              </p:cNvPr>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9299630" y="4237652"/>
                <a:ext cx="410834" cy="44565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スライド番号プレースホルダー 1">
            <a:extLst>
              <a:ext uri="{FF2B5EF4-FFF2-40B4-BE49-F238E27FC236}">
                <a16:creationId xmlns:a16="http://schemas.microsoft.com/office/drawing/2014/main" id="{E2E6D2F0-4572-346E-7C96-FEC6A56F8039}"/>
              </a:ext>
            </a:extLst>
          </p:cNvPr>
          <p:cNvSpPr>
            <a:spLocks noGrp="1"/>
          </p:cNvSpPr>
          <p:nvPr>
            <p:ph type="sldNum" sz="quarter" idx="12"/>
          </p:nvPr>
        </p:nvSpPr>
        <p:spPr>
          <a:xfrm>
            <a:off x="8604000" y="6498000"/>
            <a:ext cx="540000" cy="360000"/>
          </a:xfrm>
        </p:spPr>
        <p:txBody>
          <a:bodyPr/>
          <a:lstStyle/>
          <a:p>
            <a:fld id="{D2D8002D-B5B0-4BAC-B1F6-782DDCCE6D9C}" type="slidenum">
              <a:rPr kumimoji="1" lang="ja-JP" altLang="en-US" smtClean="0"/>
              <a:t>7</a:t>
            </a:fld>
            <a:endParaRPr kumimoji="1" lang="ja-JP" altLang="en-US" dirty="0"/>
          </a:p>
        </p:txBody>
      </p:sp>
    </p:spTree>
    <p:extLst>
      <p:ext uri="{BB962C8B-B14F-4D97-AF65-F5344CB8AC3E}">
        <p14:creationId xmlns:p14="http://schemas.microsoft.com/office/powerpoint/2010/main" val="337568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6632"/>
            <a:ext cx="9144000" cy="433196"/>
          </a:xfrm>
          <a:prstGeom prst="rect">
            <a:avLst/>
          </a:prstGeom>
          <a:noFill/>
        </p:spPr>
        <p:txBody>
          <a:bodyPr wrap="square" rtlCol="0">
            <a:spAutoFit/>
          </a:bodyPr>
          <a:lstStyle/>
          <a:p>
            <a:pPr algn="ctr">
              <a:defRPr/>
            </a:pPr>
            <a:r>
              <a:rPr lang="ja-JP" altLang="en-US" sz="2215" dirty="0">
                <a:solidFill>
                  <a:prstClr val="black"/>
                </a:solidFill>
                <a:latin typeface="Meiryo UI" panose="020B0604030504040204" pitchFamily="50" charset="-128"/>
                <a:ea typeface="Meiryo UI" panose="020B0604030504040204" pitchFamily="50" charset="-128"/>
              </a:rPr>
              <a:t>鳥獣被害防止特措法に基づく鳥獣被害対策実施隊の概要</a:t>
            </a:r>
          </a:p>
        </p:txBody>
      </p:sp>
      <p:sp>
        <p:nvSpPr>
          <p:cNvPr id="3" name="テキスト ボックス 24"/>
          <p:cNvSpPr txBox="1">
            <a:spLocks noChangeArrowheads="1"/>
          </p:cNvSpPr>
          <p:nvPr/>
        </p:nvSpPr>
        <p:spPr bwMode="auto">
          <a:xfrm>
            <a:off x="96068" y="764704"/>
            <a:ext cx="3555782" cy="348109"/>
          </a:xfrm>
          <a:prstGeom prst="rect">
            <a:avLst/>
          </a:prstGeom>
          <a:noFill/>
          <a:ln w="9525">
            <a:noFill/>
            <a:miter lim="800000"/>
            <a:headEnd/>
            <a:tailEnd/>
          </a:ln>
        </p:spPr>
        <p:txBody>
          <a:bodyPr wrap="none">
            <a:spAutoFit/>
          </a:bodyPr>
          <a:lstStyle/>
          <a:p>
            <a:pPr>
              <a:defRPr/>
            </a:pPr>
            <a:r>
              <a:rPr lang="en-US" altLang="ja-JP" sz="1662" dirty="0">
                <a:solidFill>
                  <a:prstClr val="black"/>
                </a:solidFill>
                <a:latin typeface="Meiryo UI" panose="020B0604030504040204" pitchFamily="50" charset="-128"/>
                <a:ea typeface="Meiryo UI" panose="020B0604030504040204" pitchFamily="50" charset="-128"/>
              </a:rPr>
              <a:t>【</a:t>
            </a:r>
            <a:r>
              <a:rPr lang="ja-JP" altLang="en-US" sz="1662" dirty="0">
                <a:solidFill>
                  <a:prstClr val="black"/>
                </a:solidFill>
                <a:latin typeface="Meiryo UI" panose="020B0604030504040204" pitchFamily="50" charset="-128"/>
                <a:ea typeface="Meiryo UI" panose="020B0604030504040204" pitchFamily="50" charset="-128"/>
              </a:rPr>
              <a:t>鳥獣被害対策実施隊の活動内容等</a:t>
            </a:r>
            <a:r>
              <a:rPr lang="en-US" altLang="ja-JP" sz="1662" dirty="0">
                <a:solidFill>
                  <a:prstClr val="black"/>
                </a:solidFill>
                <a:latin typeface="Meiryo UI" panose="020B0604030504040204" pitchFamily="50" charset="-128"/>
                <a:ea typeface="Meiryo UI" panose="020B0604030504040204" pitchFamily="50" charset="-128"/>
              </a:rPr>
              <a:t>】</a:t>
            </a:r>
            <a:endParaRPr lang="ja-JP" altLang="en-US" sz="1662" dirty="0">
              <a:solidFill>
                <a:prstClr val="black"/>
              </a:solidFill>
              <a:latin typeface="Meiryo UI" panose="020B0604030504040204" pitchFamily="50" charset="-128"/>
              <a:ea typeface="Meiryo UI" panose="020B0604030504040204" pitchFamily="50" charset="-128"/>
            </a:endParaRPr>
          </a:p>
        </p:txBody>
      </p:sp>
      <p:sp>
        <p:nvSpPr>
          <p:cNvPr id="4" name="テキスト ボックス 24"/>
          <p:cNvSpPr txBox="1">
            <a:spLocks noChangeArrowheads="1"/>
          </p:cNvSpPr>
          <p:nvPr/>
        </p:nvSpPr>
        <p:spPr bwMode="auto">
          <a:xfrm>
            <a:off x="332795" y="1038968"/>
            <a:ext cx="6590266" cy="291170"/>
          </a:xfrm>
          <a:prstGeom prst="rect">
            <a:avLst/>
          </a:prstGeom>
          <a:noFill/>
          <a:ln w="9525">
            <a:noFill/>
            <a:miter lim="800000"/>
            <a:headEnd/>
            <a:tailEnd/>
          </a:ln>
        </p:spPr>
        <p:txBody>
          <a:bodyPr wrap="non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〇 活動内容：捕獲活動、防護柵の設置、その他の被害防止計画に基づく被害防止施策の実施</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1406" y="1704984"/>
            <a:ext cx="1208326" cy="69714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8126" y="2078721"/>
            <a:ext cx="1168758" cy="785506"/>
          </a:xfrm>
          <a:prstGeom prst="rect">
            <a:avLst/>
          </a:prstGeom>
          <a:noFill/>
          <a:ln w="9525">
            <a:noFill/>
            <a:miter lim="800000"/>
            <a:headEnd/>
            <a:tailEnd/>
          </a:ln>
          <a:effectLst/>
        </p:spPr>
      </p:pic>
      <p:sp>
        <p:nvSpPr>
          <p:cNvPr id="7" name="屈折矢印 6"/>
          <p:cNvSpPr/>
          <p:nvPr/>
        </p:nvSpPr>
        <p:spPr>
          <a:xfrm rot="5400000">
            <a:off x="5097267" y="2456640"/>
            <a:ext cx="357763" cy="437307"/>
          </a:xfrm>
          <a:prstGeom prst="bentUpArrow">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261" tIns="48630" rIns="97261" bIns="48630" rtlCol="0" anchor="ctr"/>
          <a:lstStyle/>
          <a:p>
            <a:pPr algn="ctr">
              <a:defRPr/>
            </a:pPr>
            <a:endParaRPr lang="ja-JP" altLang="en-US" sz="1662">
              <a:solidFill>
                <a:prstClr val="white"/>
              </a:solidFill>
              <a:latin typeface="Meiryo UI" panose="020B0604030504040204" pitchFamily="50" charset="-128"/>
              <a:ea typeface="Meiryo UI" panose="020B0604030504040204" pitchFamily="50" charset="-128"/>
            </a:endParaRPr>
          </a:p>
        </p:txBody>
      </p:sp>
      <p:pic>
        <p:nvPicPr>
          <p:cNvPr id="8" name="Picture 3" descr="\\R2912852\f\中谷班長バックアップ(100907) (R9810259)\●鳥獣特措法\実施隊\設置促進パンフレット\写真等\畑佐①（金網柵（ｲﾉｼｼ､ｼｶ､ｻﾙ用）の設置共同作業）.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9681" y="1707582"/>
            <a:ext cx="1528785" cy="1146589"/>
          </a:xfrm>
          <a:prstGeom prst="rect">
            <a:avLst/>
          </a:prstGeom>
          <a:noFill/>
        </p:spPr>
      </p:pic>
      <p:sp>
        <p:nvSpPr>
          <p:cNvPr id="10" name="正方形/長方形 23"/>
          <p:cNvSpPr>
            <a:spLocks noChangeArrowheads="1"/>
          </p:cNvSpPr>
          <p:nvPr/>
        </p:nvSpPr>
        <p:spPr bwMode="auto">
          <a:xfrm>
            <a:off x="1430671" y="2854175"/>
            <a:ext cx="1612544" cy="291170"/>
          </a:xfrm>
          <a:prstGeom prst="rect">
            <a:avLst/>
          </a:prstGeom>
          <a:noFill/>
          <a:ln w="9525">
            <a:noFill/>
            <a:miter lim="800000"/>
            <a:headEnd/>
            <a:tailEnd/>
          </a:ln>
        </p:spPr>
        <p:txBody>
          <a:bodyPr wrap="squar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捕獲活動</a:t>
            </a:r>
          </a:p>
        </p:txBody>
      </p:sp>
      <p:sp>
        <p:nvSpPr>
          <p:cNvPr id="11" name="正方形/長方形 23"/>
          <p:cNvSpPr>
            <a:spLocks noChangeArrowheads="1"/>
          </p:cNvSpPr>
          <p:nvPr/>
        </p:nvSpPr>
        <p:spPr bwMode="auto">
          <a:xfrm>
            <a:off x="7479343" y="2917628"/>
            <a:ext cx="933046" cy="291170"/>
          </a:xfrm>
          <a:prstGeom prst="rect">
            <a:avLst/>
          </a:prstGeom>
          <a:noFill/>
          <a:ln w="9525">
            <a:noFill/>
            <a:miter lim="800000"/>
            <a:headEnd/>
            <a:tailEnd/>
          </a:ln>
        </p:spPr>
        <p:txBody>
          <a:bodyPr wrap="squar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追い払い</a:t>
            </a:r>
          </a:p>
        </p:txBody>
      </p:sp>
      <p:sp>
        <p:nvSpPr>
          <p:cNvPr id="12" name="正方形/長方形 23"/>
          <p:cNvSpPr>
            <a:spLocks noChangeArrowheads="1"/>
          </p:cNvSpPr>
          <p:nvPr/>
        </p:nvSpPr>
        <p:spPr bwMode="auto">
          <a:xfrm>
            <a:off x="5287859" y="2914284"/>
            <a:ext cx="1612544" cy="291170"/>
          </a:xfrm>
          <a:prstGeom prst="rect">
            <a:avLst/>
          </a:prstGeom>
          <a:noFill/>
          <a:ln w="9525">
            <a:noFill/>
            <a:miter lim="800000"/>
            <a:headEnd/>
            <a:tailEnd/>
          </a:ln>
        </p:spPr>
        <p:txBody>
          <a:bodyPr wrap="squar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緩衝帯の設置</a:t>
            </a:r>
          </a:p>
        </p:txBody>
      </p:sp>
      <p:sp>
        <p:nvSpPr>
          <p:cNvPr id="13" name="正方形/長方形 23"/>
          <p:cNvSpPr>
            <a:spLocks noChangeArrowheads="1"/>
          </p:cNvSpPr>
          <p:nvPr/>
        </p:nvSpPr>
        <p:spPr bwMode="auto">
          <a:xfrm>
            <a:off x="3493688" y="2887163"/>
            <a:ext cx="930565" cy="291170"/>
          </a:xfrm>
          <a:prstGeom prst="rect">
            <a:avLst/>
          </a:prstGeom>
          <a:noFill/>
          <a:ln w="9525">
            <a:noFill/>
            <a:miter lim="800000"/>
            <a:headEnd/>
            <a:tailEnd/>
          </a:ln>
        </p:spPr>
        <p:txBody>
          <a:bodyPr wrap="squar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柵の設置</a:t>
            </a: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37542" y="1704984"/>
            <a:ext cx="1635385" cy="114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24"/>
          <p:cNvSpPr txBox="1">
            <a:spLocks noChangeArrowheads="1"/>
          </p:cNvSpPr>
          <p:nvPr/>
        </p:nvSpPr>
        <p:spPr bwMode="auto">
          <a:xfrm>
            <a:off x="332795" y="3332159"/>
            <a:ext cx="8243799" cy="795282"/>
          </a:xfrm>
          <a:prstGeom prst="rect">
            <a:avLst/>
          </a:prstGeom>
          <a:noFill/>
          <a:ln w="9525">
            <a:noFill/>
            <a:miter lim="800000"/>
            <a:headEnd/>
            <a:tailEnd/>
          </a:ln>
        </p:spPr>
        <p:txBody>
          <a:bodyPr wrap="square">
            <a:spAutoFit/>
          </a:bodyPr>
          <a:lstStyle/>
          <a:p>
            <a:pPr>
              <a:lnSpc>
                <a:spcPts val="1939"/>
              </a:lnSpc>
              <a:defRPr/>
            </a:pPr>
            <a:r>
              <a:rPr lang="ja-JP" altLang="en-US" sz="1292" dirty="0">
                <a:solidFill>
                  <a:prstClr val="black"/>
                </a:solidFill>
                <a:latin typeface="Meiryo UI" panose="020B0604030504040204" pitchFamily="50" charset="-128"/>
                <a:ea typeface="Meiryo UI" panose="020B0604030504040204" pitchFamily="50" charset="-128"/>
              </a:rPr>
              <a:t>〇 隊員構成：</a:t>
            </a:r>
            <a:endParaRPr lang="en-US" altLang="ja-JP" sz="1292" dirty="0">
              <a:solidFill>
                <a:prstClr val="black"/>
              </a:solidFill>
              <a:latin typeface="Meiryo UI" panose="020B0604030504040204" pitchFamily="50" charset="-128"/>
              <a:ea typeface="Meiryo UI" panose="020B0604030504040204" pitchFamily="50" charset="-128"/>
            </a:endParaRPr>
          </a:p>
          <a:p>
            <a:pPr>
              <a:lnSpc>
                <a:spcPts val="1939"/>
              </a:lnSpc>
              <a:defRPr/>
            </a:pPr>
            <a:r>
              <a:rPr lang="ja-JP" altLang="en-US" sz="1292" dirty="0">
                <a:solidFill>
                  <a:prstClr val="black"/>
                </a:solidFill>
                <a:latin typeface="Meiryo UI" panose="020B0604030504040204" pitchFamily="50" charset="-128"/>
                <a:ea typeface="Meiryo UI" panose="020B0604030504040204" pitchFamily="50" charset="-128"/>
              </a:rPr>
              <a:t>　　市町村長が ① 市町村職員から指名する者、 ② 対策に積極的に取り組むと見込まれる者から任命する者</a:t>
            </a:r>
            <a:endParaRPr lang="en-US" altLang="ja-JP" sz="1292" dirty="0">
              <a:solidFill>
                <a:prstClr val="black"/>
              </a:solidFill>
              <a:latin typeface="Meiryo UI" panose="020B0604030504040204" pitchFamily="50" charset="-128"/>
              <a:ea typeface="Meiryo UI" panose="020B0604030504040204" pitchFamily="50" charset="-128"/>
            </a:endParaRPr>
          </a:p>
          <a:p>
            <a:pPr algn="r">
              <a:lnSpc>
                <a:spcPts val="1939"/>
              </a:lnSpc>
              <a:defRPr/>
            </a:pPr>
            <a:r>
              <a:rPr lang="ja-JP" altLang="en-US" sz="1292" dirty="0">
                <a:solidFill>
                  <a:prstClr val="black"/>
                </a:solidFill>
                <a:latin typeface="Meiryo UI" panose="020B0604030504040204" pitchFamily="50" charset="-128"/>
                <a:ea typeface="Meiryo UI" panose="020B0604030504040204" pitchFamily="50" charset="-128"/>
              </a:rPr>
              <a:t>　　　　　　　　から構成され、</a:t>
            </a:r>
            <a:r>
              <a:rPr lang="ja-JP" altLang="en-US" sz="1292" u="sng" dirty="0">
                <a:solidFill>
                  <a:prstClr val="black"/>
                </a:solidFill>
                <a:latin typeface="Meiryo UI" panose="020B0604030504040204" pitchFamily="50" charset="-128"/>
                <a:ea typeface="Meiryo UI" panose="020B0604030504040204" pitchFamily="50" charset="-128"/>
              </a:rPr>
              <a:t>隊員は公務として被害対策に従事</a:t>
            </a:r>
            <a:r>
              <a:rPr lang="ja-JP" altLang="en-US" sz="1292" dirty="0">
                <a:solidFill>
                  <a:prstClr val="black"/>
                </a:solidFill>
                <a:latin typeface="Meiryo UI" panose="020B0604030504040204" pitchFamily="50" charset="-128"/>
                <a:ea typeface="Meiryo UI" panose="020B0604030504040204" pitchFamily="50" charset="-128"/>
              </a:rPr>
              <a:t>。</a:t>
            </a:r>
          </a:p>
        </p:txBody>
      </p:sp>
      <p:sp>
        <p:nvSpPr>
          <p:cNvPr id="16" name="正方形/長方形 23"/>
          <p:cNvSpPr>
            <a:spLocks noChangeArrowheads="1"/>
          </p:cNvSpPr>
          <p:nvPr/>
        </p:nvSpPr>
        <p:spPr bwMode="auto">
          <a:xfrm>
            <a:off x="517396" y="1340768"/>
            <a:ext cx="1301781" cy="291170"/>
          </a:xfrm>
          <a:prstGeom prst="rect">
            <a:avLst/>
          </a:prstGeom>
          <a:noFill/>
          <a:ln w="9525">
            <a:noFill/>
            <a:miter lim="800000"/>
            <a:headEnd/>
            <a:tailEnd/>
          </a:ln>
        </p:spPr>
        <p:txBody>
          <a:bodyPr wrap="square">
            <a:spAutoFit/>
          </a:bodyPr>
          <a:lstStyle/>
          <a:p>
            <a:pPr>
              <a:defRPr/>
            </a:pPr>
            <a:r>
              <a:rPr lang="ja-JP" altLang="en-US" sz="1292" dirty="0">
                <a:solidFill>
                  <a:prstClr val="black"/>
                </a:solidFill>
                <a:latin typeface="Meiryo UI" panose="020B0604030504040204" pitchFamily="50" charset="-128"/>
                <a:ea typeface="Meiryo UI" panose="020B0604030504040204" pitchFamily="50" charset="-128"/>
              </a:rPr>
              <a:t>＜活動例＞</a:t>
            </a:r>
          </a:p>
        </p:txBody>
      </p:sp>
      <p:sp>
        <p:nvSpPr>
          <p:cNvPr id="17" name="正方形/長方形 23"/>
          <p:cNvSpPr>
            <a:spLocks noChangeArrowheads="1"/>
          </p:cNvSpPr>
          <p:nvPr/>
        </p:nvSpPr>
        <p:spPr bwMode="auto">
          <a:xfrm>
            <a:off x="5263760" y="3135430"/>
            <a:ext cx="3415331" cy="262829"/>
          </a:xfrm>
          <a:prstGeom prst="rect">
            <a:avLst/>
          </a:prstGeom>
          <a:noFill/>
          <a:ln w="9525">
            <a:noFill/>
            <a:miter lim="800000"/>
            <a:headEnd/>
            <a:tailEnd/>
          </a:ln>
        </p:spPr>
        <p:txBody>
          <a:bodyPr wrap="square">
            <a:spAutoFit/>
          </a:bodyPr>
          <a:lstStyle/>
          <a:p>
            <a:pPr>
              <a:defRPr/>
            </a:pPr>
            <a:r>
              <a:rPr lang="ja-JP" altLang="en-US" sz="1108" dirty="0">
                <a:solidFill>
                  <a:prstClr val="black"/>
                </a:solidFill>
                <a:latin typeface="Meiryo UI" panose="020B0604030504040204" pitchFamily="50" charset="-128"/>
                <a:ea typeface="Meiryo UI" panose="020B0604030504040204" pitchFamily="50" charset="-128"/>
              </a:rPr>
              <a:t>（その他、農業者への指導・助言や生息状況調査など）</a:t>
            </a:r>
          </a:p>
        </p:txBody>
      </p:sp>
      <p:sp>
        <p:nvSpPr>
          <p:cNvPr id="20" name="テキスト ボックス 24"/>
          <p:cNvSpPr txBox="1">
            <a:spLocks noChangeArrowheads="1"/>
          </p:cNvSpPr>
          <p:nvPr/>
        </p:nvSpPr>
        <p:spPr bwMode="auto">
          <a:xfrm>
            <a:off x="332795" y="4029502"/>
            <a:ext cx="8243799" cy="551626"/>
          </a:xfrm>
          <a:prstGeom prst="rect">
            <a:avLst/>
          </a:prstGeom>
          <a:noFill/>
          <a:ln w="9525">
            <a:noFill/>
            <a:miter lim="800000"/>
            <a:headEnd/>
            <a:tailEnd/>
          </a:ln>
        </p:spPr>
        <p:txBody>
          <a:bodyPr wrap="square">
            <a:spAutoFit/>
          </a:bodyPr>
          <a:lstStyle/>
          <a:p>
            <a:pPr>
              <a:lnSpc>
                <a:spcPts val="1939"/>
              </a:lnSpc>
              <a:defRPr/>
            </a:pPr>
            <a:r>
              <a:rPr lang="ja-JP" altLang="en-US" sz="1292" dirty="0">
                <a:solidFill>
                  <a:prstClr val="black"/>
                </a:solidFill>
                <a:latin typeface="Meiryo UI" panose="020B0604030504040204" pitchFamily="50" charset="-128"/>
                <a:ea typeface="Meiryo UI" panose="020B0604030504040204" pitchFamily="50" charset="-128"/>
              </a:rPr>
              <a:t>〇 実施隊設置の必要な市町村の手続き：</a:t>
            </a:r>
            <a:endParaRPr lang="en-US" altLang="ja-JP" sz="1292" dirty="0">
              <a:solidFill>
                <a:prstClr val="black"/>
              </a:solidFill>
              <a:latin typeface="Meiryo UI" panose="020B0604030504040204" pitchFamily="50" charset="-128"/>
              <a:ea typeface="Meiryo UI" panose="020B0604030504040204" pitchFamily="50" charset="-128"/>
            </a:endParaRPr>
          </a:p>
          <a:p>
            <a:pPr>
              <a:lnSpc>
                <a:spcPts val="1939"/>
              </a:lnSpc>
              <a:defRPr/>
            </a:pPr>
            <a:r>
              <a:rPr lang="ja-JP" altLang="en-US" sz="1292" dirty="0">
                <a:solidFill>
                  <a:prstClr val="black"/>
                </a:solidFill>
                <a:latin typeface="Meiryo UI" panose="020B0604030504040204" pitchFamily="50" charset="-128"/>
                <a:ea typeface="Meiryo UI" panose="020B0604030504040204" pitchFamily="50" charset="-128"/>
              </a:rPr>
              <a:t>　　① 市町村長が隊員を任命又は指名する　　② 隊員の報酬や補償措置を条例で定める</a:t>
            </a:r>
          </a:p>
        </p:txBody>
      </p:sp>
      <p:pic>
        <p:nvPicPr>
          <p:cNvPr id="19"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801" y="1653275"/>
            <a:ext cx="1155750" cy="862961"/>
          </a:xfrm>
          <a:prstGeom prst="rect">
            <a:avLst/>
          </a:prstGeom>
          <a:noFill/>
          <a:ln w="9525">
            <a:noFill/>
            <a:miter lim="800000"/>
            <a:headEnd/>
            <a:tailEnd/>
          </a:ln>
          <a:effectLst/>
        </p:spPr>
      </p:pic>
      <p:pic>
        <p:nvPicPr>
          <p:cNvPr id="9" name="Picture 5" descr="\\R2912852\f\中谷班長バックアップ(100907) (R9810259)\●鳥獣特措法\実施隊\設置促進パンフレット\写真等\シカ捕獲写真（徳島県那賀町）.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673142" y="1910983"/>
            <a:ext cx="1303601" cy="913017"/>
          </a:xfrm>
          <a:prstGeom prst="rect">
            <a:avLst/>
          </a:prstGeom>
          <a:noFill/>
        </p:spPr>
      </p:pic>
      <p:sp>
        <p:nvSpPr>
          <p:cNvPr id="23" name="正方形/長方形 14"/>
          <p:cNvSpPr>
            <a:spLocks noChangeArrowheads="1"/>
          </p:cNvSpPr>
          <p:nvPr/>
        </p:nvSpPr>
        <p:spPr bwMode="auto">
          <a:xfrm>
            <a:off x="619425" y="5443948"/>
            <a:ext cx="1361270" cy="433324"/>
          </a:xfrm>
          <a:prstGeom prst="rect">
            <a:avLst/>
          </a:prstGeom>
          <a:noFill/>
          <a:ln w="9525">
            <a:noFill/>
            <a:miter lim="800000"/>
            <a:headEnd/>
            <a:tailEnd/>
          </a:ln>
        </p:spPr>
        <p:txBody>
          <a:bodyPr wrap="none">
            <a:spAutoFit/>
          </a:bodyPr>
          <a:lstStyle/>
          <a:p>
            <a:pPr>
              <a:defRPr/>
            </a:pPr>
            <a:r>
              <a:rPr lang="ja-JP" altLang="en-US" sz="1108" dirty="0">
                <a:solidFill>
                  <a:srgbClr val="000000"/>
                </a:solidFill>
                <a:latin typeface="Meiryo UI" panose="020B0604030504040204" pitchFamily="50" charset="-128"/>
                <a:ea typeface="Meiryo UI" panose="020B0604030504040204" pitchFamily="50" charset="-128"/>
              </a:rPr>
              <a:t>民間の隊員</a:t>
            </a:r>
            <a:br>
              <a:rPr lang="en-US" altLang="ja-JP" sz="1108" dirty="0">
                <a:solidFill>
                  <a:srgbClr val="000000"/>
                </a:solidFill>
                <a:latin typeface="Meiryo UI" panose="020B0604030504040204" pitchFamily="50" charset="-128"/>
                <a:ea typeface="Meiryo UI" panose="020B0604030504040204" pitchFamily="50" charset="-128"/>
              </a:rPr>
            </a:br>
            <a:r>
              <a:rPr lang="en-US" altLang="ja-JP" sz="1108" dirty="0">
                <a:solidFill>
                  <a:srgbClr val="000000"/>
                </a:solidFill>
                <a:latin typeface="Meiryo UI" panose="020B0604030504040204" pitchFamily="50" charset="-128"/>
                <a:ea typeface="Meiryo UI" panose="020B0604030504040204" pitchFamily="50" charset="-128"/>
              </a:rPr>
              <a:t>(</a:t>
            </a:r>
            <a:r>
              <a:rPr lang="ja-JP" altLang="en-US" sz="1108" dirty="0">
                <a:solidFill>
                  <a:srgbClr val="000000"/>
                </a:solidFill>
                <a:latin typeface="Meiryo UI" panose="020B0604030504040204" pitchFamily="50" charset="-128"/>
                <a:ea typeface="Meiryo UI" panose="020B0604030504040204" pitchFamily="50" charset="-128"/>
              </a:rPr>
              <a:t>非常勤の公務員）</a:t>
            </a:r>
          </a:p>
        </p:txBody>
      </p:sp>
      <p:sp>
        <p:nvSpPr>
          <p:cNvPr id="24" name="AutoShape 6"/>
          <p:cNvSpPr>
            <a:spLocks noChangeArrowheads="1"/>
          </p:cNvSpPr>
          <p:nvPr/>
        </p:nvSpPr>
        <p:spPr bwMode="auto">
          <a:xfrm>
            <a:off x="2515862" y="5476771"/>
            <a:ext cx="1338750" cy="252105"/>
          </a:xfrm>
          <a:prstGeom prst="roundRect">
            <a:avLst>
              <a:gd name="adj" fmla="val 16667"/>
            </a:avLst>
          </a:prstGeom>
          <a:solidFill>
            <a:srgbClr val="FFFFE1"/>
          </a:solidFill>
          <a:ln w="19050">
            <a:solidFill>
              <a:srgbClr val="FF9900"/>
            </a:solidFill>
            <a:round/>
            <a:headEnd/>
            <a:tailEnd/>
          </a:ln>
          <a:effectLst/>
        </p:spPr>
        <p:txBody>
          <a:bodyPr wrap="none" lIns="63111" tIns="31556" rIns="63111" bIns="31556" anchor="ctr"/>
          <a:lstStyle/>
          <a:p>
            <a:pPr defTabSz="883649">
              <a:defRPr/>
            </a:pPr>
            <a:r>
              <a:rPr lang="ja-JP" altLang="en-US" sz="1108" dirty="0">
                <a:solidFill>
                  <a:srgbClr val="000000"/>
                </a:solidFill>
                <a:latin typeface="Meiryo UI" panose="020B0604030504040204" pitchFamily="50" charset="-128"/>
                <a:ea typeface="Meiryo UI" panose="020B0604030504040204" pitchFamily="50" charset="-128"/>
              </a:rPr>
              <a:t>公務災害の適用</a:t>
            </a:r>
          </a:p>
        </p:txBody>
      </p:sp>
      <p:sp>
        <p:nvSpPr>
          <p:cNvPr id="31" name="正方形/長方形 15"/>
          <p:cNvSpPr>
            <a:spLocks noChangeArrowheads="1"/>
          </p:cNvSpPr>
          <p:nvPr/>
        </p:nvSpPr>
        <p:spPr bwMode="auto">
          <a:xfrm>
            <a:off x="638695" y="6413945"/>
            <a:ext cx="1425390" cy="262829"/>
          </a:xfrm>
          <a:prstGeom prst="rect">
            <a:avLst/>
          </a:prstGeom>
          <a:noFill/>
          <a:ln w="9525">
            <a:noFill/>
            <a:miter lim="800000"/>
            <a:headEnd/>
            <a:tailEnd/>
          </a:ln>
        </p:spPr>
        <p:txBody>
          <a:bodyPr wrap="none">
            <a:spAutoFit/>
          </a:bodyPr>
          <a:lstStyle/>
          <a:p>
            <a:pPr>
              <a:defRPr/>
            </a:pPr>
            <a:r>
              <a:rPr lang="ja-JP" altLang="en-US" sz="1108" dirty="0">
                <a:solidFill>
                  <a:srgbClr val="000000"/>
                </a:solidFill>
                <a:latin typeface="Meiryo UI" panose="020B0604030504040204" pitchFamily="50" charset="-128"/>
                <a:ea typeface="Meiryo UI" panose="020B0604030504040204" pitchFamily="50" charset="-128"/>
              </a:rPr>
              <a:t>ライフル銃の所持許可</a:t>
            </a:r>
          </a:p>
        </p:txBody>
      </p:sp>
      <p:sp>
        <p:nvSpPr>
          <p:cNvPr id="32" name="AutoShape 6"/>
          <p:cNvSpPr>
            <a:spLocks noChangeArrowheads="1"/>
          </p:cNvSpPr>
          <p:nvPr/>
        </p:nvSpPr>
        <p:spPr bwMode="auto">
          <a:xfrm>
            <a:off x="2511464" y="6315110"/>
            <a:ext cx="2604607" cy="426258"/>
          </a:xfrm>
          <a:prstGeom prst="roundRect">
            <a:avLst>
              <a:gd name="adj" fmla="val 16667"/>
            </a:avLst>
          </a:prstGeom>
          <a:solidFill>
            <a:srgbClr val="FFFFE1"/>
          </a:solidFill>
          <a:ln w="19050">
            <a:solidFill>
              <a:srgbClr val="FF9900"/>
            </a:solidFill>
            <a:round/>
            <a:headEnd/>
            <a:tailEnd/>
          </a:ln>
          <a:effectLst/>
        </p:spPr>
        <p:txBody>
          <a:bodyPr lIns="63111" tIns="31556" rIns="63111" bIns="31556" anchor="ctr"/>
          <a:lstStyle/>
          <a:p>
            <a:pPr>
              <a:defRPr/>
            </a:pPr>
            <a:r>
              <a:rPr lang="ja-JP" altLang="en-US" sz="1108" dirty="0">
                <a:solidFill>
                  <a:srgbClr val="000000"/>
                </a:solidFill>
                <a:latin typeface="Meiryo UI" panose="020B0604030504040204" pitchFamily="50" charset="-128"/>
                <a:ea typeface="Meiryo UI" panose="020B0604030504040204" pitchFamily="50" charset="-128"/>
              </a:rPr>
              <a:t>継続</a:t>
            </a:r>
            <a:r>
              <a:rPr lang="en-US" altLang="ja-JP" sz="1108" dirty="0">
                <a:solidFill>
                  <a:srgbClr val="000000"/>
                </a:solidFill>
                <a:latin typeface="Meiryo UI" panose="020B0604030504040204" pitchFamily="50" charset="-128"/>
                <a:ea typeface="Meiryo UI" panose="020B0604030504040204" pitchFamily="50" charset="-128"/>
              </a:rPr>
              <a:t>10</a:t>
            </a:r>
            <a:r>
              <a:rPr lang="ja-JP" altLang="en-US" sz="1108" dirty="0">
                <a:solidFill>
                  <a:srgbClr val="000000"/>
                </a:solidFill>
                <a:latin typeface="Meiryo UI" panose="020B0604030504040204" pitchFamily="50" charset="-128"/>
                <a:ea typeface="Meiryo UI" panose="020B0604030504040204" pitchFamily="50" charset="-128"/>
              </a:rPr>
              <a:t>年以上猟銃の所持がなくても、</a:t>
            </a:r>
            <a:br>
              <a:rPr lang="en-US" altLang="ja-JP" sz="1108" dirty="0">
                <a:solidFill>
                  <a:srgbClr val="000000"/>
                </a:solidFill>
                <a:latin typeface="Meiryo UI" panose="020B0604030504040204" pitchFamily="50" charset="-128"/>
                <a:ea typeface="Meiryo UI" panose="020B0604030504040204" pitchFamily="50" charset="-128"/>
              </a:rPr>
            </a:br>
            <a:r>
              <a:rPr lang="ja-JP" altLang="en-US" sz="1108" dirty="0">
                <a:solidFill>
                  <a:srgbClr val="000000"/>
                </a:solidFill>
                <a:latin typeface="Meiryo UI" panose="020B0604030504040204" pitchFamily="50" charset="-128"/>
                <a:ea typeface="Meiryo UI" panose="020B0604030504040204" pitchFamily="50" charset="-128"/>
              </a:rPr>
              <a:t>ライフル銃の所持許可の対象になり得る</a:t>
            </a:r>
          </a:p>
        </p:txBody>
      </p:sp>
      <p:sp>
        <p:nvSpPr>
          <p:cNvPr id="33" name="Line 6"/>
          <p:cNvSpPr>
            <a:spLocks noChangeShapeType="1"/>
          </p:cNvSpPr>
          <p:nvPr/>
        </p:nvSpPr>
        <p:spPr bwMode="auto">
          <a:xfrm rot="16200000">
            <a:off x="2174442" y="6358258"/>
            <a:ext cx="0" cy="366346"/>
          </a:xfrm>
          <a:prstGeom prst="line">
            <a:avLst/>
          </a:prstGeom>
          <a:noFill/>
          <a:ln w="9525">
            <a:solidFill>
              <a:schemeClr val="tx1"/>
            </a:solidFill>
            <a:round/>
            <a:headEnd/>
            <a:tailEnd type="triangle" w="med" len="med"/>
          </a:ln>
        </p:spPr>
        <p:txBody>
          <a:bodyPr/>
          <a:lstStyle/>
          <a:p>
            <a:pPr>
              <a:defRPr/>
            </a:pPr>
            <a:endParaRPr lang="ja-JP" altLang="en-US" sz="1662">
              <a:solidFill>
                <a:srgbClr val="000000"/>
              </a:solidFill>
              <a:latin typeface="Meiryo UI" panose="020B0604030504040204" pitchFamily="50" charset="-128"/>
              <a:ea typeface="Meiryo UI" panose="020B0604030504040204" pitchFamily="50" charset="-128"/>
            </a:endParaRPr>
          </a:p>
        </p:txBody>
      </p:sp>
      <p:sp>
        <p:nvSpPr>
          <p:cNvPr id="35" name="正方形/長方形 13"/>
          <p:cNvSpPr>
            <a:spLocks noChangeArrowheads="1"/>
          </p:cNvSpPr>
          <p:nvPr/>
        </p:nvSpPr>
        <p:spPr bwMode="auto">
          <a:xfrm>
            <a:off x="625865" y="4939892"/>
            <a:ext cx="1029449" cy="433324"/>
          </a:xfrm>
          <a:prstGeom prst="rect">
            <a:avLst/>
          </a:prstGeom>
          <a:noFill/>
          <a:ln w="9525">
            <a:noFill/>
            <a:miter lim="800000"/>
            <a:headEnd/>
            <a:tailEnd/>
          </a:ln>
        </p:spPr>
        <p:txBody>
          <a:bodyPr wrap="none">
            <a:spAutoFit/>
          </a:bodyPr>
          <a:lstStyle/>
          <a:p>
            <a:pPr>
              <a:defRPr/>
            </a:pPr>
            <a:r>
              <a:rPr lang="ja-JP" altLang="en-US" sz="1108" dirty="0">
                <a:solidFill>
                  <a:srgbClr val="000000"/>
                </a:solidFill>
                <a:latin typeface="Meiryo UI" panose="020B0604030504040204" pitchFamily="50" charset="-128"/>
                <a:ea typeface="Meiryo UI" panose="020B0604030504040204" pitchFamily="50" charset="-128"/>
              </a:rPr>
              <a:t>主として捕獲に</a:t>
            </a:r>
            <a:br>
              <a:rPr lang="en-US" altLang="ja-JP" sz="1108" dirty="0">
                <a:solidFill>
                  <a:srgbClr val="000000"/>
                </a:solidFill>
                <a:latin typeface="Meiryo UI" panose="020B0604030504040204" pitchFamily="50" charset="-128"/>
                <a:ea typeface="Meiryo UI" panose="020B0604030504040204" pitchFamily="50" charset="-128"/>
              </a:rPr>
            </a:br>
            <a:r>
              <a:rPr lang="ja-JP" altLang="en-US" sz="1108" dirty="0">
                <a:solidFill>
                  <a:srgbClr val="000000"/>
                </a:solidFill>
                <a:latin typeface="Meiryo UI" panose="020B0604030504040204" pitchFamily="50" charset="-128"/>
                <a:ea typeface="Meiryo UI" panose="020B0604030504040204" pitchFamily="50" charset="-128"/>
              </a:rPr>
              <a:t>従事する隊員</a:t>
            </a:r>
          </a:p>
        </p:txBody>
      </p:sp>
      <p:sp>
        <p:nvSpPr>
          <p:cNvPr id="36" name="Line 6"/>
          <p:cNvSpPr>
            <a:spLocks noChangeShapeType="1"/>
          </p:cNvSpPr>
          <p:nvPr/>
        </p:nvSpPr>
        <p:spPr bwMode="auto">
          <a:xfrm rot="16200000">
            <a:off x="2174442" y="4936506"/>
            <a:ext cx="0" cy="366346"/>
          </a:xfrm>
          <a:prstGeom prst="line">
            <a:avLst/>
          </a:prstGeom>
          <a:noFill/>
          <a:ln w="9525">
            <a:solidFill>
              <a:schemeClr val="tx1"/>
            </a:solidFill>
            <a:round/>
            <a:headEnd/>
            <a:tailEnd type="triangle" w="med" len="med"/>
          </a:ln>
        </p:spPr>
        <p:txBody>
          <a:bodyPr/>
          <a:lstStyle/>
          <a:p>
            <a:pPr>
              <a:defRPr/>
            </a:pPr>
            <a:endParaRPr lang="ja-JP" altLang="en-US" sz="1662">
              <a:solidFill>
                <a:srgbClr val="000000"/>
              </a:solidFill>
              <a:latin typeface="Meiryo UI" panose="020B0604030504040204" pitchFamily="50" charset="-128"/>
              <a:ea typeface="Meiryo UI" panose="020B0604030504040204" pitchFamily="50" charset="-128"/>
            </a:endParaRPr>
          </a:p>
        </p:txBody>
      </p:sp>
      <p:sp>
        <p:nvSpPr>
          <p:cNvPr id="37" name="AutoShape 6"/>
          <p:cNvSpPr>
            <a:spLocks noChangeArrowheads="1"/>
          </p:cNvSpPr>
          <p:nvPr/>
        </p:nvSpPr>
        <p:spPr bwMode="auto">
          <a:xfrm>
            <a:off x="2515858" y="4996176"/>
            <a:ext cx="1299257" cy="256443"/>
          </a:xfrm>
          <a:prstGeom prst="roundRect">
            <a:avLst>
              <a:gd name="adj" fmla="val 16667"/>
            </a:avLst>
          </a:prstGeom>
          <a:solidFill>
            <a:srgbClr val="FFFFE1"/>
          </a:solidFill>
          <a:ln w="19050">
            <a:solidFill>
              <a:srgbClr val="FF9900"/>
            </a:solidFill>
            <a:round/>
            <a:headEnd/>
            <a:tailEnd/>
          </a:ln>
          <a:effectLst/>
        </p:spPr>
        <p:txBody>
          <a:bodyPr wrap="none" lIns="63111" tIns="31556" rIns="63111" bIns="31556" anchor="ctr"/>
          <a:lstStyle/>
          <a:p>
            <a:pPr defTabSz="883649">
              <a:defRPr/>
            </a:pPr>
            <a:r>
              <a:rPr lang="ja-JP" altLang="en-US" sz="1108" dirty="0">
                <a:solidFill>
                  <a:srgbClr val="000000"/>
                </a:solidFill>
                <a:latin typeface="Meiryo UI" panose="020B0604030504040204" pitchFamily="50" charset="-128"/>
                <a:ea typeface="Meiryo UI" panose="020B0604030504040204" pitchFamily="50" charset="-128"/>
              </a:rPr>
              <a:t>狩猟税は非課税</a:t>
            </a:r>
            <a:endParaRPr lang="ja-JP" altLang="en-US" sz="1108" b="1"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788312" y="5006361"/>
            <a:ext cx="2456122" cy="262829"/>
          </a:xfrm>
          <a:prstGeom prst="rect">
            <a:avLst/>
          </a:prstGeom>
          <a:noFill/>
        </p:spPr>
        <p:txBody>
          <a:bodyPr wrap="none" rtlCol="0">
            <a:spAutoFit/>
          </a:bodyPr>
          <a:lstStyle/>
          <a:p>
            <a:pPr>
              <a:defRPr/>
            </a:pPr>
            <a:r>
              <a:rPr lang="en-US" altLang="ja-JP" sz="1108" dirty="0">
                <a:solidFill>
                  <a:srgbClr val="000000"/>
                </a:solidFill>
                <a:latin typeface="Meiryo UI" panose="020B0604030504040204" pitchFamily="50" charset="-128"/>
                <a:ea typeface="Meiryo UI" panose="020B0604030504040204" pitchFamily="50" charset="-128"/>
              </a:rPr>
              <a:t>〈</a:t>
            </a:r>
            <a:r>
              <a:rPr lang="ja-JP" altLang="en-US" sz="1108" dirty="0">
                <a:solidFill>
                  <a:srgbClr val="000000"/>
                </a:solidFill>
                <a:latin typeface="Meiryo UI" panose="020B0604030504040204" pitchFamily="50" charset="-128"/>
                <a:ea typeface="Meiryo UI" panose="020B0604030504040204" pitchFamily="50" charset="-128"/>
              </a:rPr>
              <a:t>狩猟者</a:t>
            </a:r>
            <a:r>
              <a:rPr lang="en-US" altLang="ja-JP" sz="1108" dirty="0">
                <a:solidFill>
                  <a:srgbClr val="000000"/>
                </a:solidFill>
                <a:latin typeface="Meiryo UI" panose="020B0604030504040204" pitchFamily="50" charset="-128"/>
                <a:ea typeface="Meiryo UI" panose="020B0604030504040204" pitchFamily="50" charset="-128"/>
              </a:rPr>
              <a:t>(</a:t>
            </a:r>
            <a:r>
              <a:rPr lang="ja-JP" altLang="en-US" sz="1108" dirty="0">
                <a:solidFill>
                  <a:srgbClr val="000000"/>
                </a:solidFill>
                <a:latin typeface="Meiryo UI" panose="020B0604030504040204" pitchFamily="50" charset="-128"/>
                <a:ea typeface="Meiryo UI" panose="020B0604030504040204" pitchFamily="50" charset="-128"/>
              </a:rPr>
              <a:t>散弾銃等</a:t>
            </a:r>
            <a:r>
              <a:rPr lang="en-US" altLang="ja-JP" sz="1108" dirty="0">
                <a:solidFill>
                  <a:srgbClr val="000000"/>
                </a:solidFill>
                <a:latin typeface="Meiryo UI" panose="020B0604030504040204" pitchFamily="50" charset="-128"/>
                <a:ea typeface="Meiryo UI" panose="020B0604030504040204" pitchFamily="50" charset="-128"/>
              </a:rPr>
              <a:t>)16,500</a:t>
            </a:r>
            <a:r>
              <a:rPr lang="ja-JP" altLang="en-US" sz="1108" dirty="0">
                <a:solidFill>
                  <a:srgbClr val="000000"/>
                </a:solidFill>
                <a:latin typeface="Meiryo UI" panose="020B0604030504040204" pitchFamily="50" charset="-128"/>
                <a:ea typeface="Meiryo UI" panose="020B0604030504040204" pitchFamily="50" charset="-128"/>
              </a:rPr>
              <a:t>円→</a:t>
            </a:r>
            <a:r>
              <a:rPr lang="en-US" altLang="ja-JP" sz="1108" dirty="0">
                <a:solidFill>
                  <a:srgbClr val="000000"/>
                </a:solidFill>
                <a:latin typeface="Meiryo UI" panose="020B0604030504040204" pitchFamily="50" charset="-128"/>
                <a:ea typeface="Meiryo UI" panose="020B0604030504040204" pitchFamily="50" charset="-128"/>
              </a:rPr>
              <a:t>0</a:t>
            </a:r>
            <a:r>
              <a:rPr lang="ja-JP" altLang="en-US" sz="1108" dirty="0">
                <a:solidFill>
                  <a:srgbClr val="000000"/>
                </a:solidFill>
                <a:latin typeface="Meiryo UI" panose="020B0604030504040204" pitchFamily="50" charset="-128"/>
                <a:ea typeface="Meiryo UI" panose="020B0604030504040204" pitchFamily="50" charset="-128"/>
              </a:rPr>
              <a:t>円</a:t>
            </a:r>
            <a:r>
              <a:rPr lang="en-US" altLang="ja-JP" sz="1108" dirty="0">
                <a:solidFill>
                  <a:srgbClr val="000000"/>
                </a:solidFill>
                <a:latin typeface="Meiryo UI" panose="020B0604030504040204" pitchFamily="50" charset="-128"/>
                <a:ea typeface="Meiryo UI" panose="020B0604030504040204" pitchFamily="50" charset="-128"/>
              </a:rPr>
              <a:t>〉</a:t>
            </a:r>
            <a:endParaRPr lang="ja-JP" altLang="en-US" sz="1108" dirty="0">
              <a:solidFill>
                <a:srgbClr val="000000"/>
              </a:solidFill>
              <a:latin typeface="Meiryo UI" panose="020B0604030504040204" pitchFamily="50" charset="-128"/>
              <a:ea typeface="Meiryo UI" panose="020B0604030504040204" pitchFamily="50" charset="-128"/>
            </a:endParaRPr>
          </a:p>
        </p:txBody>
      </p:sp>
      <p:sp>
        <p:nvSpPr>
          <p:cNvPr id="39" name="正方形/長方形 15"/>
          <p:cNvSpPr>
            <a:spLocks noChangeArrowheads="1"/>
          </p:cNvSpPr>
          <p:nvPr/>
        </p:nvSpPr>
        <p:spPr bwMode="auto">
          <a:xfrm>
            <a:off x="637182" y="5895845"/>
            <a:ext cx="1313180" cy="262829"/>
          </a:xfrm>
          <a:prstGeom prst="rect">
            <a:avLst/>
          </a:prstGeom>
          <a:noFill/>
          <a:ln w="9525">
            <a:noFill/>
            <a:miter lim="800000"/>
            <a:headEnd/>
            <a:tailEnd/>
          </a:ln>
        </p:spPr>
        <p:txBody>
          <a:bodyPr wrap="none">
            <a:spAutoFit/>
          </a:bodyPr>
          <a:lstStyle/>
          <a:p>
            <a:pPr>
              <a:defRPr/>
            </a:pPr>
            <a:r>
              <a:rPr lang="ja-JP" altLang="en-US" sz="1108" b="1" dirty="0">
                <a:solidFill>
                  <a:srgbClr val="FF0000"/>
                </a:solidFill>
                <a:latin typeface="Meiryo UI" panose="020B0604030504040204" pitchFamily="50" charset="-128"/>
                <a:ea typeface="Meiryo UI" panose="020B0604030504040204" pitchFamily="50" charset="-128"/>
              </a:rPr>
              <a:t>銃刀法の技能講習</a:t>
            </a:r>
          </a:p>
        </p:txBody>
      </p:sp>
      <p:sp>
        <p:nvSpPr>
          <p:cNvPr id="40" name="AutoShape 6"/>
          <p:cNvSpPr>
            <a:spLocks noChangeArrowheads="1"/>
          </p:cNvSpPr>
          <p:nvPr/>
        </p:nvSpPr>
        <p:spPr bwMode="auto">
          <a:xfrm>
            <a:off x="2515859" y="5810347"/>
            <a:ext cx="2578794" cy="426965"/>
          </a:xfrm>
          <a:prstGeom prst="roundRect">
            <a:avLst>
              <a:gd name="adj" fmla="val 16667"/>
            </a:avLst>
          </a:prstGeom>
          <a:solidFill>
            <a:srgbClr val="FFFFE1"/>
          </a:solidFill>
          <a:ln w="19050">
            <a:solidFill>
              <a:srgbClr val="FF9900"/>
            </a:solidFill>
            <a:round/>
            <a:headEnd/>
            <a:tailEnd/>
          </a:ln>
          <a:effectLst/>
        </p:spPr>
        <p:txBody>
          <a:bodyPr lIns="63111" tIns="31556" rIns="63111" bIns="31556" anchor="ctr"/>
          <a:lstStyle/>
          <a:p>
            <a:pPr>
              <a:defRPr/>
            </a:pPr>
            <a:r>
              <a:rPr lang="ja-JP" altLang="en-US" sz="1108" dirty="0">
                <a:solidFill>
                  <a:srgbClr val="000000"/>
                </a:solidFill>
                <a:latin typeface="Meiryo UI" panose="020B0604030504040204" pitchFamily="50" charset="-128"/>
                <a:ea typeface="Meiryo UI" panose="020B0604030504040204" pitchFamily="50" charset="-128"/>
              </a:rPr>
              <a:t>一定の要件を満たす隊員は、</a:t>
            </a:r>
            <a:r>
              <a:rPr lang="ja-JP" altLang="en-US" sz="1108" b="1" dirty="0">
                <a:solidFill>
                  <a:srgbClr val="FF0000"/>
                </a:solidFill>
                <a:latin typeface="Meiryo UI" panose="020B0604030504040204" pitchFamily="50" charset="-128"/>
                <a:ea typeface="Meiryo UI" panose="020B0604030504040204" pitchFamily="50" charset="-128"/>
              </a:rPr>
              <a:t>猟銃所持許可の更新等における技能講習が免除</a:t>
            </a:r>
          </a:p>
        </p:txBody>
      </p:sp>
      <p:sp>
        <p:nvSpPr>
          <p:cNvPr id="42" name="テキスト ボックス 24"/>
          <p:cNvSpPr txBox="1">
            <a:spLocks noChangeArrowheads="1"/>
          </p:cNvSpPr>
          <p:nvPr/>
        </p:nvSpPr>
        <p:spPr bwMode="auto">
          <a:xfrm>
            <a:off x="337831" y="4604345"/>
            <a:ext cx="2313258" cy="336823"/>
          </a:xfrm>
          <a:prstGeom prst="rect">
            <a:avLst/>
          </a:prstGeom>
          <a:noFill/>
          <a:ln w="9525">
            <a:noFill/>
            <a:miter lim="800000"/>
            <a:headEnd/>
            <a:tailEnd/>
          </a:ln>
        </p:spPr>
        <p:txBody>
          <a:bodyPr wrap="square">
            <a:spAutoFit/>
          </a:bodyPr>
          <a:lstStyle/>
          <a:p>
            <a:pPr>
              <a:lnSpc>
                <a:spcPts val="2215"/>
              </a:lnSpc>
              <a:defRPr/>
            </a:pPr>
            <a:r>
              <a:rPr lang="ja-JP" altLang="en-US" sz="1292" dirty="0">
                <a:solidFill>
                  <a:prstClr val="black"/>
                </a:solidFill>
                <a:latin typeface="Meiryo UI" panose="020B0604030504040204" pitchFamily="50" charset="-128"/>
                <a:ea typeface="Meiryo UI" panose="020B0604030504040204" pitchFamily="50" charset="-128"/>
              </a:rPr>
              <a:t>〇 実施隊員へのメリット措置：</a:t>
            </a:r>
          </a:p>
        </p:txBody>
      </p:sp>
      <p:sp>
        <p:nvSpPr>
          <p:cNvPr id="43" name="正方形/長方形 13"/>
          <p:cNvSpPr>
            <a:spLocks noChangeArrowheads="1"/>
          </p:cNvSpPr>
          <p:nvPr/>
        </p:nvSpPr>
        <p:spPr bwMode="auto">
          <a:xfrm>
            <a:off x="5404466" y="5476771"/>
            <a:ext cx="3415330" cy="944810"/>
          </a:xfrm>
          <a:prstGeom prst="rect">
            <a:avLst/>
          </a:prstGeom>
          <a:noFill/>
          <a:ln w="9525">
            <a:solidFill>
              <a:schemeClr val="tx1"/>
            </a:solidFill>
            <a:miter lim="800000"/>
            <a:headEnd/>
            <a:tailEnd/>
          </a:ln>
        </p:spPr>
        <p:txBody>
          <a:bodyPr wrap="square">
            <a:spAutoFit/>
          </a:bodyPr>
          <a:lstStyle/>
          <a:p>
            <a:pPr>
              <a:defRPr/>
            </a:pPr>
            <a:r>
              <a:rPr lang="en-US" altLang="ja-JP" sz="1108" dirty="0">
                <a:solidFill>
                  <a:srgbClr val="000000"/>
                </a:solidFill>
                <a:latin typeface="Meiryo UI" panose="020B0604030504040204" pitchFamily="50" charset="-128"/>
                <a:ea typeface="Meiryo UI" panose="020B0604030504040204" pitchFamily="50" charset="-128"/>
              </a:rPr>
              <a:t>※</a:t>
            </a:r>
            <a:r>
              <a:rPr lang="ja-JP" altLang="en-US" sz="1108" dirty="0">
                <a:solidFill>
                  <a:srgbClr val="000000"/>
                </a:solidFill>
                <a:latin typeface="Meiryo UI" panose="020B0604030504040204" pitchFamily="50" charset="-128"/>
                <a:ea typeface="Meiryo UI" panose="020B0604030504040204" pitchFamily="50" charset="-128"/>
              </a:rPr>
              <a:t>実施隊員以外で捕獲に従事する者については、</a:t>
            </a:r>
            <a:endParaRPr lang="en-US" altLang="ja-JP" sz="1108" dirty="0">
              <a:solidFill>
                <a:srgbClr val="000000"/>
              </a:solidFill>
              <a:latin typeface="Meiryo UI" panose="020B0604030504040204" pitchFamily="50" charset="-128"/>
              <a:ea typeface="Meiryo UI" panose="020B0604030504040204" pitchFamily="50" charset="-128"/>
            </a:endParaRPr>
          </a:p>
          <a:p>
            <a:pPr>
              <a:defRPr/>
            </a:pPr>
            <a:r>
              <a:rPr lang="ja-JP" altLang="en-US" sz="1108" dirty="0">
                <a:solidFill>
                  <a:srgbClr val="000000"/>
                </a:solidFill>
                <a:latin typeface="Meiryo UI" panose="020B0604030504040204" pitchFamily="50" charset="-128"/>
                <a:ea typeface="Meiryo UI" panose="020B0604030504040204" pitchFamily="50" charset="-128"/>
              </a:rPr>
              <a:t>　 ○　狩猟税は</a:t>
            </a:r>
            <a:r>
              <a:rPr lang="ja-JP" altLang="en-US" sz="1108" u="sng" dirty="0">
                <a:solidFill>
                  <a:srgbClr val="000000"/>
                </a:solidFill>
                <a:latin typeface="Meiryo UI" panose="020B0604030504040204" pitchFamily="50" charset="-128"/>
                <a:ea typeface="Meiryo UI" panose="020B0604030504040204" pitchFamily="50" charset="-128"/>
              </a:rPr>
              <a:t>半額に減免</a:t>
            </a:r>
            <a:endParaRPr lang="en-US" altLang="ja-JP" sz="1108" u="sng" dirty="0">
              <a:solidFill>
                <a:srgbClr val="000000"/>
              </a:solidFill>
              <a:latin typeface="Meiryo UI" panose="020B0604030504040204" pitchFamily="50" charset="-128"/>
              <a:ea typeface="Meiryo UI" panose="020B0604030504040204" pitchFamily="50" charset="-128"/>
            </a:endParaRPr>
          </a:p>
          <a:p>
            <a:pPr>
              <a:defRPr/>
            </a:pPr>
            <a:r>
              <a:rPr lang="ja-JP" altLang="en-US" sz="1108" dirty="0">
                <a:solidFill>
                  <a:srgbClr val="000000"/>
                </a:solidFill>
                <a:latin typeface="Meiryo UI" panose="020B0604030504040204" pitchFamily="50" charset="-128"/>
                <a:ea typeface="Meiryo UI" panose="020B0604030504040204" pitchFamily="50" charset="-128"/>
              </a:rPr>
              <a:t> 　○　</a:t>
            </a:r>
            <a:r>
              <a:rPr lang="ja-JP" altLang="en-US" sz="1108" b="1" dirty="0">
                <a:solidFill>
                  <a:srgbClr val="FF0000"/>
                </a:solidFill>
                <a:latin typeface="Meiryo UI" panose="020B0604030504040204" pitchFamily="50" charset="-128"/>
                <a:ea typeface="Meiryo UI" panose="020B0604030504040204" pitchFamily="50" charset="-128"/>
              </a:rPr>
              <a:t>技能講習については</a:t>
            </a:r>
            <a:r>
              <a:rPr lang="ja-JP" altLang="en-US" sz="1108" b="1" u="sng" dirty="0">
                <a:solidFill>
                  <a:srgbClr val="FF0000"/>
                </a:solidFill>
                <a:latin typeface="Meiryo UI" panose="020B0604030504040204" pitchFamily="50" charset="-128"/>
                <a:ea typeface="Meiryo UI" panose="020B0604030504040204" pitchFamily="50" charset="-128"/>
              </a:rPr>
              <a:t>令和</a:t>
            </a:r>
            <a:r>
              <a:rPr lang="en-US" altLang="ja-JP" sz="1108" b="1" u="sng" dirty="0">
                <a:solidFill>
                  <a:srgbClr val="FF0000"/>
                </a:solidFill>
                <a:latin typeface="Meiryo UI" panose="020B0604030504040204" pitchFamily="50" charset="-128"/>
                <a:ea typeface="Meiryo UI" panose="020B0604030504040204" pitchFamily="50" charset="-128"/>
              </a:rPr>
              <a:t>9</a:t>
            </a:r>
            <a:r>
              <a:rPr lang="ja-JP" altLang="en-US" sz="1108" b="1" u="sng" dirty="0">
                <a:solidFill>
                  <a:srgbClr val="FF0000"/>
                </a:solidFill>
                <a:latin typeface="Meiryo UI" panose="020B0604030504040204" pitchFamily="50" charset="-128"/>
                <a:ea typeface="Meiryo UI" panose="020B0604030504040204" pitchFamily="50" charset="-128"/>
              </a:rPr>
              <a:t>年</a:t>
            </a:r>
            <a:r>
              <a:rPr lang="en-US" altLang="ja-JP" sz="1108" b="1" u="sng" dirty="0">
                <a:solidFill>
                  <a:srgbClr val="FF0000"/>
                </a:solidFill>
                <a:latin typeface="Meiryo UI" panose="020B0604030504040204" pitchFamily="50" charset="-128"/>
                <a:ea typeface="Meiryo UI" panose="020B0604030504040204" pitchFamily="50" charset="-128"/>
              </a:rPr>
              <a:t>4</a:t>
            </a:r>
            <a:r>
              <a:rPr lang="ja-JP" altLang="en-US" sz="1108" b="1" u="sng" dirty="0">
                <a:solidFill>
                  <a:srgbClr val="FF0000"/>
                </a:solidFill>
                <a:latin typeface="Meiryo UI" panose="020B0604030504040204" pitchFamily="50" charset="-128"/>
                <a:ea typeface="Meiryo UI" panose="020B0604030504040204" pitchFamily="50" charset="-128"/>
              </a:rPr>
              <a:t>月</a:t>
            </a:r>
            <a:r>
              <a:rPr lang="en-US" altLang="ja-JP" sz="1108" b="1" u="sng" dirty="0">
                <a:solidFill>
                  <a:srgbClr val="FF0000"/>
                </a:solidFill>
                <a:latin typeface="Meiryo UI" panose="020B0604030504040204" pitchFamily="50" charset="-128"/>
                <a:ea typeface="Meiryo UI" panose="020B0604030504040204" pitchFamily="50" charset="-128"/>
              </a:rPr>
              <a:t>15</a:t>
            </a:r>
            <a:r>
              <a:rPr lang="ja-JP" altLang="en-US" sz="1108" b="1" u="sng" dirty="0">
                <a:solidFill>
                  <a:srgbClr val="FF0000"/>
                </a:solidFill>
                <a:latin typeface="Meiryo UI" panose="020B0604030504040204" pitchFamily="50" charset="-128"/>
                <a:ea typeface="Meiryo UI" panose="020B0604030504040204" pitchFamily="50" charset="-128"/>
              </a:rPr>
              <a:t>日まで免除</a:t>
            </a:r>
            <a:endParaRPr lang="en-US" altLang="ja-JP" sz="1108" b="1" u="sng" dirty="0">
              <a:solidFill>
                <a:srgbClr val="FF0000"/>
              </a:solidFill>
              <a:latin typeface="Meiryo UI" panose="020B0604030504040204" pitchFamily="50" charset="-128"/>
              <a:ea typeface="Meiryo UI" panose="020B0604030504040204" pitchFamily="50" charset="-128"/>
            </a:endParaRPr>
          </a:p>
          <a:p>
            <a:pPr>
              <a:defRPr/>
            </a:pPr>
            <a:r>
              <a:rPr lang="ja-JP" altLang="en-US" sz="1108" dirty="0">
                <a:solidFill>
                  <a:prstClr val="black"/>
                </a:solidFill>
                <a:latin typeface="Meiryo UI" panose="020B0604030504040204" pitchFamily="50" charset="-128"/>
                <a:ea typeface="Meiryo UI" panose="020B0604030504040204" pitchFamily="50" charset="-128"/>
              </a:rPr>
              <a:t>　 ○　</a:t>
            </a:r>
            <a:r>
              <a:rPr lang="ja-JP" altLang="en-US" sz="1108" dirty="0">
                <a:solidFill>
                  <a:srgbClr val="000000"/>
                </a:solidFill>
                <a:latin typeface="Meiryo UI" panose="020B0604030504040204" pitchFamily="50" charset="-128"/>
                <a:ea typeface="Meiryo UI" panose="020B0604030504040204" pitchFamily="50" charset="-128"/>
              </a:rPr>
              <a:t>ライフル銃の所持許可に係る特例措置は、</a:t>
            </a:r>
            <a:r>
              <a:rPr lang="ja-JP" altLang="en-US" sz="1108" dirty="0">
                <a:solidFill>
                  <a:prstClr val="black"/>
                </a:solidFill>
                <a:latin typeface="Meiryo UI" panose="020B0604030504040204" pitchFamily="50" charset="-128"/>
                <a:ea typeface="Meiryo UI" panose="020B0604030504040204" pitchFamily="50" charset="-128"/>
              </a:rPr>
              <a:t>実施</a:t>
            </a:r>
            <a:endParaRPr lang="en-US" altLang="ja-JP" sz="1108" dirty="0">
              <a:solidFill>
                <a:prstClr val="black"/>
              </a:solidFill>
              <a:latin typeface="Meiryo UI" panose="020B0604030504040204" pitchFamily="50" charset="-128"/>
              <a:ea typeface="Meiryo UI" panose="020B0604030504040204" pitchFamily="50" charset="-128"/>
            </a:endParaRPr>
          </a:p>
          <a:p>
            <a:pPr>
              <a:defRPr/>
            </a:pPr>
            <a:r>
              <a:rPr lang="ja-JP" altLang="en-US" sz="1108" dirty="0">
                <a:solidFill>
                  <a:prstClr val="black"/>
                </a:solidFill>
                <a:latin typeface="Meiryo UI" panose="020B0604030504040204" pitchFamily="50" charset="-128"/>
                <a:ea typeface="Meiryo UI" panose="020B0604030504040204" pitchFamily="50" charset="-128"/>
              </a:rPr>
              <a:t>　　　　隊員と同じく対象になり得る。</a:t>
            </a:r>
            <a:endParaRPr lang="ja-JP" altLang="en-US" sz="1108" dirty="0">
              <a:solidFill>
                <a:srgbClr val="000000"/>
              </a:solidFill>
              <a:latin typeface="Meiryo UI" panose="020B0604030504040204" pitchFamily="50" charset="-128"/>
              <a:ea typeface="Meiryo UI" panose="020B0604030504040204" pitchFamily="50" charset="-128"/>
            </a:endParaRPr>
          </a:p>
        </p:txBody>
      </p:sp>
      <p:cxnSp>
        <p:nvCxnSpPr>
          <p:cNvPr id="45" name="直線コネクタ 44">
            <a:extLst>
              <a:ext uri="{FF2B5EF4-FFF2-40B4-BE49-F238E27FC236}">
                <a16:creationId xmlns:a16="http://schemas.microsoft.com/office/drawing/2014/main" id="{1FD70E5F-C483-4864-96F2-E51DB4A52D54}"/>
              </a:ext>
            </a:extLst>
          </p:cNvPr>
          <p:cNvCxnSpPr/>
          <p:nvPr/>
        </p:nvCxnSpPr>
        <p:spPr>
          <a:xfrm>
            <a:off x="-216426" y="596965"/>
            <a:ext cx="9576852" cy="0"/>
          </a:xfrm>
          <a:prstGeom prst="line">
            <a:avLst/>
          </a:prstGeom>
          <a:noFill/>
          <a:ln w="63500" cap="flat" cmpd="thickThin" algn="ctr">
            <a:solidFill>
              <a:srgbClr val="70AD47"/>
            </a:solidFill>
            <a:prstDash val="solid"/>
            <a:miter lim="800000"/>
          </a:ln>
          <a:effectLst/>
        </p:spPr>
      </p:cxnSp>
      <p:sp>
        <p:nvSpPr>
          <p:cNvPr id="46" name="Line 6">
            <a:extLst>
              <a:ext uri="{FF2B5EF4-FFF2-40B4-BE49-F238E27FC236}">
                <a16:creationId xmlns:a16="http://schemas.microsoft.com/office/drawing/2014/main" id="{391DF4A9-0313-43F9-AD8E-867EFF155D2D}"/>
              </a:ext>
            </a:extLst>
          </p:cNvPr>
          <p:cNvSpPr>
            <a:spLocks noChangeShapeType="1"/>
          </p:cNvSpPr>
          <p:nvPr/>
        </p:nvSpPr>
        <p:spPr bwMode="auto">
          <a:xfrm rot="16200000">
            <a:off x="2174443" y="5442845"/>
            <a:ext cx="0" cy="366346"/>
          </a:xfrm>
          <a:prstGeom prst="line">
            <a:avLst/>
          </a:prstGeom>
          <a:noFill/>
          <a:ln w="9525">
            <a:solidFill>
              <a:schemeClr val="tx1"/>
            </a:solidFill>
            <a:round/>
            <a:headEnd/>
            <a:tailEnd type="triangle" w="med" len="med"/>
          </a:ln>
        </p:spPr>
        <p:txBody>
          <a:bodyPr/>
          <a:lstStyle/>
          <a:p>
            <a:pPr>
              <a:defRPr/>
            </a:pPr>
            <a:endParaRPr lang="ja-JP" altLang="en-US" sz="1662">
              <a:solidFill>
                <a:srgbClr val="000000"/>
              </a:solidFill>
              <a:latin typeface="Meiryo UI" panose="020B0604030504040204" pitchFamily="50" charset="-128"/>
              <a:ea typeface="Meiryo UI" panose="020B0604030504040204" pitchFamily="50" charset="-128"/>
            </a:endParaRPr>
          </a:p>
        </p:txBody>
      </p:sp>
      <p:sp>
        <p:nvSpPr>
          <p:cNvPr id="47" name="Line 6">
            <a:extLst>
              <a:ext uri="{FF2B5EF4-FFF2-40B4-BE49-F238E27FC236}">
                <a16:creationId xmlns:a16="http://schemas.microsoft.com/office/drawing/2014/main" id="{A6B56A84-571F-47F1-AB5C-5862D1CA8577}"/>
              </a:ext>
            </a:extLst>
          </p:cNvPr>
          <p:cNvSpPr>
            <a:spLocks noChangeShapeType="1"/>
          </p:cNvSpPr>
          <p:nvPr/>
        </p:nvSpPr>
        <p:spPr bwMode="auto">
          <a:xfrm rot="16200000">
            <a:off x="2174443" y="5854731"/>
            <a:ext cx="0" cy="366346"/>
          </a:xfrm>
          <a:prstGeom prst="line">
            <a:avLst/>
          </a:prstGeom>
          <a:noFill/>
          <a:ln w="9525">
            <a:solidFill>
              <a:schemeClr val="tx1"/>
            </a:solidFill>
            <a:round/>
            <a:headEnd/>
            <a:tailEnd type="triangle" w="med" len="med"/>
          </a:ln>
        </p:spPr>
        <p:txBody>
          <a:bodyPr/>
          <a:lstStyle/>
          <a:p>
            <a:pPr>
              <a:defRPr/>
            </a:pPr>
            <a:endParaRPr lang="ja-JP" altLang="en-US" sz="1662">
              <a:solidFill>
                <a:srgbClr val="000000"/>
              </a:solidFill>
              <a:latin typeface="Meiryo UI" panose="020B0604030504040204" pitchFamily="50" charset="-128"/>
              <a:ea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AD4A41B1-11B1-4F06-8FD1-A6C1B3A09969}"/>
              </a:ext>
            </a:extLst>
          </p:cNvPr>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36998460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63500" cap="flat" cmpd="thickThin" algn="ctr">
          <a:solidFill>
            <a:srgbClr val="70AD47"/>
          </a:solidFill>
          <a:prstDash val="solid"/>
          <a:miter lim="800000"/>
        </a:ln>
        <a:effectLst/>
      </a:spPr>
      <a:bodyPr/>
      <a:lstStyle/>
    </a:lnDef>
  </a:objectDefaults>
  <a:extraClrSchemeLst/>
</a:theme>
</file>

<file path=ppt/theme/theme2.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EFF5580-CD12-42F0-A0AD-451F4A2168F7}" vid="{44C233BC-22A9-41EB-A1F5-4F96A8ACF7CA}"/>
    </a:ext>
  </a:extLst>
</a:theme>
</file>

<file path=ppt/theme/theme3.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09F915-354F-4168-BFEE-F1AC42967313}" vid="{DA7C428A-DDB8-42BE-80D7-EFDBDC232634}"/>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7793</Words>
  <Application>Microsoft Office PowerPoint</Application>
  <PresentationFormat>画面に合わせる (4:3)</PresentationFormat>
  <Paragraphs>1253</Paragraphs>
  <Slides>23</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23</vt:i4>
      </vt:variant>
    </vt:vector>
  </HeadingPairs>
  <TitlesOfParts>
    <vt:vector size="37" baseType="lpstr">
      <vt:lpstr>Meiryo UI</vt:lpstr>
      <vt:lpstr>ＭＳ Ｐゴシック</vt:lpstr>
      <vt:lpstr>メイリオ</vt:lpstr>
      <vt:lpstr>游ゴシック</vt:lpstr>
      <vt:lpstr>游明朝</vt:lpstr>
      <vt:lpstr>Arial</vt:lpstr>
      <vt:lpstr>Calibri</vt:lpstr>
      <vt:lpstr>Calibri Light</vt:lpstr>
      <vt:lpstr>Cambria</vt:lpstr>
      <vt:lpstr>Office テーマ</vt:lpstr>
      <vt:lpstr>7_Office テーマ</vt:lpstr>
      <vt:lpstr>8_Office テーマ</vt:lpstr>
      <vt:lpstr>2_Office テーマ</vt:lpstr>
      <vt:lpstr>3_Office テーマ</vt:lpstr>
      <vt:lpstr>鳥獣被害防止対策について</vt:lpstr>
      <vt:lpstr>1. 鳥獣被害防止対策の推進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改正鳥獣被害防止特措法と 今後の被害防止対策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2023-05-22T04:20:59Z</dcterms:created>
  <dcterms:modified xsi:type="dcterms:W3CDTF">2023-05-22T05:11:26Z</dcterms:modified>
</cp:coreProperties>
</file>