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2.xml" ContentType="application/vnd.openxmlformats-officedocument.drawingml.chartshap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66" r:id="rId6"/>
    <p:sldMasterId id="2147483736" r:id="rId7"/>
    <p:sldMasterId id="2147483760" r:id="rId8"/>
  </p:sldMasterIdLst>
  <p:notesMasterIdLst>
    <p:notesMasterId r:id="rId38"/>
  </p:notesMasterIdLst>
  <p:handoutMasterIdLst>
    <p:handoutMasterId r:id="rId39"/>
  </p:handoutMasterIdLst>
  <p:sldIdLst>
    <p:sldId id="277" r:id="rId9"/>
    <p:sldId id="4718" r:id="rId10"/>
    <p:sldId id="4751" r:id="rId11"/>
    <p:sldId id="4844" r:id="rId12"/>
    <p:sldId id="2147140500" r:id="rId13"/>
    <p:sldId id="4839" r:id="rId14"/>
    <p:sldId id="4838" r:id="rId15"/>
    <p:sldId id="2147140490" r:id="rId16"/>
    <p:sldId id="4837" r:id="rId17"/>
    <p:sldId id="2147140495" r:id="rId18"/>
    <p:sldId id="2147140494" r:id="rId19"/>
    <p:sldId id="2147140502" r:id="rId20"/>
    <p:sldId id="4340" r:id="rId21"/>
    <p:sldId id="462" r:id="rId22"/>
    <p:sldId id="2147140497" r:id="rId23"/>
    <p:sldId id="4321" r:id="rId24"/>
    <p:sldId id="2147140499" r:id="rId25"/>
    <p:sldId id="2147140487" r:id="rId26"/>
    <p:sldId id="2147140496" r:id="rId27"/>
    <p:sldId id="4232" r:id="rId28"/>
    <p:sldId id="259" r:id="rId29"/>
    <p:sldId id="2147140503" r:id="rId30"/>
    <p:sldId id="4845" r:id="rId31"/>
    <p:sldId id="266" r:id="rId32"/>
    <p:sldId id="268" r:id="rId33"/>
    <p:sldId id="2147140505" r:id="rId34"/>
    <p:sldId id="4758" r:id="rId35"/>
    <p:sldId id="2147140504" r:id="rId36"/>
    <p:sldId id="4767" r:id="rId37"/>
  </p:sldIdLst>
  <p:sldSz cx="9144000" cy="6858000" type="screen4x3"/>
  <p:notesSz cx="6735763" cy="9866313"/>
  <p:defaultTextStyle>
    <a:defPPr>
      <a:defRPr lang="ja-JP"/>
    </a:defPPr>
    <a:lvl1pPr algn="l" rtl="0" fontAlgn="base">
      <a:spcBef>
        <a:spcPct val="0"/>
      </a:spcBef>
      <a:spcAft>
        <a:spcPct val="0"/>
      </a:spcAft>
      <a:defRPr kumimoji="1"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FF99"/>
    <a:srgbClr val="99FFCC"/>
    <a:srgbClr val="006600"/>
    <a:srgbClr val="009900"/>
    <a:srgbClr val="CCFFFF"/>
    <a:srgbClr val="3333CC"/>
    <a:srgbClr val="FF0000"/>
    <a:srgbClr val="FFCCCC"/>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スタイル (中間)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09" autoAdjust="0"/>
    <p:restoredTop sz="85262" autoAdjust="0"/>
  </p:normalViewPr>
  <p:slideViewPr>
    <p:cSldViewPr>
      <p:cViewPr varScale="1">
        <p:scale>
          <a:sx n="107" d="100"/>
          <a:sy n="107" d="100"/>
        </p:scale>
        <p:origin x="1884"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C:\Users\&#21644;&#30000;&#21331;&#24049;(WADATakumi)\OneDrive%20-%20digitalgojp\&#12487;&#12473;&#12463;&#12488;&#12483;&#12503;\R4_&#21644;&#30000;\41_&#21462;&#26448;&#22577;&#21578;&#12539;&#26032;&#32862;&#35352;&#20107;\230314_&#26085;&#26412;&#34892;&#25919;&#26360;&#22763;&#20250;\&#12464;&#12521;&#12501;&#29992;.xlsx" TargetMode="Externa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file:///C:\Users\&#21644;&#30000;&#21331;&#24049;(WADATakumi)\OneDrive%20-%20digitalgojp\&#12487;&#12473;&#12463;&#12488;&#12483;&#12503;\R4_&#21644;&#30000;\41_&#21462;&#26448;&#22577;&#21578;&#12539;&#26032;&#32862;&#35352;&#20107;\230314_&#26085;&#26412;&#34892;&#25919;&#26360;&#22763;&#20250;\&#12464;&#12521;&#12501;&#29992;.xlsx" TargetMode="Externa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2.xml"/></Relationships>
</file>

<file path=ppt/charts/_rels/chart6.xml.rels><?xml version="1.0" encoding="UTF-8" standalone="yes"?>
<Relationships xmlns="http://schemas.openxmlformats.org/package/2006/relationships"><Relationship Id="rId3" Type="http://schemas.openxmlformats.org/officeDocument/2006/relationships/oleObject" Target="https://digitalgojp.sharepoint.com/sites/MAFF_FS00168/Lib5004/05_&#20196;&#21644;&#65301;&#24180;&#24230;/&#65297;&#24180;&#26410;&#28288;&#20445;&#23384;&#12501;&#12457;&#12523;&#12480;/03_&#36786;&#27850;&#25512;&#36914;/&#9733;&#36786;&#27850;&#12487;&#12540;&#12479;&#12505;&#12540;&#12473;&#9733;/&#23455;&#32318;&#35519;&#26619;/&#12304;&#27231;&#65298;%20&#30465;&#20869;&#36786;&#27850;&#25285;&#24403;&#32773;&#38480;&#12426;&#12305;&#23455;&#32318;&#35519;&#26619;&#20027;&#35201;&#12487;&#12540;&#12479;&#65288;H29&#65374;R4&#24180;&#24230;&#65289;&#8251;&#12487;&#12540;&#12479;&#32232;&#38598;&#29992;.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digitalgojp.sharepoint.com/sites/MAFF_FS00168/Lib5004/05_&#20196;&#21644;&#65301;&#24180;&#24230;/&#65297;&#24180;&#26410;&#28288;&#20445;&#23384;&#12501;&#12457;&#12523;&#12480;/03_&#36786;&#27850;&#25512;&#36914;/&#9733;&#36786;&#27850;&#12487;&#12540;&#12479;&#12505;&#12540;&#12473;&#9733;/&#23455;&#32318;&#35519;&#26619;/&#12304;&#27231;&#65298;%20&#30465;&#20869;&#36786;&#27850;&#25285;&#24403;&#32773;&#38480;&#12426;&#12305;&#23455;&#32318;&#35519;&#26619;&#20027;&#35201;&#12487;&#12540;&#12479;&#65288;H29&#65374;R4&#24180;&#24230;&#65289;&#8251;&#12487;&#12540;&#12479;&#32232;&#38598;&#29992;.xlsx"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dPt>
            <c:idx val="0"/>
            <c:bubble3D val="0"/>
            <c:spPr>
              <a:solidFill>
                <a:srgbClr val="4F81BD">
                  <a:lumMod val="60000"/>
                  <a:lumOff val="40000"/>
                </a:srgbClr>
              </a:solidFill>
              <a:ln w="19050">
                <a:solidFill>
                  <a:schemeClr val="lt1"/>
                </a:solidFill>
              </a:ln>
              <a:effectLst/>
            </c:spPr>
            <c:extLst>
              <c:ext xmlns:c16="http://schemas.microsoft.com/office/drawing/2014/chart" uri="{C3380CC4-5D6E-409C-BE32-E72D297353CC}">
                <c16:uniqueId val="{00000001-8582-421A-ADD0-CA85202A7697}"/>
              </c:ext>
            </c:extLst>
          </c:dPt>
          <c:dPt>
            <c:idx val="1"/>
            <c:bubble3D val="0"/>
            <c:spPr>
              <a:solidFill>
                <a:srgbClr val="F79646">
                  <a:lumMod val="60000"/>
                  <a:lumOff val="40000"/>
                </a:srgbClr>
              </a:solidFill>
              <a:ln w="19050">
                <a:solidFill>
                  <a:schemeClr val="lt1"/>
                </a:solidFill>
              </a:ln>
              <a:effectLst/>
            </c:spPr>
            <c:extLst>
              <c:ext xmlns:c16="http://schemas.microsoft.com/office/drawing/2014/chart" uri="{C3380CC4-5D6E-409C-BE32-E72D297353CC}">
                <c16:uniqueId val="{00000003-8582-421A-ADD0-CA85202A7697}"/>
              </c:ext>
            </c:extLst>
          </c:dPt>
          <c:dPt>
            <c:idx val="2"/>
            <c:bubble3D val="0"/>
            <c:spPr>
              <a:solidFill>
                <a:srgbClr val="9BBB59"/>
              </a:solidFill>
              <a:ln w="19050">
                <a:solidFill>
                  <a:schemeClr val="lt1"/>
                </a:solidFill>
              </a:ln>
              <a:effectLst/>
            </c:spPr>
            <c:extLst>
              <c:ext xmlns:c16="http://schemas.microsoft.com/office/drawing/2014/chart" uri="{C3380CC4-5D6E-409C-BE32-E72D297353CC}">
                <c16:uniqueId val="{00000005-8582-421A-ADD0-CA85202A7697}"/>
              </c:ext>
            </c:extLst>
          </c:dPt>
          <c:dLbls>
            <c:delete val="1"/>
          </c:dLbls>
          <c:cat>
            <c:strRef>
              <c:f>Sheet1!$A$60:$A$62</c:f>
              <c:strCache>
                <c:ptCount val="3"/>
                <c:pt idx="0">
                  <c:v>農業経営体</c:v>
                </c:pt>
                <c:pt idx="1">
                  <c:v>農業協同組合</c:v>
                </c:pt>
                <c:pt idx="2">
                  <c:v>その他</c:v>
                </c:pt>
              </c:strCache>
            </c:strRef>
          </c:cat>
          <c:val>
            <c:numRef>
              <c:f>Sheet1!$B$60:$B$62</c:f>
              <c:numCache>
                <c:formatCode>#,##0_);[Red]\(#,##0\)</c:formatCode>
                <c:ptCount val="3"/>
                <c:pt idx="0">
                  <c:v>1805</c:v>
                </c:pt>
                <c:pt idx="1">
                  <c:v>3800</c:v>
                </c:pt>
                <c:pt idx="2">
                  <c:v>4859</c:v>
                </c:pt>
              </c:numCache>
            </c:numRef>
          </c:val>
          <c:extLst>
            <c:ext xmlns:c16="http://schemas.microsoft.com/office/drawing/2014/chart" uri="{C3380CC4-5D6E-409C-BE32-E72D297353CC}">
              <c16:uniqueId val="{00000006-8582-421A-ADD0-CA85202A7697}"/>
            </c:ext>
          </c:extLst>
        </c:ser>
        <c:dLbls>
          <c:showLegendKey val="0"/>
          <c:showVal val="1"/>
          <c:showCatName val="1"/>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ja-JP"/>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89328848302509"/>
          <c:y val="6.6032020384707901E-2"/>
          <c:w val="0.81846062816412746"/>
          <c:h val="0.82496455086685039"/>
        </c:manualLayout>
      </c:layout>
      <c:barChart>
        <c:barDir val="col"/>
        <c:grouping val="clustered"/>
        <c:varyColors val="0"/>
        <c:ser>
          <c:idx val="0"/>
          <c:order val="0"/>
          <c:tx>
            <c:strRef>
              <c:f>Sheet1!$B$1</c:f>
              <c:strCache>
                <c:ptCount val="1"/>
                <c:pt idx="0">
                  <c:v>系列 1</c:v>
                </c:pt>
              </c:strCache>
            </c:strRef>
          </c:tx>
          <c:spPr>
            <a:solidFill>
              <a:schemeClr val="bg1">
                <a:lumMod val="65000"/>
              </a:schemeClr>
            </a:solidFill>
            <a:ln>
              <a:noFill/>
            </a:ln>
            <a:effectLst/>
          </c:spPr>
          <c:invertIfNegative val="0"/>
          <c:dLbls>
            <c:numFmt formatCode="#,##0_);[Red]\(#,##0\)" sourceLinked="0"/>
            <c:spPr>
              <a:noFill/>
              <a:ln>
                <a:noFill/>
              </a:ln>
              <a:effectLst/>
            </c:spPr>
            <c:txPr>
              <a:bodyPr rot="0" spcFirstLastPara="1" vertOverflow="ellipsis" vert="horz" wrap="square" lIns="38100" tIns="19050" rIns="38100" bIns="19050" anchor="ctr" anchorCtr="1">
                <a:spAutoFit/>
              </a:bodyPr>
              <a:lstStyle/>
              <a:p>
                <a:pPr>
                  <a:defRPr lang="ja-JP" sz="8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H23</c:v>
                </c:pt>
                <c:pt idx="1">
                  <c:v>H25</c:v>
                </c:pt>
                <c:pt idx="2">
                  <c:v>H27</c:v>
                </c:pt>
                <c:pt idx="3">
                  <c:v>H29</c:v>
                </c:pt>
                <c:pt idx="4">
                  <c:v>R1</c:v>
                </c:pt>
                <c:pt idx="5">
                  <c:v>R3</c:v>
                </c:pt>
                <c:pt idx="6">
                  <c:v>R5</c:v>
                </c:pt>
              </c:strCache>
            </c:strRef>
          </c:cat>
          <c:val>
            <c:numRef>
              <c:f>Sheet1!$B$2:$B$8</c:f>
              <c:numCache>
                <c:formatCode>General</c:formatCode>
                <c:ptCount val="7"/>
                <c:pt idx="0">
                  <c:v>700</c:v>
                </c:pt>
                <c:pt idx="1">
                  <c:v>1800</c:v>
                </c:pt>
                <c:pt idx="2">
                  <c:v>2156</c:v>
                </c:pt>
                <c:pt idx="3">
                  <c:v>2349</c:v>
                </c:pt>
                <c:pt idx="4">
                  <c:v>2557</c:v>
                </c:pt>
                <c:pt idx="5">
                  <c:v>2616</c:v>
                </c:pt>
                <c:pt idx="6">
                  <c:v>2642</c:v>
                </c:pt>
              </c:numCache>
            </c:numRef>
          </c:val>
          <c:extLst>
            <c:ext xmlns:c16="http://schemas.microsoft.com/office/drawing/2014/chart" uri="{C3380CC4-5D6E-409C-BE32-E72D297353CC}">
              <c16:uniqueId val="{00000000-3BD0-43CA-889E-B610C30FC209}"/>
            </c:ext>
          </c:extLst>
        </c:ser>
        <c:dLbls>
          <c:dLblPos val="outEnd"/>
          <c:showLegendKey val="0"/>
          <c:showVal val="1"/>
          <c:showCatName val="0"/>
          <c:showSerName val="0"/>
          <c:showPercent val="0"/>
          <c:showBubbleSize val="0"/>
        </c:dLbls>
        <c:gapWidth val="177"/>
        <c:overlap val="-27"/>
        <c:axId val="396485680"/>
        <c:axId val="515733408"/>
      </c:barChart>
      <c:catAx>
        <c:axId val="396485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800" b="0" i="0" u="none" strike="noStrike" kern="1200" baseline="0">
                <a:solidFill>
                  <a:schemeClr val="tx1">
                    <a:lumMod val="65000"/>
                    <a:lumOff val="35000"/>
                  </a:schemeClr>
                </a:solidFill>
                <a:latin typeface="+mn-lt"/>
                <a:ea typeface="+mn-ea"/>
                <a:cs typeface="+mn-cs"/>
              </a:defRPr>
            </a:pPr>
            <a:endParaRPr lang="ja-JP"/>
          </a:p>
        </c:txPr>
        <c:crossAx val="515733408"/>
        <c:crosses val="autoZero"/>
        <c:auto val="1"/>
        <c:lblAlgn val="ctr"/>
        <c:lblOffset val="100"/>
        <c:noMultiLvlLbl val="0"/>
      </c:catAx>
      <c:valAx>
        <c:axId val="515733408"/>
        <c:scaling>
          <c:orientation val="minMax"/>
          <c:max val="30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ja-JP" sz="800" b="0" i="0" u="none" strike="noStrike" kern="1200" baseline="0">
                <a:solidFill>
                  <a:schemeClr val="tx1">
                    <a:lumMod val="65000"/>
                    <a:lumOff val="35000"/>
                  </a:schemeClr>
                </a:solidFill>
                <a:latin typeface="+mn-lt"/>
                <a:ea typeface="+mn-ea"/>
                <a:cs typeface="+mn-cs"/>
              </a:defRPr>
            </a:pPr>
            <a:endParaRPr lang="ja-JP"/>
          </a:p>
        </c:txPr>
        <c:crossAx val="396485680"/>
        <c:crosses val="autoZero"/>
        <c:crossBetween val="between"/>
        <c:majorUnit val="10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22899164202632624"/>
          <c:y val="7.7374074201940243E-2"/>
          <c:w val="0.52940165629773339"/>
          <c:h val="0.86588493804997047"/>
        </c:manualLayout>
      </c:layout>
      <c:doughnutChart>
        <c:varyColors val="1"/>
        <c:ser>
          <c:idx val="0"/>
          <c:order val="0"/>
          <c:tx>
            <c:strRef>
              <c:f>Sheet1!$B$1</c:f>
              <c:strCache>
                <c:ptCount val="1"/>
                <c:pt idx="0">
                  <c:v>売上高</c:v>
                </c:pt>
              </c:strCache>
            </c:strRef>
          </c:tx>
          <c:spPr>
            <a:ln w="6350">
              <a:solidFill>
                <a:schemeClr val="bg1"/>
              </a:solidFill>
            </a:ln>
          </c:spPr>
          <c:dPt>
            <c:idx val="0"/>
            <c:bubble3D val="0"/>
            <c:spPr>
              <a:solidFill>
                <a:schemeClr val="accent3">
                  <a:lumMod val="75000"/>
                </a:schemeClr>
              </a:solidFill>
              <a:ln w="6350">
                <a:solidFill>
                  <a:schemeClr val="bg1"/>
                </a:solidFill>
              </a:ln>
              <a:effectLst/>
            </c:spPr>
            <c:extLst>
              <c:ext xmlns:c16="http://schemas.microsoft.com/office/drawing/2014/chart" uri="{C3380CC4-5D6E-409C-BE32-E72D297353CC}">
                <c16:uniqueId val="{00000001-24E1-4A9F-ADC5-C41E2E09D76C}"/>
              </c:ext>
            </c:extLst>
          </c:dPt>
          <c:dPt>
            <c:idx val="1"/>
            <c:bubble3D val="0"/>
            <c:spPr>
              <a:solidFill>
                <a:schemeClr val="accent3"/>
              </a:solidFill>
              <a:ln w="6350">
                <a:solidFill>
                  <a:schemeClr val="bg1"/>
                </a:solidFill>
              </a:ln>
              <a:effectLst/>
            </c:spPr>
            <c:extLst>
              <c:ext xmlns:c16="http://schemas.microsoft.com/office/drawing/2014/chart" uri="{C3380CC4-5D6E-409C-BE32-E72D297353CC}">
                <c16:uniqueId val="{00000002-24E1-4A9F-ADC5-C41E2E09D76C}"/>
              </c:ext>
            </c:extLst>
          </c:dPt>
          <c:dPt>
            <c:idx val="2"/>
            <c:bubble3D val="0"/>
            <c:spPr>
              <a:solidFill>
                <a:schemeClr val="accent3">
                  <a:lumMod val="60000"/>
                  <a:lumOff val="40000"/>
                </a:schemeClr>
              </a:solidFill>
              <a:ln w="6350">
                <a:solidFill>
                  <a:schemeClr val="bg1"/>
                </a:solidFill>
              </a:ln>
              <a:effectLst/>
            </c:spPr>
            <c:extLst>
              <c:ext xmlns:c16="http://schemas.microsoft.com/office/drawing/2014/chart" uri="{C3380CC4-5D6E-409C-BE32-E72D297353CC}">
                <c16:uniqueId val="{00000003-24E1-4A9F-ADC5-C41E2E09D76C}"/>
              </c:ext>
            </c:extLst>
          </c:dPt>
          <c:dPt>
            <c:idx val="3"/>
            <c:bubble3D val="0"/>
            <c:spPr>
              <a:solidFill>
                <a:schemeClr val="accent3">
                  <a:lumMod val="40000"/>
                  <a:lumOff val="60000"/>
                </a:schemeClr>
              </a:solidFill>
              <a:ln w="6350">
                <a:solidFill>
                  <a:schemeClr val="bg1"/>
                </a:solidFill>
              </a:ln>
              <a:effectLst/>
            </c:spPr>
            <c:extLst>
              <c:ext xmlns:c16="http://schemas.microsoft.com/office/drawing/2014/chart" uri="{C3380CC4-5D6E-409C-BE32-E72D297353CC}">
                <c16:uniqueId val="{00000004-24E1-4A9F-ADC5-C41E2E09D76C}"/>
              </c:ext>
            </c:extLst>
          </c:dPt>
          <c:dPt>
            <c:idx val="4"/>
            <c:bubble3D val="0"/>
            <c:spPr>
              <a:solidFill>
                <a:schemeClr val="accent3">
                  <a:lumMod val="50000"/>
                </a:schemeClr>
              </a:solidFill>
              <a:ln w="6350">
                <a:solidFill>
                  <a:schemeClr val="bg1"/>
                </a:solidFill>
              </a:ln>
              <a:effectLst/>
            </c:spPr>
            <c:extLst>
              <c:ext xmlns:c16="http://schemas.microsoft.com/office/drawing/2014/chart" uri="{C3380CC4-5D6E-409C-BE32-E72D297353CC}">
                <c16:uniqueId val="{00000009-24E1-4A9F-ADC5-C41E2E09D76C}"/>
              </c:ext>
            </c:extLst>
          </c:dPt>
          <c:dPt>
            <c:idx val="5"/>
            <c:bubble3D val="0"/>
            <c:spPr>
              <a:solidFill>
                <a:schemeClr val="accent1">
                  <a:lumMod val="40000"/>
                  <a:lumOff val="60000"/>
                </a:schemeClr>
              </a:solidFill>
              <a:ln w="6350">
                <a:solidFill>
                  <a:schemeClr val="bg1"/>
                </a:solidFill>
              </a:ln>
              <a:effectLst/>
            </c:spPr>
            <c:extLst>
              <c:ext xmlns:c16="http://schemas.microsoft.com/office/drawing/2014/chart" uri="{C3380CC4-5D6E-409C-BE32-E72D297353CC}">
                <c16:uniqueId val="{00000005-24E1-4A9F-ADC5-C41E2E09D76C}"/>
              </c:ext>
            </c:extLst>
          </c:dPt>
          <c:dPt>
            <c:idx val="6"/>
            <c:bubble3D val="0"/>
            <c:spPr>
              <a:solidFill>
                <a:schemeClr val="tx2">
                  <a:lumMod val="40000"/>
                  <a:lumOff val="60000"/>
                </a:schemeClr>
              </a:solidFill>
              <a:ln w="6350">
                <a:solidFill>
                  <a:schemeClr val="bg1"/>
                </a:solidFill>
              </a:ln>
              <a:effectLst/>
            </c:spPr>
            <c:extLst>
              <c:ext xmlns:c16="http://schemas.microsoft.com/office/drawing/2014/chart" uri="{C3380CC4-5D6E-409C-BE32-E72D297353CC}">
                <c16:uniqueId val="{00000006-24E1-4A9F-ADC5-C41E2E09D76C}"/>
              </c:ext>
            </c:extLst>
          </c:dPt>
          <c:dPt>
            <c:idx val="7"/>
            <c:bubble3D val="0"/>
            <c:spPr>
              <a:solidFill>
                <a:schemeClr val="accent1"/>
              </a:solidFill>
              <a:ln w="6350">
                <a:solidFill>
                  <a:schemeClr val="bg1"/>
                </a:solidFill>
              </a:ln>
              <a:effectLst/>
            </c:spPr>
            <c:extLst>
              <c:ext xmlns:c16="http://schemas.microsoft.com/office/drawing/2014/chart" uri="{C3380CC4-5D6E-409C-BE32-E72D297353CC}">
                <c16:uniqueId val="{00000007-24E1-4A9F-ADC5-C41E2E09D76C}"/>
              </c:ext>
            </c:extLst>
          </c:dPt>
          <c:dPt>
            <c:idx val="8"/>
            <c:bubble3D val="0"/>
            <c:spPr>
              <a:solidFill>
                <a:schemeClr val="accent1">
                  <a:lumMod val="75000"/>
                </a:schemeClr>
              </a:solidFill>
              <a:ln w="6350">
                <a:solidFill>
                  <a:schemeClr val="bg1"/>
                </a:solidFill>
              </a:ln>
              <a:effectLst/>
            </c:spPr>
            <c:extLst>
              <c:ext xmlns:c16="http://schemas.microsoft.com/office/drawing/2014/chart" uri="{C3380CC4-5D6E-409C-BE32-E72D297353CC}">
                <c16:uniqueId val="{00000008-24E1-4A9F-ADC5-C41E2E09D76C}"/>
              </c:ext>
            </c:extLst>
          </c:dPt>
          <c:dLbls>
            <c:delete val="1"/>
          </c:dLbls>
          <c:cat>
            <c:strRef>
              <c:f>Sheet1!$A$2:$A$10</c:f>
              <c:strCache>
                <c:ptCount val="9"/>
                <c:pt idx="0">
                  <c:v>農産物直売所</c:v>
                </c:pt>
                <c:pt idx="1">
                  <c:v>農産加工</c:v>
                </c:pt>
                <c:pt idx="2">
                  <c:v>観光農園</c:v>
                </c:pt>
                <c:pt idx="3">
                  <c:v>農家レストラン</c:v>
                </c:pt>
                <c:pt idx="4">
                  <c:v>農家民宿</c:v>
                </c:pt>
                <c:pt idx="5">
                  <c:v>水産加工</c:v>
                </c:pt>
                <c:pt idx="6">
                  <c:v>水産物直売所</c:v>
                </c:pt>
                <c:pt idx="7">
                  <c:v>漁家レストラン</c:v>
                </c:pt>
                <c:pt idx="8">
                  <c:v>漁家民宿</c:v>
                </c:pt>
              </c:strCache>
            </c:strRef>
          </c:cat>
          <c:val>
            <c:numRef>
              <c:f>Sheet1!$B$2:$B$10</c:f>
              <c:numCache>
                <c:formatCode>#,##0_);[Red]\(#,##0\)</c:formatCode>
                <c:ptCount val="9"/>
                <c:pt idx="0">
                  <c:v>1087897000000</c:v>
                </c:pt>
                <c:pt idx="1">
                  <c:v>1012818000000</c:v>
                </c:pt>
                <c:pt idx="2">
                  <c:v>35999000000</c:v>
                </c:pt>
                <c:pt idx="3">
                  <c:v>35236000000</c:v>
                </c:pt>
                <c:pt idx="4">
                  <c:v>4565000000</c:v>
                </c:pt>
                <c:pt idx="5">
                  <c:v>181820000000</c:v>
                </c:pt>
                <c:pt idx="6">
                  <c:v>37410000000</c:v>
                </c:pt>
                <c:pt idx="7">
                  <c:v>11598000000</c:v>
                </c:pt>
                <c:pt idx="8">
                  <c:v>5986000000</c:v>
                </c:pt>
              </c:numCache>
            </c:numRef>
          </c:val>
          <c:extLst>
            <c:ext xmlns:c16="http://schemas.microsoft.com/office/drawing/2014/chart" uri="{C3380CC4-5D6E-409C-BE32-E72D297353CC}">
              <c16:uniqueId val="{00000000-24E1-4A9F-ADC5-C41E2E09D76C}"/>
            </c:ext>
          </c:extLst>
        </c:ser>
        <c:dLbls>
          <c:showLegendKey val="0"/>
          <c:showVal val="1"/>
          <c:showCatName val="0"/>
          <c:showSerName val="0"/>
          <c:showPercent val="0"/>
          <c:showBubbleSize val="0"/>
          <c:showLeaderLines val="1"/>
        </c:dLbls>
        <c:firstSliceAng val="0"/>
        <c:holeSize val="51"/>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dPt>
            <c:idx val="0"/>
            <c:bubble3D val="0"/>
            <c:spPr>
              <a:solidFill>
                <a:srgbClr val="4F81BD">
                  <a:lumMod val="60000"/>
                  <a:lumOff val="40000"/>
                </a:srgbClr>
              </a:solidFill>
              <a:ln w="19050">
                <a:solidFill>
                  <a:schemeClr val="lt1"/>
                </a:solidFill>
              </a:ln>
              <a:effectLst/>
            </c:spPr>
            <c:extLst>
              <c:ext xmlns:c16="http://schemas.microsoft.com/office/drawing/2014/chart" uri="{C3380CC4-5D6E-409C-BE32-E72D297353CC}">
                <c16:uniqueId val="{00000001-D7DA-4CF1-BE1E-7928844B7904}"/>
              </c:ext>
            </c:extLst>
          </c:dPt>
          <c:dPt>
            <c:idx val="1"/>
            <c:bubble3D val="0"/>
            <c:spPr>
              <a:solidFill>
                <a:srgbClr val="F79646">
                  <a:lumMod val="60000"/>
                  <a:lumOff val="40000"/>
                </a:srgbClr>
              </a:solidFill>
              <a:ln w="19050">
                <a:solidFill>
                  <a:schemeClr val="lt1"/>
                </a:solidFill>
              </a:ln>
              <a:effectLst/>
            </c:spPr>
            <c:extLst>
              <c:ext xmlns:c16="http://schemas.microsoft.com/office/drawing/2014/chart" uri="{C3380CC4-5D6E-409C-BE32-E72D297353CC}">
                <c16:uniqueId val="{00000003-D7DA-4CF1-BE1E-7928844B7904}"/>
              </c:ext>
            </c:extLst>
          </c:dPt>
          <c:dPt>
            <c:idx val="2"/>
            <c:bubble3D val="0"/>
            <c:spPr>
              <a:solidFill>
                <a:srgbClr val="9BBB59"/>
              </a:solidFill>
              <a:ln w="19050">
                <a:solidFill>
                  <a:schemeClr val="lt1"/>
                </a:solidFill>
              </a:ln>
              <a:effectLst/>
            </c:spPr>
            <c:extLst>
              <c:ext xmlns:c16="http://schemas.microsoft.com/office/drawing/2014/chart" uri="{C3380CC4-5D6E-409C-BE32-E72D297353CC}">
                <c16:uniqueId val="{00000005-D7DA-4CF1-BE1E-7928844B7904}"/>
              </c:ext>
            </c:extLst>
          </c:dPt>
          <c:dLbls>
            <c:delete val="1"/>
          </c:dLbls>
          <c:cat>
            <c:strRef>
              <c:f>Sheet1!$A$55:$A$57</c:f>
              <c:strCache>
                <c:ptCount val="3"/>
                <c:pt idx="0">
                  <c:v>農業経営体</c:v>
                </c:pt>
                <c:pt idx="1">
                  <c:v>農業協同組合</c:v>
                </c:pt>
                <c:pt idx="2">
                  <c:v>その他</c:v>
                </c:pt>
              </c:strCache>
            </c:strRef>
          </c:cat>
          <c:val>
            <c:numRef>
              <c:f>Sheet1!$B$55:$B$57</c:f>
              <c:numCache>
                <c:formatCode>#,##0_);[Red]\(#,##0\)</c:formatCode>
                <c:ptCount val="3"/>
                <c:pt idx="0">
                  <c:v>12690</c:v>
                </c:pt>
                <c:pt idx="1">
                  <c:v>2170</c:v>
                </c:pt>
                <c:pt idx="2">
                  <c:v>7820</c:v>
                </c:pt>
              </c:numCache>
            </c:numRef>
          </c:val>
          <c:extLst>
            <c:ext xmlns:c16="http://schemas.microsoft.com/office/drawing/2014/chart" uri="{C3380CC4-5D6E-409C-BE32-E72D297353CC}">
              <c16:uniqueId val="{00000006-D7DA-4CF1-BE1E-7928844B7904}"/>
            </c:ext>
          </c:extLst>
        </c:ser>
        <c:dLbls>
          <c:showLegendKey val="0"/>
          <c:showVal val="1"/>
          <c:showCatName val="1"/>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ja-JP"/>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直売</c:v>
                </c:pt>
              </c:strCache>
            </c:strRef>
          </c:tx>
          <c:spPr>
            <a:solidFill>
              <a:schemeClr val="accent3"/>
            </a:solidFill>
            <a:ln>
              <a:noFill/>
            </a:ln>
            <a:effectLst/>
          </c:spPr>
          <c:invertIfNegative val="0"/>
          <c:cat>
            <c:strRef>
              <c:f>Sheet1!$A$2:$A$13</c:f>
              <c:strCache>
                <c:ptCount val="12"/>
                <c:pt idx="0">
                  <c:v>H23</c:v>
                </c:pt>
                <c:pt idx="1">
                  <c:v>H24</c:v>
                </c:pt>
                <c:pt idx="2">
                  <c:v>H25</c:v>
                </c:pt>
                <c:pt idx="3">
                  <c:v>H26</c:v>
                </c:pt>
                <c:pt idx="4">
                  <c:v>H27</c:v>
                </c:pt>
                <c:pt idx="5">
                  <c:v>H28</c:v>
                </c:pt>
                <c:pt idx="6">
                  <c:v>H29</c:v>
                </c:pt>
                <c:pt idx="7">
                  <c:v>H30</c:v>
                </c:pt>
                <c:pt idx="8">
                  <c:v>R1</c:v>
                </c:pt>
                <c:pt idx="9">
                  <c:v>R2</c:v>
                </c:pt>
                <c:pt idx="10">
                  <c:v>R3</c:v>
                </c:pt>
                <c:pt idx="11">
                  <c:v>R4</c:v>
                </c:pt>
              </c:strCache>
            </c:strRef>
          </c:cat>
          <c:val>
            <c:numRef>
              <c:f>Sheet1!$B$2:$B$13</c:f>
              <c:numCache>
                <c:formatCode>General</c:formatCode>
                <c:ptCount val="12"/>
                <c:pt idx="0">
                  <c:v>8203</c:v>
                </c:pt>
                <c:pt idx="1">
                  <c:v>8759</c:v>
                </c:pt>
                <c:pt idx="2">
                  <c:v>9338</c:v>
                </c:pt>
                <c:pt idx="3">
                  <c:v>9688</c:v>
                </c:pt>
                <c:pt idx="4">
                  <c:v>10339</c:v>
                </c:pt>
                <c:pt idx="5">
                  <c:v>10696.85</c:v>
                </c:pt>
                <c:pt idx="6">
                  <c:v>11174.85</c:v>
                </c:pt>
                <c:pt idx="7">
                  <c:v>11188.12</c:v>
                </c:pt>
                <c:pt idx="8">
                  <c:v>10898.59</c:v>
                </c:pt>
                <c:pt idx="9">
                  <c:v>10850.099999999999</c:v>
                </c:pt>
                <c:pt idx="10">
                  <c:v>10788.43</c:v>
                </c:pt>
                <c:pt idx="11">
                  <c:v>11253.07</c:v>
                </c:pt>
              </c:numCache>
            </c:numRef>
          </c:val>
          <c:extLst>
            <c:ext xmlns:c16="http://schemas.microsoft.com/office/drawing/2014/chart" uri="{C3380CC4-5D6E-409C-BE32-E72D297353CC}">
              <c16:uniqueId val="{00000000-54DC-4604-B60A-D50A342CFA70}"/>
            </c:ext>
          </c:extLst>
        </c:ser>
        <c:ser>
          <c:idx val="1"/>
          <c:order val="1"/>
          <c:tx>
            <c:strRef>
              <c:f>Sheet1!$C$1</c:f>
              <c:strCache>
                <c:ptCount val="1"/>
                <c:pt idx="0">
                  <c:v>加工</c:v>
                </c:pt>
              </c:strCache>
            </c:strRef>
          </c:tx>
          <c:spPr>
            <a:solidFill>
              <a:schemeClr val="accent6">
                <a:lumMod val="60000"/>
                <a:lumOff val="40000"/>
              </a:schemeClr>
            </a:solidFill>
            <a:ln>
              <a:noFill/>
            </a:ln>
            <a:effectLst/>
          </c:spPr>
          <c:invertIfNegative val="0"/>
          <c:cat>
            <c:strRef>
              <c:f>Sheet1!$A$2:$A$13</c:f>
              <c:strCache>
                <c:ptCount val="12"/>
                <c:pt idx="0">
                  <c:v>H23</c:v>
                </c:pt>
                <c:pt idx="1">
                  <c:v>H24</c:v>
                </c:pt>
                <c:pt idx="2">
                  <c:v>H25</c:v>
                </c:pt>
                <c:pt idx="3">
                  <c:v>H26</c:v>
                </c:pt>
                <c:pt idx="4">
                  <c:v>H27</c:v>
                </c:pt>
                <c:pt idx="5">
                  <c:v>H28</c:v>
                </c:pt>
                <c:pt idx="6">
                  <c:v>H29</c:v>
                </c:pt>
                <c:pt idx="7">
                  <c:v>H30</c:v>
                </c:pt>
                <c:pt idx="8">
                  <c:v>R1</c:v>
                </c:pt>
                <c:pt idx="9">
                  <c:v>R2</c:v>
                </c:pt>
                <c:pt idx="10">
                  <c:v>R3</c:v>
                </c:pt>
                <c:pt idx="11">
                  <c:v>R4</c:v>
                </c:pt>
              </c:strCache>
            </c:strRef>
          </c:cat>
          <c:val>
            <c:numRef>
              <c:f>Sheet1!$C$2:$C$13</c:f>
              <c:numCache>
                <c:formatCode>General</c:formatCode>
                <c:ptCount val="12"/>
                <c:pt idx="0">
                  <c:v>9140</c:v>
                </c:pt>
                <c:pt idx="1">
                  <c:v>9780</c:v>
                </c:pt>
                <c:pt idx="2">
                  <c:v>10126</c:v>
                </c:pt>
                <c:pt idx="3">
                  <c:v>10301</c:v>
                </c:pt>
                <c:pt idx="4">
                  <c:v>10770.01</c:v>
                </c:pt>
                <c:pt idx="5">
                  <c:v>10923.57</c:v>
                </c:pt>
                <c:pt idx="6">
                  <c:v>11157.43</c:v>
                </c:pt>
                <c:pt idx="7">
                  <c:v>11173.17</c:v>
                </c:pt>
                <c:pt idx="8">
                  <c:v>11219.91</c:v>
                </c:pt>
                <c:pt idx="9">
                  <c:v>10846.3</c:v>
                </c:pt>
                <c:pt idx="10">
                  <c:v>11234</c:v>
                </c:pt>
                <c:pt idx="11">
                  <c:v>11946.38</c:v>
                </c:pt>
              </c:numCache>
            </c:numRef>
          </c:val>
          <c:extLst>
            <c:ext xmlns:c16="http://schemas.microsoft.com/office/drawing/2014/chart" uri="{C3380CC4-5D6E-409C-BE32-E72D297353CC}">
              <c16:uniqueId val="{00000001-54DC-4604-B60A-D50A342CFA70}"/>
            </c:ext>
          </c:extLst>
        </c:ser>
        <c:dLbls>
          <c:showLegendKey val="0"/>
          <c:showVal val="0"/>
          <c:showCatName val="0"/>
          <c:showSerName val="0"/>
          <c:showPercent val="0"/>
          <c:showBubbleSize val="0"/>
        </c:dLbls>
        <c:gapWidth val="150"/>
        <c:overlap val="100"/>
        <c:axId val="1152379072"/>
        <c:axId val="1414213968"/>
      </c:barChart>
      <c:catAx>
        <c:axId val="1152379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900" b="0" i="0" u="none" strike="noStrike" kern="1200" baseline="0">
                <a:solidFill>
                  <a:schemeClr val="tx1"/>
                </a:solidFill>
                <a:latin typeface="+mn-lt"/>
                <a:ea typeface="+mn-ea"/>
                <a:cs typeface="+mn-cs"/>
              </a:defRPr>
            </a:pPr>
            <a:endParaRPr lang="ja-JP"/>
          </a:p>
        </c:txPr>
        <c:crossAx val="1414213968"/>
        <c:crosses val="autoZero"/>
        <c:auto val="1"/>
        <c:lblAlgn val="ctr"/>
        <c:lblOffset val="100"/>
        <c:noMultiLvlLbl val="0"/>
      </c:catAx>
      <c:valAx>
        <c:axId val="14142139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ja-JP" sz="900" b="0" i="0" u="none" strike="noStrike" kern="1200" baseline="0">
                <a:solidFill>
                  <a:schemeClr val="tx1"/>
                </a:solidFill>
                <a:latin typeface="+mn-lt"/>
                <a:ea typeface="+mn-ea"/>
                <a:cs typeface="+mn-cs"/>
              </a:defRPr>
            </a:pPr>
            <a:endParaRPr lang="ja-JP"/>
          </a:p>
        </c:txPr>
        <c:crossAx val="1152379072"/>
        <c:crosses val="autoZero"/>
        <c:crossBetween val="between"/>
      </c:valAx>
      <c:spPr>
        <a:noFill/>
        <a:ln>
          <a:noFill/>
        </a:ln>
        <a:effectLst/>
      </c:spPr>
    </c:plotArea>
    <c:legend>
      <c:legendPos val="b"/>
      <c:layout>
        <c:manualLayout>
          <c:xMode val="edge"/>
          <c:yMode val="edge"/>
          <c:x val="0.42626615498336645"/>
          <c:y val="0.83919468018459442"/>
          <c:w val="0.13139323705747954"/>
          <c:h val="9.3289488531037926E-2"/>
        </c:manualLayout>
      </c:layout>
      <c:overlay val="0"/>
      <c:spPr>
        <a:noFill/>
        <a:ln>
          <a:noFill/>
        </a:ln>
        <a:effectLst/>
      </c:spPr>
      <c:txPr>
        <a:bodyPr rot="0" spcFirstLastPara="1" vertOverflow="ellipsis" vert="horz" wrap="square" anchor="ctr" anchorCtr="1"/>
        <a:lstStyle/>
        <a:p>
          <a:pPr>
            <a:defRPr lang="ja-JP" sz="900" b="0" i="0" u="none" strike="noStrike" kern="1200" baseline="0">
              <a:solidFill>
                <a:schemeClr val="tx1"/>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82B664"/>
            </a:solidFill>
            <a:ln>
              <a:noFill/>
            </a:ln>
            <a:effectLst/>
          </c:spPr>
          <c:invertIfNegative val="0"/>
          <c:dLbls>
            <c:spPr>
              <a:noFill/>
              <a:ln>
                <a:noFill/>
              </a:ln>
              <a:effectLst/>
            </c:spPr>
            <c:txPr>
              <a:bodyPr rot="0" spcFirstLastPara="1" vertOverflow="ellipsis" vert="horz" wrap="square" anchor="ctr" anchorCtr="1"/>
              <a:lstStyle/>
              <a:p>
                <a:pPr>
                  <a:defRPr lang="ja-JP" sz="8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'延べ宿泊者数の推移、グラフ'!$J$79:$S$79</c:f>
              <c:strCache>
                <c:ptCount val="10"/>
                <c:pt idx="0">
                  <c:v>5,000円未満</c:v>
                </c:pt>
                <c:pt idx="1">
                  <c:v>5,000～7,499円</c:v>
                </c:pt>
                <c:pt idx="2">
                  <c:v>7,500~9,999円</c:v>
                </c:pt>
                <c:pt idx="3">
                  <c:v>10,000~12,499円</c:v>
                </c:pt>
                <c:pt idx="4">
                  <c:v>12,500~14,999円</c:v>
                </c:pt>
                <c:pt idx="5">
                  <c:v>15,000~16,999円</c:v>
                </c:pt>
                <c:pt idx="6">
                  <c:v>17,000~19,999円</c:v>
                </c:pt>
                <c:pt idx="7">
                  <c:v>20,000~49,999円</c:v>
                </c:pt>
                <c:pt idx="8">
                  <c:v>50,000~100,000円</c:v>
                </c:pt>
                <c:pt idx="9">
                  <c:v>100,000円以上</c:v>
                </c:pt>
              </c:strCache>
            </c:strRef>
          </c:cat>
          <c:val>
            <c:numRef>
              <c:f>'延べ宿泊者数の推移、グラフ'!$J$81:$S$81</c:f>
              <c:numCache>
                <c:formatCode>0%</c:formatCode>
                <c:ptCount val="10"/>
                <c:pt idx="0">
                  <c:v>0.11725663716814159</c:v>
                </c:pt>
                <c:pt idx="1">
                  <c:v>0.20353982300884957</c:v>
                </c:pt>
                <c:pt idx="2">
                  <c:v>0.25442477876106195</c:v>
                </c:pt>
                <c:pt idx="3">
                  <c:v>0.19469026548672566</c:v>
                </c:pt>
                <c:pt idx="4">
                  <c:v>7.7433628318584066E-2</c:v>
                </c:pt>
                <c:pt idx="5">
                  <c:v>3.9823008849557522E-2</c:v>
                </c:pt>
                <c:pt idx="6">
                  <c:v>3.5398230088495575E-2</c:v>
                </c:pt>
                <c:pt idx="7">
                  <c:v>6.1946902654867256E-2</c:v>
                </c:pt>
                <c:pt idx="8">
                  <c:v>8.8495575221238937E-3</c:v>
                </c:pt>
                <c:pt idx="9">
                  <c:v>6.6371681415929203E-3</c:v>
                </c:pt>
              </c:numCache>
            </c:numRef>
          </c:val>
          <c:extLst>
            <c:ext xmlns:c16="http://schemas.microsoft.com/office/drawing/2014/chart" uri="{C3380CC4-5D6E-409C-BE32-E72D297353CC}">
              <c16:uniqueId val="{00000000-C2D0-46AF-8AF8-536BE1CE8C92}"/>
            </c:ext>
          </c:extLst>
        </c:ser>
        <c:dLbls>
          <c:dLblPos val="outEnd"/>
          <c:showLegendKey val="0"/>
          <c:showVal val="1"/>
          <c:showCatName val="0"/>
          <c:showSerName val="0"/>
          <c:showPercent val="0"/>
          <c:showBubbleSize val="0"/>
        </c:dLbls>
        <c:gapWidth val="219"/>
        <c:overlap val="-27"/>
        <c:axId val="120052112"/>
        <c:axId val="975072400"/>
      </c:barChart>
      <c:catAx>
        <c:axId val="120052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8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crossAx val="975072400"/>
        <c:crosses val="autoZero"/>
        <c:auto val="1"/>
        <c:lblAlgn val="ctr"/>
        <c:lblOffset val="100"/>
        <c:noMultiLvlLbl val="0"/>
      </c:catAx>
      <c:valAx>
        <c:axId val="97507240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lang="ja-JP" sz="8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crossAx val="1200521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ysClr val="windowText" lastClr="000000"/>
          </a:solidFill>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011321295500136E-2"/>
          <c:y val="0.16175432512951646"/>
          <c:w val="0.9115761577059851"/>
          <c:h val="0.55741699633957964"/>
        </c:manualLayout>
      </c:layout>
      <c:barChart>
        <c:barDir val="col"/>
        <c:grouping val="stacked"/>
        <c:varyColors val="0"/>
        <c:ser>
          <c:idx val="0"/>
          <c:order val="0"/>
          <c:tx>
            <c:strRef>
              <c:f>'延べ宿泊者数の推移、グラフ'!$I$5</c:f>
              <c:strCache>
                <c:ptCount val="1"/>
                <c:pt idx="0">
                  <c:v>国内延べ宿泊者数</c:v>
                </c:pt>
              </c:strCache>
            </c:strRef>
          </c:tx>
          <c:spPr>
            <a:solidFill>
              <a:srgbClr val="4472C4"/>
            </a:solidFill>
            <a:ln>
              <a:noFill/>
            </a:ln>
            <a:effectLst/>
          </c:spPr>
          <c:invertIfNegative val="0"/>
          <c:dLbls>
            <c:spPr>
              <a:noFill/>
              <a:ln>
                <a:noFill/>
              </a:ln>
              <a:effectLst/>
            </c:spPr>
            <c:txPr>
              <a:bodyPr rot="0" spcFirstLastPara="1" vertOverflow="ellipsis" vert="horz" wrap="square" anchor="ctr" anchorCtr="1"/>
              <a:lstStyle/>
              <a:p>
                <a:pPr>
                  <a:defRPr lang="ja-JP" sz="800" b="1" i="0" u="none" strike="noStrike" kern="1200" baseline="0">
                    <a:solidFill>
                      <a:schemeClr val="bg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'延べ宿泊者数の推移、グラフ'!$J$4:$O$4</c:f>
              <c:strCache>
                <c:ptCount val="6"/>
                <c:pt idx="0">
                  <c:v>H29年度
(206地域)</c:v>
                </c:pt>
                <c:pt idx="1">
                  <c:v>H30年度
(352地域)</c:v>
                </c:pt>
                <c:pt idx="2">
                  <c:v>R元年度
(515地域)</c:v>
                </c:pt>
                <c:pt idx="3">
                  <c:v>R２年度
(554地域)</c:v>
                </c:pt>
                <c:pt idx="4">
                  <c:v>R３年度
(599地域)</c:v>
                </c:pt>
                <c:pt idx="5">
                  <c:v>R４年度
(621地域)</c:v>
                </c:pt>
              </c:strCache>
            </c:strRef>
          </c:cat>
          <c:val>
            <c:numRef>
              <c:f>'延べ宿泊者数の推移、グラフ'!$J$5:$O$5</c:f>
              <c:numCache>
                <c:formatCode>#,##0.0;[Red]\-#,##0.0</c:formatCode>
                <c:ptCount val="6"/>
                <c:pt idx="0">
                  <c:v>177.34188599999999</c:v>
                </c:pt>
                <c:pt idx="1">
                  <c:v>338.2491</c:v>
                </c:pt>
                <c:pt idx="2">
                  <c:v>551.53309999999999</c:v>
                </c:pt>
                <c:pt idx="3">
                  <c:v>388.64760000000001</c:v>
                </c:pt>
                <c:pt idx="4">
                  <c:v>447.35969999999998</c:v>
                </c:pt>
                <c:pt idx="5">
                  <c:v>595.41139999999996</c:v>
                </c:pt>
              </c:numCache>
            </c:numRef>
          </c:val>
          <c:extLst>
            <c:ext xmlns:c16="http://schemas.microsoft.com/office/drawing/2014/chart" uri="{C3380CC4-5D6E-409C-BE32-E72D297353CC}">
              <c16:uniqueId val="{00000000-9E8D-4CEA-AECD-712FAC1FA047}"/>
            </c:ext>
          </c:extLst>
        </c:ser>
        <c:ser>
          <c:idx val="1"/>
          <c:order val="1"/>
          <c:tx>
            <c:strRef>
              <c:f>'延べ宿泊者数の推移、グラフ'!$I$6</c:f>
              <c:strCache>
                <c:ptCount val="1"/>
                <c:pt idx="0">
                  <c:v>インバウンド延べ宿泊者数</c:v>
                </c:pt>
              </c:strCache>
            </c:strRef>
          </c:tx>
          <c:spPr>
            <a:solidFill>
              <a:srgbClr val="FF0000"/>
            </a:solidFill>
            <a:ln>
              <a:noFill/>
            </a:ln>
            <a:effectLst/>
          </c:spPr>
          <c:invertIfNegative val="0"/>
          <c:dLbls>
            <c:dLbl>
              <c:idx val="0"/>
              <c:layout>
                <c:manualLayout>
                  <c:x val="1.3902660961466371E-17"/>
                  <c:y val="-8.8907287433993339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69E-43A4-A6D7-309A0B69A8A8}"/>
                </c:ext>
              </c:extLst>
            </c:dLbl>
            <c:spPr>
              <a:solidFill>
                <a:schemeClr val="bg1"/>
              </a:solidFill>
              <a:ln>
                <a:solidFill>
                  <a:sysClr val="windowText" lastClr="000000"/>
                </a:solidFill>
              </a:ln>
              <a:effectLst/>
            </c:spPr>
            <c:txPr>
              <a:bodyPr rot="0" spcFirstLastPara="1" vertOverflow="ellipsis" vert="horz" wrap="square" anchor="ctr" anchorCtr="1"/>
              <a:lstStyle/>
              <a:p>
                <a:pPr>
                  <a:defRPr lang="ja-JP" sz="700" b="1"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'延べ宿泊者数の推移、グラフ'!$J$4:$O$4</c:f>
              <c:strCache>
                <c:ptCount val="6"/>
                <c:pt idx="0">
                  <c:v>H29年度
(206地域)</c:v>
                </c:pt>
                <c:pt idx="1">
                  <c:v>H30年度
(352地域)</c:v>
                </c:pt>
                <c:pt idx="2">
                  <c:v>R元年度
(515地域)</c:v>
                </c:pt>
                <c:pt idx="3">
                  <c:v>R２年度
(554地域)</c:v>
                </c:pt>
                <c:pt idx="4">
                  <c:v>R３年度
(599地域)</c:v>
                </c:pt>
                <c:pt idx="5">
                  <c:v>R４年度
(621地域)</c:v>
                </c:pt>
              </c:strCache>
            </c:strRef>
          </c:cat>
          <c:val>
            <c:numRef>
              <c:f>'延べ宿泊者数の推移、グラフ'!$J$6:$O$6</c:f>
              <c:numCache>
                <c:formatCode>#,##0.0;[Red]\-#,##0.0</c:formatCode>
                <c:ptCount val="6"/>
                <c:pt idx="0">
                  <c:v>12.934014000000001</c:v>
                </c:pt>
                <c:pt idx="1">
                  <c:v>27.867799999999999</c:v>
                </c:pt>
                <c:pt idx="2">
                  <c:v>37.624600000000001</c:v>
                </c:pt>
                <c:pt idx="3">
                  <c:v>1.9158999999999999</c:v>
                </c:pt>
                <c:pt idx="4">
                  <c:v>0.93410000000000004</c:v>
                </c:pt>
                <c:pt idx="5">
                  <c:v>15.4184</c:v>
                </c:pt>
              </c:numCache>
            </c:numRef>
          </c:val>
          <c:extLst>
            <c:ext xmlns:c16="http://schemas.microsoft.com/office/drawing/2014/chart" uri="{C3380CC4-5D6E-409C-BE32-E72D297353CC}">
              <c16:uniqueId val="{00000001-9E8D-4CEA-AECD-712FAC1FA047}"/>
            </c:ext>
          </c:extLst>
        </c:ser>
        <c:dLbls>
          <c:showLegendKey val="0"/>
          <c:showVal val="0"/>
          <c:showCatName val="0"/>
          <c:showSerName val="0"/>
          <c:showPercent val="0"/>
          <c:showBubbleSize val="0"/>
        </c:dLbls>
        <c:gapWidth val="90"/>
        <c:overlap val="100"/>
        <c:axId val="311308912"/>
        <c:axId val="1950133872"/>
      </c:barChart>
      <c:barChart>
        <c:barDir val="col"/>
        <c:grouping val="stacked"/>
        <c:varyColors val="0"/>
        <c:ser>
          <c:idx val="2"/>
          <c:order val="2"/>
          <c:tx>
            <c:strRef>
              <c:f>'延べ宿泊者数の推移、グラフ'!$I$7</c:f>
              <c:strCache>
                <c:ptCount val="1"/>
                <c:pt idx="0">
                  <c:v>合計</c:v>
                </c:pt>
              </c:strCache>
            </c:strRef>
          </c:tx>
          <c:spPr>
            <a:noFill/>
            <a:ln>
              <a:noFill/>
            </a:ln>
            <a:effectLst/>
          </c:spPr>
          <c:invertIfNegative val="0"/>
          <c:dLbls>
            <c:dLbl>
              <c:idx val="0"/>
              <c:layout>
                <c:manualLayout>
                  <c:x val="-1.5201521743378198E-5"/>
                  <c:y val="-0.141618902035195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E8D-4CEA-AECD-712FAC1FA047}"/>
                </c:ext>
              </c:extLst>
            </c:dLbl>
            <c:dLbl>
              <c:idx val="1"/>
              <c:layout>
                <c:manualLayout>
                  <c:x val="0"/>
                  <c:y val="-0.20190591824818455"/>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E8D-4CEA-AECD-712FAC1FA047}"/>
                </c:ext>
              </c:extLst>
            </c:dLbl>
            <c:dLbl>
              <c:idx val="2"/>
              <c:layout>
                <c:manualLayout>
                  <c:x val="0"/>
                  <c:y val="-0.2832976003943776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E8D-4CEA-AECD-712FAC1FA047}"/>
                </c:ext>
              </c:extLst>
            </c:dLbl>
            <c:dLbl>
              <c:idx val="3"/>
              <c:layout>
                <c:manualLayout>
                  <c:x val="6.615663723411569E-17"/>
                  <c:y val="-0.224671476562448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E8D-4CEA-AECD-712FAC1FA047}"/>
                </c:ext>
              </c:extLst>
            </c:dLbl>
            <c:dLbl>
              <c:idx val="4"/>
              <c:layout>
                <c:manualLayout>
                  <c:x val="1.0132155160577424E-16"/>
                  <c:y val="-0.24783821274419199"/>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E8D-4CEA-AECD-712FAC1FA047}"/>
                </c:ext>
              </c:extLst>
            </c:dLbl>
            <c:dLbl>
              <c:idx val="5"/>
              <c:layout>
                <c:manualLayout>
                  <c:x val="-1.3231327446823138E-16"/>
                  <c:y val="-0.3021532586736827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E8D-4CEA-AECD-712FAC1FA047}"/>
                </c:ext>
              </c:extLst>
            </c:dLbl>
            <c:spPr>
              <a:noFill/>
              <a:ln>
                <a:noFill/>
              </a:ln>
              <a:effectLst/>
            </c:spPr>
            <c:txPr>
              <a:bodyPr rot="0" spcFirstLastPara="1" vertOverflow="ellipsis" vert="horz" wrap="square" anchor="ctr" anchorCtr="1"/>
              <a:lstStyle/>
              <a:p>
                <a:pPr>
                  <a:defRPr lang="ja-JP" sz="900" b="1"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noFill/>
                      <a:round/>
                    </a:ln>
                    <a:effectLst/>
                  </c:spPr>
                </c15:leaderLines>
              </c:ext>
            </c:extLst>
          </c:dLbls>
          <c:cat>
            <c:strRef>
              <c:f>'延べ宿泊者数の推移、グラフ'!$J$4:$O$4</c:f>
              <c:strCache>
                <c:ptCount val="6"/>
                <c:pt idx="0">
                  <c:v>H29年度
(206地域)</c:v>
                </c:pt>
                <c:pt idx="1">
                  <c:v>H30年度
(352地域)</c:v>
                </c:pt>
                <c:pt idx="2">
                  <c:v>R元年度
(515地域)</c:v>
                </c:pt>
                <c:pt idx="3">
                  <c:v>R２年度
(554地域)</c:v>
                </c:pt>
                <c:pt idx="4">
                  <c:v>R３年度
(599地域)</c:v>
                </c:pt>
                <c:pt idx="5">
                  <c:v>R４年度
(621地域)</c:v>
                </c:pt>
              </c:strCache>
            </c:strRef>
          </c:cat>
          <c:val>
            <c:numRef>
              <c:f>'延べ宿泊者数の推移、グラフ'!$J$7:$O$7</c:f>
              <c:numCache>
                <c:formatCode>#,##0.0;[Red]\-#,##0.0</c:formatCode>
                <c:ptCount val="6"/>
                <c:pt idx="0">
                  <c:v>190.27590000000001</c:v>
                </c:pt>
                <c:pt idx="1">
                  <c:v>366.11689999999999</c:v>
                </c:pt>
                <c:pt idx="2">
                  <c:v>589.15769999999998</c:v>
                </c:pt>
                <c:pt idx="3">
                  <c:v>390.56349999999998</c:v>
                </c:pt>
                <c:pt idx="4">
                  <c:v>448.29379999999998</c:v>
                </c:pt>
                <c:pt idx="5">
                  <c:v>610.82979999999998</c:v>
                </c:pt>
              </c:numCache>
            </c:numRef>
          </c:val>
          <c:extLst>
            <c:ext xmlns:c16="http://schemas.microsoft.com/office/drawing/2014/chart" uri="{C3380CC4-5D6E-409C-BE32-E72D297353CC}">
              <c16:uniqueId val="{00000008-9E8D-4CEA-AECD-712FAC1FA047}"/>
            </c:ext>
          </c:extLst>
        </c:ser>
        <c:dLbls>
          <c:showLegendKey val="0"/>
          <c:showVal val="0"/>
          <c:showCatName val="0"/>
          <c:showSerName val="0"/>
          <c:showPercent val="0"/>
          <c:showBubbleSize val="0"/>
        </c:dLbls>
        <c:gapWidth val="90"/>
        <c:overlap val="100"/>
        <c:axId val="935702752"/>
        <c:axId val="2007701328"/>
      </c:barChart>
      <c:catAx>
        <c:axId val="3113089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8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crossAx val="1950133872"/>
        <c:crosses val="autoZero"/>
        <c:auto val="1"/>
        <c:lblAlgn val="ctr"/>
        <c:lblOffset val="100"/>
        <c:noMultiLvlLbl val="0"/>
      </c:catAx>
      <c:valAx>
        <c:axId val="1950133872"/>
        <c:scaling>
          <c:orientation val="minMax"/>
          <c:max val="700"/>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lang="ja-JP" sz="8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r>
                  <a:rPr lang="ja-JP" sz="800"/>
                  <a:t>（万人泊）</a:t>
                </a:r>
              </a:p>
            </c:rich>
          </c:tx>
          <c:layout>
            <c:manualLayout>
              <c:xMode val="edge"/>
              <c:yMode val="edge"/>
              <c:x val="0"/>
              <c:y val="8.8625397661761682E-2"/>
            </c:manualLayout>
          </c:layout>
          <c:overlay val="0"/>
          <c:spPr>
            <a:noFill/>
            <a:ln>
              <a:noFill/>
            </a:ln>
            <a:effectLst/>
          </c:spPr>
          <c:txPr>
            <a:bodyPr rot="0" spcFirstLastPara="1" vertOverflow="ellipsis" wrap="square" anchor="ctr" anchorCtr="1"/>
            <a:lstStyle/>
            <a:p>
              <a:pPr>
                <a:defRPr lang="ja-JP" sz="8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title>
        <c:numFmt formatCode="#,##0_);[Red]\(#,##0\)" sourceLinked="0"/>
        <c:majorTickMark val="none"/>
        <c:minorTickMark val="none"/>
        <c:tickLblPos val="nextTo"/>
        <c:spPr>
          <a:noFill/>
          <a:ln>
            <a:noFill/>
          </a:ln>
          <a:effectLst/>
        </c:spPr>
        <c:txPr>
          <a:bodyPr rot="-60000000" spcFirstLastPara="1" vertOverflow="ellipsis" vert="horz" wrap="square" anchor="ctr" anchorCtr="1"/>
          <a:lstStyle/>
          <a:p>
            <a:pPr>
              <a:defRPr lang="ja-JP" sz="8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crossAx val="311308912"/>
        <c:crosses val="autoZero"/>
        <c:crossBetween val="between"/>
        <c:majorUnit val="100"/>
        <c:minorUnit val="20"/>
      </c:valAx>
      <c:valAx>
        <c:axId val="2007701328"/>
        <c:scaling>
          <c:orientation val="minMax"/>
        </c:scaling>
        <c:delete val="1"/>
        <c:axPos val="r"/>
        <c:numFmt formatCode="#,##0.0;[Red]\-#,##0.0" sourceLinked="1"/>
        <c:majorTickMark val="out"/>
        <c:minorTickMark val="none"/>
        <c:tickLblPos val="nextTo"/>
        <c:crossAx val="935702752"/>
        <c:crosses val="max"/>
        <c:crossBetween val="between"/>
      </c:valAx>
      <c:catAx>
        <c:axId val="935702752"/>
        <c:scaling>
          <c:orientation val="minMax"/>
        </c:scaling>
        <c:delete val="1"/>
        <c:axPos val="b"/>
        <c:numFmt formatCode="General" sourceLinked="1"/>
        <c:majorTickMark val="out"/>
        <c:minorTickMark val="none"/>
        <c:tickLblPos val="nextTo"/>
        <c:crossAx val="2007701328"/>
        <c:crosses val="autoZero"/>
        <c:auto val="1"/>
        <c:lblAlgn val="ctr"/>
        <c:lblOffset val="100"/>
        <c:noMultiLvlLbl val="0"/>
      </c:catAx>
      <c:spPr>
        <a:noFill/>
        <a:ln>
          <a:noFill/>
        </a:ln>
        <a:effectLst/>
      </c:spPr>
    </c:plotArea>
    <c:legend>
      <c:legendPos val="b"/>
      <c:legendEntry>
        <c:idx val="2"/>
        <c:delete val="1"/>
      </c:legendEntry>
      <c:layout>
        <c:manualLayout>
          <c:xMode val="edge"/>
          <c:yMode val="edge"/>
          <c:x val="0.30034799847138627"/>
          <c:y val="0.86472697878802796"/>
          <c:w val="0.66129090413072644"/>
          <c:h val="7.2663888237152932E-2"/>
        </c:manualLayout>
      </c:layout>
      <c:overlay val="0"/>
      <c:spPr>
        <a:noFill/>
        <a:ln>
          <a:noFill/>
        </a:ln>
        <a:effectLst/>
      </c:spPr>
      <c:txPr>
        <a:bodyPr rot="0" spcFirstLastPara="1" vertOverflow="ellipsis" vert="horz" wrap="square" anchor="ctr" anchorCtr="1"/>
        <a:lstStyle/>
        <a:p>
          <a:pPr>
            <a:defRPr lang="ja-JP" sz="10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ysClr val="windowText" lastClr="000000"/>
          </a:solidFill>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6">
  <a:schemeClr val="accent3"/>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9E7E76-FB1F-436D-A86B-165397A1F36B}" type="doc">
      <dgm:prSet loTypeId="urn:microsoft.com/office/officeart/2005/8/layout/arrow2" loCatId="process" qsTypeId="urn:microsoft.com/office/officeart/2005/8/quickstyle/simple1" qsCatId="simple" csTypeId="urn:microsoft.com/office/officeart/2005/8/colors/accent1_2" csCatId="accent1" phldr="1"/>
      <dgm:spPr/>
      <dgm:t>
        <a:bodyPr/>
        <a:lstStyle/>
        <a:p>
          <a:endParaRPr kumimoji="1" lang="ja-JP" altLang="en-US"/>
        </a:p>
      </dgm:t>
    </dgm:pt>
    <dgm:pt modelId="{152746CC-51D8-44CB-8891-EA0A418AD58F}">
      <dgm:prSet phldrT="[テキスト]"/>
      <dgm:spPr/>
      <dgm:t>
        <a:bodyPr/>
        <a:lstStyle/>
        <a:p>
          <a:r>
            <a:rPr kumimoji="1" lang="ja-JP" altLang="en-US"/>
            <a:t>　</a:t>
          </a:r>
        </a:p>
      </dgm:t>
    </dgm:pt>
    <dgm:pt modelId="{341F9138-AEA7-4874-BD06-E6B97FF1D698}" type="sibTrans" cxnId="{7CECE73A-C6E9-45CD-B6FF-10E2C0F7D8B5}">
      <dgm:prSet/>
      <dgm:spPr/>
      <dgm:t>
        <a:bodyPr/>
        <a:lstStyle/>
        <a:p>
          <a:endParaRPr kumimoji="1" lang="ja-JP" altLang="en-US"/>
        </a:p>
      </dgm:t>
    </dgm:pt>
    <dgm:pt modelId="{DF541AA9-DDEA-401E-B03A-6FB4F22E20FC}" type="parTrans" cxnId="{7CECE73A-C6E9-45CD-B6FF-10E2C0F7D8B5}">
      <dgm:prSet/>
      <dgm:spPr/>
      <dgm:t>
        <a:bodyPr/>
        <a:lstStyle/>
        <a:p>
          <a:endParaRPr kumimoji="1" lang="ja-JP" altLang="en-US"/>
        </a:p>
      </dgm:t>
    </dgm:pt>
    <dgm:pt modelId="{BA24D244-DAB0-4808-A2D6-D14FF091FD70}" type="pres">
      <dgm:prSet presAssocID="{419E7E76-FB1F-436D-A86B-165397A1F36B}" presName="arrowDiagram" presStyleCnt="0">
        <dgm:presLayoutVars>
          <dgm:chMax val="5"/>
          <dgm:dir/>
          <dgm:resizeHandles val="exact"/>
        </dgm:presLayoutVars>
      </dgm:prSet>
      <dgm:spPr/>
    </dgm:pt>
    <dgm:pt modelId="{F5FA6D8E-3E68-4CA8-8D0A-CE5B2E6F2A7E}" type="pres">
      <dgm:prSet presAssocID="{419E7E76-FB1F-436D-A86B-165397A1F36B}" presName="arrow" presStyleLbl="bgShp" presStyleIdx="0" presStyleCnt="1" custAng="3468984" custFlipVert="1" custScaleX="89258" custScaleY="92902" custLinFactNeighborX="-2909" custLinFactNeighborY="1951"/>
      <dgm:spPr/>
    </dgm:pt>
    <dgm:pt modelId="{C396C60F-D89A-4FF0-B171-7CAF4EA80301}" type="pres">
      <dgm:prSet presAssocID="{419E7E76-FB1F-436D-A86B-165397A1F36B}" presName="arrowDiagram1" presStyleCnt="0">
        <dgm:presLayoutVars>
          <dgm:bulletEnabled val="1"/>
        </dgm:presLayoutVars>
      </dgm:prSet>
      <dgm:spPr/>
    </dgm:pt>
    <dgm:pt modelId="{52F207D8-7B80-437E-A9FE-F49F4F8FB3EA}" type="pres">
      <dgm:prSet presAssocID="{152746CC-51D8-44CB-8891-EA0A418AD58F}" presName="bullet1" presStyleLbl="node1" presStyleIdx="0" presStyleCnt="1" custScaleX="18234" custScaleY="18234" custLinFactX="-117352" custLinFactY="100000" custLinFactNeighborX="-200000" custLinFactNeighborY="165173"/>
      <dgm:spPr>
        <a:noFill/>
        <a:ln>
          <a:noFill/>
        </a:ln>
      </dgm:spPr>
    </dgm:pt>
    <dgm:pt modelId="{059AD48C-0682-477B-B4D1-EE1079FDB56B}" type="pres">
      <dgm:prSet presAssocID="{152746CC-51D8-44CB-8891-EA0A418AD58F}" presName="textBox1" presStyleLbl="revTx" presStyleIdx="0" presStyleCnt="1">
        <dgm:presLayoutVars>
          <dgm:bulletEnabled val="1"/>
        </dgm:presLayoutVars>
      </dgm:prSet>
      <dgm:spPr/>
    </dgm:pt>
  </dgm:ptLst>
  <dgm:cxnLst>
    <dgm:cxn modelId="{7CECE73A-C6E9-45CD-B6FF-10E2C0F7D8B5}" srcId="{419E7E76-FB1F-436D-A86B-165397A1F36B}" destId="{152746CC-51D8-44CB-8891-EA0A418AD58F}" srcOrd="0" destOrd="0" parTransId="{DF541AA9-DDEA-401E-B03A-6FB4F22E20FC}" sibTransId="{341F9138-AEA7-4874-BD06-E6B97FF1D698}"/>
    <dgm:cxn modelId="{9A184280-2147-43C6-B692-7B6B5C27B9F5}" type="presOf" srcId="{152746CC-51D8-44CB-8891-EA0A418AD58F}" destId="{059AD48C-0682-477B-B4D1-EE1079FDB56B}" srcOrd="0" destOrd="0" presId="urn:microsoft.com/office/officeart/2005/8/layout/arrow2"/>
    <dgm:cxn modelId="{E33A50EA-3176-43D8-9217-BB8F8802F638}" type="presOf" srcId="{419E7E76-FB1F-436D-A86B-165397A1F36B}" destId="{BA24D244-DAB0-4808-A2D6-D14FF091FD70}" srcOrd="0" destOrd="0" presId="urn:microsoft.com/office/officeart/2005/8/layout/arrow2"/>
    <dgm:cxn modelId="{B1B8B87F-F3CA-4482-92AC-C922ED0DDBAA}" type="presParOf" srcId="{BA24D244-DAB0-4808-A2D6-D14FF091FD70}" destId="{F5FA6D8E-3E68-4CA8-8D0A-CE5B2E6F2A7E}" srcOrd="0" destOrd="0" presId="urn:microsoft.com/office/officeart/2005/8/layout/arrow2"/>
    <dgm:cxn modelId="{5674593D-FD60-413D-85EA-CC089AB7FD8E}" type="presParOf" srcId="{BA24D244-DAB0-4808-A2D6-D14FF091FD70}" destId="{C396C60F-D89A-4FF0-B171-7CAF4EA80301}" srcOrd="1" destOrd="0" presId="urn:microsoft.com/office/officeart/2005/8/layout/arrow2"/>
    <dgm:cxn modelId="{FB2765D0-B4DA-409D-BA20-B692F0EC425B}" type="presParOf" srcId="{C396C60F-D89A-4FF0-B171-7CAF4EA80301}" destId="{52F207D8-7B80-437E-A9FE-F49F4F8FB3EA}" srcOrd="0" destOrd="0" presId="urn:microsoft.com/office/officeart/2005/8/layout/arrow2"/>
    <dgm:cxn modelId="{EEA28B10-88DC-4650-9814-121832135203}" type="presParOf" srcId="{C396C60F-D89A-4FF0-B171-7CAF4EA80301}" destId="{059AD48C-0682-477B-B4D1-EE1079FDB56B}" srcOrd="1"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FA26B4C-7E06-4CA1-8DC8-E332F723689E}"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kumimoji="1" lang="ja-JP" altLang="en-US"/>
        </a:p>
      </dgm:t>
    </dgm:pt>
    <dgm:pt modelId="{BB4CACE6-A705-4EB9-82E1-3409C994E225}">
      <dgm:prSet phldrT="[テキスト]" custT="1"/>
      <dgm:spPr/>
      <dgm:t>
        <a:bodyPr/>
        <a:lstStyle/>
        <a:p>
          <a:r>
            <a:rPr kumimoji="1" lang="ja-JP" altLang="en-US" sz="1400" b="1" i="0" u="none" strike="noStrike" cap="none" spc="0" normalizeH="0" baseline="0" noProof="0">
              <a:ln>
                <a:noFill/>
              </a:ln>
              <a:solidFill>
                <a:schemeClr val="bg1"/>
              </a:solidFill>
              <a:effectLst/>
              <a:uLnTx/>
              <a:uFillTx/>
              <a:latin typeface="BIZ UDPゴシック"/>
              <a:ea typeface="BIZ UDPゴシック"/>
              <a:cs typeface="+mn-cs"/>
            </a:rPr>
            <a:t>消費・所得創出効果の最大化</a:t>
          </a:r>
          <a:endParaRPr kumimoji="1" lang="ja-JP" altLang="en-US" sz="1400" b="1">
            <a:solidFill>
              <a:schemeClr val="bg1"/>
            </a:solidFill>
          </a:endParaRPr>
        </a:p>
      </dgm:t>
    </dgm:pt>
    <dgm:pt modelId="{BE51454F-F020-42EB-90A1-F33BD9ECA584}" type="parTrans" cxnId="{A71B32DF-416C-4E0B-9AE6-0174BBE2DE63}">
      <dgm:prSet/>
      <dgm:spPr/>
      <dgm:t>
        <a:bodyPr/>
        <a:lstStyle/>
        <a:p>
          <a:endParaRPr kumimoji="1" lang="ja-JP" altLang="en-US"/>
        </a:p>
      </dgm:t>
    </dgm:pt>
    <dgm:pt modelId="{8129C53F-4976-47E1-A6EA-222918C27723}" type="sibTrans" cxnId="{A71B32DF-416C-4E0B-9AE6-0174BBE2DE63}">
      <dgm:prSet/>
      <dgm:spPr/>
      <dgm:t>
        <a:bodyPr/>
        <a:lstStyle/>
        <a:p>
          <a:endParaRPr kumimoji="1" lang="ja-JP" altLang="en-US"/>
        </a:p>
      </dgm:t>
    </dgm:pt>
    <dgm:pt modelId="{BCAD179F-F7CE-4495-B79C-9EF053D06594}">
      <dgm:prSet phldrT="[テキスト]" custT="1"/>
      <dgm:spPr/>
      <dgm:t>
        <a:bodyPr/>
        <a:lstStyle/>
        <a:p>
          <a:r>
            <a:rPr kumimoji="1" lang="ja-JP" altLang="en-US" sz="1400" dirty="0">
              <a:solidFill>
                <a:schemeClr val="bg1"/>
              </a:solidFill>
            </a:rPr>
            <a:t>誘客増大</a:t>
          </a:r>
        </a:p>
      </dgm:t>
    </dgm:pt>
    <dgm:pt modelId="{8EB1224F-0536-4B82-8AD3-CBE226BF44DD}" type="parTrans" cxnId="{242BE2FA-5904-431B-8E05-9B904BA45F51}">
      <dgm:prSet/>
      <dgm:spPr/>
      <dgm:t>
        <a:bodyPr/>
        <a:lstStyle/>
        <a:p>
          <a:endParaRPr kumimoji="1" lang="ja-JP" altLang="en-US"/>
        </a:p>
      </dgm:t>
    </dgm:pt>
    <dgm:pt modelId="{14E0E6B0-EF27-46FC-886B-827FF23B5DBC}" type="sibTrans" cxnId="{242BE2FA-5904-431B-8E05-9B904BA45F51}">
      <dgm:prSet/>
      <dgm:spPr/>
      <dgm:t>
        <a:bodyPr/>
        <a:lstStyle/>
        <a:p>
          <a:endParaRPr kumimoji="1" lang="ja-JP" altLang="en-US"/>
        </a:p>
      </dgm:t>
    </dgm:pt>
    <dgm:pt modelId="{14FB6E33-1B56-4EF7-82AC-EAE4DB11B5E6}">
      <dgm:prSet phldrT="[テキスト]" custT="1"/>
      <dgm:spPr/>
      <dgm:t>
        <a:bodyPr/>
        <a:lstStyle/>
        <a:p>
          <a:r>
            <a:rPr kumimoji="1" lang="ja-JP" altLang="en-US" sz="1400"/>
            <a:t>高付加価値化</a:t>
          </a:r>
        </a:p>
      </dgm:t>
    </dgm:pt>
    <dgm:pt modelId="{A0C832DC-2909-42DC-8ECC-A66FCE6CE61E}" type="parTrans" cxnId="{E02FEFCE-DB5B-4038-B4F4-F650DCBBC328}">
      <dgm:prSet/>
      <dgm:spPr/>
      <dgm:t>
        <a:bodyPr/>
        <a:lstStyle/>
        <a:p>
          <a:endParaRPr kumimoji="1" lang="ja-JP" altLang="en-US"/>
        </a:p>
      </dgm:t>
    </dgm:pt>
    <dgm:pt modelId="{122724C0-1D1A-472F-B7AE-CF547A7BBC5C}" type="sibTrans" cxnId="{E02FEFCE-DB5B-4038-B4F4-F650DCBBC328}">
      <dgm:prSet/>
      <dgm:spPr/>
      <dgm:t>
        <a:bodyPr/>
        <a:lstStyle/>
        <a:p>
          <a:endParaRPr kumimoji="1" lang="ja-JP" altLang="en-US"/>
        </a:p>
      </dgm:t>
    </dgm:pt>
    <dgm:pt modelId="{2888FA04-7C3F-4AF4-B82A-1F31631082FB}">
      <dgm:prSet phldrT="[テキスト]" custT="1"/>
      <dgm:spPr/>
      <dgm:t>
        <a:bodyPr/>
        <a:lstStyle/>
        <a:p>
          <a:r>
            <a:rPr kumimoji="1" lang="ja-JP" altLang="en-US" sz="1400"/>
            <a:t>消費機会拡大</a:t>
          </a:r>
        </a:p>
      </dgm:t>
    </dgm:pt>
    <dgm:pt modelId="{FA4EAF48-FD84-4EA2-BBD1-8453362120ED}" type="parTrans" cxnId="{86E00E4A-140F-47E4-9C39-405AE4A02006}">
      <dgm:prSet/>
      <dgm:spPr/>
      <dgm:t>
        <a:bodyPr/>
        <a:lstStyle/>
        <a:p>
          <a:endParaRPr kumimoji="1" lang="ja-JP" altLang="en-US"/>
        </a:p>
      </dgm:t>
    </dgm:pt>
    <dgm:pt modelId="{B570083E-7CF4-4C7B-9C24-675D896042E2}" type="sibTrans" cxnId="{86E00E4A-140F-47E4-9C39-405AE4A02006}">
      <dgm:prSet/>
      <dgm:spPr/>
      <dgm:t>
        <a:bodyPr/>
        <a:lstStyle/>
        <a:p>
          <a:endParaRPr kumimoji="1" lang="ja-JP" altLang="en-US"/>
        </a:p>
      </dgm:t>
    </dgm:pt>
    <dgm:pt modelId="{D76D302A-051F-424B-ADE2-F17BBE17F0AD}" type="pres">
      <dgm:prSet presAssocID="{9FA26B4C-7E06-4CA1-8DC8-E332F723689E}" presName="Name0" presStyleCnt="0">
        <dgm:presLayoutVars>
          <dgm:chMax val="1"/>
          <dgm:dir/>
          <dgm:animLvl val="ctr"/>
          <dgm:resizeHandles val="exact"/>
        </dgm:presLayoutVars>
      </dgm:prSet>
      <dgm:spPr/>
    </dgm:pt>
    <dgm:pt modelId="{A3C4923E-9B37-4323-9518-CC30B77CE14D}" type="pres">
      <dgm:prSet presAssocID="{BB4CACE6-A705-4EB9-82E1-3409C994E225}" presName="centerShape" presStyleLbl="node0" presStyleIdx="0" presStyleCnt="1" custScaleX="125190" custScaleY="122478"/>
      <dgm:spPr/>
    </dgm:pt>
    <dgm:pt modelId="{87D97FA0-21F0-4E9F-A0D7-E5DB09FCC7D9}" type="pres">
      <dgm:prSet presAssocID="{8EB1224F-0536-4B82-8AD3-CBE226BF44DD}" presName="parTrans" presStyleLbl="sibTrans2D1" presStyleIdx="0" presStyleCnt="3" custAng="10800000"/>
      <dgm:spPr/>
    </dgm:pt>
    <dgm:pt modelId="{65E2CBCC-367A-4842-B82C-BCFFB7E44CA6}" type="pres">
      <dgm:prSet presAssocID="{8EB1224F-0536-4B82-8AD3-CBE226BF44DD}" presName="connectorText" presStyleLbl="sibTrans2D1" presStyleIdx="0" presStyleCnt="3"/>
      <dgm:spPr/>
    </dgm:pt>
    <dgm:pt modelId="{883B70C4-E5B0-406C-AD88-399C88DB4839}" type="pres">
      <dgm:prSet presAssocID="{BCAD179F-F7CE-4495-B79C-9EF053D06594}" presName="node" presStyleLbl="node1" presStyleIdx="0" presStyleCnt="3" custScaleX="120584">
        <dgm:presLayoutVars>
          <dgm:bulletEnabled val="1"/>
        </dgm:presLayoutVars>
      </dgm:prSet>
      <dgm:spPr/>
    </dgm:pt>
    <dgm:pt modelId="{661DC1A1-F01B-4C28-B148-802B67BBC22F}" type="pres">
      <dgm:prSet presAssocID="{A0C832DC-2909-42DC-8ECC-A66FCE6CE61E}" presName="parTrans" presStyleLbl="sibTrans2D1" presStyleIdx="1" presStyleCnt="3" custAng="10741007"/>
      <dgm:spPr/>
    </dgm:pt>
    <dgm:pt modelId="{5B709A6B-C615-4306-AEF2-7F1BF1BD619D}" type="pres">
      <dgm:prSet presAssocID="{A0C832DC-2909-42DC-8ECC-A66FCE6CE61E}" presName="connectorText" presStyleLbl="sibTrans2D1" presStyleIdx="1" presStyleCnt="3"/>
      <dgm:spPr/>
    </dgm:pt>
    <dgm:pt modelId="{1DE264B4-E4EE-4C12-BAF8-C0AA036A8F86}" type="pres">
      <dgm:prSet presAssocID="{14FB6E33-1B56-4EF7-82AC-EAE4DB11B5E6}" presName="node" presStyleLbl="node1" presStyleIdx="1" presStyleCnt="3" custScaleX="109410">
        <dgm:presLayoutVars>
          <dgm:bulletEnabled val="1"/>
        </dgm:presLayoutVars>
      </dgm:prSet>
      <dgm:spPr/>
    </dgm:pt>
    <dgm:pt modelId="{6474D785-232C-4B49-A4FC-A4DB360CA226}" type="pres">
      <dgm:prSet presAssocID="{FA4EAF48-FD84-4EA2-BBD1-8453362120ED}" presName="parTrans" presStyleLbl="sibTrans2D1" presStyleIdx="2" presStyleCnt="3" custAng="10547560"/>
      <dgm:spPr/>
    </dgm:pt>
    <dgm:pt modelId="{DEC62BBE-A3C0-452E-9C61-13AB282DD93A}" type="pres">
      <dgm:prSet presAssocID="{FA4EAF48-FD84-4EA2-BBD1-8453362120ED}" presName="connectorText" presStyleLbl="sibTrans2D1" presStyleIdx="2" presStyleCnt="3"/>
      <dgm:spPr/>
    </dgm:pt>
    <dgm:pt modelId="{322186E8-03E2-4BBC-B320-4C3F6FA09E97}" type="pres">
      <dgm:prSet presAssocID="{2888FA04-7C3F-4AF4-B82A-1F31631082FB}" presName="node" presStyleLbl="node1" presStyleIdx="2" presStyleCnt="3" custScaleX="119465" custRadScaleRad="103027" custRadScaleInc="1612">
        <dgm:presLayoutVars>
          <dgm:bulletEnabled val="1"/>
        </dgm:presLayoutVars>
      </dgm:prSet>
      <dgm:spPr/>
    </dgm:pt>
  </dgm:ptLst>
  <dgm:cxnLst>
    <dgm:cxn modelId="{F31A8F07-8B06-4781-A9C1-44A554C16C7D}" type="presOf" srcId="{14FB6E33-1B56-4EF7-82AC-EAE4DB11B5E6}" destId="{1DE264B4-E4EE-4C12-BAF8-C0AA036A8F86}" srcOrd="0" destOrd="0" presId="urn:microsoft.com/office/officeart/2005/8/layout/radial5"/>
    <dgm:cxn modelId="{D75DC816-6CEB-4458-8262-7C5E3C5697F1}" type="presOf" srcId="{8EB1224F-0536-4B82-8AD3-CBE226BF44DD}" destId="{65E2CBCC-367A-4842-B82C-BCFFB7E44CA6}" srcOrd="1" destOrd="0" presId="urn:microsoft.com/office/officeart/2005/8/layout/radial5"/>
    <dgm:cxn modelId="{6FDB7823-C28A-4EA4-AC03-0491735E947A}" type="presOf" srcId="{2888FA04-7C3F-4AF4-B82A-1F31631082FB}" destId="{322186E8-03E2-4BBC-B320-4C3F6FA09E97}" srcOrd="0" destOrd="0" presId="urn:microsoft.com/office/officeart/2005/8/layout/radial5"/>
    <dgm:cxn modelId="{7C9C3339-1BD5-401A-B7C4-6817965983FF}" type="presOf" srcId="{9FA26B4C-7E06-4CA1-8DC8-E332F723689E}" destId="{D76D302A-051F-424B-ADE2-F17BBE17F0AD}" srcOrd="0" destOrd="0" presId="urn:microsoft.com/office/officeart/2005/8/layout/radial5"/>
    <dgm:cxn modelId="{2A4A1E3A-F297-450E-8FF1-BEBF4D778793}" type="presOf" srcId="{8EB1224F-0536-4B82-8AD3-CBE226BF44DD}" destId="{87D97FA0-21F0-4E9F-A0D7-E5DB09FCC7D9}" srcOrd="0" destOrd="0" presId="urn:microsoft.com/office/officeart/2005/8/layout/radial5"/>
    <dgm:cxn modelId="{59ED6143-CF83-407D-B84C-29E2CB23FD63}" type="presOf" srcId="{BB4CACE6-A705-4EB9-82E1-3409C994E225}" destId="{A3C4923E-9B37-4323-9518-CC30B77CE14D}" srcOrd="0" destOrd="0" presId="urn:microsoft.com/office/officeart/2005/8/layout/radial5"/>
    <dgm:cxn modelId="{86E00E4A-140F-47E4-9C39-405AE4A02006}" srcId="{BB4CACE6-A705-4EB9-82E1-3409C994E225}" destId="{2888FA04-7C3F-4AF4-B82A-1F31631082FB}" srcOrd="2" destOrd="0" parTransId="{FA4EAF48-FD84-4EA2-BBD1-8453362120ED}" sibTransId="{B570083E-7CF4-4C7B-9C24-675D896042E2}"/>
    <dgm:cxn modelId="{974BB94F-E3D4-4587-82E8-A236766AE6FD}" type="presOf" srcId="{BCAD179F-F7CE-4495-B79C-9EF053D06594}" destId="{883B70C4-E5B0-406C-AD88-399C88DB4839}" srcOrd="0" destOrd="0" presId="urn:microsoft.com/office/officeart/2005/8/layout/radial5"/>
    <dgm:cxn modelId="{E40A9674-9318-487A-89FF-38D2A020B249}" type="presOf" srcId="{A0C832DC-2909-42DC-8ECC-A66FCE6CE61E}" destId="{661DC1A1-F01B-4C28-B148-802B67BBC22F}" srcOrd="0" destOrd="0" presId="urn:microsoft.com/office/officeart/2005/8/layout/radial5"/>
    <dgm:cxn modelId="{FBC0E9B7-949A-4D8D-B8C4-3063C5227020}" type="presOf" srcId="{FA4EAF48-FD84-4EA2-BBD1-8453362120ED}" destId="{6474D785-232C-4B49-A4FC-A4DB360CA226}" srcOrd="0" destOrd="0" presId="urn:microsoft.com/office/officeart/2005/8/layout/radial5"/>
    <dgm:cxn modelId="{4A02BAC4-D22F-4A0C-B844-C98AA32601D3}" type="presOf" srcId="{A0C832DC-2909-42DC-8ECC-A66FCE6CE61E}" destId="{5B709A6B-C615-4306-AEF2-7F1BF1BD619D}" srcOrd="1" destOrd="0" presId="urn:microsoft.com/office/officeart/2005/8/layout/radial5"/>
    <dgm:cxn modelId="{E02FEFCE-DB5B-4038-B4F4-F650DCBBC328}" srcId="{BB4CACE6-A705-4EB9-82E1-3409C994E225}" destId="{14FB6E33-1B56-4EF7-82AC-EAE4DB11B5E6}" srcOrd="1" destOrd="0" parTransId="{A0C832DC-2909-42DC-8ECC-A66FCE6CE61E}" sibTransId="{122724C0-1D1A-472F-B7AE-CF547A7BBC5C}"/>
    <dgm:cxn modelId="{A24E56CF-0DD3-451E-8975-33489C6DEDCA}" type="presOf" srcId="{FA4EAF48-FD84-4EA2-BBD1-8453362120ED}" destId="{DEC62BBE-A3C0-452E-9C61-13AB282DD93A}" srcOrd="1" destOrd="0" presId="urn:microsoft.com/office/officeart/2005/8/layout/radial5"/>
    <dgm:cxn modelId="{A71B32DF-416C-4E0B-9AE6-0174BBE2DE63}" srcId="{9FA26B4C-7E06-4CA1-8DC8-E332F723689E}" destId="{BB4CACE6-A705-4EB9-82E1-3409C994E225}" srcOrd="0" destOrd="0" parTransId="{BE51454F-F020-42EB-90A1-F33BD9ECA584}" sibTransId="{8129C53F-4976-47E1-A6EA-222918C27723}"/>
    <dgm:cxn modelId="{242BE2FA-5904-431B-8E05-9B904BA45F51}" srcId="{BB4CACE6-A705-4EB9-82E1-3409C994E225}" destId="{BCAD179F-F7CE-4495-B79C-9EF053D06594}" srcOrd="0" destOrd="0" parTransId="{8EB1224F-0536-4B82-8AD3-CBE226BF44DD}" sibTransId="{14E0E6B0-EF27-46FC-886B-827FF23B5DBC}"/>
    <dgm:cxn modelId="{73FC2B86-47AF-46DB-8879-5077F8E867DE}" type="presParOf" srcId="{D76D302A-051F-424B-ADE2-F17BBE17F0AD}" destId="{A3C4923E-9B37-4323-9518-CC30B77CE14D}" srcOrd="0" destOrd="0" presId="urn:microsoft.com/office/officeart/2005/8/layout/radial5"/>
    <dgm:cxn modelId="{45399C3A-62FC-499E-B9B0-15558710AFAF}" type="presParOf" srcId="{D76D302A-051F-424B-ADE2-F17BBE17F0AD}" destId="{87D97FA0-21F0-4E9F-A0D7-E5DB09FCC7D9}" srcOrd="1" destOrd="0" presId="urn:microsoft.com/office/officeart/2005/8/layout/radial5"/>
    <dgm:cxn modelId="{3AD0EB87-0576-46C1-9BED-D27C9FEBFFFD}" type="presParOf" srcId="{87D97FA0-21F0-4E9F-A0D7-E5DB09FCC7D9}" destId="{65E2CBCC-367A-4842-B82C-BCFFB7E44CA6}" srcOrd="0" destOrd="0" presId="urn:microsoft.com/office/officeart/2005/8/layout/radial5"/>
    <dgm:cxn modelId="{DB9C6530-A1B7-4D2E-B472-131301C41A14}" type="presParOf" srcId="{D76D302A-051F-424B-ADE2-F17BBE17F0AD}" destId="{883B70C4-E5B0-406C-AD88-399C88DB4839}" srcOrd="2" destOrd="0" presId="urn:microsoft.com/office/officeart/2005/8/layout/radial5"/>
    <dgm:cxn modelId="{26815A4F-14E8-4C1D-A9EF-A28025F66D91}" type="presParOf" srcId="{D76D302A-051F-424B-ADE2-F17BBE17F0AD}" destId="{661DC1A1-F01B-4C28-B148-802B67BBC22F}" srcOrd="3" destOrd="0" presId="urn:microsoft.com/office/officeart/2005/8/layout/radial5"/>
    <dgm:cxn modelId="{92D98AB5-66E2-4D2D-A21C-9E0BF3736389}" type="presParOf" srcId="{661DC1A1-F01B-4C28-B148-802B67BBC22F}" destId="{5B709A6B-C615-4306-AEF2-7F1BF1BD619D}" srcOrd="0" destOrd="0" presId="urn:microsoft.com/office/officeart/2005/8/layout/radial5"/>
    <dgm:cxn modelId="{566733AC-3018-4533-985F-E69D522A7ADB}" type="presParOf" srcId="{D76D302A-051F-424B-ADE2-F17BBE17F0AD}" destId="{1DE264B4-E4EE-4C12-BAF8-C0AA036A8F86}" srcOrd="4" destOrd="0" presId="urn:microsoft.com/office/officeart/2005/8/layout/radial5"/>
    <dgm:cxn modelId="{B0D98FCF-5925-451C-9C07-349B4EACDCD2}" type="presParOf" srcId="{D76D302A-051F-424B-ADE2-F17BBE17F0AD}" destId="{6474D785-232C-4B49-A4FC-A4DB360CA226}" srcOrd="5" destOrd="0" presId="urn:microsoft.com/office/officeart/2005/8/layout/radial5"/>
    <dgm:cxn modelId="{CC9B358C-3B48-49F0-B8FB-87C4D4DE008A}" type="presParOf" srcId="{6474D785-232C-4B49-A4FC-A4DB360CA226}" destId="{DEC62BBE-A3C0-452E-9C61-13AB282DD93A}" srcOrd="0" destOrd="0" presId="urn:microsoft.com/office/officeart/2005/8/layout/radial5"/>
    <dgm:cxn modelId="{E51F3A38-603D-4F1F-B6D9-DDB50F9385B8}" type="presParOf" srcId="{D76D302A-051F-424B-ADE2-F17BBE17F0AD}" destId="{322186E8-03E2-4BBC-B320-4C3F6FA09E97}" srcOrd="6" destOrd="0" presId="urn:microsoft.com/office/officeart/2005/8/layout/radial5"/>
  </dgm:cxnLst>
  <dgm:bg/>
  <dgm:whole/>
  <dgm:extLst>
    <a:ext uri="http://schemas.microsoft.com/office/drawing/2008/diagram">
      <dsp:dataModelExt xmlns:dsp="http://schemas.microsoft.com/office/drawing/2008/diagram" relId="rId15"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FA6D8E-3E68-4CA8-8D0A-CE5B2E6F2A7E}">
      <dsp:nvSpPr>
        <dsp:cNvPr id="0" name=""/>
        <dsp:cNvSpPr/>
      </dsp:nvSpPr>
      <dsp:spPr>
        <a:xfrm rot="18131016" flipV="1">
          <a:off x="402452" y="24172"/>
          <a:ext cx="1945381" cy="1265501"/>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F207D8-7B80-437E-A9FE-F49F4F8FB3EA}">
      <dsp:nvSpPr>
        <dsp:cNvPr id="0" name=""/>
        <dsp:cNvSpPr/>
      </dsp:nvSpPr>
      <dsp:spPr>
        <a:xfrm>
          <a:off x="1565856" y="745697"/>
          <a:ext cx="29408" cy="29408"/>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59AD48C-0682-477B-B4D1-EE1079FDB56B}">
      <dsp:nvSpPr>
        <dsp:cNvPr id="0" name=""/>
        <dsp:cNvSpPr/>
      </dsp:nvSpPr>
      <dsp:spPr>
        <a:xfrm>
          <a:off x="1220594" y="332721"/>
          <a:ext cx="871801" cy="1005296"/>
        </a:xfrm>
        <a:prstGeom prst="round2Diag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5461" bIns="0" numCol="1" spcCol="1270" anchor="t" anchorCtr="0">
          <a:noAutofit/>
        </a:bodyPr>
        <a:lstStyle/>
        <a:p>
          <a:pPr marL="0" lvl="0" indent="0" algn="r" defTabSz="2711450">
            <a:lnSpc>
              <a:spcPct val="90000"/>
            </a:lnSpc>
            <a:spcBef>
              <a:spcPct val="0"/>
            </a:spcBef>
            <a:spcAft>
              <a:spcPct val="35000"/>
            </a:spcAft>
            <a:buNone/>
          </a:pPr>
          <a:r>
            <a:rPr kumimoji="1" lang="ja-JP" altLang="en-US" sz="6100" kern="1200"/>
            <a:t>　</a:t>
          </a:r>
        </a:p>
      </dsp:txBody>
      <dsp:txXfrm>
        <a:off x="1263152" y="375279"/>
        <a:ext cx="786685" cy="9201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C4923E-9B37-4323-9518-CC30B77CE14D}">
      <dsp:nvSpPr>
        <dsp:cNvPr id="0" name=""/>
        <dsp:cNvSpPr/>
      </dsp:nvSpPr>
      <dsp:spPr>
        <a:xfrm>
          <a:off x="1735186" y="1265741"/>
          <a:ext cx="1229487" cy="120285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kumimoji="1" lang="ja-JP" altLang="en-US" sz="1400" b="1" i="0" u="none" strike="noStrike" kern="1200" cap="none" spc="0" normalizeH="0" baseline="0" noProof="0">
              <a:ln>
                <a:noFill/>
              </a:ln>
              <a:solidFill>
                <a:schemeClr val="bg1"/>
              </a:solidFill>
              <a:effectLst/>
              <a:uLnTx/>
              <a:uFillTx/>
              <a:latin typeface="BIZ UDPゴシック"/>
              <a:ea typeface="BIZ UDPゴシック"/>
              <a:cs typeface="+mn-cs"/>
            </a:rPr>
            <a:t>消費・所得創出効果の最大化</a:t>
          </a:r>
          <a:endParaRPr kumimoji="1" lang="ja-JP" altLang="en-US" sz="1400" b="1" kern="1200">
            <a:solidFill>
              <a:schemeClr val="bg1"/>
            </a:solidFill>
          </a:endParaRPr>
        </a:p>
      </dsp:txBody>
      <dsp:txXfrm>
        <a:off x="1915240" y="1441895"/>
        <a:ext cx="869379" cy="850544"/>
      </dsp:txXfrm>
    </dsp:sp>
    <dsp:sp modelId="{87D97FA0-21F0-4E9F-A0D7-E5DB09FCC7D9}">
      <dsp:nvSpPr>
        <dsp:cNvPr id="0" name=""/>
        <dsp:cNvSpPr/>
      </dsp:nvSpPr>
      <dsp:spPr>
        <a:xfrm rot="5400000">
          <a:off x="2275347" y="962284"/>
          <a:ext cx="149165" cy="33391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kumimoji="1" lang="ja-JP" altLang="en-US" sz="1400" kern="1200"/>
        </a:p>
      </dsp:txBody>
      <dsp:txXfrm>
        <a:off x="2297722" y="1006692"/>
        <a:ext cx="104416" cy="200348"/>
      </dsp:txXfrm>
    </dsp:sp>
    <dsp:sp modelId="{883B70C4-E5B0-406C-AD88-399C88DB4839}">
      <dsp:nvSpPr>
        <dsp:cNvPr id="0" name=""/>
        <dsp:cNvSpPr/>
      </dsp:nvSpPr>
      <dsp:spPr>
        <a:xfrm>
          <a:off x="1757804" y="2200"/>
          <a:ext cx="1184251" cy="98209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kumimoji="1" lang="ja-JP" altLang="en-US" sz="1400" kern="1200" dirty="0">
              <a:solidFill>
                <a:schemeClr val="bg1"/>
              </a:solidFill>
            </a:rPr>
            <a:t>誘客増大</a:t>
          </a:r>
        </a:p>
      </dsp:txBody>
      <dsp:txXfrm>
        <a:off x="1931234" y="146025"/>
        <a:ext cx="837391" cy="694447"/>
      </dsp:txXfrm>
    </dsp:sp>
    <dsp:sp modelId="{661DC1A1-F01B-4C28-B148-802B67BBC22F}">
      <dsp:nvSpPr>
        <dsp:cNvPr id="0" name=""/>
        <dsp:cNvSpPr/>
      </dsp:nvSpPr>
      <dsp:spPr>
        <a:xfrm rot="12541007">
          <a:off x="2916268" y="2063614"/>
          <a:ext cx="126190" cy="33391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kumimoji="1" lang="ja-JP" altLang="en-US" sz="1400" kern="1200"/>
        </a:p>
      </dsp:txBody>
      <dsp:txXfrm>
        <a:off x="2951749" y="2139578"/>
        <a:ext cx="88333" cy="200348"/>
      </dsp:txXfrm>
    </dsp:sp>
    <dsp:sp modelId="{1DE264B4-E4EE-4C12-BAF8-C0AA036A8F86}">
      <dsp:nvSpPr>
        <dsp:cNvPr id="0" name=""/>
        <dsp:cNvSpPr/>
      </dsp:nvSpPr>
      <dsp:spPr>
        <a:xfrm>
          <a:off x="3002522" y="2063078"/>
          <a:ext cx="1074512" cy="98209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kumimoji="1" lang="ja-JP" altLang="en-US" sz="1400" kern="1200"/>
            <a:t>高付加価値化</a:t>
          </a:r>
        </a:p>
      </dsp:txBody>
      <dsp:txXfrm>
        <a:off x="3159881" y="2206903"/>
        <a:ext cx="759794" cy="694447"/>
      </dsp:txXfrm>
    </dsp:sp>
    <dsp:sp modelId="{6474D785-232C-4B49-A4FC-A4DB360CA226}">
      <dsp:nvSpPr>
        <dsp:cNvPr id="0" name=""/>
        <dsp:cNvSpPr/>
      </dsp:nvSpPr>
      <dsp:spPr>
        <a:xfrm rot="19605592">
          <a:off x="1646561" y="2054612"/>
          <a:ext cx="129746" cy="33391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kumimoji="1" lang="ja-JP" altLang="en-US" sz="1400" kern="1200"/>
        </a:p>
      </dsp:txBody>
      <dsp:txXfrm rot="10800000">
        <a:off x="1649745" y="2132062"/>
        <a:ext cx="90822" cy="200348"/>
      </dsp:txXfrm>
    </dsp:sp>
    <dsp:sp modelId="{322186E8-03E2-4BBC-B320-4C3F6FA09E97}">
      <dsp:nvSpPr>
        <dsp:cNvPr id="0" name=""/>
        <dsp:cNvSpPr/>
      </dsp:nvSpPr>
      <dsp:spPr>
        <a:xfrm>
          <a:off x="525661" y="2063079"/>
          <a:ext cx="1173262" cy="98209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kumimoji="1" lang="ja-JP" altLang="en-US" sz="1400" kern="1200"/>
            <a:t>消費機会拡大</a:t>
          </a:r>
        </a:p>
      </dsp:txBody>
      <dsp:txXfrm>
        <a:off x="697481" y="2206904"/>
        <a:ext cx="829622" cy="694447"/>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0.60621</cdr:x>
      <cdr:y>0.35628</cdr:y>
    </cdr:from>
    <cdr:to>
      <cdr:x>0.82079</cdr:x>
      <cdr:y>0.50364</cdr:y>
    </cdr:to>
    <cdr:sp macro="" textlink="">
      <cdr:nvSpPr>
        <cdr:cNvPr id="2" name="テキスト ボックス 36">
          <a:extLst xmlns:a="http://schemas.openxmlformats.org/drawingml/2006/main">
            <a:ext uri="{FF2B5EF4-FFF2-40B4-BE49-F238E27FC236}">
              <a16:creationId xmlns:a16="http://schemas.microsoft.com/office/drawing/2014/main" id="{A7C70494-6AA3-4C9A-9547-A1357B771D47}"/>
            </a:ext>
          </a:extLst>
        </cdr:cNvPr>
        <cdr:cNvSpPr txBox="1"/>
      </cdr:nvSpPr>
      <cdr:spPr>
        <a:xfrm xmlns:a="http://schemas.openxmlformats.org/drawingml/2006/main">
          <a:off x="2440086" y="1004542"/>
          <a:ext cx="863720" cy="415498"/>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ja-JP"/>
          </a:defPPr>
          <a:lvl1pPr marL="0" algn="l" defTabSz="910644" rtl="0" eaLnBrk="1" latinLnBrk="0" hangingPunct="1">
            <a:defRPr kumimoji="1" sz="1800" kern="1200">
              <a:solidFill>
                <a:schemeClr val="tx1"/>
              </a:solidFill>
              <a:latin typeface="+mn-lt"/>
              <a:ea typeface="+mn-ea"/>
              <a:cs typeface="+mn-cs"/>
            </a:defRPr>
          </a:lvl1pPr>
          <a:lvl2pPr marL="455321" algn="l" defTabSz="910644" rtl="0" eaLnBrk="1" latinLnBrk="0" hangingPunct="1">
            <a:defRPr kumimoji="1" sz="1800" kern="1200">
              <a:solidFill>
                <a:schemeClr val="tx1"/>
              </a:solidFill>
              <a:latin typeface="+mn-lt"/>
              <a:ea typeface="+mn-ea"/>
              <a:cs typeface="+mn-cs"/>
            </a:defRPr>
          </a:lvl2pPr>
          <a:lvl3pPr marL="910644" algn="l" defTabSz="910644" rtl="0" eaLnBrk="1" latinLnBrk="0" hangingPunct="1">
            <a:defRPr kumimoji="1" sz="1800" kern="1200">
              <a:solidFill>
                <a:schemeClr val="tx1"/>
              </a:solidFill>
              <a:latin typeface="+mn-lt"/>
              <a:ea typeface="+mn-ea"/>
              <a:cs typeface="+mn-cs"/>
            </a:defRPr>
          </a:lvl3pPr>
          <a:lvl4pPr marL="1365965" algn="l" defTabSz="910644" rtl="0" eaLnBrk="1" latinLnBrk="0" hangingPunct="1">
            <a:defRPr kumimoji="1" sz="1800" kern="1200">
              <a:solidFill>
                <a:schemeClr val="tx1"/>
              </a:solidFill>
              <a:latin typeface="+mn-lt"/>
              <a:ea typeface="+mn-ea"/>
              <a:cs typeface="+mn-cs"/>
            </a:defRPr>
          </a:lvl4pPr>
          <a:lvl5pPr marL="1821285" algn="l" defTabSz="910644" rtl="0" eaLnBrk="1" latinLnBrk="0" hangingPunct="1">
            <a:defRPr kumimoji="1" sz="1800" kern="1200">
              <a:solidFill>
                <a:schemeClr val="tx1"/>
              </a:solidFill>
              <a:latin typeface="+mn-lt"/>
              <a:ea typeface="+mn-ea"/>
              <a:cs typeface="+mn-cs"/>
            </a:defRPr>
          </a:lvl5pPr>
          <a:lvl6pPr marL="2276609" algn="l" defTabSz="910644" rtl="0" eaLnBrk="1" latinLnBrk="0" hangingPunct="1">
            <a:defRPr kumimoji="1" sz="1800" kern="1200">
              <a:solidFill>
                <a:schemeClr val="tx1"/>
              </a:solidFill>
              <a:latin typeface="+mn-lt"/>
              <a:ea typeface="+mn-ea"/>
              <a:cs typeface="+mn-cs"/>
            </a:defRPr>
          </a:lvl6pPr>
          <a:lvl7pPr marL="2731935" algn="l" defTabSz="910644" rtl="0" eaLnBrk="1" latinLnBrk="0" hangingPunct="1">
            <a:defRPr kumimoji="1" sz="1800" kern="1200">
              <a:solidFill>
                <a:schemeClr val="tx1"/>
              </a:solidFill>
              <a:latin typeface="+mn-lt"/>
              <a:ea typeface="+mn-ea"/>
              <a:cs typeface="+mn-cs"/>
            </a:defRPr>
          </a:lvl7pPr>
          <a:lvl8pPr marL="3187257" algn="l" defTabSz="910644" rtl="0" eaLnBrk="1" latinLnBrk="0" hangingPunct="1">
            <a:defRPr kumimoji="1" sz="1800" kern="1200">
              <a:solidFill>
                <a:schemeClr val="tx1"/>
              </a:solidFill>
              <a:latin typeface="+mn-lt"/>
              <a:ea typeface="+mn-ea"/>
              <a:cs typeface="+mn-cs"/>
            </a:defRPr>
          </a:lvl8pPr>
          <a:lvl9pPr marL="3642580" algn="l" defTabSz="910644" rtl="0" eaLnBrk="1" latinLnBrk="0" hangingPunct="1">
            <a:defRPr kumimoji="1" sz="1800" kern="1200">
              <a:solidFill>
                <a:schemeClr val="tx1"/>
              </a:solidFill>
              <a:latin typeface="+mn-lt"/>
              <a:ea typeface="+mn-ea"/>
              <a:cs typeface="+mn-cs"/>
            </a:defRPr>
          </a:lvl9pPr>
        </a:lstStyle>
        <a:p xmlns:a="http://schemas.openxmlformats.org/drawingml/2006/main">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Meiryo UI"/>
              <a:ea typeface="Meiryo UI"/>
              <a:cs typeface="+mn-cs"/>
            </a:rPr>
            <a:t>農産物直売所</a:t>
          </a:r>
          <a:endParaRPr kumimoji="1" lang="en-US" altLang="ja-JP" sz="700" b="0" i="0" u="none" strike="noStrike" kern="1200" cap="none" spc="0" normalizeH="0" baseline="0" noProof="0" dirty="0">
            <a:ln>
              <a:noFill/>
            </a:ln>
            <a:solidFill>
              <a:prstClr val="black"/>
            </a:solidFill>
            <a:effectLst/>
            <a:uLnTx/>
            <a:uFillTx/>
            <a:latin typeface="Meiryo UI"/>
            <a:ea typeface="Meiryo UI"/>
            <a:cs typeface="+mn-cs"/>
          </a:endParaRPr>
        </a:p>
        <a:p xmlns:a="http://schemas.openxmlformats.org/drawingml/2006/main">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Meiryo UI"/>
              <a:ea typeface="Meiryo UI"/>
              <a:cs typeface="+mn-cs"/>
            </a:rPr>
            <a:t>1</a:t>
          </a:r>
          <a:r>
            <a:rPr kumimoji="1" lang="ja-JP" altLang="en-US" sz="700" b="0" i="0" u="none" strike="noStrike" kern="1200" cap="none" spc="0" normalizeH="0" baseline="0" noProof="0" dirty="0">
              <a:ln>
                <a:noFill/>
              </a:ln>
              <a:solidFill>
                <a:prstClr val="black"/>
              </a:solidFill>
              <a:effectLst/>
              <a:uLnTx/>
              <a:uFillTx/>
              <a:latin typeface="Meiryo UI"/>
              <a:ea typeface="Meiryo UI"/>
              <a:cs typeface="+mn-cs"/>
            </a:rPr>
            <a:t>兆</a:t>
          </a:r>
          <a:r>
            <a:rPr lang="en-US" altLang="ja-JP" sz="700" noProof="0" dirty="0">
              <a:solidFill>
                <a:prstClr val="black"/>
              </a:solidFill>
              <a:latin typeface="Meiryo UI"/>
              <a:ea typeface="Meiryo UI"/>
            </a:rPr>
            <a:t>879</a:t>
          </a:r>
          <a:r>
            <a:rPr kumimoji="1" lang="ja-JP" altLang="en-US" sz="700" b="0" i="0" u="none" strike="noStrike" kern="1200" cap="none" spc="0" normalizeH="0" baseline="0" noProof="0" dirty="0">
              <a:ln>
                <a:noFill/>
              </a:ln>
              <a:solidFill>
                <a:prstClr val="black"/>
              </a:solidFill>
              <a:effectLst/>
              <a:uLnTx/>
              <a:uFillTx/>
              <a:latin typeface="Meiryo UI"/>
              <a:ea typeface="Meiryo UI"/>
              <a:cs typeface="+mn-cs"/>
            </a:rPr>
            <a:t>億円</a:t>
          </a:r>
          <a:endParaRPr kumimoji="1" lang="en-US" altLang="ja-JP" sz="700" b="0" i="0" u="none" strike="noStrike" kern="1200" cap="none" spc="0" normalizeH="0" baseline="0" noProof="0" dirty="0">
            <a:ln>
              <a:noFill/>
            </a:ln>
            <a:solidFill>
              <a:prstClr val="black"/>
            </a:solidFill>
            <a:effectLst/>
            <a:uLnTx/>
            <a:uFillTx/>
            <a:latin typeface="Meiryo UI"/>
            <a:ea typeface="Meiryo UI"/>
            <a:cs typeface="+mn-cs"/>
          </a:endParaRPr>
        </a:p>
        <a:p xmlns:a="http://schemas.openxmlformats.org/drawingml/2006/main">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Meiryo UI"/>
              <a:ea typeface="Meiryo UI"/>
              <a:cs typeface="+mn-cs"/>
            </a:rPr>
            <a:t>（</a:t>
          </a:r>
          <a:r>
            <a:rPr lang="en-US" altLang="ja-JP" sz="700" dirty="0">
              <a:solidFill>
                <a:prstClr val="black"/>
              </a:solidFill>
              <a:latin typeface="Meiryo UI"/>
              <a:ea typeface="Meiryo UI"/>
            </a:rPr>
            <a:t>45.1</a:t>
          </a:r>
          <a:r>
            <a:rPr kumimoji="1" lang="ja-JP" altLang="en-US" sz="700" b="0" i="0" u="none" strike="noStrike" kern="1200" cap="none" spc="0" normalizeH="0" baseline="0" noProof="0" dirty="0">
              <a:ln>
                <a:noFill/>
              </a:ln>
              <a:solidFill>
                <a:prstClr val="black"/>
              </a:solidFill>
              <a:effectLst/>
              <a:uLnTx/>
              <a:uFillTx/>
              <a:latin typeface="Meiryo UI"/>
              <a:ea typeface="Meiryo UI"/>
              <a:cs typeface="+mn-cs"/>
            </a:rPr>
            <a:t>）</a:t>
          </a:r>
        </a:p>
      </cdr:txBody>
    </cdr:sp>
  </cdr:relSizeAnchor>
  <cdr:relSizeAnchor xmlns:cdr="http://schemas.openxmlformats.org/drawingml/2006/chartDrawing">
    <cdr:from>
      <cdr:x>0.24096</cdr:x>
      <cdr:y>0.55288</cdr:y>
    </cdr:from>
    <cdr:to>
      <cdr:x>0.45554</cdr:x>
      <cdr:y>0.70024</cdr:y>
    </cdr:to>
    <cdr:sp macro="" textlink="">
      <cdr:nvSpPr>
        <cdr:cNvPr id="3" name="テキスト ボックス 37">
          <a:extLst xmlns:a="http://schemas.openxmlformats.org/drawingml/2006/main">
            <a:ext uri="{FF2B5EF4-FFF2-40B4-BE49-F238E27FC236}">
              <a16:creationId xmlns:a16="http://schemas.microsoft.com/office/drawing/2014/main" id="{C973578A-019E-4216-A37A-BA1133642D0F}"/>
            </a:ext>
          </a:extLst>
        </cdr:cNvPr>
        <cdr:cNvSpPr txBox="1"/>
      </cdr:nvSpPr>
      <cdr:spPr>
        <a:xfrm xmlns:a="http://schemas.openxmlformats.org/drawingml/2006/main">
          <a:off x="969903" y="1558861"/>
          <a:ext cx="863720" cy="415498"/>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ja-JP"/>
          </a:defPPr>
          <a:lvl1pPr marL="0" algn="l" defTabSz="910644" rtl="0" eaLnBrk="1" latinLnBrk="0" hangingPunct="1">
            <a:defRPr kumimoji="1" sz="1800" kern="1200">
              <a:solidFill>
                <a:schemeClr val="tx1"/>
              </a:solidFill>
              <a:latin typeface="+mn-lt"/>
              <a:ea typeface="+mn-ea"/>
              <a:cs typeface="+mn-cs"/>
            </a:defRPr>
          </a:lvl1pPr>
          <a:lvl2pPr marL="455321" algn="l" defTabSz="910644" rtl="0" eaLnBrk="1" latinLnBrk="0" hangingPunct="1">
            <a:defRPr kumimoji="1" sz="1800" kern="1200">
              <a:solidFill>
                <a:schemeClr val="tx1"/>
              </a:solidFill>
              <a:latin typeface="+mn-lt"/>
              <a:ea typeface="+mn-ea"/>
              <a:cs typeface="+mn-cs"/>
            </a:defRPr>
          </a:lvl2pPr>
          <a:lvl3pPr marL="910644" algn="l" defTabSz="910644" rtl="0" eaLnBrk="1" latinLnBrk="0" hangingPunct="1">
            <a:defRPr kumimoji="1" sz="1800" kern="1200">
              <a:solidFill>
                <a:schemeClr val="tx1"/>
              </a:solidFill>
              <a:latin typeface="+mn-lt"/>
              <a:ea typeface="+mn-ea"/>
              <a:cs typeface="+mn-cs"/>
            </a:defRPr>
          </a:lvl3pPr>
          <a:lvl4pPr marL="1365965" algn="l" defTabSz="910644" rtl="0" eaLnBrk="1" latinLnBrk="0" hangingPunct="1">
            <a:defRPr kumimoji="1" sz="1800" kern="1200">
              <a:solidFill>
                <a:schemeClr val="tx1"/>
              </a:solidFill>
              <a:latin typeface="+mn-lt"/>
              <a:ea typeface="+mn-ea"/>
              <a:cs typeface="+mn-cs"/>
            </a:defRPr>
          </a:lvl4pPr>
          <a:lvl5pPr marL="1821285" algn="l" defTabSz="910644" rtl="0" eaLnBrk="1" latinLnBrk="0" hangingPunct="1">
            <a:defRPr kumimoji="1" sz="1800" kern="1200">
              <a:solidFill>
                <a:schemeClr val="tx1"/>
              </a:solidFill>
              <a:latin typeface="+mn-lt"/>
              <a:ea typeface="+mn-ea"/>
              <a:cs typeface="+mn-cs"/>
            </a:defRPr>
          </a:lvl5pPr>
          <a:lvl6pPr marL="2276609" algn="l" defTabSz="910644" rtl="0" eaLnBrk="1" latinLnBrk="0" hangingPunct="1">
            <a:defRPr kumimoji="1" sz="1800" kern="1200">
              <a:solidFill>
                <a:schemeClr val="tx1"/>
              </a:solidFill>
              <a:latin typeface="+mn-lt"/>
              <a:ea typeface="+mn-ea"/>
              <a:cs typeface="+mn-cs"/>
            </a:defRPr>
          </a:lvl6pPr>
          <a:lvl7pPr marL="2731935" algn="l" defTabSz="910644" rtl="0" eaLnBrk="1" latinLnBrk="0" hangingPunct="1">
            <a:defRPr kumimoji="1" sz="1800" kern="1200">
              <a:solidFill>
                <a:schemeClr val="tx1"/>
              </a:solidFill>
              <a:latin typeface="+mn-lt"/>
              <a:ea typeface="+mn-ea"/>
              <a:cs typeface="+mn-cs"/>
            </a:defRPr>
          </a:lvl7pPr>
          <a:lvl8pPr marL="3187257" algn="l" defTabSz="910644" rtl="0" eaLnBrk="1" latinLnBrk="0" hangingPunct="1">
            <a:defRPr kumimoji="1" sz="1800" kern="1200">
              <a:solidFill>
                <a:schemeClr val="tx1"/>
              </a:solidFill>
              <a:latin typeface="+mn-lt"/>
              <a:ea typeface="+mn-ea"/>
              <a:cs typeface="+mn-cs"/>
            </a:defRPr>
          </a:lvl8pPr>
          <a:lvl9pPr marL="3642580" algn="l" defTabSz="910644" rtl="0" eaLnBrk="1" latinLnBrk="0" hangingPunct="1">
            <a:defRPr kumimoji="1" sz="1800" kern="1200">
              <a:solidFill>
                <a:schemeClr val="tx1"/>
              </a:solidFill>
              <a:latin typeface="+mn-lt"/>
              <a:ea typeface="+mn-ea"/>
              <a:cs typeface="+mn-cs"/>
            </a:defRPr>
          </a:lvl9pPr>
        </a:lstStyle>
        <a:p xmlns:a="http://schemas.openxmlformats.org/drawingml/2006/main">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Meiryo UI"/>
              <a:ea typeface="Meiryo UI"/>
              <a:cs typeface="+mn-cs"/>
            </a:rPr>
            <a:t>農産加工</a:t>
          </a:r>
          <a:endParaRPr kumimoji="1" lang="en-US" altLang="ja-JP" sz="700" b="0" i="0" u="none" strike="noStrike" kern="1200" cap="none" spc="0" normalizeH="0" baseline="0" noProof="0" dirty="0">
            <a:ln>
              <a:noFill/>
            </a:ln>
            <a:solidFill>
              <a:prstClr val="black"/>
            </a:solidFill>
            <a:effectLst/>
            <a:uLnTx/>
            <a:uFillTx/>
            <a:latin typeface="Meiryo UI"/>
            <a:ea typeface="Meiryo UI"/>
            <a:cs typeface="+mn-cs"/>
          </a:endParaRPr>
        </a:p>
        <a:p xmlns:a="http://schemas.openxmlformats.org/drawingml/2006/main">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700" dirty="0">
              <a:solidFill>
                <a:prstClr val="black"/>
              </a:solidFill>
              <a:latin typeface="Meiryo UI"/>
              <a:ea typeface="Meiryo UI"/>
            </a:rPr>
            <a:t>10,128</a:t>
          </a:r>
          <a:r>
            <a:rPr kumimoji="1" lang="ja-JP" altLang="en-US" sz="700" b="0" i="0" u="none" strike="noStrike" kern="1200" cap="none" spc="0" normalizeH="0" baseline="0" noProof="0" dirty="0">
              <a:ln>
                <a:noFill/>
              </a:ln>
              <a:solidFill>
                <a:prstClr val="black"/>
              </a:solidFill>
              <a:effectLst/>
              <a:uLnTx/>
              <a:uFillTx/>
              <a:latin typeface="Meiryo UI"/>
              <a:ea typeface="Meiryo UI"/>
              <a:cs typeface="+mn-cs"/>
            </a:rPr>
            <a:t>億円</a:t>
          </a:r>
          <a:endParaRPr kumimoji="1" lang="en-US" altLang="ja-JP" sz="700" b="0" i="0" u="none" strike="noStrike" kern="1200" cap="none" spc="0" normalizeH="0" baseline="0" noProof="0" dirty="0">
            <a:ln>
              <a:noFill/>
            </a:ln>
            <a:solidFill>
              <a:prstClr val="black"/>
            </a:solidFill>
            <a:effectLst/>
            <a:uLnTx/>
            <a:uFillTx/>
            <a:latin typeface="Meiryo UI"/>
            <a:ea typeface="Meiryo UI"/>
            <a:cs typeface="+mn-cs"/>
          </a:endParaRPr>
        </a:p>
        <a:p xmlns:a="http://schemas.openxmlformats.org/drawingml/2006/main">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Meiryo UI"/>
              <a:ea typeface="Meiryo UI"/>
              <a:cs typeface="+mn-cs"/>
            </a:rPr>
            <a:t>（</a:t>
          </a:r>
          <a:r>
            <a:rPr lang="en-US" altLang="ja-JP" sz="700" dirty="0">
              <a:solidFill>
                <a:prstClr val="black"/>
              </a:solidFill>
              <a:latin typeface="Meiryo UI"/>
              <a:ea typeface="Meiryo UI"/>
            </a:rPr>
            <a:t>42.0</a:t>
          </a:r>
          <a:r>
            <a:rPr kumimoji="1" lang="ja-JP" altLang="en-US" sz="700" b="0" i="0" u="none" strike="noStrike" kern="1200" cap="none" spc="0" normalizeH="0" baseline="0" noProof="0" dirty="0">
              <a:ln>
                <a:noFill/>
              </a:ln>
              <a:solidFill>
                <a:prstClr val="black"/>
              </a:solidFill>
              <a:effectLst/>
              <a:uLnTx/>
              <a:uFillTx/>
              <a:latin typeface="Meiryo UI"/>
              <a:ea typeface="Meiryo UI"/>
              <a:cs typeface="+mn-cs"/>
            </a:rPr>
            <a:t>）</a:t>
          </a:r>
        </a:p>
      </cdr:txBody>
    </cdr:sp>
  </cdr:relSizeAnchor>
  <cdr:relSizeAnchor xmlns:cdr="http://schemas.openxmlformats.org/drawingml/2006/chartDrawing">
    <cdr:from>
      <cdr:x>0.07206</cdr:x>
      <cdr:y>0.20795</cdr:y>
    </cdr:from>
    <cdr:to>
      <cdr:x>0.28664</cdr:x>
      <cdr:y>0.35531</cdr:y>
    </cdr:to>
    <cdr:sp macro="" textlink="">
      <cdr:nvSpPr>
        <cdr:cNvPr id="4" name="テキスト ボックス 39">
          <a:extLst xmlns:a="http://schemas.openxmlformats.org/drawingml/2006/main">
            <a:ext uri="{FF2B5EF4-FFF2-40B4-BE49-F238E27FC236}">
              <a16:creationId xmlns:a16="http://schemas.microsoft.com/office/drawing/2014/main" id="{6E2B3369-816A-4317-8C01-AA20603E2FE1}"/>
            </a:ext>
          </a:extLst>
        </cdr:cNvPr>
        <cdr:cNvSpPr txBox="1"/>
      </cdr:nvSpPr>
      <cdr:spPr>
        <a:xfrm xmlns:a="http://schemas.openxmlformats.org/drawingml/2006/main">
          <a:off x="290053" y="586321"/>
          <a:ext cx="863720" cy="415498"/>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ja-JP"/>
          </a:defPPr>
          <a:lvl1pPr marL="0" algn="l" defTabSz="910644" rtl="0" eaLnBrk="1" latinLnBrk="0" hangingPunct="1">
            <a:defRPr kumimoji="1" sz="1800" kern="1200">
              <a:solidFill>
                <a:schemeClr val="tx1"/>
              </a:solidFill>
              <a:latin typeface="+mn-lt"/>
              <a:ea typeface="+mn-ea"/>
              <a:cs typeface="+mn-cs"/>
            </a:defRPr>
          </a:lvl1pPr>
          <a:lvl2pPr marL="455321" algn="l" defTabSz="910644" rtl="0" eaLnBrk="1" latinLnBrk="0" hangingPunct="1">
            <a:defRPr kumimoji="1" sz="1800" kern="1200">
              <a:solidFill>
                <a:schemeClr val="tx1"/>
              </a:solidFill>
              <a:latin typeface="+mn-lt"/>
              <a:ea typeface="+mn-ea"/>
              <a:cs typeface="+mn-cs"/>
            </a:defRPr>
          </a:lvl2pPr>
          <a:lvl3pPr marL="910644" algn="l" defTabSz="910644" rtl="0" eaLnBrk="1" latinLnBrk="0" hangingPunct="1">
            <a:defRPr kumimoji="1" sz="1800" kern="1200">
              <a:solidFill>
                <a:schemeClr val="tx1"/>
              </a:solidFill>
              <a:latin typeface="+mn-lt"/>
              <a:ea typeface="+mn-ea"/>
              <a:cs typeface="+mn-cs"/>
            </a:defRPr>
          </a:lvl3pPr>
          <a:lvl4pPr marL="1365965" algn="l" defTabSz="910644" rtl="0" eaLnBrk="1" latinLnBrk="0" hangingPunct="1">
            <a:defRPr kumimoji="1" sz="1800" kern="1200">
              <a:solidFill>
                <a:schemeClr val="tx1"/>
              </a:solidFill>
              <a:latin typeface="+mn-lt"/>
              <a:ea typeface="+mn-ea"/>
              <a:cs typeface="+mn-cs"/>
            </a:defRPr>
          </a:lvl4pPr>
          <a:lvl5pPr marL="1821285" algn="l" defTabSz="910644" rtl="0" eaLnBrk="1" latinLnBrk="0" hangingPunct="1">
            <a:defRPr kumimoji="1" sz="1800" kern="1200">
              <a:solidFill>
                <a:schemeClr val="tx1"/>
              </a:solidFill>
              <a:latin typeface="+mn-lt"/>
              <a:ea typeface="+mn-ea"/>
              <a:cs typeface="+mn-cs"/>
            </a:defRPr>
          </a:lvl5pPr>
          <a:lvl6pPr marL="2276609" algn="l" defTabSz="910644" rtl="0" eaLnBrk="1" latinLnBrk="0" hangingPunct="1">
            <a:defRPr kumimoji="1" sz="1800" kern="1200">
              <a:solidFill>
                <a:schemeClr val="tx1"/>
              </a:solidFill>
              <a:latin typeface="+mn-lt"/>
              <a:ea typeface="+mn-ea"/>
              <a:cs typeface="+mn-cs"/>
            </a:defRPr>
          </a:lvl6pPr>
          <a:lvl7pPr marL="2731935" algn="l" defTabSz="910644" rtl="0" eaLnBrk="1" latinLnBrk="0" hangingPunct="1">
            <a:defRPr kumimoji="1" sz="1800" kern="1200">
              <a:solidFill>
                <a:schemeClr val="tx1"/>
              </a:solidFill>
              <a:latin typeface="+mn-lt"/>
              <a:ea typeface="+mn-ea"/>
              <a:cs typeface="+mn-cs"/>
            </a:defRPr>
          </a:lvl7pPr>
          <a:lvl8pPr marL="3187257" algn="l" defTabSz="910644" rtl="0" eaLnBrk="1" latinLnBrk="0" hangingPunct="1">
            <a:defRPr kumimoji="1" sz="1800" kern="1200">
              <a:solidFill>
                <a:schemeClr val="tx1"/>
              </a:solidFill>
              <a:latin typeface="+mn-lt"/>
              <a:ea typeface="+mn-ea"/>
              <a:cs typeface="+mn-cs"/>
            </a:defRPr>
          </a:lvl8pPr>
          <a:lvl9pPr marL="3642580" algn="l" defTabSz="910644" rtl="0" eaLnBrk="1" latinLnBrk="0" hangingPunct="1">
            <a:defRPr kumimoji="1" sz="1800" kern="1200">
              <a:solidFill>
                <a:schemeClr val="tx1"/>
              </a:solidFill>
              <a:latin typeface="+mn-lt"/>
              <a:ea typeface="+mn-ea"/>
              <a:cs typeface="+mn-cs"/>
            </a:defRPr>
          </a:lvl9pPr>
        </a:lstStyle>
        <a:p xmlns:a="http://schemas.openxmlformats.org/drawingml/2006/main">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Meiryo UI"/>
              <a:ea typeface="Meiryo UI"/>
              <a:cs typeface="+mn-cs"/>
            </a:rPr>
            <a:t>観光農園</a:t>
          </a:r>
          <a:endParaRPr kumimoji="1" lang="en-US" altLang="ja-JP" sz="700" b="0" i="0" u="none" strike="noStrike" kern="1200" cap="none" spc="0" normalizeH="0" baseline="0" noProof="0" dirty="0">
            <a:ln>
              <a:noFill/>
            </a:ln>
            <a:solidFill>
              <a:prstClr val="black"/>
            </a:solidFill>
            <a:effectLst/>
            <a:uLnTx/>
            <a:uFillTx/>
            <a:latin typeface="Meiryo UI"/>
            <a:ea typeface="Meiryo UI"/>
            <a:cs typeface="+mn-cs"/>
          </a:endParaRPr>
        </a:p>
        <a:p xmlns:a="http://schemas.openxmlformats.org/drawingml/2006/main">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700" noProof="0" dirty="0">
              <a:solidFill>
                <a:prstClr val="black"/>
              </a:solidFill>
              <a:latin typeface="Meiryo UI"/>
              <a:ea typeface="Meiryo UI"/>
            </a:rPr>
            <a:t>360</a:t>
          </a:r>
          <a:r>
            <a:rPr kumimoji="1" lang="ja-JP" altLang="en-US" sz="700" b="0" i="0" u="none" strike="noStrike" kern="1200" cap="none" spc="0" normalizeH="0" baseline="0" noProof="0" dirty="0">
              <a:ln>
                <a:noFill/>
              </a:ln>
              <a:solidFill>
                <a:prstClr val="black"/>
              </a:solidFill>
              <a:effectLst/>
              <a:uLnTx/>
              <a:uFillTx/>
              <a:latin typeface="Meiryo UI"/>
              <a:ea typeface="Meiryo UI"/>
              <a:cs typeface="+mn-cs"/>
            </a:rPr>
            <a:t>億円</a:t>
          </a:r>
          <a:endParaRPr kumimoji="1" lang="en-US" altLang="ja-JP" sz="700" b="0" i="0" u="none" strike="noStrike" kern="1200" cap="none" spc="0" normalizeH="0" baseline="0" noProof="0" dirty="0">
            <a:ln>
              <a:noFill/>
            </a:ln>
            <a:solidFill>
              <a:prstClr val="black"/>
            </a:solidFill>
            <a:effectLst/>
            <a:uLnTx/>
            <a:uFillTx/>
            <a:latin typeface="Meiryo UI"/>
            <a:ea typeface="Meiryo UI"/>
            <a:cs typeface="+mn-cs"/>
          </a:endParaRPr>
        </a:p>
        <a:p xmlns:a="http://schemas.openxmlformats.org/drawingml/2006/main">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Meiryo UI"/>
              <a:ea typeface="Meiryo UI"/>
              <a:cs typeface="+mn-cs"/>
            </a:rPr>
            <a:t>（</a:t>
          </a:r>
          <a:r>
            <a:rPr kumimoji="1" lang="en-US" altLang="ja-JP" sz="700" b="0" i="0" u="none" strike="noStrike" kern="1200" cap="none" spc="0" normalizeH="0" baseline="0" noProof="0" dirty="0">
              <a:ln>
                <a:noFill/>
              </a:ln>
              <a:solidFill>
                <a:prstClr val="black"/>
              </a:solidFill>
              <a:effectLst/>
              <a:uLnTx/>
              <a:uFillTx/>
              <a:latin typeface="Meiryo UI"/>
              <a:ea typeface="Meiryo UI"/>
              <a:cs typeface="+mn-cs"/>
            </a:rPr>
            <a:t>1.5</a:t>
          </a:r>
          <a:r>
            <a:rPr kumimoji="1" lang="ja-JP" altLang="en-US" sz="700" b="0" i="0" u="none" strike="noStrike" kern="1200" cap="none" spc="0" normalizeH="0" baseline="0" noProof="0" dirty="0">
              <a:ln>
                <a:noFill/>
              </a:ln>
              <a:solidFill>
                <a:prstClr val="black"/>
              </a:solidFill>
              <a:effectLst/>
              <a:uLnTx/>
              <a:uFillTx/>
              <a:latin typeface="Meiryo UI"/>
              <a:ea typeface="Meiryo UI"/>
              <a:cs typeface="+mn-cs"/>
            </a:rPr>
            <a:t>）</a:t>
          </a:r>
        </a:p>
      </cdr:txBody>
    </cdr:sp>
  </cdr:relSizeAnchor>
  <cdr:relSizeAnchor xmlns:cdr="http://schemas.openxmlformats.org/drawingml/2006/chartDrawing">
    <cdr:from>
      <cdr:x>0.06736</cdr:x>
      <cdr:y>0.10584</cdr:y>
    </cdr:from>
    <cdr:to>
      <cdr:x>0.28194</cdr:x>
      <cdr:y>0.215</cdr:y>
    </cdr:to>
    <cdr:sp macro="" textlink="">
      <cdr:nvSpPr>
        <cdr:cNvPr id="5" name="テキスト ボックス 40">
          <a:extLst xmlns:a="http://schemas.openxmlformats.org/drawingml/2006/main">
            <a:ext uri="{FF2B5EF4-FFF2-40B4-BE49-F238E27FC236}">
              <a16:creationId xmlns:a16="http://schemas.microsoft.com/office/drawing/2014/main" id="{FD1EFC95-64D3-4528-BCC2-6C3DE455CDBA}"/>
            </a:ext>
          </a:extLst>
        </cdr:cNvPr>
        <cdr:cNvSpPr txBox="1"/>
      </cdr:nvSpPr>
      <cdr:spPr>
        <a:xfrm xmlns:a="http://schemas.openxmlformats.org/drawingml/2006/main">
          <a:off x="271135" y="298419"/>
          <a:ext cx="863719"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ja-JP"/>
          </a:defPPr>
          <a:lvl1pPr marL="0" algn="l" defTabSz="910644" rtl="0" eaLnBrk="1" latinLnBrk="0" hangingPunct="1">
            <a:defRPr kumimoji="1" sz="1800" kern="1200">
              <a:solidFill>
                <a:schemeClr val="tx1"/>
              </a:solidFill>
              <a:latin typeface="+mn-lt"/>
              <a:ea typeface="+mn-ea"/>
              <a:cs typeface="+mn-cs"/>
            </a:defRPr>
          </a:lvl1pPr>
          <a:lvl2pPr marL="455321" algn="l" defTabSz="910644" rtl="0" eaLnBrk="1" latinLnBrk="0" hangingPunct="1">
            <a:defRPr kumimoji="1" sz="1800" kern="1200">
              <a:solidFill>
                <a:schemeClr val="tx1"/>
              </a:solidFill>
              <a:latin typeface="+mn-lt"/>
              <a:ea typeface="+mn-ea"/>
              <a:cs typeface="+mn-cs"/>
            </a:defRPr>
          </a:lvl2pPr>
          <a:lvl3pPr marL="910644" algn="l" defTabSz="910644" rtl="0" eaLnBrk="1" latinLnBrk="0" hangingPunct="1">
            <a:defRPr kumimoji="1" sz="1800" kern="1200">
              <a:solidFill>
                <a:schemeClr val="tx1"/>
              </a:solidFill>
              <a:latin typeface="+mn-lt"/>
              <a:ea typeface="+mn-ea"/>
              <a:cs typeface="+mn-cs"/>
            </a:defRPr>
          </a:lvl3pPr>
          <a:lvl4pPr marL="1365965" algn="l" defTabSz="910644" rtl="0" eaLnBrk="1" latinLnBrk="0" hangingPunct="1">
            <a:defRPr kumimoji="1" sz="1800" kern="1200">
              <a:solidFill>
                <a:schemeClr val="tx1"/>
              </a:solidFill>
              <a:latin typeface="+mn-lt"/>
              <a:ea typeface="+mn-ea"/>
              <a:cs typeface="+mn-cs"/>
            </a:defRPr>
          </a:lvl4pPr>
          <a:lvl5pPr marL="1821285" algn="l" defTabSz="910644" rtl="0" eaLnBrk="1" latinLnBrk="0" hangingPunct="1">
            <a:defRPr kumimoji="1" sz="1800" kern="1200">
              <a:solidFill>
                <a:schemeClr val="tx1"/>
              </a:solidFill>
              <a:latin typeface="+mn-lt"/>
              <a:ea typeface="+mn-ea"/>
              <a:cs typeface="+mn-cs"/>
            </a:defRPr>
          </a:lvl5pPr>
          <a:lvl6pPr marL="2276609" algn="l" defTabSz="910644" rtl="0" eaLnBrk="1" latinLnBrk="0" hangingPunct="1">
            <a:defRPr kumimoji="1" sz="1800" kern="1200">
              <a:solidFill>
                <a:schemeClr val="tx1"/>
              </a:solidFill>
              <a:latin typeface="+mn-lt"/>
              <a:ea typeface="+mn-ea"/>
              <a:cs typeface="+mn-cs"/>
            </a:defRPr>
          </a:lvl6pPr>
          <a:lvl7pPr marL="2731935" algn="l" defTabSz="910644" rtl="0" eaLnBrk="1" latinLnBrk="0" hangingPunct="1">
            <a:defRPr kumimoji="1" sz="1800" kern="1200">
              <a:solidFill>
                <a:schemeClr val="tx1"/>
              </a:solidFill>
              <a:latin typeface="+mn-lt"/>
              <a:ea typeface="+mn-ea"/>
              <a:cs typeface="+mn-cs"/>
            </a:defRPr>
          </a:lvl7pPr>
          <a:lvl8pPr marL="3187257" algn="l" defTabSz="910644" rtl="0" eaLnBrk="1" latinLnBrk="0" hangingPunct="1">
            <a:defRPr kumimoji="1" sz="1800" kern="1200">
              <a:solidFill>
                <a:schemeClr val="tx1"/>
              </a:solidFill>
              <a:latin typeface="+mn-lt"/>
              <a:ea typeface="+mn-ea"/>
              <a:cs typeface="+mn-cs"/>
            </a:defRPr>
          </a:lvl8pPr>
          <a:lvl9pPr marL="3642580" algn="l" defTabSz="910644" rtl="0" eaLnBrk="1" latinLnBrk="0" hangingPunct="1">
            <a:defRPr kumimoji="1" sz="1800" kern="1200">
              <a:solidFill>
                <a:schemeClr val="tx1"/>
              </a:solidFill>
              <a:latin typeface="+mn-lt"/>
              <a:ea typeface="+mn-ea"/>
              <a:cs typeface="+mn-cs"/>
            </a:defRPr>
          </a:lvl9pPr>
        </a:lstStyle>
        <a:p xmlns:a="http://schemas.openxmlformats.org/drawingml/2006/main">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Meiryo UI"/>
              <a:ea typeface="Meiryo UI"/>
              <a:cs typeface="+mn-cs"/>
            </a:rPr>
            <a:t>農家レストラン</a:t>
          </a:r>
          <a:endParaRPr kumimoji="1" lang="en-US" altLang="ja-JP" sz="700" b="0" i="0" u="none" strike="noStrike" kern="1200" cap="none" spc="0" normalizeH="0" baseline="0" noProof="0" dirty="0">
            <a:ln>
              <a:noFill/>
            </a:ln>
            <a:solidFill>
              <a:prstClr val="black"/>
            </a:solidFill>
            <a:effectLst/>
            <a:uLnTx/>
            <a:uFillTx/>
            <a:latin typeface="Meiryo UI"/>
            <a:ea typeface="Meiryo UI"/>
            <a:cs typeface="+mn-cs"/>
          </a:endParaRPr>
        </a:p>
        <a:p xmlns:a="http://schemas.openxmlformats.org/drawingml/2006/main">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700" noProof="0" dirty="0">
              <a:solidFill>
                <a:prstClr val="black"/>
              </a:solidFill>
              <a:latin typeface="Meiryo UI"/>
              <a:ea typeface="Meiryo UI"/>
            </a:rPr>
            <a:t>352</a:t>
          </a:r>
          <a:r>
            <a:rPr kumimoji="1" lang="ja-JP" altLang="en-US" sz="700" b="0" i="0" u="none" strike="noStrike" kern="1200" cap="none" spc="0" normalizeH="0" baseline="0" noProof="0" dirty="0">
              <a:ln>
                <a:noFill/>
              </a:ln>
              <a:solidFill>
                <a:prstClr val="black"/>
              </a:solidFill>
              <a:effectLst/>
              <a:uLnTx/>
              <a:uFillTx/>
              <a:latin typeface="Meiryo UI"/>
              <a:ea typeface="Meiryo UI"/>
              <a:cs typeface="+mn-cs"/>
            </a:rPr>
            <a:t>億円（</a:t>
          </a:r>
          <a:r>
            <a:rPr kumimoji="1" lang="en-US" altLang="ja-JP" sz="700" b="0" i="0" u="none" strike="noStrike" kern="1200" cap="none" spc="0" normalizeH="0" baseline="0" noProof="0" dirty="0">
              <a:ln>
                <a:noFill/>
              </a:ln>
              <a:solidFill>
                <a:prstClr val="black"/>
              </a:solidFill>
              <a:effectLst/>
              <a:uLnTx/>
              <a:uFillTx/>
              <a:latin typeface="Meiryo UI"/>
              <a:ea typeface="Meiryo UI"/>
              <a:cs typeface="+mn-cs"/>
            </a:rPr>
            <a:t>1.5</a:t>
          </a:r>
          <a:r>
            <a:rPr kumimoji="1" lang="ja-JP" altLang="en-US" sz="700" b="0" i="0" u="none" strike="noStrike" kern="1200" cap="none" spc="0" normalizeH="0" baseline="0" noProof="0" dirty="0">
              <a:ln>
                <a:noFill/>
              </a:ln>
              <a:solidFill>
                <a:prstClr val="black"/>
              </a:solidFill>
              <a:effectLst/>
              <a:uLnTx/>
              <a:uFillTx/>
              <a:latin typeface="Meiryo UI"/>
              <a:ea typeface="Meiryo UI"/>
              <a:cs typeface="+mn-cs"/>
            </a:rPr>
            <a:t>）</a:t>
          </a:r>
        </a:p>
      </cdr:txBody>
    </cdr:sp>
  </cdr:relSizeAnchor>
  <cdr:relSizeAnchor xmlns:cdr="http://schemas.openxmlformats.org/drawingml/2006/chartDrawing">
    <cdr:from>
      <cdr:x>0.09234</cdr:x>
      <cdr:y>0</cdr:y>
    </cdr:from>
    <cdr:to>
      <cdr:x>0.30692</cdr:x>
      <cdr:y>0.10916</cdr:y>
    </cdr:to>
    <cdr:sp macro="" textlink="">
      <cdr:nvSpPr>
        <cdr:cNvPr id="6" name="テキスト ボックス 42">
          <a:extLst xmlns:a="http://schemas.openxmlformats.org/drawingml/2006/main">
            <a:ext uri="{FF2B5EF4-FFF2-40B4-BE49-F238E27FC236}">
              <a16:creationId xmlns:a16="http://schemas.microsoft.com/office/drawing/2014/main" id="{9F165470-393A-4424-A2D6-07B3A30B11C0}"/>
            </a:ext>
          </a:extLst>
        </cdr:cNvPr>
        <cdr:cNvSpPr txBox="1"/>
      </cdr:nvSpPr>
      <cdr:spPr>
        <a:xfrm xmlns:a="http://schemas.openxmlformats.org/drawingml/2006/main">
          <a:off x="371684" y="0"/>
          <a:ext cx="863719"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ja-JP"/>
          </a:defPPr>
          <a:lvl1pPr marL="0" algn="l" defTabSz="910644" rtl="0" eaLnBrk="1" latinLnBrk="0" hangingPunct="1">
            <a:defRPr kumimoji="1" sz="1800" kern="1200">
              <a:solidFill>
                <a:schemeClr val="tx1"/>
              </a:solidFill>
              <a:latin typeface="+mn-lt"/>
              <a:ea typeface="+mn-ea"/>
              <a:cs typeface="+mn-cs"/>
            </a:defRPr>
          </a:lvl1pPr>
          <a:lvl2pPr marL="455321" algn="l" defTabSz="910644" rtl="0" eaLnBrk="1" latinLnBrk="0" hangingPunct="1">
            <a:defRPr kumimoji="1" sz="1800" kern="1200">
              <a:solidFill>
                <a:schemeClr val="tx1"/>
              </a:solidFill>
              <a:latin typeface="+mn-lt"/>
              <a:ea typeface="+mn-ea"/>
              <a:cs typeface="+mn-cs"/>
            </a:defRPr>
          </a:lvl2pPr>
          <a:lvl3pPr marL="910644" algn="l" defTabSz="910644" rtl="0" eaLnBrk="1" latinLnBrk="0" hangingPunct="1">
            <a:defRPr kumimoji="1" sz="1800" kern="1200">
              <a:solidFill>
                <a:schemeClr val="tx1"/>
              </a:solidFill>
              <a:latin typeface="+mn-lt"/>
              <a:ea typeface="+mn-ea"/>
              <a:cs typeface="+mn-cs"/>
            </a:defRPr>
          </a:lvl3pPr>
          <a:lvl4pPr marL="1365965" algn="l" defTabSz="910644" rtl="0" eaLnBrk="1" latinLnBrk="0" hangingPunct="1">
            <a:defRPr kumimoji="1" sz="1800" kern="1200">
              <a:solidFill>
                <a:schemeClr val="tx1"/>
              </a:solidFill>
              <a:latin typeface="+mn-lt"/>
              <a:ea typeface="+mn-ea"/>
              <a:cs typeface="+mn-cs"/>
            </a:defRPr>
          </a:lvl4pPr>
          <a:lvl5pPr marL="1821285" algn="l" defTabSz="910644" rtl="0" eaLnBrk="1" latinLnBrk="0" hangingPunct="1">
            <a:defRPr kumimoji="1" sz="1800" kern="1200">
              <a:solidFill>
                <a:schemeClr val="tx1"/>
              </a:solidFill>
              <a:latin typeface="+mn-lt"/>
              <a:ea typeface="+mn-ea"/>
              <a:cs typeface="+mn-cs"/>
            </a:defRPr>
          </a:lvl5pPr>
          <a:lvl6pPr marL="2276609" algn="l" defTabSz="910644" rtl="0" eaLnBrk="1" latinLnBrk="0" hangingPunct="1">
            <a:defRPr kumimoji="1" sz="1800" kern="1200">
              <a:solidFill>
                <a:schemeClr val="tx1"/>
              </a:solidFill>
              <a:latin typeface="+mn-lt"/>
              <a:ea typeface="+mn-ea"/>
              <a:cs typeface="+mn-cs"/>
            </a:defRPr>
          </a:lvl6pPr>
          <a:lvl7pPr marL="2731935" algn="l" defTabSz="910644" rtl="0" eaLnBrk="1" latinLnBrk="0" hangingPunct="1">
            <a:defRPr kumimoji="1" sz="1800" kern="1200">
              <a:solidFill>
                <a:schemeClr val="tx1"/>
              </a:solidFill>
              <a:latin typeface="+mn-lt"/>
              <a:ea typeface="+mn-ea"/>
              <a:cs typeface="+mn-cs"/>
            </a:defRPr>
          </a:lvl7pPr>
          <a:lvl8pPr marL="3187257" algn="l" defTabSz="910644" rtl="0" eaLnBrk="1" latinLnBrk="0" hangingPunct="1">
            <a:defRPr kumimoji="1" sz="1800" kern="1200">
              <a:solidFill>
                <a:schemeClr val="tx1"/>
              </a:solidFill>
              <a:latin typeface="+mn-lt"/>
              <a:ea typeface="+mn-ea"/>
              <a:cs typeface="+mn-cs"/>
            </a:defRPr>
          </a:lvl8pPr>
          <a:lvl9pPr marL="3642580" algn="l" defTabSz="910644" rtl="0" eaLnBrk="1" latinLnBrk="0" hangingPunct="1">
            <a:defRPr kumimoji="1" sz="1800" kern="1200">
              <a:solidFill>
                <a:schemeClr val="tx1"/>
              </a:solidFill>
              <a:latin typeface="+mn-lt"/>
              <a:ea typeface="+mn-ea"/>
              <a:cs typeface="+mn-cs"/>
            </a:defRPr>
          </a:lvl9pPr>
        </a:lstStyle>
        <a:p xmlns:a="http://schemas.openxmlformats.org/drawingml/2006/main">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Meiryo UI"/>
              <a:ea typeface="Meiryo UI"/>
              <a:cs typeface="+mn-cs"/>
            </a:rPr>
            <a:t>農家民宿</a:t>
          </a:r>
          <a:endParaRPr kumimoji="1" lang="en-US" altLang="ja-JP" sz="700" b="0" i="0" u="none" strike="noStrike" kern="1200" cap="none" spc="0" normalizeH="0" baseline="0" noProof="0" dirty="0">
            <a:ln>
              <a:noFill/>
            </a:ln>
            <a:solidFill>
              <a:prstClr val="black"/>
            </a:solidFill>
            <a:effectLst/>
            <a:uLnTx/>
            <a:uFillTx/>
            <a:latin typeface="Meiryo UI"/>
            <a:ea typeface="Meiryo UI"/>
            <a:cs typeface="+mn-cs"/>
          </a:endParaRPr>
        </a:p>
        <a:p xmlns:a="http://schemas.openxmlformats.org/drawingml/2006/main">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700" noProof="0" dirty="0">
              <a:solidFill>
                <a:prstClr val="black"/>
              </a:solidFill>
              <a:latin typeface="Meiryo UI"/>
              <a:ea typeface="Meiryo UI"/>
            </a:rPr>
            <a:t>46</a:t>
          </a:r>
          <a:r>
            <a:rPr kumimoji="1" lang="ja-JP" altLang="en-US" sz="700" b="0" i="0" u="none" strike="noStrike" kern="1200" cap="none" spc="0" normalizeH="0" baseline="0" noProof="0" dirty="0">
              <a:ln>
                <a:noFill/>
              </a:ln>
              <a:solidFill>
                <a:prstClr val="black"/>
              </a:solidFill>
              <a:effectLst/>
              <a:uLnTx/>
              <a:uFillTx/>
              <a:latin typeface="Meiryo UI"/>
              <a:ea typeface="Meiryo UI"/>
              <a:cs typeface="+mn-cs"/>
            </a:rPr>
            <a:t>億円（</a:t>
          </a:r>
          <a:r>
            <a:rPr kumimoji="1" lang="en-US" altLang="ja-JP" sz="700" b="0" i="0" u="none" strike="noStrike" kern="1200" cap="none" spc="0" normalizeH="0" baseline="0" noProof="0" dirty="0">
              <a:ln>
                <a:noFill/>
              </a:ln>
              <a:solidFill>
                <a:prstClr val="black"/>
              </a:solidFill>
              <a:effectLst/>
              <a:uLnTx/>
              <a:uFillTx/>
              <a:latin typeface="Meiryo UI"/>
              <a:ea typeface="Meiryo UI"/>
              <a:cs typeface="+mn-cs"/>
            </a:rPr>
            <a:t>0</a:t>
          </a:r>
          <a:r>
            <a:rPr lang="en-US" altLang="ja-JP" sz="700" dirty="0">
              <a:solidFill>
                <a:prstClr val="black"/>
              </a:solidFill>
              <a:latin typeface="Meiryo UI"/>
              <a:ea typeface="Meiryo UI"/>
            </a:rPr>
            <a:t>.2</a:t>
          </a:r>
          <a:r>
            <a:rPr kumimoji="1" lang="ja-JP" altLang="en-US" sz="700" b="0" i="0" u="none" strike="noStrike" kern="1200" cap="none" spc="0" normalizeH="0" baseline="0" noProof="0" dirty="0">
              <a:ln>
                <a:noFill/>
              </a:ln>
              <a:solidFill>
                <a:prstClr val="black"/>
              </a:solidFill>
              <a:effectLst/>
              <a:uLnTx/>
              <a:uFillTx/>
              <a:latin typeface="Meiryo UI"/>
              <a:ea typeface="Meiryo UI"/>
              <a:cs typeface="+mn-cs"/>
            </a:rPr>
            <a:t>）</a:t>
          </a:r>
        </a:p>
      </cdr:txBody>
    </cdr:sp>
  </cdr:relSizeAnchor>
</c:userShapes>
</file>

<file path=ppt/drawings/drawing2.xml><?xml version="1.0" encoding="utf-8"?>
<c:userShapes xmlns:c="http://schemas.openxmlformats.org/drawingml/2006/chart">
  <cdr:relSizeAnchor xmlns:cdr="http://schemas.openxmlformats.org/drawingml/2006/chartDrawing">
    <cdr:from>
      <cdr:x>0.07375</cdr:x>
      <cdr:y>0.17779</cdr:y>
    </cdr:from>
    <cdr:to>
      <cdr:x>0.1945</cdr:x>
      <cdr:y>0.29827</cdr:y>
    </cdr:to>
    <cdr:sp macro="" textlink="">
      <cdr:nvSpPr>
        <cdr:cNvPr id="2" name="テキスト ボックス 1">
          <a:extLst xmlns:a="http://schemas.openxmlformats.org/drawingml/2006/main">
            <a:ext uri="{FF2B5EF4-FFF2-40B4-BE49-F238E27FC236}">
              <a16:creationId xmlns:a16="http://schemas.microsoft.com/office/drawing/2014/main" id="{96817CA2-1258-DD28-B8B3-921ED5F81D7A}"/>
            </a:ext>
          </a:extLst>
        </cdr:cNvPr>
        <cdr:cNvSpPr txBox="1"/>
      </cdr:nvSpPr>
      <cdr:spPr>
        <a:xfrm xmlns:a="http://schemas.openxmlformats.org/drawingml/2006/main">
          <a:off x="462673" y="386029"/>
          <a:ext cx="757558" cy="26159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altLang="ja-JP" sz="800" dirty="0"/>
            <a:t>17,344</a:t>
          </a:r>
          <a:endParaRPr lang="ja-JP" altLang="en-US" sz="800" dirty="0"/>
        </a:p>
      </cdr:txBody>
    </cdr:sp>
  </cdr:relSizeAnchor>
  <cdr:relSizeAnchor xmlns:cdr="http://schemas.openxmlformats.org/drawingml/2006/chartDrawing">
    <cdr:from>
      <cdr:x>0.15272</cdr:x>
      <cdr:y>0.15149</cdr:y>
    </cdr:from>
    <cdr:to>
      <cdr:x>0.27346</cdr:x>
      <cdr:y>0.27197</cdr:y>
    </cdr:to>
    <cdr:sp macro="" textlink="">
      <cdr:nvSpPr>
        <cdr:cNvPr id="3" name="テキスト ボックス 1">
          <a:extLst xmlns:a="http://schemas.openxmlformats.org/drawingml/2006/main">
            <a:ext uri="{FF2B5EF4-FFF2-40B4-BE49-F238E27FC236}">
              <a16:creationId xmlns:a16="http://schemas.microsoft.com/office/drawing/2014/main" id="{C961B67B-0797-F90D-CB98-7F7D8C8957EB}"/>
            </a:ext>
          </a:extLst>
        </cdr:cNvPr>
        <cdr:cNvSpPr txBox="1"/>
      </cdr:nvSpPr>
      <cdr:spPr>
        <a:xfrm xmlns:a="http://schemas.openxmlformats.org/drawingml/2006/main">
          <a:off x="958113" y="328924"/>
          <a:ext cx="757496" cy="261597"/>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ja-JP" sz="800" dirty="0"/>
            <a:t>18,539</a:t>
          </a:r>
          <a:endParaRPr lang="ja-JP" altLang="en-US" sz="800" dirty="0"/>
        </a:p>
      </cdr:txBody>
    </cdr:sp>
  </cdr:relSizeAnchor>
  <cdr:relSizeAnchor xmlns:cdr="http://schemas.openxmlformats.org/drawingml/2006/chartDrawing">
    <cdr:from>
      <cdr:x>0.22699</cdr:x>
      <cdr:y>0.11861</cdr:y>
    </cdr:from>
    <cdr:to>
      <cdr:x>0.34773</cdr:x>
      <cdr:y>0.23909</cdr:y>
    </cdr:to>
    <cdr:sp macro="" textlink="">
      <cdr:nvSpPr>
        <cdr:cNvPr id="4" name="テキスト ボックス 1">
          <a:extLst xmlns:a="http://schemas.openxmlformats.org/drawingml/2006/main">
            <a:ext uri="{FF2B5EF4-FFF2-40B4-BE49-F238E27FC236}">
              <a16:creationId xmlns:a16="http://schemas.microsoft.com/office/drawing/2014/main" id="{C961B67B-0797-F90D-CB98-7F7D8C8957EB}"/>
            </a:ext>
          </a:extLst>
        </cdr:cNvPr>
        <cdr:cNvSpPr txBox="1"/>
      </cdr:nvSpPr>
      <cdr:spPr>
        <a:xfrm xmlns:a="http://schemas.openxmlformats.org/drawingml/2006/main">
          <a:off x="1424112" y="257533"/>
          <a:ext cx="757496" cy="261598"/>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ja-JP" sz="800" dirty="0"/>
            <a:t>19,464</a:t>
          </a:r>
          <a:endParaRPr lang="ja-JP" altLang="en-US" sz="800" dirty="0"/>
        </a:p>
      </cdr:txBody>
    </cdr:sp>
  </cdr:relSizeAnchor>
  <cdr:relSizeAnchor xmlns:cdr="http://schemas.openxmlformats.org/drawingml/2006/chartDrawing">
    <cdr:from>
      <cdr:x>0.30235</cdr:x>
      <cdr:y>0.10553</cdr:y>
    </cdr:from>
    <cdr:to>
      <cdr:x>0.42309</cdr:x>
      <cdr:y>0.226</cdr:y>
    </cdr:to>
    <cdr:sp macro="" textlink="">
      <cdr:nvSpPr>
        <cdr:cNvPr id="5" name="テキスト ボックス 1">
          <a:extLst xmlns:a="http://schemas.openxmlformats.org/drawingml/2006/main">
            <a:ext uri="{FF2B5EF4-FFF2-40B4-BE49-F238E27FC236}">
              <a16:creationId xmlns:a16="http://schemas.microsoft.com/office/drawing/2014/main" id="{C961B67B-0797-F90D-CB98-7F7D8C8957EB}"/>
            </a:ext>
          </a:extLst>
        </cdr:cNvPr>
        <cdr:cNvSpPr txBox="1"/>
      </cdr:nvSpPr>
      <cdr:spPr>
        <a:xfrm xmlns:a="http://schemas.openxmlformats.org/drawingml/2006/main">
          <a:off x="1896883" y="229126"/>
          <a:ext cx="757496" cy="261597"/>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ja-JP" sz="800" dirty="0"/>
            <a:t>19,989</a:t>
          </a:r>
          <a:endParaRPr lang="ja-JP" altLang="en-US" sz="800" dirty="0"/>
        </a:p>
      </cdr:txBody>
    </cdr:sp>
  </cdr:relSizeAnchor>
  <cdr:relSizeAnchor xmlns:cdr="http://schemas.openxmlformats.org/drawingml/2006/chartDrawing">
    <cdr:from>
      <cdr:x>0.37903</cdr:x>
      <cdr:y>0.08887</cdr:y>
    </cdr:from>
    <cdr:to>
      <cdr:x>0.49978</cdr:x>
      <cdr:y>0.20935</cdr:y>
    </cdr:to>
    <cdr:sp macro="" textlink="">
      <cdr:nvSpPr>
        <cdr:cNvPr id="6" name="テキスト ボックス 1">
          <a:extLst xmlns:a="http://schemas.openxmlformats.org/drawingml/2006/main">
            <a:ext uri="{FF2B5EF4-FFF2-40B4-BE49-F238E27FC236}">
              <a16:creationId xmlns:a16="http://schemas.microsoft.com/office/drawing/2014/main" id="{C961B67B-0797-F90D-CB98-7F7D8C8957EB}"/>
            </a:ext>
          </a:extLst>
        </cdr:cNvPr>
        <cdr:cNvSpPr txBox="1"/>
      </cdr:nvSpPr>
      <cdr:spPr>
        <a:xfrm xmlns:a="http://schemas.openxmlformats.org/drawingml/2006/main">
          <a:off x="2377945" y="192960"/>
          <a:ext cx="757559" cy="261598"/>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ja-JP" sz="800" dirty="0"/>
            <a:t>21,109</a:t>
          </a:r>
          <a:endParaRPr lang="ja-JP" altLang="en-US" sz="800" dirty="0"/>
        </a:p>
      </cdr:txBody>
    </cdr:sp>
  </cdr:relSizeAnchor>
  <cdr:relSizeAnchor xmlns:cdr="http://schemas.openxmlformats.org/drawingml/2006/chartDrawing">
    <cdr:from>
      <cdr:x>0.45328</cdr:x>
      <cdr:y>0.06934</cdr:y>
    </cdr:from>
    <cdr:to>
      <cdr:x>0.57402</cdr:x>
      <cdr:y>0.18982</cdr:y>
    </cdr:to>
    <cdr:sp macro="" textlink="">
      <cdr:nvSpPr>
        <cdr:cNvPr id="7" name="テキスト ボックス 1">
          <a:extLst xmlns:a="http://schemas.openxmlformats.org/drawingml/2006/main">
            <a:ext uri="{FF2B5EF4-FFF2-40B4-BE49-F238E27FC236}">
              <a16:creationId xmlns:a16="http://schemas.microsoft.com/office/drawing/2014/main" id="{C961B67B-0797-F90D-CB98-7F7D8C8957EB}"/>
            </a:ext>
          </a:extLst>
        </cdr:cNvPr>
        <cdr:cNvSpPr txBox="1"/>
      </cdr:nvSpPr>
      <cdr:spPr>
        <a:xfrm xmlns:a="http://schemas.openxmlformats.org/drawingml/2006/main">
          <a:off x="2843773" y="150556"/>
          <a:ext cx="757496" cy="261598"/>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ja-JP" sz="800" dirty="0"/>
            <a:t>21,620</a:t>
          </a:r>
          <a:endParaRPr lang="ja-JP" altLang="en-US" sz="800" dirty="0"/>
        </a:p>
      </cdr:txBody>
    </cdr:sp>
  </cdr:relSizeAnchor>
  <cdr:relSizeAnchor xmlns:cdr="http://schemas.openxmlformats.org/drawingml/2006/chartDrawing">
    <cdr:from>
      <cdr:x>0.53603</cdr:x>
      <cdr:y>0.05133</cdr:y>
    </cdr:from>
    <cdr:to>
      <cdr:x>0.65677</cdr:x>
      <cdr:y>0.17181</cdr:y>
    </cdr:to>
    <cdr:sp macro="" textlink="">
      <cdr:nvSpPr>
        <cdr:cNvPr id="8" name="テキスト ボックス 1">
          <a:extLst xmlns:a="http://schemas.openxmlformats.org/drawingml/2006/main">
            <a:ext uri="{FF2B5EF4-FFF2-40B4-BE49-F238E27FC236}">
              <a16:creationId xmlns:a16="http://schemas.microsoft.com/office/drawing/2014/main" id="{C961B67B-0797-F90D-CB98-7F7D8C8957EB}"/>
            </a:ext>
          </a:extLst>
        </cdr:cNvPr>
        <cdr:cNvSpPr txBox="1"/>
      </cdr:nvSpPr>
      <cdr:spPr>
        <a:xfrm xmlns:a="http://schemas.openxmlformats.org/drawingml/2006/main">
          <a:off x="3362927" y="111455"/>
          <a:ext cx="757496" cy="261598"/>
        </a:xfrm>
        <a:prstGeom xmlns:a="http://schemas.openxmlformats.org/drawingml/2006/main" prst="rect">
          <a:avLst/>
        </a:prstGeom>
      </cdr:spPr>
      <cdr:txBody>
        <a:bodyPr xmlns:a="http://schemas.openxmlformats.org/drawingml/2006/main" wrap="none" lIns="3600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ja-JP" sz="800" dirty="0"/>
            <a:t>22,322</a:t>
          </a:r>
          <a:endParaRPr lang="ja-JP" altLang="en-US" sz="8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6" y="6"/>
            <a:ext cx="2919413" cy="493713"/>
          </a:xfrm>
          <a:prstGeom prst="rect">
            <a:avLst/>
          </a:prstGeom>
        </p:spPr>
        <p:txBody>
          <a:bodyPr vert="horz" lIns="91377" tIns="45687" rIns="91377" bIns="45687" rtlCol="0"/>
          <a:lstStyle>
            <a:lvl1pPr algn="l">
              <a:defRPr sz="1200"/>
            </a:lvl1pPr>
          </a:lstStyle>
          <a:p>
            <a:endParaRPr kumimoji="1" lang="ja-JP" altLang="en-US"/>
          </a:p>
        </p:txBody>
      </p:sp>
      <p:sp>
        <p:nvSpPr>
          <p:cNvPr id="3" name="日付プレースホルダ 2"/>
          <p:cNvSpPr>
            <a:spLocks noGrp="1"/>
          </p:cNvSpPr>
          <p:nvPr>
            <p:ph type="dt" sz="quarter" idx="1"/>
          </p:nvPr>
        </p:nvSpPr>
        <p:spPr>
          <a:xfrm>
            <a:off x="3814763" y="6"/>
            <a:ext cx="2919412" cy="493713"/>
          </a:xfrm>
          <a:prstGeom prst="rect">
            <a:avLst/>
          </a:prstGeom>
        </p:spPr>
        <p:txBody>
          <a:bodyPr vert="horz" lIns="91377" tIns="45687" rIns="91377" bIns="45687" rtlCol="0"/>
          <a:lstStyle>
            <a:lvl1pPr algn="r">
              <a:defRPr sz="1200"/>
            </a:lvl1pPr>
          </a:lstStyle>
          <a:p>
            <a:fld id="{81E0E55E-283E-40AB-8B20-B46CA1C60EA4}" type="datetimeFigureOut">
              <a:rPr kumimoji="1" lang="ja-JP" altLang="en-US" smtClean="0"/>
              <a:pPr/>
              <a:t>2024/6/27</a:t>
            </a:fld>
            <a:endParaRPr kumimoji="1" lang="ja-JP" altLang="en-US"/>
          </a:p>
        </p:txBody>
      </p:sp>
      <p:sp>
        <p:nvSpPr>
          <p:cNvPr id="4" name="フッター プレースホルダ 3"/>
          <p:cNvSpPr>
            <a:spLocks noGrp="1"/>
          </p:cNvSpPr>
          <p:nvPr>
            <p:ph type="ftr" sz="quarter" idx="2"/>
          </p:nvPr>
        </p:nvSpPr>
        <p:spPr>
          <a:xfrm>
            <a:off x="6" y="9371014"/>
            <a:ext cx="2919413" cy="493712"/>
          </a:xfrm>
          <a:prstGeom prst="rect">
            <a:avLst/>
          </a:prstGeom>
        </p:spPr>
        <p:txBody>
          <a:bodyPr vert="horz" lIns="91377" tIns="45687" rIns="91377" bIns="45687" rtlCol="0" anchor="b"/>
          <a:lstStyle>
            <a:lvl1pPr algn="l">
              <a:defRPr sz="1200"/>
            </a:lvl1pPr>
          </a:lstStyle>
          <a:p>
            <a:endParaRPr kumimoji="1" lang="ja-JP" altLang="en-US"/>
          </a:p>
        </p:txBody>
      </p:sp>
      <p:sp>
        <p:nvSpPr>
          <p:cNvPr id="5" name="スライド番号プレースホルダ 4"/>
          <p:cNvSpPr>
            <a:spLocks noGrp="1"/>
          </p:cNvSpPr>
          <p:nvPr>
            <p:ph type="sldNum" sz="quarter" idx="3"/>
          </p:nvPr>
        </p:nvSpPr>
        <p:spPr>
          <a:xfrm>
            <a:off x="3814763" y="9371014"/>
            <a:ext cx="2919412" cy="493712"/>
          </a:xfrm>
          <a:prstGeom prst="rect">
            <a:avLst/>
          </a:prstGeom>
        </p:spPr>
        <p:txBody>
          <a:bodyPr vert="horz" lIns="91377" tIns="45687" rIns="91377" bIns="45687" rtlCol="0" anchor="b"/>
          <a:lstStyle>
            <a:lvl1pPr algn="r">
              <a:defRPr sz="1200"/>
            </a:lvl1pPr>
          </a:lstStyle>
          <a:p>
            <a:fld id="{60E34F0B-FC86-4083-AAFA-97A556D7168B}" type="slidenum">
              <a:rPr kumimoji="1" lang="ja-JP" altLang="en-US" smtClean="0"/>
              <a:pPr/>
              <a:t>‹#›</a:t>
            </a:fld>
            <a:endParaRPr kumimoji="1" lang="ja-JP" altLang="en-US"/>
          </a:p>
        </p:txBody>
      </p:sp>
    </p:spTree>
    <p:extLst>
      <p:ext uri="{BB962C8B-B14F-4D97-AF65-F5344CB8AC3E}">
        <p14:creationId xmlns:p14="http://schemas.microsoft.com/office/powerpoint/2010/main" val="286631486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6" y="6"/>
            <a:ext cx="2919413" cy="493713"/>
          </a:xfrm>
          <a:prstGeom prst="rect">
            <a:avLst/>
          </a:prstGeom>
        </p:spPr>
        <p:txBody>
          <a:bodyPr vert="horz" lIns="91377" tIns="45687" rIns="91377" bIns="45687" rtlCol="0"/>
          <a:lstStyle>
            <a:lvl1pPr algn="l">
              <a:defRPr sz="1200"/>
            </a:lvl1pPr>
          </a:lstStyle>
          <a:p>
            <a:endParaRPr kumimoji="1" lang="ja-JP" altLang="en-US"/>
          </a:p>
        </p:txBody>
      </p:sp>
      <p:sp>
        <p:nvSpPr>
          <p:cNvPr id="3" name="日付プレースホルダ 2"/>
          <p:cNvSpPr>
            <a:spLocks noGrp="1"/>
          </p:cNvSpPr>
          <p:nvPr>
            <p:ph type="dt" idx="1"/>
          </p:nvPr>
        </p:nvSpPr>
        <p:spPr>
          <a:xfrm>
            <a:off x="3814763" y="6"/>
            <a:ext cx="2919412" cy="493713"/>
          </a:xfrm>
          <a:prstGeom prst="rect">
            <a:avLst/>
          </a:prstGeom>
        </p:spPr>
        <p:txBody>
          <a:bodyPr vert="horz" lIns="91377" tIns="45687" rIns="91377" bIns="45687" rtlCol="0"/>
          <a:lstStyle>
            <a:lvl1pPr algn="r">
              <a:defRPr sz="1200"/>
            </a:lvl1pPr>
          </a:lstStyle>
          <a:p>
            <a:fld id="{194EA3BC-92C5-4D3C-8BDB-0E2ECE01EC34}" type="datetimeFigureOut">
              <a:rPr kumimoji="1" lang="ja-JP" altLang="en-US" smtClean="0"/>
              <a:pPr/>
              <a:t>2024/6/27</a:t>
            </a:fld>
            <a:endParaRPr kumimoji="1" lang="ja-JP" altLang="en-US"/>
          </a:p>
        </p:txBody>
      </p:sp>
      <p:sp>
        <p:nvSpPr>
          <p:cNvPr id="4" name="スライド イメージ プレースホルダ 3"/>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1377" tIns="45687" rIns="91377" bIns="45687" rtlCol="0" anchor="ctr"/>
          <a:lstStyle/>
          <a:p>
            <a:endParaRPr lang="ja-JP" altLang="en-US"/>
          </a:p>
        </p:txBody>
      </p:sp>
      <p:sp>
        <p:nvSpPr>
          <p:cNvPr id="5" name="ノート プレースホルダ 4"/>
          <p:cNvSpPr>
            <a:spLocks noGrp="1"/>
          </p:cNvSpPr>
          <p:nvPr>
            <p:ph type="body" sz="quarter" idx="3"/>
          </p:nvPr>
        </p:nvSpPr>
        <p:spPr>
          <a:xfrm>
            <a:off x="673107" y="4686299"/>
            <a:ext cx="5389563" cy="4440238"/>
          </a:xfrm>
          <a:prstGeom prst="rect">
            <a:avLst/>
          </a:prstGeom>
        </p:spPr>
        <p:txBody>
          <a:bodyPr vert="horz" lIns="91377" tIns="45687" rIns="91377" bIns="45687"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 5"/>
          <p:cNvSpPr>
            <a:spLocks noGrp="1"/>
          </p:cNvSpPr>
          <p:nvPr>
            <p:ph type="ftr" sz="quarter" idx="4"/>
          </p:nvPr>
        </p:nvSpPr>
        <p:spPr>
          <a:xfrm>
            <a:off x="6" y="9371014"/>
            <a:ext cx="2919413" cy="493712"/>
          </a:xfrm>
          <a:prstGeom prst="rect">
            <a:avLst/>
          </a:prstGeom>
        </p:spPr>
        <p:txBody>
          <a:bodyPr vert="horz" lIns="91377" tIns="45687" rIns="91377" bIns="45687"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3814763" y="9371014"/>
            <a:ext cx="2919412" cy="493712"/>
          </a:xfrm>
          <a:prstGeom prst="rect">
            <a:avLst/>
          </a:prstGeom>
        </p:spPr>
        <p:txBody>
          <a:bodyPr vert="horz" lIns="91377" tIns="45687" rIns="91377" bIns="45687" rtlCol="0" anchor="b"/>
          <a:lstStyle>
            <a:lvl1pPr algn="r">
              <a:defRPr sz="1200"/>
            </a:lvl1pPr>
          </a:lstStyle>
          <a:p>
            <a:fld id="{704AE339-433B-4374-9E88-C2BA5AEEBB58}" type="slidenum">
              <a:rPr kumimoji="1" lang="ja-JP" altLang="en-US" smtClean="0"/>
              <a:pPr/>
              <a:t>‹#›</a:t>
            </a:fld>
            <a:endParaRPr kumimoji="1" lang="ja-JP" altLang="en-US"/>
          </a:p>
        </p:txBody>
      </p:sp>
    </p:spTree>
    <p:extLst>
      <p:ext uri="{BB962C8B-B14F-4D97-AF65-F5344CB8AC3E}">
        <p14:creationId xmlns:p14="http://schemas.microsoft.com/office/powerpoint/2010/main" val="3100177633"/>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●農山漁村発イノベーション対策及び農泊推進対策について説明します。</a:t>
            </a:r>
            <a:endParaRPr kumimoji="1" lang="en-US" altLang="ja-JP" dirty="0"/>
          </a:p>
          <a:p>
            <a:r>
              <a:rPr kumimoji="1" lang="ja-JP" altLang="en-US" dirty="0"/>
              <a:t>●農山漁村振興交付金の担当をしております、農村振興局 地域整備課 活性化支援班の正野です。よろしくお願いします。</a:t>
            </a:r>
            <a:endParaRPr kumimoji="1" lang="en-US" altLang="ja-JP" dirty="0"/>
          </a:p>
        </p:txBody>
      </p:sp>
    </p:spTree>
    <p:extLst>
      <p:ext uri="{BB962C8B-B14F-4D97-AF65-F5344CB8AC3E}">
        <p14:creationId xmlns:p14="http://schemas.microsoft.com/office/powerpoint/2010/main" val="2007799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defTabSz="876704">
              <a:defRPr/>
            </a:pPr>
            <a:fld id="{8DA4A1BC-881F-4723-9207-71EFD8571D4E}" type="slidenum">
              <a:rPr lang="ja-JP" altLang="en-US">
                <a:solidFill>
                  <a:prstClr val="black"/>
                </a:solidFill>
                <a:latin typeface="游ゴシック" panose="020F0502020204030204"/>
                <a:ea typeface="游ゴシック" panose="020B0400000000000000" pitchFamily="50" charset="-128"/>
              </a:rPr>
              <a:pPr defTabSz="876704">
                <a:defRPr/>
              </a:pPr>
              <a:t>11</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7529345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98563" y="828675"/>
            <a:ext cx="5524500" cy="4143375"/>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defTabSz="1007883">
              <a:defRPr/>
            </a:pPr>
            <a:fld id="{3E102909-32C9-4AD3-8925-5CF993598626}" type="slidenum">
              <a:rPr lang="ja-JP" altLang="en-US">
                <a:solidFill>
                  <a:prstClr val="black"/>
                </a:solidFill>
                <a:latin typeface="Calibri"/>
                <a:ea typeface="ＭＳ Ｐゴシック" panose="020B0600070205080204" pitchFamily="50" charset="-128"/>
              </a:rPr>
              <a:pPr defTabSz="1007883">
                <a:defRPr/>
              </a:pPr>
              <a:t>13</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35576345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74725" y="760413"/>
            <a:ext cx="5075238" cy="3808412"/>
          </a:xfrm>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4393905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30288" y="779463"/>
            <a:ext cx="5189537" cy="389255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defTabSz="937198">
              <a:defRPr/>
            </a:pPr>
            <a:fld id="{3E102909-32C9-4AD3-8925-5CF993598626}" type="slidenum">
              <a:rPr lang="ja-JP" altLang="en-US">
                <a:solidFill>
                  <a:prstClr val="black"/>
                </a:solidFill>
                <a:latin typeface="Calibri"/>
                <a:ea typeface="ＭＳ Ｐゴシック" panose="020B0600070205080204" pitchFamily="50" charset="-128"/>
              </a:rPr>
              <a:pPr defTabSz="937198">
                <a:defRPr/>
              </a:pPr>
              <a:t>17</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2149356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74725" y="760413"/>
            <a:ext cx="5075238" cy="3808412"/>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defTabSz="938592">
              <a:defRPr/>
            </a:pPr>
            <a:fld id="{3602A484-E7A1-4545-B69C-5A3D47EDBA7A}" type="slidenum">
              <a:rPr lang="ja-JP" altLang="en-US">
                <a:solidFill>
                  <a:prstClr val="black"/>
                </a:solidFill>
                <a:latin typeface="游ゴシック" panose="020F0502020204030204"/>
                <a:ea typeface="游ゴシック" panose="020B0400000000000000" pitchFamily="50" charset="-128"/>
              </a:rPr>
              <a:pPr defTabSz="938592">
                <a:defRPr/>
              </a:pPr>
              <a:t>18</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9810253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defTabSz="938675">
              <a:defRPr/>
            </a:pPr>
            <a:fld id="{3602A484-E7A1-4545-B69C-5A3D47EDBA7A}" type="slidenum">
              <a:rPr lang="ja-JP" altLang="en-US">
                <a:solidFill>
                  <a:prstClr val="black"/>
                </a:solidFill>
                <a:latin typeface="游ゴシック" panose="020F0502020204030204"/>
                <a:ea typeface="游ゴシック" panose="020B0400000000000000" pitchFamily="50" charset="-128"/>
              </a:rPr>
              <a:pPr defTabSz="938675">
                <a:defRPr/>
              </a:pPr>
              <a:t>19</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0348977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a:bodyPr>
          <a:lstStyle/>
          <a:p>
            <a:pPr defTabSz="906445">
              <a:defRPr/>
            </a:pPr>
            <a:r>
              <a:rPr kumimoji="1" lang="ja-JP" altLang="en-US" dirty="0"/>
              <a:t>●資料１ページをご覧ください。まずは、法律の概要と事業の位置づけについてです。</a:t>
            </a:r>
            <a:endParaRPr kumimoji="1" lang="en-US" altLang="ja-JP" dirty="0"/>
          </a:p>
          <a:p>
            <a:pPr defTabSz="906445">
              <a:defRPr/>
            </a:pPr>
            <a:endParaRPr kumimoji="1" lang="en-US" altLang="ja-JP" dirty="0"/>
          </a:p>
          <a:p>
            <a:pPr defTabSz="906445">
              <a:defRPr/>
            </a:pPr>
            <a:r>
              <a:rPr kumimoji="1" lang="ja-JP" altLang="en-US" dirty="0"/>
              <a:t>●本日説明する交付金事業は、</a:t>
            </a:r>
            <a:r>
              <a:rPr kumimoji="1" lang="en-US" altLang="ja-JP" dirty="0">
                <a:solidFill>
                  <a:srgbClr val="FF0000"/>
                </a:solidFill>
              </a:rPr>
              <a:t>『</a:t>
            </a:r>
            <a:r>
              <a:rPr kumimoji="1" lang="ja-JP" altLang="en-US" dirty="0">
                <a:solidFill>
                  <a:srgbClr val="FF0000"/>
                </a:solidFill>
              </a:rPr>
              <a:t>農山漁村の活性化のための定住等及び地域間交流の促進に関する法律</a:t>
            </a:r>
            <a:r>
              <a:rPr kumimoji="1" lang="en-US" altLang="ja-JP" dirty="0">
                <a:solidFill>
                  <a:srgbClr val="FF0000"/>
                </a:solidFill>
              </a:rPr>
              <a:t>』</a:t>
            </a:r>
            <a:r>
              <a:rPr kumimoji="1" lang="ja-JP" altLang="en-US" dirty="0"/>
              <a:t>に位置付けられて実施する事業になります。</a:t>
            </a:r>
            <a:endParaRPr kumimoji="1" lang="en-US" altLang="ja-JP" dirty="0"/>
          </a:p>
          <a:p>
            <a:r>
              <a:rPr kumimoji="1" lang="ja-JP" altLang="en-US" dirty="0"/>
              <a:t>●略して活性化法と呼びますが、</a:t>
            </a:r>
            <a:r>
              <a:rPr kumimoji="1" lang="en-US" altLang="ja-JP" dirty="0">
                <a:solidFill>
                  <a:srgbClr val="FF0000"/>
                </a:solidFill>
              </a:rPr>
              <a:t>『</a:t>
            </a:r>
            <a:r>
              <a:rPr kumimoji="1" lang="ja-JP" altLang="en-US" dirty="0">
                <a:solidFill>
                  <a:srgbClr val="FF0000"/>
                </a:solidFill>
              </a:rPr>
              <a:t>農山漁村における居住者、滞在者を増やすという新たな視点からの対策を推進するため、地域が行う取組に対して、交付金の交付や施設用地の円滑な確保等の法律上の特例措置をもって総合的に支援する</a:t>
            </a:r>
            <a:r>
              <a:rPr kumimoji="1" lang="en-US" altLang="ja-JP" dirty="0">
                <a:solidFill>
                  <a:srgbClr val="FF0000"/>
                </a:solidFill>
              </a:rPr>
              <a:t>』</a:t>
            </a:r>
            <a:r>
              <a:rPr kumimoji="1" lang="ja-JP" altLang="en-US" dirty="0"/>
              <a:t>というものです。</a:t>
            </a:r>
            <a:endParaRPr kumimoji="1" lang="en-US" altLang="ja-JP" dirty="0"/>
          </a:p>
          <a:p>
            <a:endParaRPr kumimoji="1" lang="en-US" altLang="ja-JP" dirty="0"/>
          </a:p>
          <a:p>
            <a:r>
              <a:rPr kumimoji="1" lang="ja-JP" altLang="en-US" dirty="0"/>
              <a:t>●この活性化法は、平成１９年に制定されているのですが、平成１９年は、戦後生まれの団塊世代の方が定年退職を迎えられる時期でした。それまで都会に住み一生懸命働いてきた人が、時間的な余裕ができて、農山漁村の豊な自然やゆとりを求めるというニーズの高まりがありました。</a:t>
            </a:r>
            <a:endParaRPr kumimoji="1" lang="en-US" altLang="ja-JP" dirty="0"/>
          </a:p>
          <a:p>
            <a:r>
              <a:rPr kumimoji="1" lang="ja-JP" altLang="en-US" dirty="0"/>
              <a:t>●一方農村では、高齢化や人口の減少などにより活力が低下するといった課題が進展していました。</a:t>
            </a:r>
            <a:endParaRPr kumimoji="1" lang="en-US" altLang="ja-JP" dirty="0"/>
          </a:p>
          <a:p>
            <a:endParaRPr kumimoji="1" lang="en-US" altLang="ja-JP" dirty="0"/>
          </a:p>
          <a:p>
            <a:r>
              <a:rPr kumimoji="1" lang="ja-JP" altLang="en-US" dirty="0"/>
              <a:t>●このような時代背景をとらまえて、農山漁村の外に眼を向け、都市から農山漁村に移り住んだり、その地域を訪れる人を増加させたりして活性化を図る　というのがこの法律の趣旨になります。</a:t>
            </a:r>
            <a:endParaRPr kumimoji="1" lang="en-US" altLang="ja-JP" dirty="0"/>
          </a:p>
          <a:p>
            <a:endParaRPr kumimoji="1" lang="ja-JP" altLang="en-US" dirty="0"/>
          </a:p>
        </p:txBody>
      </p:sp>
    </p:spTree>
    <p:extLst>
      <p:ext uri="{BB962C8B-B14F-4D97-AF65-F5344CB8AC3E}">
        <p14:creationId xmlns:p14="http://schemas.microsoft.com/office/powerpoint/2010/main" val="29507383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06445">
              <a:defRPr/>
            </a:pPr>
            <a:r>
              <a:rPr kumimoji="1" lang="ja-JP" altLang="en-US" dirty="0"/>
              <a:t>●資料２ページの左のフロー図が、事業全体の流れを示したものです。</a:t>
            </a:r>
            <a:endParaRPr kumimoji="1" lang="en-US" altLang="ja-JP" dirty="0"/>
          </a:p>
          <a:p>
            <a:pPr defTabSz="906445">
              <a:defRPr/>
            </a:pPr>
            <a:endParaRPr kumimoji="1" lang="en-US" altLang="ja-JP" dirty="0"/>
          </a:p>
          <a:p>
            <a:r>
              <a:rPr kumimoji="1" lang="ja-JP" altLang="en-US" dirty="0"/>
              <a:t>①農林水産業の衰退により活力が低下、過疎化少子高齢化などの進行といった</a:t>
            </a:r>
            <a:r>
              <a:rPr kumimoji="1" lang="en-US" altLang="ja-JP" dirty="0">
                <a:solidFill>
                  <a:srgbClr val="FF0000"/>
                </a:solidFill>
              </a:rPr>
              <a:t>【</a:t>
            </a:r>
            <a:r>
              <a:rPr kumimoji="1" lang="ja-JP" altLang="en-US" dirty="0">
                <a:solidFill>
                  <a:srgbClr val="FF0000"/>
                </a:solidFill>
              </a:rPr>
              <a:t>地域の課題</a:t>
            </a:r>
            <a:r>
              <a:rPr kumimoji="1" lang="en-US" altLang="ja-JP" dirty="0">
                <a:solidFill>
                  <a:srgbClr val="FF0000"/>
                </a:solidFill>
              </a:rPr>
              <a:t>】</a:t>
            </a:r>
            <a:r>
              <a:rPr kumimoji="1" lang="ja-JP" altLang="en-US" dirty="0"/>
              <a:t>に対して、</a:t>
            </a:r>
            <a:endParaRPr kumimoji="1" lang="en-US" altLang="ja-JP" dirty="0"/>
          </a:p>
          <a:p>
            <a:r>
              <a:rPr kumimoji="1" lang="ja-JP" altLang="en-US" dirty="0"/>
              <a:t>②この課題を解決するため、核となる事業を位置づけた</a:t>
            </a:r>
            <a:r>
              <a:rPr kumimoji="1" lang="en-US" altLang="ja-JP" dirty="0">
                <a:solidFill>
                  <a:srgbClr val="FF0000"/>
                </a:solidFill>
              </a:rPr>
              <a:t>【</a:t>
            </a:r>
            <a:r>
              <a:rPr kumimoji="1" lang="ja-JP" altLang="en-US" dirty="0">
                <a:solidFill>
                  <a:srgbClr val="FF0000"/>
                </a:solidFill>
              </a:rPr>
              <a:t>活性化計画を策定</a:t>
            </a:r>
            <a:r>
              <a:rPr kumimoji="1" lang="en-US" altLang="ja-JP" dirty="0">
                <a:solidFill>
                  <a:srgbClr val="FF0000"/>
                </a:solidFill>
              </a:rPr>
              <a:t>】</a:t>
            </a:r>
            <a:r>
              <a:rPr kumimoji="1" lang="ja-JP" altLang="en-US" dirty="0"/>
              <a:t>して頂き、</a:t>
            </a:r>
            <a:endParaRPr kumimoji="1" lang="en-US" altLang="ja-JP" dirty="0"/>
          </a:p>
          <a:p>
            <a:r>
              <a:rPr kumimoji="1" lang="ja-JP" altLang="en-US" dirty="0"/>
              <a:t>③位置付けた事業に支援、つまり交付金の交付や手続きの簡略化による措置を行います。</a:t>
            </a:r>
            <a:endParaRPr kumimoji="1" lang="en-US" altLang="ja-JP" dirty="0"/>
          </a:p>
          <a:p>
            <a:r>
              <a:rPr kumimoji="1" lang="ja-JP" altLang="en-US" dirty="0"/>
              <a:t>④複数年事業を実施した後</a:t>
            </a:r>
            <a:endParaRPr kumimoji="1" lang="en-US" altLang="ja-JP" dirty="0"/>
          </a:p>
          <a:p>
            <a:r>
              <a:rPr kumimoji="1" lang="ja-JP" altLang="en-US" dirty="0"/>
              <a:t>⑤事業の目標の達成状況を評価するため、</a:t>
            </a:r>
            <a:r>
              <a:rPr kumimoji="1" lang="en-US" altLang="ja-JP" dirty="0">
                <a:solidFill>
                  <a:srgbClr val="FF0000"/>
                </a:solidFill>
              </a:rPr>
              <a:t>【</a:t>
            </a:r>
            <a:r>
              <a:rPr kumimoji="1" lang="ja-JP" altLang="en-US" dirty="0">
                <a:solidFill>
                  <a:srgbClr val="FF0000"/>
                </a:solidFill>
              </a:rPr>
              <a:t>事後評価</a:t>
            </a:r>
            <a:r>
              <a:rPr kumimoji="1" lang="en-US" altLang="ja-JP" dirty="0">
                <a:solidFill>
                  <a:srgbClr val="FF0000"/>
                </a:solidFill>
              </a:rPr>
              <a:t>】</a:t>
            </a:r>
            <a:r>
              <a:rPr kumimoji="1" lang="ja-JP" altLang="en-US" dirty="0"/>
              <a:t>を行う</a:t>
            </a:r>
            <a:endParaRPr kumimoji="1" lang="en-US" altLang="ja-JP" dirty="0"/>
          </a:p>
          <a:p>
            <a:endParaRPr kumimoji="1" lang="en-US" altLang="ja-JP" dirty="0"/>
          </a:p>
          <a:p>
            <a:r>
              <a:rPr kumimoji="1" lang="ja-JP" altLang="en-US" dirty="0"/>
              <a:t>　　　というのが、一連の流れになります。</a:t>
            </a:r>
            <a:endParaRPr kumimoji="1" lang="en-US" altLang="ja-JP" dirty="0"/>
          </a:p>
          <a:p>
            <a:endParaRPr kumimoji="1" lang="ja-JP" altLang="en-US" dirty="0"/>
          </a:p>
        </p:txBody>
      </p:sp>
    </p:spTree>
    <p:extLst>
      <p:ext uri="{BB962C8B-B14F-4D97-AF65-F5344CB8AC3E}">
        <p14:creationId xmlns:p14="http://schemas.microsoft.com/office/powerpoint/2010/main" val="26504002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●次に、計画期間と評価期間についてです。</a:t>
            </a:r>
            <a:endParaRPr kumimoji="1" lang="en-US" altLang="ja-JP" dirty="0"/>
          </a:p>
          <a:p>
            <a:endParaRPr kumimoji="1" lang="en-US" altLang="ja-JP" dirty="0"/>
          </a:p>
          <a:p>
            <a:r>
              <a:rPr kumimoji="1" lang="ja-JP" altLang="en-US" dirty="0"/>
              <a:t>●活性化計画の計画期間は、通常３年、長くて</a:t>
            </a:r>
            <a:r>
              <a:rPr kumimoji="1" lang="en-US" altLang="ja-JP" dirty="0"/>
              <a:t>5</a:t>
            </a:r>
            <a:r>
              <a:rPr kumimoji="1" lang="ja-JP" altLang="en-US" dirty="0"/>
              <a:t>年が基本的な期間です。</a:t>
            </a:r>
            <a:endParaRPr kumimoji="1" lang="en-US" altLang="ja-JP" dirty="0"/>
          </a:p>
          <a:p>
            <a:endParaRPr kumimoji="1" lang="en-US" altLang="ja-JP" dirty="0"/>
          </a:p>
          <a:p>
            <a:r>
              <a:rPr kumimoji="1" lang="ja-JP" altLang="en-US" dirty="0"/>
              <a:t>●図は、活性化計画の計画期間が３年の場合を例としてあげています。</a:t>
            </a:r>
            <a:endParaRPr kumimoji="1" lang="en-US" altLang="ja-JP" dirty="0"/>
          </a:p>
          <a:p>
            <a:r>
              <a:rPr kumimoji="1" lang="ja-JP" altLang="en-US" dirty="0"/>
              <a:t>　平成</a:t>
            </a:r>
            <a:r>
              <a:rPr kumimoji="1" lang="en-US" altLang="ja-JP" dirty="0"/>
              <a:t>30</a:t>
            </a:r>
            <a:r>
              <a:rPr kumimoji="1" lang="ja-JP" altLang="en-US" dirty="0"/>
              <a:t>年から２年間交流施設の整備をした後、３年間の評価期間を設け、</a:t>
            </a:r>
            <a:r>
              <a:rPr kumimoji="1" lang="en-US" altLang="ja-JP" dirty="0"/>
              <a:t>5</a:t>
            </a:r>
            <a:r>
              <a:rPr kumimoji="1" lang="ja-JP" altLang="en-US" dirty="0"/>
              <a:t>年後に効果の発現状況を把握します。</a:t>
            </a:r>
            <a:endParaRPr kumimoji="1" lang="en-US" altLang="ja-JP" dirty="0"/>
          </a:p>
          <a:p>
            <a:endParaRPr kumimoji="1" lang="en-US" altLang="ja-JP" dirty="0"/>
          </a:p>
          <a:p>
            <a:r>
              <a:rPr kumimoji="1" lang="ja-JP" altLang="en-US" dirty="0"/>
              <a:t>●事後評価において、目標値に対し、７０％以上に達成しているかどうかを確認します。</a:t>
            </a:r>
            <a:endParaRPr kumimoji="1" lang="en-US" altLang="ja-JP" dirty="0"/>
          </a:p>
          <a:p>
            <a:r>
              <a:rPr kumimoji="1" lang="en-US" altLang="ja-JP" dirty="0"/>
              <a:t>※</a:t>
            </a:r>
            <a:r>
              <a:rPr kumimoji="1" lang="ja-JP" altLang="en-US" dirty="0"/>
              <a:t>７０％以上になっていない場合は、改善計画を立て、再度７０％を達成するよう取り組んでもらいます。</a:t>
            </a:r>
          </a:p>
        </p:txBody>
      </p:sp>
      <p:sp>
        <p:nvSpPr>
          <p:cNvPr id="4" name="スライド番号プレースホルダー 3"/>
          <p:cNvSpPr>
            <a:spLocks noGrp="1"/>
          </p:cNvSpPr>
          <p:nvPr>
            <p:ph type="sldNum" sz="quarter" idx="10"/>
          </p:nvPr>
        </p:nvSpPr>
        <p:spPr/>
        <p:txBody>
          <a:bodyPr/>
          <a:lstStyle/>
          <a:p>
            <a:pPr defTabSz="906445" fontAlgn="auto">
              <a:spcBef>
                <a:spcPts val="0"/>
              </a:spcBef>
              <a:spcAft>
                <a:spcPts val="0"/>
              </a:spcAft>
              <a:defRPr/>
            </a:pPr>
            <a:fld id="{6CEB1249-717B-443A-8825-00565152DD65}" type="slidenum">
              <a:rPr lang="ja-JP" altLang="en-US">
                <a:solidFill>
                  <a:prstClr val="black"/>
                </a:solidFill>
                <a:latin typeface="Calibri"/>
              </a:rPr>
              <a:pPr defTabSz="906445" fontAlgn="auto">
                <a:spcBef>
                  <a:spcPts val="0"/>
                </a:spcBef>
                <a:spcAft>
                  <a:spcPts val="0"/>
                </a:spcAft>
                <a:defRPr/>
              </a:pPr>
              <a:t>27</a:t>
            </a:fld>
            <a:endParaRPr lang="ja-JP" altLang="en-US">
              <a:solidFill>
                <a:prstClr val="black"/>
              </a:solidFill>
              <a:latin typeface="Calibri"/>
            </a:endParaRPr>
          </a:p>
        </p:txBody>
      </p:sp>
    </p:spTree>
    <p:extLst>
      <p:ext uri="{BB962C8B-B14F-4D97-AF65-F5344CB8AC3E}">
        <p14:creationId xmlns:p14="http://schemas.microsoft.com/office/powerpoint/2010/main" val="2084955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●まず、はじめに全国の農山村の状況です。</a:t>
            </a:r>
            <a:endParaRPr kumimoji="1" lang="en-US" altLang="ja-JP" dirty="0"/>
          </a:p>
          <a:p>
            <a:r>
              <a:rPr kumimoji="1" lang="ja-JP" altLang="en-US" dirty="0"/>
              <a:t>●中山間地域は、②総土地面積では約６割、③耕地面積では約４割、④農業算出額では約４割を占めていますが、①人口割合では約１割程度と人口密度が低い地域となっています。</a:t>
            </a:r>
            <a:endParaRPr kumimoji="1" lang="en-US" altLang="ja-JP" dirty="0"/>
          </a:p>
          <a:p>
            <a:r>
              <a:rPr kumimoji="1" lang="ja-JP" altLang="en-US" dirty="0"/>
              <a:t>●一方で、田園回帰による人の流れや魅力の再評価もなされ、「「しごと」「くらし」「活力」を柱に、デジタル技術を活用しつつ、各施策が連携して好循環を生み出し、心豊かに暮らすことのできる「持続的低密度社会」が実現されること」の基盤となる地域であります。</a:t>
            </a:r>
          </a:p>
          <a:p>
            <a:endParaRPr kumimoji="1" lang="ja-JP" altLang="en-US" dirty="0"/>
          </a:p>
        </p:txBody>
      </p:sp>
    </p:spTree>
    <p:extLst>
      <p:ext uri="{BB962C8B-B14F-4D97-AF65-F5344CB8AC3E}">
        <p14:creationId xmlns:p14="http://schemas.microsoft.com/office/powerpoint/2010/main" val="2143313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ja-JP" sz="1800" kern="100" dirty="0">
                <a:latin typeface="游明朝" panose="02020400000000000000" pitchFamily="18" charset="-128"/>
                <a:ea typeface="ＭＳ 明朝" panose="02020609040205080304" pitchFamily="17" charset="-128"/>
                <a:cs typeface="Times New Roman" panose="02020603050405020304" pitchFamily="18" charset="0"/>
              </a:rPr>
              <a:t>●資料３ページには、農山漁村発イノベーションに係る政府方針などを整理しているものです。</a:t>
            </a:r>
            <a:endParaRPr lang="ja-JP" altLang="ja-JP" sz="1800" kern="100" dirty="0">
              <a:latin typeface="游明朝" panose="02020400000000000000" pitchFamily="18" charset="-128"/>
              <a:ea typeface="游明朝" panose="02020400000000000000" pitchFamily="18" charset="-128"/>
              <a:cs typeface="Times New Roman" panose="02020603050405020304" pitchFamily="18" charset="0"/>
            </a:endParaRPr>
          </a:p>
          <a:p>
            <a:pPr marL="264380" indent="-264380" algn="just"/>
            <a:r>
              <a:rPr lang="ja-JP" altLang="ja-JP" sz="1800" kern="100" dirty="0">
                <a:latin typeface="游明朝" panose="02020400000000000000" pitchFamily="18" charset="-128"/>
                <a:ea typeface="ＭＳ 明朝" panose="02020609040205080304" pitchFamily="17" charset="-128"/>
                <a:cs typeface="Times New Roman" panose="02020603050405020304" pitchFamily="18" charset="0"/>
              </a:rPr>
              <a:t>　→「食料・農業・農村基本計画」（令和２年３月</a:t>
            </a:r>
            <a:r>
              <a:rPr lang="ja-JP" altLang="ja-JP" sz="1800" kern="100" dirty="0">
                <a:latin typeface="游明朝" panose="02020400000000000000" pitchFamily="18" charset="-128"/>
                <a:ea typeface="游明朝" panose="02020400000000000000" pitchFamily="18" charset="-128"/>
                <a:cs typeface="Times New Roman" panose="02020603050405020304" pitchFamily="18" charset="0"/>
              </a:rPr>
              <a:t> </a:t>
            </a:r>
            <a:r>
              <a:rPr lang="ja-JP" altLang="ja-JP" sz="1800" kern="100" dirty="0">
                <a:latin typeface="游明朝" panose="02020400000000000000" pitchFamily="18" charset="-128"/>
                <a:ea typeface="ＭＳ 明朝" panose="02020609040205080304" pitchFamily="17" charset="-128"/>
                <a:cs typeface="Times New Roman" panose="02020603050405020304" pitchFamily="18" charset="0"/>
              </a:rPr>
              <a:t>閣議決定）</a:t>
            </a:r>
            <a:r>
              <a:rPr lang="en-US" altLang="ja-JP" sz="1800" kern="100" dirty="0">
                <a:latin typeface="游明朝" panose="02020400000000000000" pitchFamily="18" charset="-128"/>
                <a:ea typeface="ＭＳ 明朝" panose="02020609040205080304" pitchFamily="17" charset="-128"/>
                <a:cs typeface="Times New Roman" panose="02020603050405020304" pitchFamily="18" charset="0"/>
              </a:rPr>
              <a:t>【</a:t>
            </a:r>
            <a:r>
              <a:rPr lang="ja-JP" altLang="en-US" sz="1800" kern="100" dirty="0">
                <a:latin typeface="游明朝" panose="02020400000000000000" pitchFamily="18" charset="-128"/>
                <a:ea typeface="ＭＳ 明朝" panose="02020609040205080304" pitchFamily="17" charset="-128"/>
                <a:cs typeface="Times New Roman" panose="02020603050405020304" pitchFamily="18" charset="0"/>
              </a:rPr>
              <a:t>新しい計画の内容には注意</a:t>
            </a:r>
            <a:r>
              <a:rPr lang="en-US" altLang="ja-JP" sz="1800" kern="100" dirty="0">
                <a:latin typeface="游明朝" panose="02020400000000000000" pitchFamily="18" charset="-128"/>
                <a:ea typeface="ＭＳ 明朝" panose="02020609040205080304" pitchFamily="17" charset="-128"/>
                <a:cs typeface="Times New Roman" panose="02020603050405020304" pitchFamily="18" charset="0"/>
              </a:rPr>
              <a:t>】</a:t>
            </a:r>
            <a:r>
              <a:rPr lang="ja-JP" altLang="ja-JP" sz="1800" kern="100" dirty="0">
                <a:latin typeface="游明朝" panose="02020400000000000000" pitchFamily="18" charset="-128"/>
                <a:ea typeface="ＭＳ 明朝" panose="02020609040205080304" pitchFamily="17" charset="-128"/>
                <a:cs typeface="Times New Roman" panose="02020603050405020304" pitchFamily="18" charset="0"/>
              </a:rPr>
              <a:t>で「農村発イノベーション」という言葉</a:t>
            </a:r>
            <a:endParaRPr lang="ja-JP" altLang="ja-JP" sz="1800" kern="100" dirty="0">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kern="100" dirty="0">
                <a:latin typeface="游明朝" panose="02020400000000000000" pitchFamily="18" charset="-128"/>
                <a:ea typeface="ＭＳ 明朝" panose="02020609040205080304" pitchFamily="17" charset="-128"/>
                <a:cs typeface="Times New Roman" panose="02020603050405020304" pitchFamily="18" charset="0"/>
              </a:rPr>
              <a:t>　→</a:t>
            </a:r>
            <a:r>
              <a:rPr lang="ja-JP" altLang="ja-JP" sz="1800" kern="100" dirty="0">
                <a:latin typeface="游明朝" panose="02020400000000000000" pitchFamily="18" charset="-128"/>
                <a:ea typeface="游明朝" panose="02020400000000000000" pitchFamily="18" charset="-128"/>
                <a:cs typeface="Times New Roman" panose="02020603050405020304" pitchFamily="18" charset="0"/>
              </a:rPr>
              <a:t> </a:t>
            </a:r>
            <a:r>
              <a:rPr lang="ja-JP" altLang="ja-JP" sz="1800" kern="100" dirty="0">
                <a:latin typeface="游明朝" panose="02020400000000000000" pitchFamily="18" charset="-128"/>
                <a:ea typeface="ＭＳ 明朝" panose="02020609040205080304" pitchFamily="17" charset="-128"/>
                <a:cs typeface="Times New Roman" panose="02020603050405020304" pitchFamily="18" charset="0"/>
              </a:rPr>
              <a:t>「地方への人の流れを加速させ持続的低密度社会を実現するための・・・」により</a:t>
            </a:r>
            <a:r>
              <a:rPr lang="ja-JP" altLang="en-US" sz="1800" kern="100" dirty="0">
                <a:latin typeface="游明朝" panose="02020400000000000000" pitchFamily="18" charset="-128"/>
                <a:ea typeface="游明朝" panose="02020400000000000000" pitchFamily="18" charset="-128"/>
                <a:cs typeface="Times New Roman" panose="02020603050405020304" pitchFamily="18" charset="0"/>
              </a:rPr>
              <a:t>、</a:t>
            </a:r>
            <a:r>
              <a:rPr lang="ja-JP" altLang="ja-JP" sz="1800" kern="100" dirty="0">
                <a:latin typeface="游明朝" panose="02020400000000000000" pitchFamily="18" charset="-128"/>
                <a:ea typeface="ＭＳ 明朝" panose="02020609040205080304" pitchFamily="17" charset="-128"/>
                <a:cs typeface="Times New Roman" panose="02020603050405020304" pitchFamily="18" charset="0"/>
              </a:rPr>
              <a:t>「農山漁村発イノベーション」が定義づけられている。</a:t>
            </a:r>
            <a:endParaRPr lang="ja-JP" altLang="ja-JP" sz="1800" kern="100" dirty="0">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kern="100" dirty="0">
                <a:latin typeface="游明朝" panose="02020400000000000000" pitchFamily="18" charset="-128"/>
                <a:ea typeface="ＭＳ 明朝" panose="02020609040205080304" pitchFamily="17" charset="-128"/>
                <a:cs typeface="Times New Roman" panose="02020603050405020304" pitchFamily="18" charset="0"/>
              </a:rPr>
              <a:t>　→　そもそも、【イノベーション】とは、（英）</a:t>
            </a:r>
            <a:r>
              <a:rPr lang="en-US" altLang="ja-JP" sz="1800" kern="100" dirty="0">
                <a:latin typeface="游明朝" panose="02020400000000000000" pitchFamily="18" charset="-128"/>
                <a:ea typeface="游明朝" panose="02020400000000000000" pitchFamily="18" charset="-128"/>
                <a:cs typeface="Times New Roman" panose="02020603050405020304" pitchFamily="18" charset="0"/>
              </a:rPr>
              <a:t>innovate</a:t>
            </a:r>
            <a:r>
              <a:rPr lang="ja-JP" altLang="ja-JP" sz="1800" kern="100" dirty="0">
                <a:latin typeface="游明朝" panose="02020400000000000000" pitchFamily="18" charset="-128"/>
                <a:ea typeface="ＭＳ 明朝" panose="02020609040205080304" pitchFamily="17" charset="-128"/>
                <a:cs typeface="Times New Roman" panose="02020603050405020304" pitchFamily="18" charset="0"/>
              </a:rPr>
              <a:t>（革新する　刷新する）</a:t>
            </a:r>
            <a:endParaRPr lang="ja-JP" altLang="ja-JP" sz="1800" kern="100" dirty="0">
              <a:latin typeface="游明朝" panose="02020400000000000000" pitchFamily="18" charset="-128"/>
              <a:ea typeface="游明朝" panose="02020400000000000000" pitchFamily="18" charset="-128"/>
              <a:cs typeface="Times New Roman" panose="02020603050405020304" pitchFamily="18" charset="0"/>
            </a:endParaRPr>
          </a:p>
          <a:p>
            <a:pPr marL="528759" indent="-528759" algn="just"/>
            <a:r>
              <a:rPr lang="ja-JP" altLang="ja-JP" sz="1800" kern="100" dirty="0">
                <a:latin typeface="游明朝" panose="02020400000000000000" pitchFamily="18" charset="-128"/>
                <a:ea typeface="ＭＳ 明朝" panose="02020609040205080304" pitchFamily="17" charset="-128"/>
                <a:cs typeface="Times New Roman" panose="02020603050405020304" pitchFamily="18" charset="0"/>
              </a:rPr>
              <a:t>　　　（意）モノや仕組み、サービス、ビジネスモデルなどに新たな考え方や技術を取り入れて、新たな価値を生み出し、社会にインパクトのある革新、刷新、変革をもたらすこと</a:t>
            </a:r>
            <a:r>
              <a:rPr lang="en-US" altLang="ja-JP" sz="1800" kern="100" dirty="0">
                <a:latin typeface="游明朝" panose="02020400000000000000" pitchFamily="18" charset="-128"/>
                <a:ea typeface="游明朝" panose="02020400000000000000" pitchFamily="18" charset="-128"/>
                <a:cs typeface="Times New Roman" panose="02020603050405020304" pitchFamily="18" charset="0"/>
              </a:rPr>
              <a:t> </a:t>
            </a:r>
            <a:endParaRPr lang="ja-JP" altLang="ja-JP" sz="1800" kern="100" dirty="0">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kern="100" dirty="0">
                <a:latin typeface="游明朝" panose="02020400000000000000" pitchFamily="18" charset="-128"/>
                <a:ea typeface="ＭＳ 明朝" panose="02020609040205080304" pitchFamily="17" charset="-128"/>
                <a:cs typeface="Times New Roman" panose="02020603050405020304" pitchFamily="18" charset="0"/>
              </a:rPr>
              <a:t>　</a:t>
            </a:r>
            <a:r>
              <a:rPr lang="ja-JP" altLang="en-US" sz="1800" kern="100" dirty="0">
                <a:latin typeface="游明朝" panose="02020400000000000000" pitchFamily="18" charset="-128"/>
                <a:ea typeface="ＭＳ 明朝" panose="02020609040205080304" pitchFamily="17" charset="-128"/>
                <a:cs typeface="Times New Roman" panose="02020603050405020304" pitchFamily="18" charset="0"/>
              </a:rPr>
              <a:t>→</a:t>
            </a:r>
            <a:r>
              <a:rPr lang="ja-JP" altLang="ja-JP" sz="1800" kern="100" dirty="0">
                <a:latin typeface="游明朝" panose="02020400000000000000" pitchFamily="18" charset="-128"/>
                <a:ea typeface="ＭＳ 明朝" panose="02020609040205080304" pitchFamily="17" charset="-128"/>
                <a:cs typeface="Times New Roman" panose="02020603050405020304" pitchFamily="18" charset="0"/>
              </a:rPr>
              <a:t>言葉の意味合いからも、「新たなものを加える」というのが一つキーワードとなっています。</a:t>
            </a:r>
            <a:endParaRPr lang="ja-JP" altLang="ja-JP" sz="1800" kern="100" dirty="0">
              <a:latin typeface="游明朝" panose="02020400000000000000" pitchFamily="18" charset="-128"/>
              <a:ea typeface="游明朝" panose="02020400000000000000" pitchFamily="18" charset="-128"/>
              <a:cs typeface="Times New Roman" panose="02020603050405020304" pitchFamily="18" charset="0"/>
            </a:endParaRPr>
          </a:p>
          <a:p>
            <a:r>
              <a:rPr kumimoji="1" lang="ja-JP" altLang="en-US" dirty="0"/>
              <a:t>●「食料・農業・農村政策の新たな展開方向」の中では、地産地消・６次産業化や農泊など地域の資源を活用した農山漁村発イノベーションを推進の重要性についても記載されています。</a:t>
            </a:r>
          </a:p>
        </p:txBody>
      </p:sp>
    </p:spTree>
    <p:extLst>
      <p:ext uri="{BB962C8B-B14F-4D97-AF65-F5344CB8AC3E}">
        <p14:creationId xmlns:p14="http://schemas.microsoft.com/office/powerpoint/2010/main" val="27572103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このような農山漁村発イノベーションを推進するための制度として、農産漁村振興交付金に「農山漁村発イノベーション対策」という事業があり、</a:t>
            </a:r>
            <a:endParaRPr kumimoji="1" lang="en-US" altLang="ja-JP" dirty="0"/>
          </a:p>
          <a:p>
            <a:r>
              <a:rPr kumimoji="1" lang="ja-JP" altLang="en-US" dirty="0"/>
              <a:t>事業の内容にあるようなソフト・ハード対策を組み合わた様々な対策が可能な制度となっております。</a:t>
            </a:r>
            <a:endParaRPr kumimoji="1" lang="en-US" altLang="ja-JP" dirty="0"/>
          </a:p>
          <a:p>
            <a:r>
              <a:rPr kumimoji="1" lang="ja-JP" altLang="en-US" dirty="0"/>
              <a:t>ソフト対策である　１．農山漁村発イノベーション推進事業</a:t>
            </a:r>
          </a:p>
          <a:p>
            <a:r>
              <a:rPr kumimoji="1" lang="ja-JP" altLang="en-US" dirty="0"/>
              <a:t>① 地域活性化に向けた活動計画策定</a:t>
            </a:r>
            <a:endParaRPr kumimoji="1" lang="en-US" altLang="ja-JP" dirty="0"/>
          </a:p>
          <a:p>
            <a:r>
              <a:rPr kumimoji="1" lang="ja-JP" altLang="en-US" dirty="0"/>
              <a:t>② 地域資源を活用した商品開発、デジタル技術の活用に係る専門人材の派遣・育成等を支援します。</a:t>
            </a:r>
          </a:p>
          <a:p>
            <a:r>
              <a:rPr kumimoji="1" lang="ja-JP" altLang="en-US" dirty="0"/>
              <a:t>③ 農泊の実施体制の整備や経営の強化、観光コンテンツの磨き上げ等の取組を支援します。</a:t>
            </a:r>
          </a:p>
          <a:p>
            <a:r>
              <a:rPr kumimoji="1" lang="ja-JP" altLang="en-US" dirty="0"/>
              <a:t>④ 農福連携の普及啓発、障害者等の農林水産業に係る技術の習得、専門人材の育成等を支援します。</a:t>
            </a:r>
          </a:p>
          <a:p>
            <a:r>
              <a:rPr kumimoji="1" lang="ja-JP" altLang="en-US" dirty="0"/>
              <a:t>ハード対策である　２．農山漁村発イノベーション整備事業</a:t>
            </a:r>
          </a:p>
          <a:p>
            <a:r>
              <a:rPr kumimoji="1" lang="ja-JP" altLang="en-US" dirty="0"/>
              <a:t>① 農林水産物加工・販売施設、地域間交流拠点等の整備を支援します。</a:t>
            </a:r>
          </a:p>
          <a:p>
            <a:r>
              <a:rPr kumimoji="1" lang="ja-JP" altLang="en-US" dirty="0"/>
              <a:t>② 農泊の推進に必要となる古民家等を活用した滞在施設等の整備を支援します。</a:t>
            </a:r>
          </a:p>
          <a:p>
            <a:r>
              <a:rPr kumimoji="1" lang="ja-JP" altLang="en-US" dirty="0"/>
              <a:t>③ 農福連携の推進に必要となる障害者等が作業に携わる生産施設等の整備を支援します。</a:t>
            </a:r>
          </a:p>
        </p:txBody>
      </p:sp>
    </p:spTree>
    <p:extLst>
      <p:ext uri="{BB962C8B-B14F-4D97-AF65-F5344CB8AC3E}">
        <p14:creationId xmlns:p14="http://schemas.microsoft.com/office/powerpoint/2010/main" val="1917227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スライド イメージ プレースホルダ 1"/>
          <p:cNvSpPr>
            <a:spLocks noGrp="1" noRot="1" noChangeAspect="1" noTextEdit="1"/>
          </p:cNvSpPr>
          <p:nvPr>
            <p:ph type="sldImg"/>
          </p:nvPr>
        </p:nvSpPr>
        <p:spPr>
          <a:xfrm>
            <a:off x="971550" y="760413"/>
            <a:ext cx="5081588" cy="3811587"/>
          </a:xfrm>
          <a:ln/>
        </p:spPr>
      </p:sp>
      <p:sp>
        <p:nvSpPr>
          <p:cNvPr id="15363" name="ノート プレースホルダ 2"/>
          <p:cNvSpPr>
            <a:spLocks noGrp="1"/>
          </p:cNvSpPr>
          <p:nvPr>
            <p:ph type="body" idx="1"/>
          </p:nvPr>
        </p:nvSpPr>
        <p:spPr>
          <a:noFill/>
          <a:ln/>
        </p:spPr>
        <p:txBody>
          <a:bodyPr/>
          <a:lstStyle/>
          <a:p>
            <a:r>
              <a:rPr lang="ja-JP" altLang="en-US" dirty="0">
                <a:ea typeface="ＭＳ Ｐ明朝" charset="-128"/>
              </a:rPr>
              <a:t>イノベーションに繋がる取り組みとして重要な「６次産業化、地産地消」について説明します。</a:t>
            </a:r>
            <a:endParaRPr lang="en-US" altLang="ja-JP" dirty="0">
              <a:ea typeface="ＭＳ Ｐ明朝" charset="-128"/>
            </a:endParaRPr>
          </a:p>
          <a:p>
            <a:r>
              <a:rPr lang="ja-JP" altLang="en-US" dirty="0">
                <a:ea typeface="ＭＳ Ｐ明朝" charset="-128"/>
              </a:rPr>
              <a:t>★ハコの中を読み上げ。</a:t>
            </a:r>
            <a:endParaRPr lang="en-US" altLang="ja-JP" dirty="0">
              <a:ea typeface="ＭＳ Ｐ明朝" charset="-128"/>
            </a:endParaRPr>
          </a:p>
        </p:txBody>
      </p:sp>
      <p:sp>
        <p:nvSpPr>
          <p:cNvPr id="15364" name="スライド番号プレースホルダ 3"/>
          <p:cNvSpPr>
            <a:spLocks noGrp="1"/>
          </p:cNvSpPr>
          <p:nvPr>
            <p:ph type="sldNum" sz="quarter" idx="5"/>
          </p:nvPr>
        </p:nvSpPr>
        <p:spPr>
          <a:noFill/>
        </p:spPr>
        <p:txBody>
          <a:bodyPr/>
          <a:lstStyle/>
          <a:p>
            <a:pPr defTabSz="906288">
              <a:defRPr/>
            </a:pPr>
            <a:fld id="{4CFBEF1F-410B-4451-90D6-C3282B7E8C2B}" type="slidenum">
              <a:rPr lang="en-US" altLang="ja-JP">
                <a:solidFill>
                  <a:srgbClr val="000000"/>
                </a:solidFill>
                <a:latin typeface="Arial" panose="020B0604020202020204" pitchFamily="34" charset="0"/>
                <a:ea typeface="ＭＳ Ｐゴシック" charset="-128"/>
              </a:rPr>
              <a:pPr defTabSz="906288">
                <a:defRPr/>
              </a:pPr>
              <a:t>6</a:t>
            </a:fld>
            <a:endParaRPr lang="en-US" altLang="ja-JP">
              <a:solidFill>
                <a:srgbClr val="000000"/>
              </a:solidFill>
              <a:latin typeface="Arial" panose="020B0604020202020204" pitchFamily="34" charset="0"/>
              <a:ea typeface="ＭＳ Ｐゴシック" charset="-128"/>
            </a:endParaRPr>
          </a:p>
        </p:txBody>
      </p:sp>
    </p:spTree>
    <p:extLst>
      <p:ext uri="{BB962C8B-B14F-4D97-AF65-F5344CB8AC3E}">
        <p14:creationId xmlns:p14="http://schemas.microsoft.com/office/powerpoint/2010/main" val="4114527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スライド イメージ プレースホルダ 1"/>
          <p:cNvSpPr>
            <a:spLocks noGrp="1" noRot="1" noChangeAspect="1" noTextEdit="1"/>
          </p:cNvSpPr>
          <p:nvPr>
            <p:ph type="sldImg"/>
          </p:nvPr>
        </p:nvSpPr>
        <p:spPr bwMode="auto">
          <a:xfrm>
            <a:off x="989013" y="765175"/>
            <a:ext cx="5121275" cy="3841750"/>
          </a:xfrm>
          <a:noFill/>
          <a:ln>
            <a:solidFill>
              <a:srgbClr val="000000"/>
            </a:solidFill>
            <a:miter lim="800000"/>
            <a:headEnd/>
            <a:tailEnd/>
          </a:ln>
        </p:spPr>
      </p:sp>
      <p:sp>
        <p:nvSpPr>
          <p:cNvPr id="4099" name="ノート プレースホルダ 2"/>
          <p:cNvSpPr>
            <a:spLocks noGrp="1"/>
          </p:cNvSpPr>
          <p:nvPr>
            <p:ph type="body" idx="1"/>
          </p:nvPr>
        </p:nvSpPr>
        <p:spPr>
          <a:noFill/>
          <a:ln/>
        </p:spPr>
        <p:txBody>
          <a:bodyPr/>
          <a:lstStyle/>
          <a:p>
            <a:pPr eaLnBrk="1" hangingPunct="1">
              <a:spcBef>
                <a:spcPct val="0"/>
              </a:spcBef>
            </a:pPr>
            <a:r>
              <a:rPr lang="ja-JP" altLang="en-US" dirty="0"/>
              <a:t>そもそも、６次産業化とは何かというと、</a:t>
            </a:r>
            <a:endParaRPr lang="en-US" altLang="ja-JP" dirty="0"/>
          </a:p>
          <a:p>
            <a:pPr eaLnBrk="1" hangingPunct="1">
              <a:spcBef>
                <a:spcPct val="0"/>
              </a:spcBef>
            </a:pPr>
            <a:r>
              <a:rPr lang="ja-JP" altLang="en-US" dirty="0"/>
              <a:t>「一次産業としての農林漁業と、二次産業としての製造業、三次産業としての小売業等の事業との総合的かつ一体的な推進を図り、地域資源を活用した新たな付加価値を生み出す取組」</a:t>
            </a:r>
          </a:p>
          <a:p>
            <a:pPr eaLnBrk="1" hangingPunct="1">
              <a:spcBef>
                <a:spcPct val="0"/>
              </a:spcBef>
            </a:pPr>
            <a:r>
              <a:rPr lang="ja-JP" altLang="en-US" dirty="0"/>
              <a:t>です。</a:t>
            </a:r>
          </a:p>
        </p:txBody>
      </p:sp>
      <p:sp>
        <p:nvSpPr>
          <p:cNvPr id="4100" name="スライド番号プレースホルダ 3"/>
          <p:cNvSpPr>
            <a:spLocks noGrp="1"/>
          </p:cNvSpPr>
          <p:nvPr>
            <p:ph type="sldNum" sz="quarter" idx="5"/>
          </p:nvPr>
        </p:nvSpPr>
        <p:spPr>
          <a:noFill/>
        </p:spPr>
        <p:txBody>
          <a:bodyPr/>
          <a:lstStyle/>
          <a:p>
            <a:pPr defTabSz="1378751">
              <a:defRPr/>
            </a:pPr>
            <a:fld id="{06EDA4D4-3FCC-4B9C-A1B1-55A50CE97E59}" type="slidenum">
              <a:rPr lang="ja-JP" altLang="en-US">
                <a:solidFill>
                  <a:prstClr val="black"/>
                </a:solidFill>
                <a:latin typeface="Arial" panose="020B0604020202020204" pitchFamily="34" charset="0"/>
                <a:ea typeface="ＭＳ Ｐゴシック" panose="020B0600070205080204" pitchFamily="50" charset="-128"/>
              </a:rPr>
              <a:pPr defTabSz="1378751">
                <a:defRPr/>
              </a:pPr>
              <a:t>7</a:t>
            </a:fld>
            <a:endParaRPr lang="en-US" altLang="ja-JP">
              <a:solidFill>
                <a:prstClr val="black"/>
              </a:solidFill>
              <a:latin typeface="Arial" panose="020B0604020202020204" pitchFamily="34" charset="0"/>
              <a:ea typeface="ＭＳ Ｐゴシック" panose="020B0600070205080204" pitchFamily="50" charset="-128"/>
            </a:endParaRPr>
          </a:p>
        </p:txBody>
      </p:sp>
    </p:spTree>
    <p:extLst>
      <p:ext uri="{BB962C8B-B14F-4D97-AF65-F5344CB8AC3E}">
        <p14:creationId xmlns:p14="http://schemas.microsoft.com/office/powerpoint/2010/main" val="33206579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６次産業化の市場規模</a:t>
            </a:r>
            <a:endParaRPr kumimoji="1" lang="en-US" altLang="ja-JP" dirty="0"/>
          </a:p>
          <a:p>
            <a:r>
              <a:rPr lang="ja-JP" altLang="en-US" spc="-37" dirty="0">
                <a:latin typeface="+mj-ea"/>
                <a:ea typeface="+mj-ea"/>
              </a:rPr>
              <a:t>６次産業化に相当する農業・漁業生産関連事業の年間総販売金額のうち、</a:t>
            </a:r>
            <a:r>
              <a:rPr lang="ja-JP" altLang="en-US" b="1" spc="-37" dirty="0">
                <a:latin typeface="+mj-ea"/>
                <a:ea typeface="+mj-ea"/>
              </a:rPr>
              <a:t>農業・漁業の加工・直売分野が約</a:t>
            </a:r>
            <a:r>
              <a:rPr lang="en-US" altLang="ja-JP" b="1" spc="-37" dirty="0">
                <a:latin typeface="+mj-ea"/>
                <a:ea typeface="+mj-ea"/>
              </a:rPr>
              <a:t>96%</a:t>
            </a:r>
            <a:r>
              <a:rPr lang="ja-JP" altLang="en-US" b="1" spc="-37" dirty="0">
                <a:latin typeface="+mj-ea"/>
                <a:ea typeface="+mj-ea"/>
              </a:rPr>
              <a:t>となっており、加工と直売が大半</a:t>
            </a:r>
            <a:r>
              <a:rPr lang="ja-JP" altLang="en-US" spc="-37" dirty="0">
                <a:latin typeface="+mj-ea"/>
                <a:ea typeface="+mj-ea"/>
              </a:rPr>
              <a:t>を占めている。</a:t>
            </a:r>
            <a:r>
              <a:rPr lang="en-US" altLang="ja-JP" spc="-37" dirty="0">
                <a:latin typeface="+mj-ea"/>
                <a:ea typeface="+mj-ea"/>
              </a:rPr>
              <a:t>【</a:t>
            </a:r>
            <a:r>
              <a:rPr lang="ja-JP" altLang="en-US" spc="-37" dirty="0">
                <a:latin typeface="+mj-ea"/>
                <a:ea typeface="+mj-ea"/>
              </a:rPr>
              <a:t>左上図</a:t>
            </a:r>
            <a:r>
              <a:rPr lang="en-US" altLang="ja-JP" spc="-37" dirty="0">
                <a:latin typeface="+mj-ea"/>
                <a:ea typeface="+mj-ea"/>
              </a:rPr>
              <a:t>】</a:t>
            </a:r>
          </a:p>
          <a:p>
            <a:r>
              <a:rPr lang="ja-JP" altLang="en-US" spc="-37" dirty="0">
                <a:latin typeface="+mj-ea"/>
                <a:ea typeface="+mj-ea"/>
              </a:rPr>
              <a:t>この加工と直売分野の市場規模は、</a:t>
            </a:r>
            <a:r>
              <a:rPr lang="ja-JP" altLang="en-US" b="1" dirty="0">
                <a:latin typeface="+mj-ea"/>
                <a:ea typeface="+mj-ea"/>
              </a:rPr>
              <a:t>６次産業化の加工・直売の市場規模は、約</a:t>
            </a:r>
            <a:r>
              <a:rPr lang="en-US" altLang="ja-JP" b="1" dirty="0">
                <a:latin typeface="+mj-ea"/>
                <a:ea typeface="+mj-ea"/>
              </a:rPr>
              <a:t>2.3</a:t>
            </a:r>
            <a:r>
              <a:rPr lang="ja-JP" altLang="en-US" b="1" dirty="0">
                <a:latin typeface="+mj-ea"/>
                <a:ea typeface="+mj-ea"/>
              </a:rPr>
              <a:t>兆円</a:t>
            </a:r>
            <a:r>
              <a:rPr lang="ja-JP" altLang="en-US" dirty="0">
                <a:latin typeface="+mj-ea"/>
                <a:ea typeface="+mj-ea"/>
              </a:rPr>
              <a:t>となっている。</a:t>
            </a:r>
            <a:r>
              <a:rPr lang="en-US" altLang="ja-JP" dirty="0">
                <a:latin typeface="+mj-ea"/>
                <a:ea typeface="+mj-ea"/>
              </a:rPr>
              <a:t>【</a:t>
            </a:r>
            <a:r>
              <a:rPr lang="ja-JP" altLang="en-US" dirty="0">
                <a:latin typeface="+mj-ea"/>
                <a:ea typeface="+mj-ea"/>
              </a:rPr>
              <a:t>下図</a:t>
            </a:r>
            <a:r>
              <a:rPr lang="en-US" altLang="ja-JP" dirty="0">
                <a:latin typeface="+mj-ea"/>
                <a:ea typeface="+mj-ea"/>
              </a:rPr>
              <a:t>】</a:t>
            </a:r>
            <a:endParaRPr kumimoji="1" lang="ja-JP" altLang="en-US" dirty="0"/>
          </a:p>
        </p:txBody>
      </p:sp>
    </p:spTree>
    <p:extLst>
      <p:ext uri="{BB962C8B-B14F-4D97-AF65-F5344CB8AC3E}">
        <p14:creationId xmlns:p14="http://schemas.microsoft.com/office/powerpoint/2010/main" val="33880988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農山漁村発イノベーションは、雇用・所得の創出に繋がるものであり、</a:t>
            </a:r>
            <a:endParaRPr kumimoji="1" lang="en-US" altLang="ja-JP" dirty="0"/>
          </a:p>
          <a:p>
            <a:pPr defTabSz="906445">
              <a:defRPr/>
            </a:pPr>
            <a:r>
              <a:rPr lang="ja-JP" altLang="en-US" dirty="0">
                <a:solidFill>
                  <a:prstClr val="black"/>
                </a:solidFill>
                <a:latin typeface="Meiryo UI"/>
                <a:ea typeface="Meiryo UI"/>
              </a:rPr>
              <a:t>従来の６次産業化を発展させて、地域の文化・歴史や森林、景観など農林水産物以外の</a:t>
            </a:r>
            <a:r>
              <a:rPr lang="ja-JP" altLang="en-US" b="1" dirty="0">
                <a:solidFill>
                  <a:prstClr val="black"/>
                </a:solidFill>
                <a:latin typeface="Meiryo UI"/>
                <a:ea typeface="Meiryo UI"/>
              </a:rPr>
              <a:t>多様な地域資源も活用</a:t>
            </a:r>
            <a:r>
              <a:rPr lang="ja-JP" altLang="en-US" dirty="0">
                <a:solidFill>
                  <a:prstClr val="black"/>
                </a:solidFill>
                <a:latin typeface="Meiryo UI"/>
                <a:ea typeface="Meiryo UI"/>
              </a:rPr>
              <a:t>し、農林漁業者はもちろん、地元の企業なども含めた</a:t>
            </a:r>
            <a:r>
              <a:rPr lang="ja-JP" altLang="en-US" b="1" dirty="0">
                <a:solidFill>
                  <a:prstClr val="black"/>
                </a:solidFill>
                <a:latin typeface="Meiryo UI"/>
                <a:ea typeface="Meiryo UI"/>
              </a:rPr>
              <a:t>多様な主体の参画によって付加価値の創出を図る「農山漁村発イノベーション」</a:t>
            </a:r>
            <a:r>
              <a:rPr lang="ja-JP" altLang="en-US" dirty="0">
                <a:solidFill>
                  <a:prstClr val="black"/>
                </a:solidFill>
                <a:latin typeface="Meiryo UI"/>
                <a:ea typeface="Meiryo UI"/>
              </a:rPr>
              <a:t>により、</a:t>
            </a:r>
            <a:r>
              <a:rPr lang="ja-JP" altLang="en-US" b="1" dirty="0">
                <a:solidFill>
                  <a:prstClr val="black"/>
                </a:solidFill>
                <a:latin typeface="Meiryo UI"/>
                <a:ea typeface="Meiryo UI"/>
              </a:rPr>
              <a:t>農山漁村における雇用・所得を創出</a:t>
            </a:r>
            <a:r>
              <a:rPr lang="ja-JP" altLang="en-US" dirty="0">
                <a:solidFill>
                  <a:prstClr val="black"/>
                </a:solidFill>
                <a:latin typeface="Meiryo UI"/>
                <a:ea typeface="Meiryo UI"/>
              </a:rPr>
              <a:t>します。</a:t>
            </a:r>
            <a:endParaRPr lang="en-US" altLang="ja-JP" dirty="0">
              <a:solidFill>
                <a:prstClr val="black"/>
              </a:solidFill>
              <a:latin typeface="Meiryo UI"/>
              <a:ea typeface="Meiryo UI"/>
            </a:endParaRPr>
          </a:p>
          <a:p>
            <a:r>
              <a:rPr kumimoji="1" lang="ja-JP" altLang="en-US" dirty="0"/>
              <a:t>具体的な事例としては、資料の右側にあるとおり、</a:t>
            </a:r>
            <a:endParaRPr kumimoji="1" lang="zh-TW" altLang="en-US" dirty="0"/>
          </a:p>
          <a:p>
            <a:r>
              <a:rPr kumimoji="1" lang="zh-TW" altLang="en-US" dirty="0"/>
              <a:t>「農産物、景観」</a:t>
            </a:r>
            <a:r>
              <a:rPr kumimoji="1" lang="en-US" altLang="zh-TW" dirty="0"/>
              <a:t>×</a:t>
            </a:r>
            <a:r>
              <a:rPr kumimoji="1" lang="zh-TW" altLang="en-US" dirty="0"/>
              <a:t>「加工販売、観光･旅行」</a:t>
            </a:r>
            <a:r>
              <a:rPr kumimoji="1" lang="en-US" altLang="zh-TW" dirty="0"/>
              <a:t>×</a:t>
            </a:r>
            <a:r>
              <a:rPr kumimoji="1" lang="zh-TW" altLang="en-US" dirty="0"/>
              <a:t>「農林漁業者、地元企業」</a:t>
            </a:r>
          </a:p>
          <a:p>
            <a:pPr defTabSz="906445">
              <a:defRPr/>
            </a:pPr>
            <a:r>
              <a:rPr lang="ja-JP" altLang="en-US" dirty="0">
                <a:solidFill>
                  <a:srgbClr val="00B050"/>
                </a:solidFill>
                <a:latin typeface="メイリオ" panose="020B0604030504040204" pitchFamily="50" charset="-128"/>
                <a:ea typeface="メイリオ" panose="020B0604030504040204" pitchFamily="50" charset="-128"/>
              </a:rPr>
              <a:t>「森林」</a:t>
            </a:r>
            <a:r>
              <a:rPr lang="en-US" altLang="ja-JP" dirty="0">
                <a:solidFill>
                  <a:prstClr val="black"/>
                </a:solidFill>
                <a:latin typeface="メイリオ" panose="020B0604030504040204" pitchFamily="50" charset="-128"/>
                <a:ea typeface="メイリオ" panose="020B0604030504040204" pitchFamily="50" charset="-128"/>
              </a:rPr>
              <a:t>×</a:t>
            </a:r>
            <a:r>
              <a:rPr lang="ja-JP" altLang="en-US" dirty="0">
                <a:solidFill>
                  <a:srgbClr val="4472C4"/>
                </a:solidFill>
                <a:latin typeface="メイリオ" panose="020B0604030504040204" pitchFamily="50" charset="-128"/>
                <a:ea typeface="メイリオ" panose="020B0604030504040204" pitchFamily="50" charset="-128"/>
              </a:rPr>
              <a:t>「スポーツ」</a:t>
            </a:r>
            <a:r>
              <a:rPr lang="en-US" altLang="ja-JP" dirty="0">
                <a:solidFill>
                  <a:prstClr val="black"/>
                </a:solidFill>
                <a:latin typeface="メイリオ" panose="020B0604030504040204" pitchFamily="50" charset="-128"/>
                <a:ea typeface="メイリオ" panose="020B0604030504040204" pitchFamily="50" charset="-128"/>
              </a:rPr>
              <a:t>×</a:t>
            </a:r>
            <a:r>
              <a:rPr lang="ja-JP" altLang="en-US" dirty="0">
                <a:solidFill>
                  <a:srgbClr val="ED7D31"/>
                </a:solidFill>
                <a:latin typeface="メイリオ" panose="020B0604030504040204" pitchFamily="50" charset="-128"/>
                <a:ea typeface="メイリオ" panose="020B0604030504040204" pitchFamily="50" charset="-128"/>
              </a:rPr>
              <a:t>「ベンチャー企業」</a:t>
            </a:r>
            <a:endParaRPr kumimoji="1" lang="zh-TW" altLang="en-US" b="0" dirty="0"/>
          </a:p>
          <a:p>
            <a:r>
              <a:rPr kumimoji="1" lang="zh-TW" altLang="en-US" dirty="0"/>
              <a:t>「農産物」</a:t>
            </a:r>
            <a:r>
              <a:rPr kumimoji="1" lang="en-US" altLang="zh-TW" dirty="0"/>
              <a:t>×</a:t>
            </a:r>
            <a:r>
              <a:rPr kumimoji="1" lang="zh-TW" altLang="en-US" dirty="0"/>
              <a:t>「加工販売、観光旅行、教育」</a:t>
            </a:r>
            <a:r>
              <a:rPr kumimoji="1" lang="en-US" altLang="zh-TW" dirty="0"/>
              <a:t>×</a:t>
            </a:r>
            <a:r>
              <a:rPr kumimoji="1" lang="zh-TW" altLang="en-US" dirty="0"/>
              <a:t>「農林漁業者、地元企業」</a:t>
            </a:r>
            <a:endParaRPr kumimoji="1" lang="en-US" altLang="zh-TW" dirty="0"/>
          </a:p>
          <a:p>
            <a:r>
              <a:rPr kumimoji="1" lang="ja-JP" altLang="en-US" dirty="0"/>
              <a:t>のような６次産業化があげられる。</a:t>
            </a:r>
            <a:endParaRPr kumimoji="1" lang="zh-TW" altLang="en-US" dirty="0"/>
          </a:p>
          <a:p>
            <a:endParaRPr kumimoji="1" lang="en-US" altLang="ja-JP" dirty="0"/>
          </a:p>
          <a:p>
            <a:endParaRPr kumimoji="1" lang="ja-JP" altLang="en-US" dirty="0"/>
          </a:p>
        </p:txBody>
      </p:sp>
    </p:spTree>
    <p:extLst>
      <p:ext uri="{BB962C8B-B14F-4D97-AF65-F5344CB8AC3E}">
        <p14:creationId xmlns:p14="http://schemas.microsoft.com/office/powerpoint/2010/main" val="27169616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農山漁村発イノベーションの優良事例（地域資源の新たな活用）を紹介します。</a:t>
            </a:r>
            <a:endParaRPr kumimoji="1" lang="en-US" altLang="ja-JP" dirty="0"/>
          </a:p>
          <a:p>
            <a:endParaRPr kumimoji="1" lang="en-US" altLang="ja-JP" dirty="0"/>
          </a:p>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pPr defTabSz="876704">
              <a:defRPr/>
            </a:pPr>
            <a:fld id="{8DA4A1BC-881F-4723-9207-71EFD8571D4E}" type="slidenum">
              <a:rPr lang="ja-JP" altLang="en-US">
                <a:solidFill>
                  <a:prstClr val="black"/>
                </a:solidFill>
                <a:latin typeface="游ゴシック" panose="020F0502020204030204"/>
                <a:ea typeface="游ゴシック" panose="020B0400000000000000" pitchFamily="50" charset="-128"/>
              </a:rPr>
              <a:pPr defTabSz="876704">
                <a:defRPr/>
              </a:pPr>
              <a:t>10</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3186446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3BBFFBAB-C9E7-4E6C-91F3-934AE05A1A73}" type="slidenum">
              <a:rPr lang="en-US" altLang="ja-JP"/>
              <a:pPr>
                <a:defRPr/>
              </a:pPr>
              <a:t>‹#›</a:t>
            </a:fld>
            <a:endParaRPr lang="en-US" altLang="ja-JP"/>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F4E24A1A-068D-4252-B6C1-946D02A44002}" type="slidenum">
              <a:rPr lang="en-US" altLang="ja-JP"/>
              <a:pPr>
                <a:defRPr/>
              </a:pPr>
              <a:t>‹#›</a:t>
            </a:fld>
            <a:endParaRPr lang="en-US" altLang="ja-JP"/>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EFFC40C0-26B8-4EEB-9858-FDDF0B527F8A}" type="slidenum">
              <a:rPr lang="en-US" altLang="ja-JP"/>
              <a:pPr>
                <a:defRPr/>
              </a:pPr>
              <a:t>‹#›</a:t>
            </a:fld>
            <a:endParaRPr lang="en-US" altLang="ja-JP"/>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pic>
        <p:nvPicPr>
          <p:cNvPr id="7" name="Picture 444" descr="j0407210"/>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flipH="1">
            <a:off x="0" y="1692772"/>
            <a:ext cx="9144769" cy="2345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p:cNvSpPr>
            <a:spLocks noGrp="1"/>
          </p:cNvSpPr>
          <p:nvPr>
            <p:ph type="ctrTitle"/>
          </p:nvPr>
        </p:nvSpPr>
        <p:spPr>
          <a:xfrm>
            <a:off x="685800" y="2130426"/>
            <a:ext cx="7772400" cy="1470026"/>
          </a:xfrm>
        </p:spPr>
        <p:txBody>
          <a:bodyPr>
            <a:normAutofit/>
          </a:bodyPr>
          <a:lstStyle>
            <a:lvl1pPr algn="l">
              <a:defRPr sz="4139">
                <a:solidFill>
                  <a:schemeClr val="bg1"/>
                </a:solidFill>
              </a:defRPr>
            </a:lvl1pPr>
          </a:lstStyle>
          <a:p>
            <a:r>
              <a:rPr kumimoji="1" lang="ja-JP" altLang="en-US" dirty="0"/>
              <a:t>マスター タイトルの書式設定</a:t>
            </a:r>
          </a:p>
        </p:txBody>
      </p:sp>
      <p:sp>
        <p:nvSpPr>
          <p:cNvPr id="3" name="サブタイトル 2"/>
          <p:cNvSpPr>
            <a:spLocks noGrp="1"/>
          </p:cNvSpPr>
          <p:nvPr>
            <p:ph type="subTitle" idx="1"/>
          </p:nvPr>
        </p:nvSpPr>
        <p:spPr>
          <a:xfrm>
            <a:off x="1371600" y="4941168"/>
            <a:ext cx="6400800" cy="697632"/>
          </a:xfrm>
        </p:spPr>
        <p:txBody>
          <a:bodyPr>
            <a:normAutofit/>
          </a:bodyPr>
          <a:lstStyle>
            <a:lvl1pPr marL="0" indent="0" algn="ctr">
              <a:buNone/>
              <a:defRPr sz="1881">
                <a:solidFill>
                  <a:schemeClr val="tx1"/>
                </a:solidFill>
              </a:defRPr>
            </a:lvl1pPr>
            <a:lvl2pPr marL="445018" indent="0" algn="ctr">
              <a:buNone/>
              <a:defRPr>
                <a:solidFill>
                  <a:schemeClr val="tx1">
                    <a:tint val="75000"/>
                  </a:schemeClr>
                </a:solidFill>
              </a:defRPr>
            </a:lvl2pPr>
            <a:lvl3pPr marL="890034" indent="0" algn="ctr">
              <a:buNone/>
              <a:defRPr>
                <a:solidFill>
                  <a:schemeClr val="tx1">
                    <a:tint val="75000"/>
                  </a:schemeClr>
                </a:solidFill>
              </a:defRPr>
            </a:lvl3pPr>
            <a:lvl4pPr marL="1335052" indent="0" algn="ctr">
              <a:buNone/>
              <a:defRPr>
                <a:solidFill>
                  <a:schemeClr val="tx1">
                    <a:tint val="75000"/>
                  </a:schemeClr>
                </a:solidFill>
              </a:defRPr>
            </a:lvl4pPr>
            <a:lvl5pPr marL="1780069" indent="0" algn="ctr">
              <a:buNone/>
              <a:defRPr>
                <a:solidFill>
                  <a:schemeClr val="tx1">
                    <a:tint val="75000"/>
                  </a:schemeClr>
                </a:solidFill>
              </a:defRPr>
            </a:lvl5pPr>
            <a:lvl6pPr marL="2225086" indent="0" algn="ctr">
              <a:buNone/>
              <a:defRPr>
                <a:solidFill>
                  <a:schemeClr val="tx1">
                    <a:tint val="75000"/>
                  </a:schemeClr>
                </a:solidFill>
              </a:defRPr>
            </a:lvl6pPr>
            <a:lvl7pPr marL="2670104" indent="0" algn="ctr">
              <a:buNone/>
              <a:defRPr>
                <a:solidFill>
                  <a:schemeClr val="tx1">
                    <a:tint val="75000"/>
                  </a:schemeClr>
                </a:solidFill>
              </a:defRPr>
            </a:lvl7pPr>
            <a:lvl8pPr marL="3115120" indent="0" algn="ctr">
              <a:buNone/>
              <a:defRPr>
                <a:solidFill>
                  <a:schemeClr val="tx1">
                    <a:tint val="75000"/>
                  </a:schemeClr>
                </a:solidFill>
              </a:defRPr>
            </a:lvl8pPr>
            <a:lvl9pPr marL="3560137" indent="0" algn="ctr">
              <a:buNone/>
              <a:defRPr>
                <a:solidFill>
                  <a:schemeClr val="tx1">
                    <a:tint val="75000"/>
                  </a:schemeClr>
                </a:solidFill>
              </a:defRPr>
            </a:lvl9pPr>
          </a:lstStyle>
          <a:p>
            <a:r>
              <a:rPr kumimoji="1" lang="ja-JP" altLang="en-US" dirty="0"/>
              <a:t>マスター サブタイトルの書式設定</a:t>
            </a:r>
          </a:p>
        </p:txBody>
      </p:sp>
      <p:sp>
        <p:nvSpPr>
          <p:cNvPr id="4" name="日付プレースホルダー 3"/>
          <p:cNvSpPr>
            <a:spLocks noGrp="1"/>
          </p:cNvSpPr>
          <p:nvPr>
            <p:ph type="dt" sz="half" idx="10"/>
          </p:nvPr>
        </p:nvSpPr>
        <p:spPr/>
        <p:txBody>
          <a:bodyPr/>
          <a:lstStyle/>
          <a:p>
            <a:fld id="{6B61C509-C240-40A6-BB1A-64BE214C778E}" type="datetimeFigureOut">
              <a:rPr kumimoji="1" lang="ja-JP" altLang="en-US" smtClean="0"/>
              <a:pPr/>
              <a:t>2024/6/27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4452A23-BFEA-43FD-98FB-69091C0AE9EE}" type="slidenum">
              <a:rPr kumimoji="1" lang="ja-JP" altLang="en-US" smtClean="0"/>
              <a:pPr/>
              <a:t>‹#›</a:t>
            </a:fld>
            <a:endParaRPr kumimoji="1" lang="ja-JP" altLang="en-US"/>
          </a:p>
        </p:txBody>
      </p:sp>
    </p:spTree>
    <p:extLst>
      <p:ext uri="{BB962C8B-B14F-4D97-AF65-F5344CB8AC3E}">
        <p14:creationId xmlns:p14="http://schemas.microsoft.com/office/powerpoint/2010/main" val="28965424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１．定住対策">
    <p:spTree>
      <p:nvGrpSpPr>
        <p:cNvPr id="1" name=""/>
        <p:cNvGrpSpPr/>
        <p:nvPr/>
      </p:nvGrpSpPr>
      <p:grpSpPr>
        <a:xfrm>
          <a:off x="0" y="0"/>
          <a:ext cx="0" cy="0"/>
          <a:chOff x="0" y="0"/>
          <a:chExt cx="0" cy="0"/>
        </a:xfrm>
      </p:grpSpPr>
      <p:sp>
        <p:nvSpPr>
          <p:cNvPr id="56" name="角丸四角形 55"/>
          <p:cNvSpPr/>
          <p:nvPr userDrawn="1"/>
        </p:nvSpPr>
        <p:spPr>
          <a:xfrm>
            <a:off x="3116532" y="1326976"/>
            <a:ext cx="5994238" cy="5339475"/>
          </a:xfrm>
          <a:prstGeom prst="roundRect">
            <a:avLst>
              <a:gd name="adj" fmla="val 1318"/>
            </a:avLst>
          </a:prstGeom>
          <a:noFill/>
          <a:ln w="9525"/>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33866" tIns="33866" rIns="33866" bIns="33866" numCol="1" spcCol="0" rtlCol="0" fromWordArt="0" anchor="ctr" anchorCtr="0" forceAA="0" compatLnSpc="1">
            <a:prstTxWarp prst="textNoShape">
              <a:avLst/>
            </a:prstTxWarp>
            <a:noAutofit/>
          </a:bodyPr>
          <a:lstStyle/>
          <a:p>
            <a:pPr algn="ctr"/>
            <a:endParaRPr kumimoji="1" lang="ja-JP" altLang="en-US"/>
          </a:p>
        </p:txBody>
      </p:sp>
      <p:sp>
        <p:nvSpPr>
          <p:cNvPr id="2" name="タイトル 1"/>
          <p:cNvSpPr>
            <a:spLocks noGrp="1"/>
          </p:cNvSpPr>
          <p:nvPr>
            <p:ph type="title"/>
          </p:nvPr>
        </p:nvSpPr>
        <p:spPr>
          <a:xfrm>
            <a:off x="1049567" y="1"/>
            <a:ext cx="4571876" cy="540000"/>
          </a:xfrm>
        </p:spPr>
        <p:txBody>
          <a:bodyPr vert="horz" lIns="36000" tIns="36000" rIns="36000" bIns="36000" rtlCol="0" anchor="ctr">
            <a:noAutofit/>
          </a:bodyPr>
          <a:lstStyle>
            <a:lvl1pPr algn="l">
              <a:defRPr lang="ja-JP" altLang="en-US" sz="1881" dirty="0"/>
            </a:lvl1pPr>
          </a:lstStyle>
          <a:p>
            <a:pPr marL="0" lvl="0" algn="l"/>
            <a:r>
              <a:rPr kumimoji="1" lang="ja-JP" altLang="en-US" dirty="0"/>
              <a:t>マスター タイトルの書式設定</a:t>
            </a:r>
          </a:p>
        </p:txBody>
      </p:sp>
      <p:sp>
        <p:nvSpPr>
          <p:cNvPr id="3" name="テキスト プレースホルダー 2"/>
          <p:cNvSpPr>
            <a:spLocks noGrp="1"/>
          </p:cNvSpPr>
          <p:nvPr>
            <p:ph type="body" idx="1"/>
          </p:nvPr>
        </p:nvSpPr>
        <p:spPr>
          <a:xfrm>
            <a:off x="5588085" y="0"/>
            <a:ext cx="3522038" cy="540000"/>
          </a:xfrm>
          <a:solidFill>
            <a:schemeClr val="accent3">
              <a:lumMod val="20000"/>
              <a:lumOff val="80000"/>
            </a:schemeClr>
          </a:solidFill>
          <a:ln>
            <a:noFill/>
          </a:ln>
        </p:spPr>
        <p:txBody>
          <a:bodyPr lIns="72000" rIns="72000" anchor="ctr" anchorCtr="0">
            <a:noAutofit/>
          </a:bodyPr>
          <a:lstStyle>
            <a:lvl1pPr marL="0" indent="0" algn="r">
              <a:buNone/>
              <a:defRPr sz="1317" b="1">
                <a:solidFill>
                  <a:schemeClr val="accent3">
                    <a:lumMod val="50000"/>
                  </a:schemeClr>
                </a:solidFill>
              </a:defRPr>
            </a:lvl1pPr>
            <a:lvl2pPr marL="445018" indent="0">
              <a:buNone/>
              <a:defRPr sz="1923" b="1"/>
            </a:lvl2pPr>
            <a:lvl3pPr marL="890034" indent="0">
              <a:buNone/>
              <a:defRPr sz="1835" b="1"/>
            </a:lvl3pPr>
            <a:lvl4pPr marL="1335052" indent="0">
              <a:buNone/>
              <a:defRPr sz="1574" b="1"/>
            </a:lvl4pPr>
            <a:lvl5pPr marL="1780069" indent="0">
              <a:buNone/>
              <a:defRPr sz="1574" b="1"/>
            </a:lvl5pPr>
            <a:lvl6pPr marL="2225086" indent="0">
              <a:buNone/>
              <a:defRPr sz="1574" b="1"/>
            </a:lvl6pPr>
            <a:lvl7pPr marL="2670104" indent="0">
              <a:buNone/>
              <a:defRPr sz="1574" b="1"/>
            </a:lvl7pPr>
            <a:lvl8pPr marL="3115120" indent="0">
              <a:buNone/>
              <a:defRPr sz="1574" b="1"/>
            </a:lvl8pPr>
            <a:lvl9pPr marL="3560137" indent="0">
              <a:buNone/>
              <a:defRPr sz="1574" b="1"/>
            </a:lvl9pPr>
          </a:lstStyle>
          <a:p>
            <a:pPr lvl="0"/>
            <a:r>
              <a:rPr kumimoji="1" lang="ja-JP" altLang="en-US" dirty="0"/>
              <a:t>マスター テキストの書式設定</a:t>
            </a:r>
          </a:p>
        </p:txBody>
      </p:sp>
      <p:sp>
        <p:nvSpPr>
          <p:cNvPr id="4" name="コンテンツ プレースホルダー 3"/>
          <p:cNvSpPr>
            <a:spLocks noGrp="1"/>
          </p:cNvSpPr>
          <p:nvPr>
            <p:ph sz="half" idx="2"/>
          </p:nvPr>
        </p:nvSpPr>
        <p:spPr>
          <a:xfrm>
            <a:off x="33485" y="1628800"/>
            <a:ext cx="2776992" cy="3240000"/>
          </a:xfrm>
          <a:prstGeom prst="rect">
            <a:avLst/>
          </a:prstGeom>
          <a:noFill/>
          <a:ln>
            <a:noFill/>
          </a:ln>
        </p:spPr>
        <p:txBody>
          <a:bodyPr lIns="36000" tIns="36000" rIns="36000" bIns="36000">
            <a:normAutofit/>
          </a:bodyPr>
          <a:lstStyle>
            <a:lvl1pPr marL="101596" indent="101596">
              <a:buNone/>
              <a:defRPr sz="1035"/>
            </a:lvl1pPr>
            <a:lvl2pPr>
              <a:defRPr sz="1129"/>
            </a:lvl2pPr>
            <a:lvl3pPr>
              <a:defRPr sz="1035"/>
            </a:lvl3pPr>
            <a:lvl4pPr>
              <a:defRPr sz="988"/>
            </a:lvl4pPr>
            <a:lvl5pPr>
              <a:defRPr sz="988"/>
            </a:lvl5pPr>
            <a:lvl6pPr>
              <a:defRPr sz="1574"/>
            </a:lvl6pPr>
            <a:lvl7pPr>
              <a:defRPr sz="1574"/>
            </a:lvl7pPr>
            <a:lvl8pPr>
              <a:defRPr sz="1574"/>
            </a:lvl8pPr>
            <a:lvl9pPr>
              <a:defRPr sz="1574"/>
            </a:lvl9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5" name="テキスト プレースホルダー 4"/>
          <p:cNvSpPr>
            <a:spLocks noGrp="1"/>
          </p:cNvSpPr>
          <p:nvPr>
            <p:ph type="body" sz="quarter" idx="3"/>
          </p:nvPr>
        </p:nvSpPr>
        <p:spPr>
          <a:xfrm>
            <a:off x="745674" y="641134"/>
            <a:ext cx="8364840" cy="612000"/>
          </a:xfrm>
        </p:spPr>
        <p:txBody>
          <a:bodyPr anchor="ctr" anchorCtr="0">
            <a:normAutofit/>
          </a:bodyPr>
          <a:lstStyle>
            <a:lvl1pPr marL="0" indent="0">
              <a:buNone/>
              <a:defRPr sz="1505" b="0"/>
            </a:lvl1pPr>
            <a:lvl2pPr marL="445018" indent="0">
              <a:buNone/>
              <a:defRPr sz="1923" b="1"/>
            </a:lvl2pPr>
            <a:lvl3pPr marL="890034" indent="0">
              <a:buNone/>
              <a:defRPr sz="1835" b="1"/>
            </a:lvl3pPr>
            <a:lvl4pPr marL="1335052" indent="0">
              <a:buNone/>
              <a:defRPr sz="1574" b="1"/>
            </a:lvl4pPr>
            <a:lvl5pPr marL="1780069" indent="0">
              <a:buNone/>
              <a:defRPr sz="1574" b="1"/>
            </a:lvl5pPr>
            <a:lvl6pPr marL="2225086" indent="0">
              <a:buNone/>
              <a:defRPr sz="1574" b="1"/>
            </a:lvl6pPr>
            <a:lvl7pPr marL="2670104" indent="0">
              <a:buNone/>
              <a:defRPr sz="1574" b="1"/>
            </a:lvl7pPr>
            <a:lvl8pPr marL="3115120" indent="0">
              <a:buNone/>
              <a:defRPr sz="1574" b="1"/>
            </a:lvl8pPr>
            <a:lvl9pPr marL="3560137" indent="0">
              <a:buNone/>
              <a:defRPr sz="1574" b="1"/>
            </a:lvl9pPr>
          </a:lstStyle>
          <a:p>
            <a:pPr lvl="0"/>
            <a:r>
              <a:rPr kumimoji="1" lang="ja-JP" altLang="en-US" dirty="0"/>
              <a:t>マスター テキストの書式設定</a:t>
            </a:r>
          </a:p>
        </p:txBody>
      </p:sp>
      <p:sp>
        <p:nvSpPr>
          <p:cNvPr id="6" name="コンテンツ プレースホルダー 5"/>
          <p:cNvSpPr>
            <a:spLocks noGrp="1"/>
          </p:cNvSpPr>
          <p:nvPr>
            <p:ph sz="quarter" idx="4"/>
          </p:nvPr>
        </p:nvSpPr>
        <p:spPr>
          <a:xfrm>
            <a:off x="5856883" y="1730588"/>
            <a:ext cx="3185367" cy="3046457"/>
          </a:xfrm>
          <a:prstGeom prst="rect">
            <a:avLst/>
          </a:prstGeom>
          <a:ln>
            <a:noFill/>
          </a:ln>
        </p:spPr>
        <p:txBody>
          <a:bodyPr lIns="36000" tIns="36000">
            <a:normAutofit/>
          </a:bodyPr>
          <a:lstStyle>
            <a:lvl1pPr marL="101596" indent="101596">
              <a:buNone/>
              <a:defRPr kumimoji="1" lang="ja-JP" altLang="en-US" sz="1035" kern="1200" dirty="0" smtClean="0">
                <a:solidFill>
                  <a:schemeClr val="tx1"/>
                </a:solidFill>
                <a:latin typeface="+mn-lt"/>
                <a:ea typeface="+mn-ea"/>
                <a:cs typeface="+mn-cs"/>
              </a:defRPr>
            </a:lvl1pPr>
            <a:lvl2pPr>
              <a:defRPr sz="1129"/>
            </a:lvl2pPr>
            <a:lvl3pPr>
              <a:defRPr sz="1035"/>
            </a:lvl3pPr>
            <a:lvl4pPr>
              <a:defRPr sz="988"/>
            </a:lvl4pPr>
            <a:lvl5pPr>
              <a:defRPr sz="988"/>
            </a:lvl5pPr>
            <a:lvl6pPr>
              <a:defRPr sz="1574"/>
            </a:lvl6pPr>
            <a:lvl7pPr>
              <a:defRPr sz="1574"/>
            </a:lvl7pPr>
            <a:lvl8pPr>
              <a:defRPr sz="1574"/>
            </a:lvl8pPr>
            <a:lvl9pPr>
              <a:defRPr sz="1574"/>
            </a:lvl9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9" name="スライド番号プレースホルダー 8"/>
          <p:cNvSpPr>
            <a:spLocks noGrp="1"/>
          </p:cNvSpPr>
          <p:nvPr>
            <p:ph type="sldNum" sz="quarter" idx="12"/>
          </p:nvPr>
        </p:nvSpPr>
        <p:spPr>
          <a:xfrm>
            <a:off x="9652427" y="6270880"/>
            <a:ext cx="457404" cy="220896"/>
          </a:xfrm>
        </p:spPr>
        <p:txBody>
          <a:bodyPr/>
          <a:lstStyle>
            <a:lvl1pPr>
              <a:defRPr sz="941"/>
            </a:lvl1pPr>
          </a:lstStyle>
          <a:p>
            <a:fld id="{64452A23-BFEA-43FD-98FB-69091C0AE9EE}" type="slidenum">
              <a:rPr lang="ja-JP" altLang="en-US" smtClean="0"/>
              <a:pPr/>
              <a:t>‹#›</a:t>
            </a:fld>
            <a:endParaRPr lang="ja-JP" altLang="en-US" dirty="0"/>
          </a:p>
        </p:txBody>
      </p:sp>
      <p:sp>
        <p:nvSpPr>
          <p:cNvPr id="12" name="正方形/長方形 11"/>
          <p:cNvSpPr/>
          <p:nvPr userDrawn="1"/>
        </p:nvSpPr>
        <p:spPr>
          <a:xfrm>
            <a:off x="0" y="1"/>
            <a:ext cx="1049570" cy="54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3866" tIns="33866" rIns="33866" bIns="33866" rtlCol="0" anchor="ctr"/>
          <a:lstStyle/>
          <a:p>
            <a:pPr algn="ctr"/>
            <a:r>
              <a:rPr kumimoji="1" lang="ja-JP" altLang="en-US" sz="1505" dirty="0"/>
              <a:t>　</a:t>
            </a:r>
          </a:p>
        </p:txBody>
      </p:sp>
      <p:sp>
        <p:nvSpPr>
          <p:cNvPr id="15" name="フローチャート : 組合せ 50"/>
          <p:cNvSpPr/>
          <p:nvPr userDrawn="1"/>
        </p:nvSpPr>
        <p:spPr>
          <a:xfrm rot="16200000">
            <a:off x="1931547" y="3685907"/>
            <a:ext cx="2169593" cy="215620"/>
          </a:xfrm>
          <a:prstGeom prst="flowChartMerg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89012" tIns="44506" rIns="89012" bIns="44506" rtlCol="0" anchor="ctr"/>
          <a:lstStyle/>
          <a:p>
            <a:pPr algn="ctr"/>
            <a:endParaRPr lang="ja-JP" altLang="en-US" sz="1707" dirty="0">
              <a:solidFill>
                <a:prstClr val="white"/>
              </a:solidFill>
              <a:latin typeface="HG丸ｺﾞｼｯｸM-PRO" panose="020F0600000000000000" pitchFamily="50" charset="-128"/>
              <a:ea typeface="HG丸ｺﾞｼｯｸM-PRO" panose="020F0600000000000000" pitchFamily="50" charset="-128"/>
            </a:endParaRPr>
          </a:p>
        </p:txBody>
      </p:sp>
      <p:sp>
        <p:nvSpPr>
          <p:cNvPr id="20" name="正方形/長方形 19"/>
          <p:cNvSpPr/>
          <p:nvPr/>
        </p:nvSpPr>
        <p:spPr>
          <a:xfrm>
            <a:off x="9330863" y="2992529"/>
            <a:ext cx="2227830" cy="364825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89012" tIns="44506" rIns="89012" bIns="44506" rtlCol="0" anchor="ctr"/>
          <a:lstStyle/>
          <a:p>
            <a:pPr algn="ctr"/>
            <a:endParaRPr lang="ja-JP" altLang="en-US" sz="1707" dirty="0">
              <a:solidFill>
                <a:prstClr val="white"/>
              </a:solidFill>
              <a:latin typeface="HG丸ｺﾞｼｯｸM-PRO" panose="020F0600000000000000" pitchFamily="50" charset="-128"/>
              <a:ea typeface="HG丸ｺﾞｼｯｸM-PRO" panose="020F0600000000000000" pitchFamily="50" charset="-128"/>
            </a:endParaRPr>
          </a:p>
        </p:txBody>
      </p:sp>
      <p:sp>
        <p:nvSpPr>
          <p:cNvPr id="44" name="角丸四角形 43"/>
          <p:cNvSpPr/>
          <p:nvPr userDrawn="1"/>
        </p:nvSpPr>
        <p:spPr>
          <a:xfrm>
            <a:off x="74667" y="1405800"/>
            <a:ext cx="948241" cy="216000"/>
          </a:xfrm>
          <a:prstGeom prst="roundRect">
            <a:avLst/>
          </a:prstGeom>
          <a:solidFill>
            <a:srgbClr val="C0504D"/>
          </a:solidFill>
          <a:ln w="12700">
            <a:solidFill>
              <a:srgbClr val="C050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ja-JP" altLang="en-US" sz="1129" dirty="0">
                <a:solidFill>
                  <a:schemeClr val="bg1"/>
                </a:solidFill>
                <a:latin typeface="HG丸ｺﾞｼｯｸM-PRO" panose="020F0600000000000000" pitchFamily="50" charset="-128"/>
                <a:ea typeface="HG丸ｺﾞｼｯｸM-PRO" panose="020F0600000000000000" pitchFamily="50" charset="-128"/>
              </a:rPr>
              <a:t>地域の課題</a:t>
            </a:r>
          </a:p>
        </p:txBody>
      </p:sp>
      <p:sp>
        <p:nvSpPr>
          <p:cNvPr id="45" name="角丸四角形 44"/>
          <p:cNvSpPr/>
          <p:nvPr userDrawn="1"/>
        </p:nvSpPr>
        <p:spPr>
          <a:xfrm>
            <a:off x="3231641" y="1405800"/>
            <a:ext cx="1015973" cy="216000"/>
          </a:xfrm>
          <a:prstGeom prst="roundRect">
            <a:avLst/>
          </a:prstGeom>
          <a:solidFill>
            <a:srgbClr val="C0504D"/>
          </a:solidFill>
          <a:ln w="12700">
            <a:solidFill>
              <a:srgbClr val="C050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ja-JP" altLang="en-US" sz="1129" dirty="0">
                <a:solidFill>
                  <a:schemeClr val="bg1"/>
                </a:solidFill>
                <a:latin typeface="HG丸ｺﾞｼｯｸM-PRO" panose="020F0600000000000000" pitchFamily="50" charset="-128"/>
                <a:ea typeface="HG丸ｺﾞｼｯｸM-PRO" panose="020F0600000000000000" pitchFamily="50" charset="-128"/>
              </a:rPr>
              <a:t>活性化計画</a:t>
            </a:r>
          </a:p>
        </p:txBody>
      </p:sp>
      <p:sp>
        <p:nvSpPr>
          <p:cNvPr id="48" name="テキスト プレースホルダー 47"/>
          <p:cNvSpPr>
            <a:spLocks noGrp="1"/>
          </p:cNvSpPr>
          <p:nvPr>
            <p:ph type="body" sz="quarter" idx="13"/>
          </p:nvPr>
        </p:nvSpPr>
        <p:spPr>
          <a:xfrm>
            <a:off x="3217219" y="5085184"/>
            <a:ext cx="3725233" cy="1404000"/>
          </a:xfrm>
          <a:prstGeom prst="round2SameRect">
            <a:avLst>
              <a:gd name="adj1" fmla="val 0"/>
              <a:gd name="adj2" fmla="val 5354"/>
            </a:avLst>
          </a:prstGeom>
          <a:noFill/>
          <a:ln>
            <a:noFill/>
          </a:ln>
        </p:spPr>
        <p:txBody>
          <a:bodyPr tIns="36000">
            <a:noAutofit/>
          </a:bodyPr>
          <a:lstStyle>
            <a:lvl1pPr marL="0" indent="0">
              <a:spcBef>
                <a:spcPts val="282"/>
              </a:spcBef>
              <a:buNone/>
              <a:defRPr kumimoji="1" lang="ja-JP" altLang="en-US" sz="1035" kern="1200" dirty="0" smtClean="0">
                <a:solidFill>
                  <a:schemeClr val="tx1"/>
                </a:solidFill>
                <a:latin typeface="+mn-lt"/>
                <a:ea typeface="+mn-ea"/>
                <a:cs typeface="+mn-cs"/>
              </a:defRPr>
            </a:lvl1pPr>
            <a:lvl2pPr>
              <a:spcBef>
                <a:spcPts val="282"/>
              </a:spcBef>
              <a:defRPr sz="1129"/>
            </a:lvl2pPr>
            <a:lvl3pPr>
              <a:spcBef>
                <a:spcPts val="282"/>
              </a:spcBef>
              <a:defRPr sz="1035"/>
            </a:lvl3pPr>
            <a:lvl4pPr>
              <a:spcBef>
                <a:spcPts val="282"/>
              </a:spcBef>
              <a:defRPr sz="988"/>
            </a:lvl4pPr>
            <a:lvl5pPr>
              <a:spcBef>
                <a:spcPts val="282"/>
              </a:spcBef>
              <a:defRPr sz="988"/>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50" name="正方形/長方形 49"/>
          <p:cNvSpPr/>
          <p:nvPr userDrawn="1"/>
        </p:nvSpPr>
        <p:spPr>
          <a:xfrm>
            <a:off x="67418" y="630910"/>
            <a:ext cx="575718" cy="612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3866" tIns="33866" rIns="33866" bIns="33866" rtlCol="0" anchor="ctr"/>
          <a:lstStyle/>
          <a:p>
            <a:pPr algn="ctr"/>
            <a:r>
              <a:rPr kumimoji="1" lang="en-US" altLang="ja-JP" sz="1505" dirty="0"/>
              <a:t>Point</a:t>
            </a:r>
            <a:endParaRPr kumimoji="1" lang="ja-JP" altLang="en-US" sz="1505" dirty="0"/>
          </a:p>
        </p:txBody>
      </p:sp>
      <p:sp>
        <p:nvSpPr>
          <p:cNvPr id="55" name="テキスト プレースホルダー 54"/>
          <p:cNvSpPr>
            <a:spLocks noGrp="1"/>
          </p:cNvSpPr>
          <p:nvPr>
            <p:ph type="body" sz="quarter" idx="14"/>
          </p:nvPr>
        </p:nvSpPr>
        <p:spPr>
          <a:xfrm>
            <a:off x="4368783" y="1395102"/>
            <a:ext cx="4673466" cy="226699"/>
          </a:xfrm>
        </p:spPr>
        <p:txBody>
          <a:bodyPr>
            <a:noAutofit/>
          </a:bodyPr>
          <a:lstStyle>
            <a:lvl1pPr marL="0" indent="0">
              <a:buNone/>
              <a:defRPr sz="1129" b="1">
                <a:solidFill>
                  <a:schemeClr val="accent2"/>
                </a:solidFill>
              </a:defRPr>
            </a:lvl1pPr>
          </a:lstStyle>
          <a:p>
            <a:pPr lvl="0"/>
            <a:r>
              <a:rPr kumimoji="1" lang="ja-JP" altLang="en-US" dirty="0"/>
              <a:t>マスター テキストの書式設定</a:t>
            </a:r>
          </a:p>
        </p:txBody>
      </p:sp>
      <p:sp>
        <p:nvSpPr>
          <p:cNvPr id="22" name="正方形/長方形 21"/>
          <p:cNvSpPr/>
          <p:nvPr userDrawn="1"/>
        </p:nvSpPr>
        <p:spPr>
          <a:xfrm>
            <a:off x="7010604" y="5286044"/>
            <a:ext cx="1896693" cy="1095284"/>
          </a:xfrm>
          <a:prstGeom prst="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3866" tIns="33866" rIns="33866" bIns="33866" rtlCol="0" anchor="ctr"/>
          <a:lstStyle/>
          <a:p>
            <a:pPr lvl="0" algn="ctr"/>
            <a:r>
              <a:rPr lang="ja-JP" altLang="en-US" sz="1129" dirty="0">
                <a:solidFill>
                  <a:schemeClr val="bg1">
                    <a:lumMod val="75000"/>
                  </a:schemeClr>
                </a:solidFill>
              </a:rPr>
              <a:t>図・写真</a:t>
            </a:r>
          </a:p>
        </p:txBody>
      </p:sp>
      <p:sp>
        <p:nvSpPr>
          <p:cNvPr id="24" name="角丸四角形 23"/>
          <p:cNvSpPr/>
          <p:nvPr userDrawn="1"/>
        </p:nvSpPr>
        <p:spPr>
          <a:xfrm>
            <a:off x="6375" y="1326976"/>
            <a:ext cx="2903765" cy="5339475"/>
          </a:xfrm>
          <a:prstGeom prst="roundRect">
            <a:avLst>
              <a:gd name="adj" fmla="val 2305"/>
            </a:avLst>
          </a:prstGeom>
          <a:noFill/>
          <a:ln w="9525"/>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33866" tIns="33866" rIns="33866" bIns="33866" numCol="1" spcCol="0" rtlCol="0" fromWordArt="0" anchor="ctr" anchorCtr="0" forceAA="0" compatLnSpc="1">
            <a:prstTxWarp prst="textNoShape">
              <a:avLst/>
            </a:prstTxWarp>
            <a:noAutofit/>
          </a:bodyPr>
          <a:lstStyle/>
          <a:p>
            <a:pPr algn="ctr"/>
            <a:endParaRPr kumimoji="1" lang="ja-JP" altLang="en-US"/>
          </a:p>
        </p:txBody>
      </p:sp>
      <p:sp>
        <p:nvSpPr>
          <p:cNvPr id="25" name="角丸四角形 24"/>
          <p:cNvSpPr/>
          <p:nvPr userDrawn="1"/>
        </p:nvSpPr>
        <p:spPr>
          <a:xfrm>
            <a:off x="165830" y="4941168"/>
            <a:ext cx="812778" cy="216000"/>
          </a:xfrm>
          <a:prstGeom prst="roundRect">
            <a:avLst/>
          </a:prstGeom>
          <a:solidFill>
            <a:srgbClr val="C0504D"/>
          </a:solidFill>
          <a:ln w="12700">
            <a:solidFill>
              <a:srgbClr val="C050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ja-JP" altLang="en-US" sz="1049" dirty="0">
                <a:solidFill>
                  <a:schemeClr val="bg1"/>
                </a:solidFill>
                <a:latin typeface="HG丸ｺﾞｼｯｸM-PRO" panose="020F0600000000000000" pitchFamily="50" charset="-128"/>
                <a:ea typeface="HG丸ｺﾞｼｯｸM-PRO" panose="020F0600000000000000" pitchFamily="50" charset="-128"/>
              </a:rPr>
              <a:t>位置図</a:t>
            </a:r>
          </a:p>
        </p:txBody>
      </p:sp>
      <p:sp>
        <p:nvSpPr>
          <p:cNvPr id="11" name="タイトル 1"/>
          <p:cNvSpPr txBox="1">
            <a:spLocks/>
          </p:cNvSpPr>
          <p:nvPr userDrawn="1"/>
        </p:nvSpPr>
        <p:spPr>
          <a:xfrm>
            <a:off x="0" y="548680"/>
            <a:ext cx="9144000" cy="36000"/>
          </a:xfrm>
          <a:prstGeom prst="rect">
            <a:avLst/>
          </a:prstGeom>
          <a:solidFill>
            <a:schemeClr val="accent2"/>
          </a:solidFill>
          <a:ln>
            <a:noFill/>
          </a:ln>
        </p:spPr>
        <p:txBody>
          <a:bodyPr vert="horz" lIns="33866" tIns="33866" rIns="33866" bIns="33866" rtlCol="0" anchor="ctr">
            <a:noAutofit/>
          </a:bodyPr>
          <a:lstStyle>
            <a:lvl1pPr algn="ctr" defTabSz="946140" rtl="0" eaLnBrk="1" latinLnBrk="0" hangingPunct="1">
              <a:lnSpc>
                <a:spcPct val="120000"/>
              </a:lnSpc>
              <a:spcBef>
                <a:spcPct val="0"/>
              </a:spcBef>
              <a:buNone/>
              <a:defRPr kumimoji="1" sz="2000" kern="1200">
                <a:solidFill>
                  <a:schemeClr val="bg1"/>
                </a:solidFill>
                <a:latin typeface="+mj-lt"/>
                <a:ea typeface="+mj-ea"/>
                <a:cs typeface="+mj-cs"/>
              </a:defRPr>
            </a:lvl1pPr>
          </a:lstStyle>
          <a:p>
            <a:endParaRPr lang="ja-JP" altLang="en-US" sz="1881" dirty="0"/>
          </a:p>
        </p:txBody>
      </p:sp>
    </p:spTree>
    <p:extLst>
      <p:ext uri="{BB962C8B-B14F-4D97-AF65-F5344CB8AC3E}">
        <p14:creationId xmlns:p14="http://schemas.microsoft.com/office/powerpoint/2010/main" val="9440230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２．交流対策">
    <p:spTree>
      <p:nvGrpSpPr>
        <p:cNvPr id="1" name=""/>
        <p:cNvGrpSpPr/>
        <p:nvPr/>
      </p:nvGrpSpPr>
      <p:grpSpPr>
        <a:xfrm>
          <a:off x="0" y="0"/>
          <a:ext cx="0" cy="0"/>
          <a:chOff x="0" y="0"/>
          <a:chExt cx="0" cy="0"/>
        </a:xfrm>
      </p:grpSpPr>
      <p:sp>
        <p:nvSpPr>
          <p:cNvPr id="15" name="フローチャート : 組合せ 50"/>
          <p:cNvSpPr/>
          <p:nvPr userDrawn="1"/>
        </p:nvSpPr>
        <p:spPr>
          <a:xfrm rot="16200000">
            <a:off x="1937351" y="3691711"/>
            <a:ext cx="2169593" cy="204011"/>
          </a:xfrm>
          <a:prstGeom prst="flowChartMerg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89012" tIns="44506" rIns="89012" bIns="44506" rtlCol="0" anchor="ctr"/>
          <a:lstStyle/>
          <a:p>
            <a:pPr algn="ctr"/>
            <a:endParaRPr lang="ja-JP" altLang="en-US" sz="1707" dirty="0">
              <a:solidFill>
                <a:prstClr val="white"/>
              </a:solidFill>
              <a:latin typeface="HG丸ｺﾞｼｯｸM-PRO" panose="020F0600000000000000" pitchFamily="50" charset="-128"/>
              <a:ea typeface="HG丸ｺﾞｼｯｸM-PRO" panose="020F0600000000000000" pitchFamily="50" charset="-128"/>
            </a:endParaRPr>
          </a:p>
        </p:txBody>
      </p:sp>
      <p:sp>
        <p:nvSpPr>
          <p:cNvPr id="56" name="角丸四角形 55"/>
          <p:cNvSpPr/>
          <p:nvPr userDrawn="1"/>
        </p:nvSpPr>
        <p:spPr>
          <a:xfrm>
            <a:off x="3116532" y="1326976"/>
            <a:ext cx="5994238" cy="5339475"/>
          </a:xfrm>
          <a:prstGeom prst="roundRect">
            <a:avLst>
              <a:gd name="adj" fmla="val 1318"/>
            </a:avLst>
          </a:prstGeom>
          <a:noFill/>
          <a:ln w="9525"/>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33866" tIns="33866" rIns="33866" bIns="33866" numCol="1" spcCol="0" rtlCol="0" fromWordArt="0" anchor="ctr" anchorCtr="0" forceAA="0" compatLnSpc="1">
            <a:prstTxWarp prst="textNoShape">
              <a:avLst/>
            </a:prstTxWarp>
            <a:noAutofit/>
          </a:bodyPr>
          <a:lstStyle/>
          <a:p>
            <a:pPr algn="ctr"/>
            <a:endParaRPr kumimoji="1" lang="ja-JP" altLang="en-US"/>
          </a:p>
        </p:txBody>
      </p:sp>
      <p:sp>
        <p:nvSpPr>
          <p:cNvPr id="2" name="タイトル 1"/>
          <p:cNvSpPr>
            <a:spLocks noGrp="1"/>
          </p:cNvSpPr>
          <p:nvPr>
            <p:ph type="title"/>
          </p:nvPr>
        </p:nvSpPr>
        <p:spPr>
          <a:xfrm>
            <a:off x="1049567" y="1"/>
            <a:ext cx="4571876" cy="540000"/>
          </a:xfrm>
        </p:spPr>
        <p:txBody>
          <a:bodyPr vert="horz" lIns="36000" tIns="36000" rIns="36000" bIns="36000" rtlCol="0" anchor="ctr">
            <a:noAutofit/>
          </a:bodyPr>
          <a:lstStyle>
            <a:lvl1pPr algn="l">
              <a:defRPr lang="ja-JP" altLang="en-US" sz="1881" dirty="0"/>
            </a:lvl1pPr>
          </a:lstStyle>
          <a:p>
            <a:pPr marL="0" lvl="0" algn="l"/>
            <a:r>
              <a:rPr kumimoji="1" lang="ja-JP" altLang="en-US" dirty="0"/>
              <a:t>マスター タイトルの書式設定</a:t>
            </a:r>
          </a:p>
        </p:txBody>
      </p:sp>
      <p:sp>
        <p:nvSpPr>
          <p:cNvPr id="3" name="テキスト プレースホルダー 2"/>
          <p:cNvSpPr>
            <a:spLocks noGrp="1"/>
          </p:cNvSpPr>
          <p:nvPr>
            <p:ph type="body" idx="1"/>
          </p:nvPr>
        </p:nvSpPr>
        <p:spPr>
          <a:xfrm>
            <a:off x="5588085" y="1"/>
            <a:ext cx="3522038" cy="540001"/>
          </a:xfrm>
          <a:solidFill>
            <a:schemeClr val="accent1">
              <a:lumMod val="20000"/>
              <a:lumOff val="80000"/>
            </a:schemeClr>
          </a:solidFill>
          <a:ln>
            <a:noFill/>
          </a:ln>
        </p:spPr>
        <p:txBody>
          <a:bodyPr lIns="72000" rIns="72000" anchor="ctr" anchorCtr="0">
            <a:noAutofit/>
          </a:bodyPr>
          <a:lstStyle>
            <a:lvl1pPr marL="0" indent="0" algn="r">
              <a:buNone/>
              <a:defRPr sz="1317" b="1">
                <a:solidFill>
                  <a:schemeClr val="accent1">
                    <a:lumMod val="75000"/>
                  </a:schemeClr>
                </a:solidFill>
              </a:defRPr>
            </a:lvl1pPr>
            <a:lvl2pPr marL="445018" indent="0">
              <a:buNone/>
              <a:defRPr sz="1923" b="1"/>
            </a:lvl2pPr>
            <a:lvl3pPr marL="890034" indent="0">
              <a:buNone/>
              <a:defRPr sz="1835" b="1"/>
            </a:lvl3pPr>
            <a:lvl4pPr marL="1335052" indent="0">
              <a:buNone/>
              <a:defRPr sz="1574" b="1"/>
            </a:lvl4pPr>
            <a:lvl5pPr marL="1780069" indent="0">
              <a:buNone/>
              <a:defRPr sz="1574" b="1"/>
            </a:lvl5pPr>
            <a:lvl6pPr marL="2225086" indent="0">
              <a:buNone/>
              <a:defRPr sz="1574" b="1"/>
            </a:lvl6pPr>
            <a:lvl7pPr marL="2670104" indent="0">
              <a:buNone/>
              <a:defRPr sz="1574" b="1"/>
            </a:lvl7pPr>
            <a:lvl8pPr marL="3115120" indent="0">
              <a:buNone/>
              <a:defRPr sz="1574" b="1"/>
            </a:lvl8pPr>
            <a:lvl9pPr marL="3560137" indent="0">
              <a:buNone/>
              <a:defRPr sz="1574" b="1"/>
            </a:lvl9pPr>
          </a:lstStyle>
          <a:p>
            <a:pPr lvl="0"/>
            <a:r>
              <a:rPr kumimoji="1" lang="ja-JP" altLang="en-US" dirty="0"/>
              <a:t>マスター テキストの書式設定</a:t>
            </a:r>
          </a:p>
        </p:txBody>
      </p:sp>
      <p:sp>
        <p:nvSpPr>
          <p:cNvPr id="4" name="コンテンツ プレースホルダー 3"/>
          <p:cNvSpPr>
            <a:spLocks noGrp="1"/>
          </p:cNvSpPr>
          <p:nvPr>
            <p:ph sz="half" idx="2"/>
          </p:nvPr>
        </p:nvSpPr>
        <p:spPr>
          <a:xfrm>
            <a:off x="33485" y="1628800"/>
            <a:ext cx="2776992" cy="3240000"/>
          </a:xfrm>
          <a:prstGeom prst="rect">
            <a:avLst/>
          </a:prstGeom>
          <a:ln>
            <a:noFill/>
          </a:ln>
        </p:spPr>
        <p:txBody>
          <a:bodyPr tIns="36000">
            <a:normAutofit/>
          </a:bodyPr>
          <a:lstStyle>
            <a:lvl1pPr marL="101596" indent="101596">
              <a:buNone/>
              <a:defRPr sz="1035"/>
            </a:lvl1pPr>
            <a:lvl2pPr>
              <a:defRPr sz="1129"/>
            </a:lvl2pPr>
            <a:lvl3pPr>
              <a:defRPr sz="1035"/>
            </a:lvl3pPr>
            <a:lvl4pPr>
              <a:defRPr sz="988"/>
            </a:lvl4pPr>
            <a:lvl5pPr>
              <a:defRPr sz="988"/>
            </a:lvl5pPr>
            <a:lvl6pPr>
              <a:defRPr sz="1574"/>
            </a:lvl6pPr>
            <a:lvl7pPr>
              <a:defRPr sz="1574"/>
            </a:lvl7pPr>
            <a:lvl8pPr>
              <a:defRPr sz="1574"/>
            </a:lvl8pPr>
            <a:lvl9pPr>
              <a:defRPr sz="1574"/>
            </a:lvl9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5" name="テキスト プレースホルダー 4"/>
          <p:cNvSpPr>
            <a:spLocks noGrp="1"/>
          </p:cNvSpPr>
          <p:nvPr>
            <p:ph type="body" sz="quarter" idx="3"/>
          </p:nvPr>
        </p:nvSpPr>
        <p:spPr>
          <a:xfrm>
            <a:off x="745674" y="641134"/>
            <a:ext cx="8364840" cy="612000"/>
          </a:xfrm>
        </p:spPr>
        <p:txBody>
          <a:bodyPr anchor="ctr" anchorCtr="0">
            <a:normAutofit/>
          </a:bodyPr>
          <a:lstStyle>
            <a:lvl1pPr marL="0" indent="0">
              <a:buNone/>
              <a:defRPr sz="1505" b="0"/>
            </a:lvl1pPr>
            <a:lvl2pPr marL="445018" indent="0">
              <a:buNone/>
              <a:defRPr sz="1923" b="1"/>
            </a:lvl2pPr>
            <a:lvl3pPr marL="890034" indent="0">
              <a:buNone/>
              <a:defRPr sz="1835" b="1"/>
            </a:lvl3pPr>
            <a:lvl4pPr marL="1335052" indent="0">
              <a:buNone/>
              <a:defRPr sz="1574" b="1"/>
            </a:lvl4pPr>
            <a:lvl5pPr marL="1780069" indent="0">
              <a:buNone/>
              <a:defRPr sz="1574" b="1"/>
            </a:lvl5pPr>
            <a:lvl6pPr marL="2225086" indent="0">
              <a:buNone/>
              <a:defRPr sz="1574" b="1"/>
            </a:lvl6pPr>
            <a:lvl7pPr marL="2670104" indent="0">
              <a:buNone/>
              <a:defRPr sz="1574" b="1"/>
            </a:lvl7pPr>
            <a:lvl8pPr marL="3115120" indent="0">
              <a:buNone/>
              <a:defRPr sz="1574" b="1"/>
            </a:lvl8pPr>
            <a:lvl9pPr marL="3560137" indent="0">
              <a:buNone/>
              <a:defRPr sz="1574" b="1"/>
            </a:lvl9pPr>
          </a:lstStyle>
          <a:p>
            <a:pPr lvl="0"/>
            <a:r>
              <a:rPr kumimoji="1" lang="ja-JP" altLang="en-US" dirty="0"/>
              <a:t>マスター テキストの書式設定</a:t>
            </a:r>
          </a:p>
        </p:txBody>
      </p:sp>
      <p:sp>
        <p:nvSpPr>
          <p:cNvPr id="6" name="コンテンツ プレースホルダー 5"/>
          <p:cNvSpPr>
            <a:spLocks noGrp="1"/>
          </p:cNvSpPr>
          <p:nvPr>
            <p:ph sz="quarter" idx="4"/>
          </p:nvPr>
        </p:nvSpPr>
        <p:spPr>
          <a:xfrm>
            <a:off x="5859042" y="1716403"/>
            <a:ext cx="3183289" cy="3046457"/>
          </a:xfrm>
          <a:prstGeom prst="rect">
            <a:avLst/>
          </a:prstGeom>
          <a:ln>
            <a:noFill/>
          </a:ln>
        </p:spPr>
        <p:txBody>
          <a:bodyPr lIns="36000" tIns="36000">
            <a:normAutofit/>
          </a:bodyPr>
          <a:lstStyle>
            <a:lvl1pPr marL="101596" indent="101596">
              <a:spcBef>
                <a:spcPts val="0"/>
              </a:spcBef>
              <a:buNone/>
              <a:defRPr kumimoji="1" lang="ja-JP" altLang="en-US" sz="1035" kern="1200" dirty="0" smtClean="0">
                <a:solidFill>
                  <a:schemeClr val="tx1"/>
                </a:solidFill>
                <a:latin typeface="+mn-lt"/>
                <a:ea typeface="+mn-ea"/>
                <a:cs typeface="+mn-cs"/>
              </a:defRPr>
            </a:lvl1pPr>
            <a:lvl2pPr>
              <a:defRPr sz="1129"/>
            </a:lvl2pPr>
            <a:lvl3pPr>
              <a:defRPr sz="1035"/>
            </a:lvl3pPr>
            <a:lvl4pPr>
              <a:defRPr sz="988"/>
            </a:lvl4pPr>
            <a:lvl5pPr>
              <a:defRPr sz="988"/>
            </a:lvl5pPr>
            <a:lvl6pPr>
              <a:defRPr sz="1574"/>
            </a:lvl6pPr>
            <a:lvl7pPr>
              <a:defRPr sz="1574"/>
            </a:lvl7pPr>
            <a:lvl8pPr>
              <a:defRPr sz="1574"/>
            </a:lvl8pPr>
            <a:lvl9pPr>
              <a:defRPr sz="1574"/>
            </a:lvl9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12" name="正方形/長方形 11"/>
          <p:cNvSpPr/>
          <p:nvPr userDrawn="1"/>
        </p:nvSpPr>
        <p:spPr>
          <a:xfrm>
            <a:off x="0" y="1"/>
            <a:ext cx="1049570" cy="54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3866" tIns="33866" rIns="33866" bIns="33866" rtlCol="0" anchor="ctr"/>
          <a:lstStyle/>
          <a:p>
            <a:pPr algn="ctr"/>
            <a:r>
              <a:rPr kumimoji="1" lang="ja-JP" altLang="en-US" sz="1505" dirty="0"/>
              <a:t>　</a:t>
            </a:r>
          </a:p>
        </p:txBody>
      </p:sp>
      <p:sp>
        <p:nvSpPr>
          <p:cNvPr id="20" name="正方形/長方形 19"/>
          <p:cNvSpPr/>
          <p:nvPr/>
        </p:nvSpPr>
        <p:spPr>
          <a:xfrm>
            <a:off x="9330863" y="2992529"/>
            <a:ext cx="2227830" cy="364825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89012" tIns="44506" rIns="89012" bIns="44506" rtlCol="0" anchor="ctr"/>
          <a:lstStyle/>
          <a:p>
            <a:pPr algn="ctr"/>
            <a:endParaRPr lang="ja-JP" altLang="en-US" sz="1707" dirty="0">
              <a:solidFill>
                <a:prstClr val="white"/>
              </a:solidFill>
              <a:latin typeface="HG丸ｺﾞｼｯｸM-PRO" panose="020F0600000000000000" pitchFamily="50" charset="-128"/>
              <a:ea typeface="HG丸ｺﾞｼｯｸM-PRO" panose="020F0600000000000000" pitchFamily="50" charset="-128"/>
            </a:endParaRPr>
          </a:p>
        </p:txBody>
      </p:sp>
      <p:sp>
        <p:nvSpPr>
          <p:cNvPr id="44" name="角丸四角形 43"/>
          <p:cNvSpPr/>
          <p:nvPr userDrawn="1"/>
        </p:nvSpPr>
        <p:spPr>
          <a:xfrm>
            <a:off x="74667" y="1405800"/>
            <a:ext cx="948241" cy="216000"/>
          </a:xfrm>
          <a:prstGeom prst="roundRect">
            <a:avLst/>
          </a:prstGeom>
          <a:solidFill>
            <a:srgbClr val="C0504D"/>
          </a:solidFill>
          <a:ln w="12700">
            <a:solidFill>
              <a:srgbClr val="C050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ja-JP" altLang="en-US" sz="1129" dirty="0">
                <a:solidFill>
                  <a:schemeClr val="bg1"/>
                </a:solidFill>
                <a:latin typeface="HG丸ｺﾞｼｯｸM-PRO" panose="020F0600000000000000" pitchFamily="50" charset="-128"/>
                <a:ea typeface="HG丸ｺﾞｼｯｸM-PRO" panose="020F0600000000000000" pitchFamily="50" charset="-128"/>
              </a:rPr>
              <a:t>地域の課題</a:t>
            </a:r>
          </a:p>
        </p:txBody>
      </p:sp>
      <p:sp>
        <p:nvSpPr>
          <p:cNvPr id="45" name="角丸四角形 44"/>
          <p:cNvSpPr/>
          <p:nvPr userDrawn="1"/>
        </p:nvSpPr>
        <p:spPr>
          <a:xfrm>
            <a:off x="3231641" y="1405800"/>
            <a:ext cx="1015973" cy="216000"/>
          </a:xfrm>
          <a:prstGeom prst="roundRect">
            <a:avLst/>
          </a:prstGeom>
          <a:solidFill>
            <a:srgbClr val="C0504D"/>
          </a:solidFill>
          <a:ln w="12700">
            <a:solidFill>
              <a:srgbClr val="C050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ja-JP" altLang="en-US" sz="1129" dirty="0">
                <a:solidFill>
                  <a:schemeClr val="bg1"/>
                </a:solidFill>
                <a:latin typeface="HG丸ｺﾞｼｯｸM-PRO" panose="020F0600000000000000" pitchFamily="50" charset="-128"/>
                <a:ea typeface="HG丸ｺﾞｼｯｸM-PRO" panose="020F0600000000000000" pitchFamily="50" charset="-128"/>
              </a:rPr>
              <a:t>活性化計画</a:t>
            </a:r>
          </a:p>
        </p:txBody>
      </p:sp>
      <p:sp>
        <p:nvSpPr>
          <p:cNvPr id="48" name="テキスト プレースホルダー 47"/>
          <p:cNvSpPr>
            <a:spLocks noGrp="1"/>
          </p:cNvSpPr>
          <p:nvPr>
            <p:ph type="body" sz="quarter" idx="13"/>
          </p:nvPr>
        </p:nvSpPr>
        <p:spPr>
          <a:xfrm>
            <a:off x="3231640" y="5081450"/>
            <a:ext cx="3725233" cy="1404000"/>
          </a:xfrm>
          <a:prstGeom prst="rect">
            <a:avLst/>
          </a:prstGeom>
          <a:noFill/>
        </p:spPr>
        <p:txBody>
          <a:bodyPr lIns="36000" tIns="36000" rIns="36000">
            <a:noAutofit/>
          </a:bodyPr>
          <a:lstStyle>
            <a:lvl1pPr marL="0" indent="0">
              <a:spcBef>
                <a:spcPts val="282"/>
              </a:spcBef>
              <a:buNone/>
              <a:defRPr kumimoji="1" lang="ja-JP" altLang="en-US" sz="1035" kern="1200" dirty="0" smtClean="0">
                <a:solidFill>
                  <a:schemeClr val="tx1"/>
                </a:solidFill>
                <a:latin typeface="+mn-lt"/>
                <a:ea typeface="+mn-ea"/>
                <a:cs typeface="+mn-cs"/>
              </a:defRPr>
            </a:lvl1pPr>
            <a:lvl2pPr>
              <a:spcBef>
                <a:spcPts val="282"/>
              </a:spcBef>
              <a:defRPr sz="1129"/>
            </a:lvl2pPr>
            <a:lvl3pPr>
              <a:spcBef>
                <a:spcPts val="282"/>
              </a:spcBef>
              <a:defRPr sz="1035"/>
            </a:lvl3pPr>
            <a:lvl4pPr>
              <a:spcBef>
                <a:spcPts val="282"/>
              </a:spcBef>
              <a:defRPr sz="988"/>
            </a:lvl4pPr>
            <a:lvl5pPr>
              <a:spcBef>
                <a:spcPts val="282"/>
              </a:spcBef>
              <a:defRPr sz="988"/>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50" name="正方形/長方形 49"/>
          <p:cNvSpPr/>
          <p:nvPr userDrawn="1"/>
        </p:nvSpPr>
        <p:spPr>
          <a:xfrm>
            <a:off x="67418" y="630910"/>
            <a:ext cx="575718" cy="612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3866" tIns="33866" rIns="33866" bIns="33866" rtlCol="0" anchor="ctr"/>
          <a:lstStyle/>
          <a:p>
            <a:pPr algn="ctr"/>
            <a:r>
              <a:rPr kumimoji="1" lang="en-US" altLang="ja-JP" sz="1505" dirty="0"/>
              <a:t>Point</a:t>
            </a:r>
            <a:endParaRPr kumimoji="1" lang="ja-JP" altLang="en-US" sz="1505" dirty="0"/>
          </a:p>
        </p:txBody>
      </p:sp>
      <p:sp>
        <p:nvSpPr>
          <p:cNvPr id="55" name="テキスト プレースホルダー 54"/>
          <p:cNvSpPr>
            <a:spLocks noGrp="1"/>
          </p:cNvSpPr>
          <p:nvPr>
            <p:ph type="body" sz="quarter" idx="14"/>
          </p:nvPr>
        </p:nvSpPr>
        <p:spPr>
          <a:xfrm>
            <a:off x="4368783" y="1395102"/>
            <a:ext cx="4673466" cy="226699"/>
          </a:xfrm>
        </p:spPr>
        <p:txBody>
          <a:bodyPr>
            <a:noAutofit/>
          </a:bodyPr>
          <a:lstStyle>
            <a:lvl1pPr marL="0" indent="0">
              <a:buNone/>
              <a:defRPr sz="1129" b="1">
                <a:solidFill>
                  <a:schemeClr val="accent2"/>
                </a:solidFill>
              </a:defRPr>
            </a:lvl1pPr>
          </a:lstStyle>
          <a:p>
            <a:pPr lvl="0"/>
            <a:r>
              <a:rPr kumimoji="1" lang="ja-JP" altLang="en-US" dirty="0"/>
              <a:t>マスター テキストの書式設定</a:t>
            </a:r>
          </a:p>
        </p:txBody>
      </p:sp>
      <p:sp>
        <p:nvSpPr>
          <p:cNvPr id="22" name="正方形/長方形 21"/>
          <p:cNvSpPr/>
          <p:nvPr userDrawn="1"/>
        </p:nvSpPr>
        <p:spPr>
          <a:xfrm>
            <a:off x="7078343" y="5286044"/>
            <a:ext cx="1896693" cy="1095284"/>
          </a:xfrm>
          <a:prstGeom prst="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3866" tIns="33866" rIns="33866" bIns="33866" rtlCol="0" anchor="ctr"/>
          <a:lstStyle/>
          <a:p>
            <a:pPr lvl="0" algn="ctr"/>
            <a:r>
              <a:rPr lang="ja-JP" altLang="en-US" sz="1129" dirty="0">
                <a:solidFill>
                  <a:schemeClr val="bg1">
                    <a:lumMod val="75000"/>
                  </a:schemeClr>
                </a:solidFill>
              </a:rPr>
              <a:t>図・写真</a:t>
            </a:r>
          </a:p>
        </p:txBody>
      </p:sp>
      <p:sp>
        <p:nvSpPr>
          <p:cNvPr id="24" name="角丸四角形 23"/>
          <p:cNvSpPr/>
          <p:nvPr userDrawn="1"/>
        </p:nvSpPr>
        <p:spPr>
          <a:xfrm>
            <a:off x="5757" y="1326976"/>
            <a:ext cx="2903765" cy="5339475"/>
          </a:xfrm>
          <a:prstGeom prst="roundRect">
            <a:avLst>
              <a:gd name="adj" fmla="val 2305"/>
            </a:avLst>
          </a:prstGeom>
          <a:noFill/>
          <a:ln w="9525"/>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33866" tIns="33866" rIns="33866" bIns="33866" numCol="1" spcCol="0" rtlCol="0" fromWordArt="0" anchor="ctr" anchorCtr="0" forceAA="0" compatLnSpc="1">
            <a:prstTxWarp prst="textNoShape">
              <a:avLst/>
            </a:prstTxWarp>
            <a:noAutofit/>
          </a:bodyPr>
          <a:lstStyle/>
          <a:p>
            <a:pPr algn="ctr"/>
            <a:endParaRPr kumimoji="1" lang="ja-JP" altLang="en-US"/>
          </a:p>
        </p:txBody>
      </p:sp>
      <p:sp>
        <p:nvSpPr>
          <p:cNvPr id="25" name="角丸四角形 24"/>
          <p:cNvSpPr/>
          <p:nvPr userDrawn="1"/>
        </p:nvSpPr>
        <p:spPr>
          <a:xfrm>
            <a:off x="165830" y="4941168"/>
            <a:ext cx="812778" cy="216000"/>
          </a:xfrm>
          <a:prstGeom prst="roundRect">
            <a:avLst/>
          </a:prstGeom>
          <a:solidFill>
            <a:srgbClr val="C0504D"/>
          </a:solidFill>
          <a:ln w="12700">
            <a:solidFill>
              <a:srgbClr val="C050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ja-JP" altLang="en-US" sz="1049" dirty="0">
                <a:solidFill>
                  <a:schemeClr val="bg1"/>
                </a:solidFill>
                <a:latin typeface="HG丸ｺﾞｼｯｸM-PRO" panose="020F0600000000000000" pitchFamily="50" charset="-128"/>
                <a:ea typeface="HG丸ｺﾞｼｯｸM-PRO" panose="020F0600000000000000" pitchFamily="50" charset="-128"/>
              </a:rPr>
              <a:t>位置図</a:t>
            </a:r>
          </a:p>
        </p:txBody>
      </p:sp>
      <p:sp>
        <p:nvSpPr>
          <p:cNvPr id="11" name="タイトル 1"/>
          <p:cNvSpPr txBox="1">
            <a:spLocks/>
          </p:cNvSpPr>
          <p:nvPr userDrawn="1"/>
        </p:nvSpPr>
        <p:spPr>
          <a:xfrm>
            <a:off x="0" y="548680"/>
            <a:ext cx="9144000" cy="36000"/>
          </a:xfrm>
          <a:prstGeom prst="rect">
            <a:avLst/>
          </a:prstGeom>
          <a:solidFill>
            <a:schemeClr val="accent2"/>
          </a:solidFill>
          <a:ln>
            <a:noFill/>
          </a:ln>
        </p:spPr>
        <p:txBody>
          <a:bodyPr vert="horz" lIns="33866" tIns="33866" rIns="33866" bIns="33866" rtlCol="0" anchor="ctr">
            <a:noAutofit/>
          </a:bodyPr>
          <a:lstStyle>
            <a:lvl1pPr algn="ctr" defTabSz="946140" rtl="0" eaLnBrk="1" latinLnBrk="0" hangingPunct="1">
              <a:lnSpc>
                <a:spcPct val="120000"/>
              </a:lnSpc>
              <a:spcBef>
                <a:spcPct val="0"/>
              </a:spcBef>
              <a:buNone/>
              <a:defRPr kumimoji="1" sz="2000" kern="1200">
                <a:solidFill>
                  <a:schemeClr val="bg1"/>
                </a:solidFill>
                <a:latin typeface="+mj-lt"/>
                <a:ea typeface="+mj-ea"/>
                <a:cs typeface="+mj-cs"/>
              </a:defRPr>
            </a:lvl1pPr>
          </a:lstStyle>
          <a:p>
            <a:endParaRPr lang="ja-JP" altLang="en-US" sz="1881" dirty="0"/>
          </a:p>
        </p:txBody>
      </p:sp>
      <p:sp>
        <p:nvSpPr>
          <p:cNvPr id="21" name="スライド番号プレースホルダー 8"/>
          <p:cNvSpPr>
            <a:spLocks noGrp="1"/>
          </p:cNvSpPr>
          <p:nvPr>
            <p:ph type="sldNum" sz="quarter" idx="12"/>
          </p:nvPr>
        </p:nvSpPr>
        <p:spPr>
          <a:xfrm>
            <a:off x="8686801" y="6637105"/>
            <a:ext cx="457404" cy="220896"/>
          </a:xfrm>
        </p:spPr>
        <p:txBody>
          <a:bodyPr/>
          <a:lstStyle>
            <a:lvl1pPr>
              <a:defRPr sz="941"/>
            </a:lvl1pPr>
          </a:lstStyle>
          <a:p>
            <a:fld id="{64452A23-BFEA-43FD-98FB-69091C0AE9EE}" type="slidenum">
              <a:rPr lang="ja-JP" altLang="en-US" smtClean="0"/>
              <a:pPr/>
              <a:t>‹#›</a:t>
            </a:fld>
            <a:endParaRPr lang="ja-JP" altLang="en-US" dirty="0"/>
          </a:p>
        </p:txBody>
      </p:sp>
    </p:spTree>
    <p:extLst>
      <p:ext uri="{BB962C8B-B14F-4D97-AF65-F5344CB8AC3E}">
        <p14:creationId xmlns:p14="http://schemas.microsoft.com/office/powerpoint/2010/main" val="27208414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0" y="1"/>
            <a:ext cx="9144000" cy="483667"/>
          </a:xfrm>
          <a:solidFill>
            <a:schemeClr val="accent2"/>
          </a:solidFill>
          <a:ln>
            <a:noFill/>
          </a:ln>
        </p:spPr>
        <p:txBody>
          <a:bodyPr>
            <a:noAutofit/>
          </a:bodyPr>
          <a:lstStyle>
            <a:lvl1pPr>
              <a:defRPr sz="1881">
                <a:solidFill>
                  <a:schemeClr val="bg1"/>
                </a:solidFill>
              </a:defRPr>
            </a:lvl1pPr>
          </a:lstStyle>
          <a:p>
            <a:r>
              <a:rPr kumimoji="1" lang="ja-JP" altLang="en-US" dirty="0"/>
              <a:t>マスター タイトルの書式設定</a:t>
            </a:r>
          </a:p>
        </p:txBody>
      </p:sp>
      <p:sp>
        <p:nvSpPr>
          <p:cNvPr id="3" name="日付プレースホルダー 2"/>
          <p:cNvSpPr>
            <a:spLocks noGrp="1"/>
          </p:cNvSpPr>
          <p:nvPr>
            <p:ph type="dt" sz="half" idx="10"/>
          </p:nvPr>
        </p:nvSpPr>
        <p:spPr/>
        <p:txBody>
          <a:bodyPr/>
          <a:lstStyle/>
          <a:p>
            <a:fld id="{6B61C509-C240-40A6-BB1A-64BE214C778E}" type="datetimeFigureOut">
              <a:rPr kumimoji="1" lang="ja-JP" altLang="en-US" smtClean="0"/>
              <a:pPr/>
              <a:t>2024/6/27</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64452A23-BFEA-43FD-98FB-69091C0AE9EE}" type="slidenum">
              <a:rPr kumimoji="1" lang="ja-JP" altLang="en-US" smtClean="0"/>
              <a:pPr/>
              <a:t>‹#›</a:t>
            </a:fld>
            <a:endParaRPr kumimoji="1" lang="ja-JP" altLang="en-US"/>
          </a:p>
        </p:txBody>
      </p:sp>
    </p:spTree>
    <p:extLst>
      <p:ext uri="{BB962C8B-B14F-4D97-AF65-F5344CB8AC3E}">
        <p14:creationId xmlns:p14="http://schemas.microsoft.com/office/powerpoint/2010/main" val="30280886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6B61C509-C240-40A6-BB1A-64BE214C778E}" type="datetimeFigureOut">
              <a:rPr kumimoji="1" lang="ja-JP" altLang="en-US" smtClean="0"/>
              <a:pPr/>
              <a:t>2024/6/27</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64452A23-BFEA-43FD-98FB-69091C0AE9EE}" type="slidenum">
              <a:rPr kumimoji="1" lang="ja-JP" altLang="en-US" smtClean="0"/>
              <a:pPr/>
              <a:t>‹#›</a:t>
            </a:fld>
            <a:endParaRPr kumimoji="1" lang="ja-JP" altLang="en-US"/>
          </a:p>
        </p:txBody>
      </p:sp>
    </p:spTree>
    <p:extLst>
      <p:ext uri="{BB962C8B-B14F-4D97-AF65-F5344CB8AC3E}">
        <p14:creationId xmlns:p14="http://schemas.microsoft.com/office/powerpoint/2010/main" val="28868936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35"/>
            <a:ext cx="7772400" cy="1470025"/>
          </a:xfrm>
        </p:spPr>
        <p:txBody>
          <a:bodyPr/>
          <a:lstStyle/>
          <a:p>
            <a:r>
              <a:rPr kumimoji="1"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578" indent="0" algn="ctr">
              <a:buNone/>
              <a:defRPr>
                <a:solidFill>
                  <a:schemeClr val="tx1">
                    <a:tint val="75000"/>
                  </a:schemeClr>
                </a:solidFill>
              </a:defRPr>
            </a:lvl2pPr>
            <a:lvl3pPr marL="913155" indent="0" algn="ctr">
              <a:buNone/>
              <a:defRPr>
                <a:solidFill>
                  <a:schemeClr val="tx1">
                    <a:tint val="75000"/>
                  </a:schemeClr>
                </a:solidFill>
              </a:defRPr>
            </a:lvl3pPr>
            <a:lvl4pPr marL="1369733" indent="0" algn="ctr">
              <a:buNone/>
              <a:defRPr>
                <a:solidFill>
                  <a:schemeClr val="tx1">
                    <a:tint val="75000"/>
                  </a:schemeClr>
                </a:solidFill>
              </a:defRPr>
            </a:lvl4pPr>
            <a:lvl5pPr marL="1826314" indent="0" algn="ctr">
              <a:buNone/>
              <a:defRPr>
                <a:solidFill>
                  <a:schemeClr val="tx1">
                    <a:tint val="75000"/>
                  </a:schemeClr>
                </a:solidFill>
              </a:defRPr>
            </a:lvl5pPr>
            <a:lvl6pPr marL="2282891" indent="0" algn="ctr">
              <a:buNone/>
              <a:defRPr>
                <a:solidFill>
                  <a:schemeClr val="tx1">
                    <a:tint val="75000"/>
                  </a:schemeClr>
                </a:solidFill>
              </a:defRPr>
            </a:lvl6pPr>
            <a:lvl7pPr marL="2739468" indent="0" algn="ctr">
              <a:buNone/>
              <a:defRPr>
                <a:solidFill>
                  <a:schemeClr val="tx1">
                    <a:tint val="75000"/>
                  </a:schemeClr>
                </a:solidFill>
              </a:defRPr>
            </a:lvl7pPr>
            <a:lvl8pPr marL="3196045" indent="0" algn="ctr">
              <a:buNone/>
              <a:defRPr>
                <a:solidFill>
                  <a:schemeClr val="tx1">
                    <a:tint val="75000"/>
                  </a:schemeClr>
                </a:solidFill>
              </a:defRPr>
            </a:lvl8pPr>
            <a:lvl9pPr marL="3652622" indent="0" algn="ctr">
              <a:buNone/>
              <a:defRPr>
                <a:solidFill>
                  <a:schemeClr val="tx1">
                    <a:tint val="75000"/>
                  </a:schemeClr>
                </a:solidFill>
              </a:defRPr>
            </a:lvl9pPr>
          </a:lstStyle>
          <a:p>
            <a:r>
              <a:rPr kumimoji="1" lang="ja-JP" altLang="en-US"/>
              <a:t>マスタ サブタイトルの書式設定</a:t>
            </a:r>
          </a:p>
        </p:txBody>
      </p:sp>
      <p:sp>
        <p:nvSpPr>
          <p:cNvPr id="4" name="日付プレースホルダ 3"/>
          <p:cNvSpPr>
            <a:spLocks noGrp="1"/>
          </p:cNvSpPr>
          <p:nvPr>
            <p:ph type="dt" sz="half" idx="10"/>
          </p:nvPr>
        </p:nvSpPr>
        <p:spPr/>
        <p:txBody>
          <a:bodyPr/>
          <a:lstStyle/>
          <a:p>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224996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8690345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24"/>
            <a:ext cx="7772400" cy="1362075"/>
          </a:xfrm>
        </p:spPr>
        <p:txBody>
          <a:bodyPr anchor="t"/>
          <a:lstStyle>
            <a:lvl1pPr algn="l">
              <a:defRPr sz="4000" b="1" cap="all"/>
            </a:lvl1pPr>
          </a:lstStyle>
          <a:p>
            <a:r>
              <a:rPr kumimoji="1"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578" indent="0">
              <a:buNone/>
              <a:defRPr sz="1800">
                <a:solidFill>
                  <a:schemeClr val="tx1">
                    <a:tint val="75000"/>
                  </a:schemeClr>
                </a:solidFill>
              </a:defRPr>
            </a:lvl2pPr>
            <a:lvl3pPr marL="913155" indent="0">
              <a:buNone/>
              <a:defRPr sz="1600">
                <a:solidFill>
                  <a:schemeClr val="tx1">
                    <a:tint val="75000"/>
                  </a:schemeClr>
                </a:solidFill>
              </a:defRPr>
            </a:lvl3pPr>
            <a:lvl4pPr marL="1369733" indent="0">
              <a:buNone/>
              <a:defRPr sz="1400">
                <a:solidFill>
                  <a:schemeClr val="tx1">
                    <a:tint val="75000"/>
                  </a:schemeClr>
                </a:solidFill>
              </a:defRPr>
            </a:lvl4pPr>
            <a:lvl5pPr marL="1826314" indent="0">
              <a:buNone/>
              <a:defRPr sz="1400">
                <a:solidFill>
                  <a:schemeClr val="tx1">
                    <a:tint val="75000"/>
                  </a:schemeClr>
                </a:solidFill>
              </a:defRPr>
            </a:lvl5pPr>
            <a:lvl6pPr marL="2282891" indent="0">
              <a:buNone/>
              <a:defRPr sz="1400">
                <a:solidFill>
                  <a:schemeClr val="tx1">
                    <a:tint val="75000"/>
                  </a:schemeClr>
                </a:solidFill>
              </a:defRPr>
            </a:lvl6pPr>
            <a:lvl7pPr marL="2739468" indent="0">
              <a:buNone/>
              <a:defRPr sz="1400">
                <a:solidFill>
                  <a:schemeClr val="tx1">
                    <a:tint val="75000"/>
                  </a:schemeClr>
                </a:solidFill>
              </a:defRPr>
            </a:lvl7pPr>
            <a:lvl8pPr marL="3196045" indent="0">
              <a:buNone/>
              <a:defRPr sz="1400">
                <a:solidFill>
                  <a:schemeClr val="tx1">
                    <a:tint val="75000"/>
                  </a:schemeClr>
                </a:solidFill>
              </a:defRPr>
            </a:lvl8pPr>
            <a:lvl9pPr marL="3652622" indent="0">
              <a:buNone/>
              <a:defRPr sz="1400">
                <a:solidFill>
                  <a:schemeClr val="tx1">
                    <a:tint val="75000"/>
                  </a:schemeClr>
                </a:solidFill>
              </a:defRPr>
            </a:lvl9pPr>
          </a:lstStyle>
          <a:p>
            <a:pPr lvl="0"/>
            <a:r>
              <a:rPr kumimoji="1" lang="ja-JP" altLang="en-US"/>
              <a:t>マスタ テキストの書式設定</a:t>
            </a:r>
          </a:p>
        </p:txBody>
      </p:sp>
      <p:sp>
        <p:nvSpPr>
          <p:cNvPr id="4" name="日付プレースホルダ 3"/>
          <p:cNvSpPr>
            <a:spLocks noGrp="1"/>
          </p:cNvSpPr>
          <p:nvPr>
            <p:ph type="dt" sz="half" idx="10"/>
          </p:nvPr>
        </p:nvSpPr>
        <p:spPr/>
        <p:txBody>
          <a:bodyPr/>
          <a:lstStyle/>
          <a:p>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5243098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729F33CC-AE1A-4783-8FA1-6E4BFA122C87}" type="slidenum">
              <a:rPr lang="en-US" altLang="ja-JP"/>
              <a:pPr>
                <a:defRPr/>
              </a:pPr>
              <a:t>‹#›</a:t>
            </a:fld>
            <a:endParaRPr lang="en-US" altLang="ja-JP"/>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457206" y="160021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4648200" y="160021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p:txBody>
          <a:bodyPr/>
          <a:lstStyle/>
          <a:p>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6592526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 タイトルの書式設定</a:t>
            </a:r>
          </a:p>
        </p:txBody>
      </p:sp>
      <p:sp>
        <p:nvSpPr>
          <p:cNvPr id="3" name="テキスト プレースホルダ 2"/>
          <p:cNvSpPr>
            <a:spLocks noGrp="1"/>
          </p:cNvSpPr>
          <p:nvPr>
            <p:ph type="body" idx="1"/>
          </p:nvPr>
        </p:nvSpPr>
        <p:spPr>
          <a:xfrm>
            <a:off x="457204" y="1535113"/>
            <a:ext cx="4040188" cy="639762"/>
          </a:xfrm>
        </p:spPr>
        <p:txBody>
          <a:bodyPr anchor="b"/>
          <a:lstStyle>
            <a:lvl1pPr marL="0" indent="0">
              <a:buNone/>
              <a:defRPr sz="2400" b="1"/>
            </a:lvl1pPr>
            <a:lvl2pPr marL="456578" indent="0">
              <a:buNone/>
              <a:defRPr sz="2000" b="1"/>
            </a:lvl2pPr>
            <a:lvl3pPr marL="913155" indent="0">
              <a:buNone/>
              <a:defRPr sz="1800" b="1"/>
            </a:lvl3pPr>
            <a:lvl4pPr marL="1369733" indent="0">
              <a:buNone/>
              <a:defRPr sz="1600" b="1"/>
            </a:lvl4pPr>
            <a:lvl5pPr marL="1826314" indent="0">
              <a:buNone/>
              <a:defRPr sz="1600" b="1"/>
            </a:lvl5pPr>
            <a:lvl6pPr marL="2282891" indent="0">
              <a:buNone/>
              <a:defRPr sz="1600" b="1"/>
            </a:lvl6pPr>
            <a:lvl7pPr marL="2739468" indent="0">
              <a:buNone/>
              <a:defRPr sz="1600" b="1"/>
            </a:lvl7pPr>
            <a:lvl8pPr marL="3196045" indent="0">
              <a:buNone/>
              <a:defRPr sz="1600" b="1"/>
            </a:lvl8pPr>
            <a:lvl9pPr marL="3652622" indent="0">
              <a:buNone/>
              <a:defRPr sz="1600" b="1"/>
            </a:lvl9pPr>
          </a:lstStyle>
          <a:p>
            <a:pPr lvl="0"/>
            <a:r>
              <a:rPr kumimoji="1" lang="ja-JP" altLang="en-US"/>
              <a:t>マスタ テキストの書式設定</a:t>
            </a:r>
          </a:p>
        </p:txBody>
      </p:sp>
      <p:sp>
        <p:nvSpPr>
          <p:cNvPr id="4" name="コンテンツ プレースホルダ 3"/>
          <p:cNvSpPr>
            <a:spLocks noGrp="1"/>
          </p:cNvSpPr>
          <p:nvPr>
            <p:ph sz="half" idx="2"/>
          </p:nvPr>
        </p:nvSpPr>
        <p:spPr>
          <a:xfrm>
            <a:off x="457204"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4645029" y="1535113"/>
            <a:ext cx="4041775" cy="639762"/>
          </a:xfrm>
        </p:spPr>
        <p:txBody>
          <a:bodyPr anchor="b"/>
          <a:lstStyle>
            <a:lvl1pPr marL="0" indent="0">
              <a:buNone/>
              <a:defRPr sz="2400" b="1"/>
            </a:lvl1pPr>
            <a:lvl2pPr marL="456578" indent="0">
              <a:buNone/>
              <a:defRPr sz="2000" b="1"/>
            </a:lvl2pPr>
            <a:lvl3pPr marL="913155" indent="0">
              <a:buNone/>
              <a:defRPr sz="1800" b="1"/>
            </a:lvl3pPr>
            <a:lvl4pPr marL="1369733" indent="0">
              <a:buNone/>
              <a:defRPr sz="1600" b="1"/>
            </a:lvl4pPr>
            <a:lvl5pPr marL="1826314" indent="0">
              <a:buNone/>
              <a:defRPr sz="1600" b="1"/>
            </a:lvl5pPr>
            <a:lvl6pPr marL="2282891" indent="0">
              <a:buNone/>
              <a:defRPr sz="1600" b="1"/>
            </a:lvl6pPr>
            <a:lvl7pPr marL="2739468" indent="0">
              <a:buNone/>
              <a:defRPr sz="1600" b="1"/>
            </a:lvl7pPr>
            <a:lvl8pPr marL="3196045" indent="0">
              <a:buNone/>
              <a:defRPr sz="1600" b="1"/>
            </a:lvl8pPr>
            <a:lvl9pPr marL="3652622" indent="0">
              <a:buNone/>
              <a:defRPr sz="1600" b="1"/>
            </a:lvl9pPr>
          </a:lstStyle>
          <a:p>
            <a:pPr lvl="0"/>
            <a:r>
              <a:rPr kumimoji="1" lang="ja-JP" altLang="en-US"/>
              <a:t>マスタ テキストの書式設定</a:t>
            </a:r>
          </a:p>
        </p:txBody>
      </p:sp>
      <p:sp>
        <p:nvSpPr>
          <p:cNvPr id="6" name="コンテンツ プレースホルダ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p:txBody>
          <a:bodyPr/>
          <a:lstStyle/>
          <a:p>
            <a:endParaRPr lang="ja-JP" altLang="en-US">
              <a:solidFill>
                <a:prstClr val="black">
                  <a:tint val="75000"/>
                </a:prstClr>
              </a:solidFill>
            </a:endParaRPr>
          </a:p>
        </p:txBody>
      </p:sp>
      <p:sp>
        <p:nvSpPr>
          <p:cNvPr id="8" name="フッター プレースホルダ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 8"/>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5453843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日付プレースホルダ 2"/>
          <p:cNvSpPr>
            <a:spLocks noGrp="1"/>
          </p:cNvSpPr>
          <p:nvPr>
            <p:ph type="dt" sz="half" idx="10"/>
          </p:nvPr>
        </p:nvSpPr>
        <p:spPr/>
        <p:txBody>
          <a:bodyPr/>
          <a:lstStyle/>
          <a:p>
            <a:endParaRPr lang="ja-JP" altLang="en-US">
              <a:solidFill>
                <a:prstClr val="black">
                  <a:tint val="75000"/>
                </a:prstClr>
              </a:solidFill>
            </a:endParaRPr>
          </a:p>
        </p:txBody>
      </p:sp>
      <p:sp>
        <p:nvSpPr>
          <p:cNvPr id="4" name="フッター プレースホルダ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 4"/>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3280096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endParaRPr lang="ja-JP" altLang="en-US">
              <a:solidFill>
                <a:prstClr val="black">
                  <a:tint val="75000"/>
                </a:prstClr>
              </a:solidFill>
            </a:endParaRPr>
          </a:p>
        </p:txBody>
      </p:sp>
      <p:sp>
        <p:nvSpPr>
          <p:cNvPr id="3" name="フッター プレースホルダ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 3"/>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1764536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 タイトルの書式設定</a:t>
            </a:r>
          </a:p>
        </p:txBody>
      </p:sp>
      <p:sp>
        <p:nvSpPr>
          <p:cNvPr id="3" name="コンテンツ プレースホルダ 2"/>
          <p:cNvSpPr>
            <a:spLocks noGrp="1"/>
          </p:cNvSpPr>
          <p:nvPr>
            <p:ph idx="1"/>
          </p:nvPr>
        </p:nvSpPr>
        <p:spPr>
          <a:xfrm>
            <a:off x="3575065" y="27307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457200" y="1435113"/>
            <a:ext cx="3008313" cy="4691063"/>
          </a:xfrm>
        </p:spPr>
        <p:txBody>
          <a:bodyPr/>
          <a:lstStyle>
            <a:lvl1pPr marL="0" indent="0">
              <a:buNone/>
              <a:defRPr sz="1400"/>
            </a:lvl1pPr>
            <a:lvl2pPr marL="456578" indent="0">
              <a:buNone/>
              <a:defRPr sz="1200"/>
            </a:lvl2pPr>
            <a:lvl3pPr marL="913155" indent="0">
              <a:buNone/>
              <a:defRPr sz="1000"/>
            </a:lvl3pPr>
            <a:lvl4pPr marL="1369733" indent="0">
              <a:buNone/>
              <a:defRPr sz="900"/>
            </a:lvl4pPr>
            <a:lvl5pPr marL="1826314" indent="0">
              <a:buNone/>
              <a:defRPr sz="900"/>
            </a:lvl5pPr>
            <a:lvl6pPr marL="2282891" indent="0">
              <a:buNone/>
              <a:defRPr sz="900"/>
            </a:lvl6pPr>
            <a:lvl7pPr marL="2739468" indent="0">
              <a:buNone/>
              <a:defRPr sz="900"/>
            </a:lvl7pPr>
            <a:lvl8pPr marL="3196045" indent="0">
              <a:buNone/>
              <a:defRPr sz="900"/>
            </a:lvl8pPr>
            <a:lvl9pPr marL="3652622"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8639217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1"/>
            <a:ext cx="5486400" cy="566738"/>
          </a:xfrm>
        </p:spPr>
        <p:txBody>
          <a:bodyPr anchor="b"/>
          <a:lstStyle>
            <a:lvl1pPr algn="l">
              <a:defRPr sz="2000" b="1"/>
            </a:lvl1pPr>
          </a:lstStyle>
          <a:p>
            <a:r>
              <a:rPr kumimoji="1"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6578" indent="0">
              <a:buNone/>
              <a:defRPr sz="2800"/>
            </a:lvl2pPr>
            <a:lvl3pPr marL="913155" indent="0">
              <a:buNone/>
              <a:defRPr sz="2400"/>
            </a:lvl3pPr>
            <a:lvl4pPr marL="1369733" indent="0">
              <a:buNone/>
              <a:defRPr sz="2000"/>
            </a:lvl4pPr>
            <a:lvl5pPr marL="1826314" indent="0">
              <a:buNone/>
              <a:defRPr sz="2000"/>
            </a:lvl5pPr>
            <a:lvl6pPr marL="2282891" indent="0">
              <a:buNone/>
              <a:defRPr sz="2000"/>
            </a:lvl6pPr>
            <a:lvl7pPr marL="2739468" indent="0">
              <a:buNone/>
              <a:defRPr sz="2000"/>
            </a:lvl7pPr>
            <a:lvl8pPr marL="3196045" indent="0">
              <a:buNone/>
              <a:defRPr sz="2000"/>
            </a:lvl8pPr>
            <a:lvl9pPr marL="3652622"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9"/>
            <a:ext cx="5486400" cy="804862"/>
          </a:xfrm>
        </p:spPr>
        <p:txBody>
          <a:bodyPr/>
          <a:lstStyle>
            <a:lvl1pPr marL="0" indent="0">
              <a:buNone/>
              <a:defRPr sz="1400"/>
            </a:lvl1pPr>
            <a:lvl2pPr marL="456578" indent="0">
              <a:buNone/>
              <a:defRPr sz="1200"/>
            </a:lvl2pPr>
            <a:lvl3pPr marL="913155" indent="0">
              <a:buNone/>
              <a:defRPr sz="1000"/>
            </a:lvl3pPr>
            <a:lvl4pPr marL="1369733" indent="0">
              <a:buNone/>
              <a:defRPr sz="900"/>
            </a:lvl4pPr>
            <a:lvl5pPr marL="1826314" indent="0">
              <a:buNone/>
              <a:defRPr sz="900"/>
            </a:lvl5pPr>
            <a:lvl6pPr marL="2282891" indent="0">
              <a:buNone/>
              <a:defRPr sz="900"/>
            </a:lvl6pPr>
            <a:lvl7pPr marL="2739468" indent="0">
              <a:buNone/>
              <a:defRPr sz="900"/>
            </a:lvl7pPr>
            <a:lvl8pPr marL="3196045" indent="0">
              <a:buNone/>
              <a:defRPr sz="900"/>
            </a:lvl8pPr>
            <a:lvl9pPr marL="3652622"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1778621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1365814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62"/>
            <a:ext cx="2057400" cy="5851525"/>
          </a:xfrm>
        </p:spPr>
        <p:txBody>
          <a:bodyPr vert="eaVert"/>
          <a:lstStyle/>
          <a:p>
            <a:r>
              <a:rPr kumimoji="1" lang="ja-JP" altLang="en-US"/>
              <a:t>マスタ タイトルの書式設定</a:t>
            </a:r>
          </a:p>
        </p:txBody>
      </p:sp>
      <p:sp>
        <p:nvSpPr>
          <p:cNvPr id="3" name="縦書きテキスト プレースホルダ 2"/>
          <p:cNvSpPr>
            <a:spLocks noGrp="1"/>
          </p:cNvSpPr>
          <p:nvPr>
            <p:ph type="body" orient="vert" idx="1"/>
          </p:nvPr>
        </p:nvSpPr>
        <p:spPr>
          <a:xfrm>
            <a:off x="457204" y="274662"/>
            <a:ext cx="6019800" cy="5851525"/>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6170576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タイトル スライド">
    <p:spTree>
      <p:nvGrpSpPr>
        <p:cNvPr id="1" name=""/>
        <p:cNvGrpSpPr/>
        <p:nvPr/>
      </p:nvGrpSpPr>
      <p:grpSpPr>
        <a:xfrm>
          <a:off x="0" y="0"/>
          <a:ext cx="0" cy="0"/>
          <a:chOff x="0" y="0"/>
          <a:chExt cx="0" cy="0"/>
        </a:xfrm>
      </p:grpSpPr>
      <p:cxnSp>
        <p:nvCxnSpPr>
          <p:cNvPr id="2" name="直線コネクタ 1"/>
          <p:cNvCxnSpPr/>
          <p:nvPr userDrawn="1"/>
        </p:nvCxnSpPr>
        <p:spPr>
          <a:xfrm>
            <a:off x="3" y="526507"/>
            <a:ext cx="9138462" cy="0"/>
          </a:xfrm>
          <a:prstGeom prst="line">
            <a:avLst/>
          </a:prstGeom>
          <a:ln w="38100"/>
        </p:spPr>
        <p:style>
          <a:lnRef idx="1">
            <a:schemeClr val="dk1"/>
          </a:lnRef>
          <a:fillRef idx="0">
            <a:schemeClr val="dk1"/>
          </a:fillRef>
          <a:effectRef idx="0">
            <a:schemeClr val="dk1"/>
          </a:effectRef>
          <a:fontRef idx="minor">
            <a:schemeClr val="tx1"/>
          </a:fontRef>
        </p:style>
      </p:cxnSp>
      <p:sp>
        <p:nvSpPr>
          <p:cNvPr id="9" name="タイトル 8"/>
          <p:cNvSpPr>
            <a:spLocks noGrp="1"/>
          </p:cNvSpPr>
          <p:nvPr>
            <p:ph type="title" hasCustomPrompt="1"/>
          </p:nvPr>
        </p:nvSpPr>
        <p:spPr>
          <a:xfrm>
            <a:off x="3" y="21927"/>
            <a:ext cx="3583049" cy="490066"/>
          </a:xfrm>
          <a:prstGeom prst="rect">
            <a:avLst/>
          </a:prstGeom>
        </p:spPr>
        <p:txBody>
          <a:bodyPr anchor="ctr"/>
          <a:lstStyle>
            <a:lvl1pPr algn="l">
              <a:defRPr sz="1800" b="1"/>
            </a:lvl1pPr>
          </a:lstStyle>
          <a:p>
            <a:r>
              <a:rPr kumimoji="1" lang="ja-JP" altLang="en-US" dirty="0"/>
              <a:t>（番号及び事業名）</a:t>
            </a:r>
          </a:p>
        </p:txBody>
      </p:sp>
      <p:sp>
        <p:nvSpPr>
          <p:cNvPr id="16" name="コンテンツ プレースホルダー 15"/>
          <p:cNvSpPr>
            <a:spLocks noGrp="1"/>
          </p:cNvSpPr>
          <p:nvPr>
            <p:ph sz="quarter" idx="11" hasCustomPrompt="1"/>
          </p:nvPr>
        </p:nvSpPr>
        <p:spPr>
          <a:xfrm>
            <a:off x="12198" y="624114"/>
            <a:ext cx="9114066" cy="1364726"/>
          </a:xfrm>
          <a:prstGeom prst="roundRect">
            <a:avLst/>
          </a:prstGeom>
          <a:noFill/>
          <a:ln>
            <a:solidFill>
              <a:schemeClr val="accent2"/>
            </a:solidFill>
          </a:ln>
        </p:spPr>
        <p:style>
          <a:lnRef idx="2">
            <a:schemeClr val="accent3"/>
          </a:lnRef>
          <a:fillRef idx="1">
            <a:schemeClr val="lt1"/>
          </a:fillRef>
          <a:effectRef idx="0">
            <a:schemeClr val="accent3"/>
          </a:effectRef>
          <a:fontRef idx="none"/>
        </p:style>
        <p:txBody>
          <a:bodyPr/>
          <a:lstStyle>
            <a:lvl1pPr marL="0" indent="0" algn="l">
              <a:buNone/>
              <a:defRPr sz="1200" b="1"/>
            </a:lvl1pPr>
            <a:lvl3pPr marL="0" indent="0">
              <a:buNone/>
              <a:defRPr sz="1200"/>
            </a:lvl3pPr>
            <a:lvl4pPr marL="0" indent="0">
              <a:buNone/>
              <a:defRPr sz="1200" b="1"/>
            </a:lvl4pPr>
            <a:lvl5pPr marL="0" indent="0">
              <a:buNone/>
              <a:defRPr sz="1200"/>
            </a:lvl5pPr>
          </a:lstStyle>
          <a:p>
            <a:pPr lvl="0"/>
            <a:r>
              <a:rPr kumimoji="1" lang="ja-JP" altLang="en-US" dirty="0"/>
              <a:t>＜対策のポイント＞＜政策目標＞を記載する。強調部分のみ太字</a:t>
            </a:r>
            <a:endParaRPr kumimoji="1" lang="en-US" altLang="ja-JP" dirty="0"/>
          </a:p>
        </p:txBody>
      </p:sp>
      <p:sp>
        <p:nvSpPr>
          <p:cNvPr id="23" name="コンテンツ プレースホルダー 15"/>
          <p:cNvSpPr>
            <a:spLocks noGrp="1"/>
          </p:cNvSpPr>
          <p:nvPr>
            <p:ph sz="quarter" idx="13" hasCustomPrompt="1"/>
          </p:nvPr>
        </p:nvSpPr>
        <p:spPr>
          <a:xfrm>
            <a:off x="4836953" y="183877"/>
            <a:ext cx="4328304" cy="324000"/>
          </a:xfrm>
          <a:prstGeom prst="rect">
            <a:avLst/>
          </a:prstGeom>
          <a:noFill/>
          <a:ln>
            <a:noFill/>
          </a:ln>
        </p:spPr>
        <p:style>
          <a:lnRef idx="2">
            <a:schemeClr val="accent3"/>
          </a:lnRef>
          <a:fillRef idx="1">
            <a:schemeClr val="lt1"/>
          </a:fillRef>
          <a:effectRef idx="0">
            <a:schemeClr val="accent3"/>
          </a:effectRef>
          <a:fontRef idx="none"/>
        </p:style>
        <p:txBody>
          <a:bodyPr anchor="ctr"/>
          <a:lstStyle>
            <a:lvl1pPr marL="0" indent="0" algn="r">
              <a:buNone/>
              <a:defRPr sz="1400" b="1"/>
            </a:lvl1pPr>
            <a:lvl3pPr marL="0" indent="0">
              <a:buNone/>
              <a:defRPr sz="1200"/>
            </a:lvl3pPr>
            <a:lvl4pPr marL="0" indent="0">
              <a:buNone/>
              <a:defRPr sz="1200" b="1"/>
            </a:lvl4pPr>
            <a:lvl5pPr marL="0" indent="0">
              <a:buNone/>
              <a:defRPr sz="1200"/>
            </a:lvl5pPr>
          </a:lstStyle>
          <a:p>
            <a:pPr lvl="0"/>
            <a:r>
              <a:rPr kumimoji="1" lang="en-US" altLang="ja-JP" dirty="0"/>
              <a:t>【</a:t>
            </a:r>
            <a:r>
              <a:rPr kumimoji="1" lang="ja-JP" altLang="en-US" dirty="0"/>
              <a:t>平成</a:t>
            </a:r>
            <a:r>
              <a:rPr kumimoji="1" lang="en-US" altLang="ja-JP" dirty="0"/>
              <a:t>31</a:t>
            </a:r>
            <a:r>
              <a:rPr kumimoji="1" lang="ja-JP" altLang="en-US" dirty="0"/>
              <a:t>年度予算概算要求額　●●（●●）百万円</a:t>
            </a:r>
            <a:r>
              <a:rPr kumimoji="1" lang="en-US" altLang="ja-JP" dirty="0"/>
              <a:t>】</a:t>
            </a:r>
          </a:p>
        </p:txBody>
      </p:sp>
      <p:sp>
        <p:nvSpPr>
          <p:cNvPr id="32" name="表プレースホルダー 31"/>
          <p:cNvSpPr>
            <a:spLocks noGrp="1"/>
          </p:cNvSpPr>
          <p:nvPr>
            <p:ph type="tbl" sz="quarter" idx="14"/>
          </p:nvPr>
        </p:nvSpPr>
        <p:spPr>
          <a:xfrm>
            <a:off x="0" y="2133607"/>
            <a:ext cx="9138138" cy="4175125"/>
          </a:xfrm>
          <a:prstGeom prst="rect">
            <a:avLst/>
          </a:prstGeom>
        </p:spPr>
        <p:txBody>
          <a:bodyPr/>
          <a:lstStyle>
            <a:lvl1pPr marL="0" indent="0">
              <a:buNone/>
              <a:defRPr sz="1200"/>
            </a:lvl1pPr>
          </a:lstStyle>
          <a:p>
            <a:endParaRPr kumimoji="1" lang="ja-JP" altLang="en-US" dirty="0"/>
          </a:p>
        </p:txBody>
      </p:sp>
      <p:sp>
        <p:nvSpPr>
          <p:cNvPr id="37" name="コンテンツ プレースホルダー 15"/>
          <p:cNvSpPr>
            <a:spLocks noGrp="1"/>
          </p:cNvSpPr>
          <p:nvPr>
            <p:ph sz="quarter" idx="15" hasCustomPrompt="1"/>
          </p:nvPr>
        </p:nvSpPr>
        <p:spPr>
          <a:xfrm>
            <a:off x="4815696" y="6511392"/>
            <a:ext cx="4328304" cy="324000"/>
          </a:xfrm>
          <a:prstGeom prst="rect">
            <a:avLst/>
          </a:prstGeom>
          <a:noFill/>
          <a:ln>
            <a:noFill/>
          </a:ln>
        </p:spPr>
        <p:style>
          <a:lnRef idx="2">
            <a:schemeClr val="accent3"/>
          </a:lnRef>
          <a:fillRef idx="1">
            <a:schemeClr val="lt1"/>
          </a:fillRef>
          <a:effectRef idx="0">
            <a:schemeClr val="accent3"/>
          </a:effectRef>
          <a:fontRef idx="none"/>
        </p:style>
        <p:txBody>
          <a:bodyPr anchor="ctr"/>
          <a:lstStyle>
            <a:lvl1pPr marL="0" indent="0" algn="r">
              <a:buNone/>
              <a:defRPr sz="1200" b="0"/>
            </a:lvl1pPr>
            <a:lvl3pPr marL="0" indent="0">
              <a:buNone/>
              <a:defRPr sz="1200"/>
            </a:lvl3pPr>
            <a:lvl4pPr marL="0" indent="0">
              <a:buNone/>
              <a:defRPr sz="1200" b="1"/>
            </a:lvl4pPr>
            <a:lvl5pPr marL="0" indent="0">
              <a:buNone/>
              <a:defRPr sz="1200"/>
            </a:lvl5pPr>
          </a:lstStyle>
          <a:p>
            <a:pPr algn="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［お問い合わせ先］●●局●●課（０３－００００－００００）</a:t>
            </a:r>
          </a:p>
        </p:txBody>
      </p:sp>
    </p:spTree>
    <p:extLst>
      <p:ext uri="{BB962C8B-B14F-4D97-AF65-F5344CB8AC3E}">
        <p14:creationId xmlns:p14="http://schemas.microsoft.com/office/powerpoint/2010/main" val="4526968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 サブタイトルの書式設定</a:t>
            </a:r>
          </a:p>
        </p:txBody>
      </p:sp>
      <p:sp>
        <p:nvSpPr>
          <p:cNvPr id="4" name="日付プレースホルダ 3"/>
          <p:cNvSpPr>
            <a:spLocks noGrp="1"/>
          </p:cNvSpPr>
          <p:nvPr>
            <p:ph type="dt" sz="half" idx="10"/>
          </p:nvPr>
        </p:nvSpPr>
        <p:spPr/>
        <p:txBody>
          <a:bodyPr/>
          <a:lstStyle/>
          <a:p>
            <a:fld id="{6B61C509-C240-40A6-BB1A-64BE214C778E}" type="datetimeFigureOut">
              <a:rPr kumimoji="1" lang="ja-JP" altLang="en-US" smtClean="0"/>
              <a:pPr/>
              <a:t>2024/6/27</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64452A23-BFEA-43FD-98FB-69091C0AE9EE}" type="slidenum">
              <a:rPr kumimoji="1" lang="ja-JP" altLang="en-US" smtClean="0"/>
              <a:pPr/>
              <a:t>‹#›</a:t>
            </a:fld>
            <a:endParaRPr kumimoji="1" lang="ja-JP" altLang="en-US"/>
          </a:p>
        </p:txBody>
      </p:sp>
    </p:spTree>
    <p:extLst>
      <p:ext uri="{BB962C8B-B14F-4D97-AF65-F5344CB8AC3E}">
        <p14:creationId xmlns:p14="http://schemas.microsoft.com/office/powerpoint/2010/main" val="6308749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D28E8EA4-C834-4584-A786-4EF7AD31E7FC}" type="slidenum">
              <a:rPr lang="en-US" altLang="ja-JP"/>
              <a:pPr>
                <a:defRPr/>
              </a:pPr>
              <a:t>‹#›</a:t>
            </a:fld>
            <a:endParaRPr lang="en-US" altLang="ja-JP"/>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6B61C509-C240-40A6-BB1A-64BE214C778E}" type="datetimeFigureOut">
              <a:rPr kumimoji="1" lang="ja-JP" altLang="en-US" smtClean="0"/>
              <a:pPr/>
              <a:t>2024/6/27</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64452A23-BFEA-43FD-98FB-69091C0AE9EE}" type="slidenum">
              <a:rPr kumimoji="1" lang="ja-JP" altLang="en-US" smtClean="0"/>
              <a:pPr/>
              <a:t>‹#›</a:t>
            </a:fld>
            <a:endParaRPr kumimoji="1" lang="ja-JP" altLang="en-US"/>
          </a:p>
        </p:txBody>
      </p:sp>
    </p:spTree>
    <p:extLst>
      <p:ext uri="{BB962C8B-B14F-4D97-AF65-F5344CB8AC3E}">
        <p14:creationId xmlns:p14="http://schemas.microsoft.com/office/powerpoint/2010/main" val="28701584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 テキストの書式設定</a:t>
            </a:r>
          </a:p>
        </p:txBody>
      </p:sp>
      <p:sp>
        <p:nvSpPr>
          <p:cNvPr id="4" name="日付プレースホルダ 3"/>
          <p:cNvSpPr>
            <a:spLocks noGrp="1"/>
          </p:cNvSpPr>
          <p:nvPr>
            <p:ph type="dt" sz="half" idx="10"/>
          </p:nvPr>
        </p:nvSpPr>
        <p:spPr/>
        <p:txBody>
          <a:bodyPr/>
          <a:lstStyle/>
          <a:p>
            <a:fld id="{6B61C509-C240-40A6-BB1A-64BE214C778E}" type="datetimeFigureOut">
              <a:rPr kumimoji="1" lang="ja-JP" altLang="en-US" smtClean="0"/>
              <a:pPr/>
              <a:t>2024/6/27</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64452A23-BFEA-43FD-98FB-69091C0AE9EE}" type="slidenum">
              <a:rPr kumimoji="1" lang="ja-JP" altLang="en-US" smtClean="0"/>
              <a:pPr/>
              <a:t>‹#›</a:t>
            </a:fld>
            <a:endParaRPr kumimoji="1" lang="ja-JP" altLang="en-US"/>
          </a:p>
        </p:txBody>
      </p:sp>
    </p:spTree>
    <p:extLst>
      <p:ext uri="{BB962C8B-B14F-4D97-AF65-F5344CB8AC3E}">
        <p14:creationId xmlns:p14="http://schemas.microsoft.com/office/powerpoint/2010/main" val="36125413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p:txBody>
          <a:bodyPr/>
          <a:lstStyle/>
          <a:p>
            <a:fld id="{6B61C509-C240-40A6-BB1A-64BE214C778E}" type="datetimeFigureOut">
              <a:rPr kumimoji="1" lang="ja-JP" altLang="en-US" smtClean="0"/>
              <a:pPr/>
              <a:t>2024/6/27</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64452A23-BFEA-43FD-98FB-69091C0AE9EE}" type="slidenum">
              <a:rPr kumimoji="1" lang="ja-JP" altLang="en-US" smtClean="0"/>
              <a:pPr/>
              <a:t>‹#›</a:t>
            </a:fld>
            <a:endParaRPr kumimoji="1" lang="ja-JP" altLang="en-US"/>
          </a:p>
        </p:txBody>
      </p:sp>
    </p:spTree>
    <p:extLst>
      <p:ext uri="{BB962C8B-B14F-4D97-AF65-F5344CB8AC3E}">
        <p14:creationId xmlns:p14="http://schemas.microsoft.com/office/powerpoint/2010/main" val="161916505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p:txBody>
          <a:bodyPr/>
          <a:lstStyle/>
          <a:p>
            <a:fld id="{6B61C509-C240-40A6-BB1A-64BE214C778E}" type="datetimeFigureOut">
              <a:rPr kumimoji="1" lang="ja-JP" altLang="en-US" smtClean="0"/>
              <a:pPr/>
              <a:t>2024/6/27</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64452A23-BFEA-43FD-98FB-69091C0AE9EE}" type="slidenum">
              <a:rPr kumimoji="1" lang="ja-JP" altLang="en-US" smtClean="0"/>
              <a:pPr/>
              <a:t>‹#›</a:t>
            </a:fld>
            <a:endParaRPr kumimoji="1" lang="ja-JP" altLang="en-US"/>
          </a:p>
        </p:txBody>
      </p:sp>
    </p:spTree>
    <p:extLst>
      <p:ext uri="{BB962C8B-B14F-4D97-AF65-F5344CB8AC3E}">
        <p14:creationId xmlns:p14="http://schemas.microsoft.com/office/powerpoint/2010/main" val="63691599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日付プレースホルダ 2"/>
          <p:cNvSpPr>
            <a:spLocks noGrp="1"/>
          </p:cNvSpPr>
          <p:nvPr>
            <p:ph type="dt" sz="half" idx="10"/>
          </p:nvPr>
        </p:nvSpPr>
        <p:spPr/>
        <p:txBody>
          <a:bodyPr/>
          <a:lstStyle/>
          <a:p>
            <a:fld id="{6B61C509-C240-40A6-BB1A-64BE214C778E}" type="datetimeFigureOut">
              <a:rPr kumimoji="1" lang="ja-JP" altLang="en-US" smtClean="0"/>
              <a:pPr/>
              <a:t>2024/6/27</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64452A23-BFEA-43FD-98FB-69091C0AE9EE}" type="slidenum">
              <a:rPr kumimoji="1" lang="ja-JP" altLang="en-US" smtClean="0"/>
              <a:pPr/>
              <a:t>‹#›</a:t>
            </a:fld>
            <a:endParaRPr kumimoji="1" lang="ja-JP" altLang="en-US"/>
          </a:p>
        </p:txBody>
      </p:sp>
    </p:spTree>
    <p:extLst>
      <p:ext uri="{BB962C8B-B14F-4D97-AF65-F5344CB8AC3E}">
        <p14:creationId xmlns:p14="http://schemas.microsoft.com/office/powerpoint/2010/main" val="414130802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6B61C509-C240-40A6-BB1A-64BE214C778E}" type="datetimeFigureOut">
              <a:rPr kumimoji="1" lang="ja-JP" altLang="en-US" smtClean="0"/>
              <a:pPr/>
              <a:t>2024/6/27</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64452A23-BFEA-43FD-98FB-69091C0AE9EE}" type="slidenum">
              <a:rPr kumimoji="1" lang="ja-JP" altLang="en-US" smtClean="0"/>
              <a:pPr/>
              <a:t>‹#›</a:t>
            </a:fld>
            <a:endParaRPr kumimoji="1" lang="ja-JP" altLang="en-US"/>
          </a:p>
        </p:txBody>
      </p:sp>
    </p:spTree>
    <p:extLst>
      <p:ext uri="{BB962C8B-B14F-4D97-AF65-F5344CB8AC3E}">
        <p14:creationId xmlns:p14="http://schemas.microsoft.com/office/powerpoint/2010/main" val="11255649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6B61C509-C240-40A6-BB1A-64BE214C778E}" type="datetimeFigureOut">
              <a:rPr kumimoji="1" lang="ja-JP" altLang="en-US" smtClean="0"/>
              <a:pPr/>
              <a:t>2024/6/27</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64452A23-BFEA-43FD-98FB-69091C0AE9EE}" type="slidenum">
              <a:rPr kumimoji="1" lang="ja-JP" altLang="en-US" smtClean="0"/>
              <a:pPr/>
              <a:t>‹#›</a:t>
            </a:fld>
            <a:endParaRPr kumimoji="1" lang="ja-JP" altLang="en-US"/>
          </a:p>
        </p:txBody>
      </p:sp>
    </p:spTree>
    <p:extLst>
      <p:ext uri="{BB962C8B-B14F-4D97-AF65-F5344CB8AC3E}">
        <p14:creationId xmlns:p14="http://schemas.microsoft.com/office/powerpoint/2010/main" val="13063292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アイコンをクリックして図を追加</a:t>
            </a:r>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6B61C509-C240-40A6-BB1A-64BE214C778E}" type="datetimeFigureOut">
              <a:rPr kumimoji="1" lang="ja-JP" altLang="en-US" smtClean="0"/>
              <a:pPr/>
              <a:t>2024/6/27</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64452A23-BFEA-43FD-98FB-69091C0AE9EE}" type="slidenum">
              <a:rPr kumimoji="1" lang="ja-JP" altLang="en-US" smtClean="0"/>
              <a:pPr/>
              <a:t>‹#›</a:t>
            </a:fld>
            <a:endParaRPr kumimoji="1" lang="ja-JP" altLang="en-US"/>
          </a:p>
        </p:txBody>
      </p:sp>
    </p:spTree>
    <p:extLst>
      <p:ext uri="{BB962C8B-B14F-4D97-AF65-F5344CB8AC3E}">
        <p14:creationId xmlns:p14="http://schemas.microsoft.com/office/powerpoint/2010/main" val="338441227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6B61C509-C240-40A6-BB1A-64BE214C778E}" type="datetimeFigureOut">
              <a:rPr kumimoji="1" lang="ja-JP" altLang="en-US" smtClean="0"/>
              <a:pPr/>
              <a:t>2024/6/27</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64452A23-BFEA-43FD-98FB-69091C0AE9EE}" type="slidenum">
              <a:rPr kumimoji="1" lang="ja-JP" altLang="en-US" smtClean="0"/>
              <a:pPr/>
              <a:t>‹#›</a:t>
            </a:fld>
            <a:endParaRPr kumimoji="1" lang="ja-JP" altLang="en-US"/>
          </a:p>
        </p:txBody>
      </p:sp>
    </p:spTree>
    <p:extLst>
      <p:ext uri="{BB962C8B-B14F-4D97-AF65-F5344CB8AC3E}">
        <p14:creationId xmlns:p14="http://schemas.microsoft.com/office/powerpoint/2010/main" val="334197829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6B61C509-C240-40A6-BB1A-64BE214C778E}" type="datetimeFigureOut">
              <a:rPr kumimoji="1" lang="ja-JP" altLang="en-US" smtClean="0"/>
              <a:pPr/>
              <a:t>2024/6/27</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64452A23-BFEA-43FD-98FB-69091C0AE9EE}" type="slidenum">
              <a:rPr kumimoji="1" lang="ja-JP" altLang="en-US" smtClean="0"/>
              <a:pPr/>
              <a:t>‹#›</a:t>
            </a:fld>
            <a:endParaRPr kumimoji="1" lang="ja-JP" altLang="en-US"/>
          </a:p>
        </p:txBody>
      </p:sp>
    </p:spTree>
    <p:extLst>
      <p:ext uri="{BB962C8B-B14F-4D97-AF65-F5344CB8AC3E}">
        <p14:creationId xmlns:p14="http://schemas.microsoft.com/office/powerpoint/2010/main" val="6178075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FA14F674-AE6C-4C38-827E-E8CB5F04D8DD}" type="slidenum">
              <a:rPr lang="en-US" altLang="ja-JP"/>
              <a:pPr>
                <a:defRPr/>
              </a:pPr>
              <a:t>‹#›</a:t>
            </a:fld>
            <a:endParaRPr lang="en-US" altLang="ja-JP"/>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6_タイトルのみ">
    <p:spTree>
      <p:nvGrpSpPr>
        <p:cNvPr id="1" name=""/>
        <p:cNvGrpSpPr/>
        <p:nvPr/>
      </p:nvGrpSpPr>
      <p:grpSpPr>
        <a:xfrm>
          <a:off x="0" y="0"/>
          <a:ext cx="0" cy="0"/>
          <a:chOff x="0" y="0"/>
          <a:chExt cx="0" cy="0"/>
        </a:xfrm>
      </p:grpSpPr>
      <p:sp>
        <p:nvSpPr>
          <p:cNvPr id="81" name="タイトル 1"/>
          <p:cNvSpPr>
            <a:spLocks noGrp="1"/>
          </p:cNvSpPr>
          <p:nvPr>
            <p:ph type="title"/>
          </p:nvPr>
        </p:nvSpPr>
        <p:spPr>
          <a:xfrm>
            <a:off x="278145" y="22743"/>
            <a:ext cx="7833295" cy="468001"/>
          </a:xfrm>
        </p:spPr>
        <p:txBody>
          <a:bodyPr>
            <a:normAutofit/>
          </a:bodyPr>
          <a:lstStyle>
            <a:lvl1pPr algn="l">
              <a:defRPr sz="1846" b="1">
                <a:solidFill>
                  <a:schemeClr val="tx1"/>
                </a:solidFill>
              </a:defRPr>
            </a:lvl1pPr>
          </a:lstStyle>
          <a:p>
            <a:r>
              <a:rPr kumimoji="1" lang="ja-JP" altLang="en-US"/>
              <a:t>マスター タイトルの書式設定</a:t>
            </a:r>
          </a:p>
        </p:txBody>
      </p:sp>
      <p:sp>
        <p:nvSpPr>
          <p:cNvPr id="2" name="日付プレースホルダー 1">
            <a:extLst>
              <a:ext uri="{FF2B5EF4-FFF2-40B4-BE49-F238E27FC236}">
                <a16:creationId xmlns:a16="http://schemas.microsoft.com/office/drawing/2014/main" id="{C16A1A84-E412-2B42-CC97-E8CD7DE4F47F}"/>
              </a:ext>
            </a:extLst>
          </p:cNvPr>
          <p:cNvSpPr>
            <a:spLocks noGrp="1"/>
          </p:cNvSpPr>
          <p:nvPr>
            <p:ph type="dt" sz="half" idx="10"/>
          </p:nvPr>
        </p:nvSpPr>
        <p:spPr/>
        <p:txBody>
          <a:bodyPr/>
          <a:lstStyle/>
          <a:p>
            <a:endParaRPr kumimoji="1" lang="ja-JP" altLang="en-US"/>
          </a:p>
        </p:txBody>
      </p:sp>
      <p:sp>
        <p:nvSpPr>
          <p:cNvPr id="3" name="フッター プレースホルダー 2">
            <a:extLst>
              <a:ext uri="{FF2B5EF4-FFF2-40B4-BE49-F238E27FC236}">
                <a16:creationId xmlns:a16="http://schemas.microsoft.com/office/drawing/2014/main" id="{75A1B219-D364-6E07-97A1-64612C5095D9}"/>
              </a:ext>
            </a:extLst>
          </p:cNvPr>
          <p:cNvSpPr>
            <a:spLocks noGrp="1"/>
          </p:cNvSpPr>
          <p:nvPr>
            <p:ph type="ftr" sz="quarter" idx="11"/>
          </p:nvPr>
        </p:nvSpPr>
        <p:spPr/>
        <p:txBody>
          <a:bodyPr/>
          <a:lstStyle/>
          <a:p>
            <a:endParaRPr kumimoji="1" lang="ja-JP" altLang="en-US"/>
          </a:p>
        </p:txBody>
      </p:sp>
      <p:sp>
        <p:nvSpPr>
          <p:cNvPr id="4" name="スライド番号プレースホルダー 5">
            <a:extLst>
              <a:ext uri="{FF2B5EF4-FFF2-40B4-BE49-F238E27FC236}">
                <a16:creationId xmlns:a16="http://schemas.microsoft.com/office/drawing/2014/main" id="{551ACBAA-C214-AF45-A19E-CA598DA84F93}"/>
              </a:ext>
            </a:extLst>
          </p:cNvPr>
          <p:cNvSpPr>
            <a:spLocks noGrp="1"/>
          </p:cNvSpPr>
          <p:nvPr>
            <p:ph type="sldNum" sz="quarter" idx="4"/>
          </p:nvPr>
        </p:nvSpPr>
        <p:spPr>
          <a:xfrm>
            <a:off x="8680922" y="6358414"/>
            <a:ext cx="432000" cy="468000"/>
          </a:xfrm>
          <a:prstGeom prst="roundRect">
            <a:avLst/>
          </a:prstGeom>
        </p:spPr>
        <p:txBody>
          <a:bodyPr vert="horz" lIns="36000" tIns="36000" rIns="36000" bIns="36000" rtlCol="0" anchor="ctr"/>
          <a:lstStyle>
            <a:lvl1pPr algn="ctr">
              <a:defRPr sz="1108" b="1">
                <a:solidFill>
                  <a:schemeClr val="tx1">
                    <a:tint val="75000"/>
                  </a:schemeClr>
                </a:solidFill>
                <a:latin typeface="Meiryo UI" panose="020B0604030504040204" pitchFamily="50" charset="-128"/>
                <a:ea typeface="Meiryo UI" panose="020B0604030504040204" pitchFamily="50" charset="-128"/>
              </a:defRPr>
            </a:lvl1pPr>
          </a:lstStyle>
          <a:p>
            <a:fld id="{BF341E7C-97FE-4B0A-9392-9EA9EB9F11E8}" type="slidenum">
              <a:rPr lang="ja-JP" altLang="en-US" smtClean="0"/>
              <a:pPr/>
              <a:t>‹#›</a:t>
            </a:fld>
            <a:endParaRPr lang="ja-JP" altLang="en-US"/>
          </a:p>
        </p:txBody>
      </p:sp>
    </p:spTree>
    <p:extLst>
      <p:ext uri="{BB962C8B-B14F-4D97-AF65-F5344CB8AC3E}">
        <p14:creationId xmlns:p14="http://schemas.microsoft.com/office/powerpoint/2010/main" val="1345934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cxnSp>
        <p:nvCxnSpPr>
          <p:cNvPr id="9" name="直線コネクタ 8">
            <a:extLst>
              <a:ext uri="{FF2B5EF4-FFF2-40B4-BE49-F238E27FC236}">
                <a16:creationId xmlns:a16="http://schemas.microsoft.com/office/drawing/2014/main" id="{9118CEB4-D36A-4FD6-871A-4326862CCD57}"/>
              </a:ext>
            </a:extLst>
          </p:cNvPr>
          <p:cNvCxnSpPr>
            <a:cxnSpLocks/>
          </p:cNvCxnSpPr>
          <p:nvPr userDrawn="1"/>
        </p:nvCxnSpPr>
        <p:spPr>
          <a:xfrm>
            <a:off x="0" y="677109"/>
            <a:ext cx="9144000" cy="0"/>
          </a:xfrm>
          <a:prstGeom prst="line">
            <a:avLst/>
          </a:prstGeom>
          <a:ln w="381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97843944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A678BE6D-E2C1-4CC6-BA91-A25C4E57ECD0}" type="slidenum">
              <a:rPr lang="en-US" altLang="ja-JP"/>
              <a:pPr>
                <a:defRPr/>
              </a:pPr>
              <a:t>‹#›</a:t>
            </a:fld>
            <a:endParaRPr lang="en-US" altLang="ja-JP"/>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FD744A2B-8CE6-4D8F-8726-204B23684003}" type="slidenum">
              <a:rPr lang="en-US" altLang="ja-JP"/>
              <a:pPr>
                <a:defRPr/>
              </a:pPr>
              <a:t>‹#›</a:t>
            </a:fld>
            <a:endParaRPr lang="en-US" altLang="ja-JP"/>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8B48C6B3-2671-4A1B-9B9E-65074C80DAED}" type="slidenum">
              <a:rPr lang="en-US" altLang="ja-JP"/>
              <a:pPr>
                <a:defRPr/>
              </a:pPr>
              <a:t>‹#›</a:t>
            </a:fld>
            <a:endParaRPr lang="en-US" altLang="ja-JP"/>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75F9D49F-B7D9-4442-BAE1-25433EB038FA}" type="slidenum">
              <a:rPr lang="en-US" altLang="ja-JP"/>
              <a:pPr>
                <a:defRPr/>
              </a:pPr>
              <a:t>‹#›</a:t>
            </a:fld>
            <a:endParaRPr lang="en-US" altLang="ja-JP"/>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39D46DDC-99F5-4DDA-9C71-E40975C9E0E8}" type="slidenum">
              <a:rPr lang="en-US" altLang="ja-JP"/>
              <a:pPr>
                <a:defRPr/>
              </a:pPr>
              <a:t>‹#›</a:t>
            </a:fld>
            <a:endParaRPr lang="en-US" altLang="ja-JP"/>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4.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30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8FBE9BCF-49A4-41BD-BC87-3C19CF6E7FDC}"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alpha val="60000"/>
          </a:schemeClr>
        </a:solid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1" y="274638"/>
            <a:ext cx="8229600" cy="1143000"/>
          </a:xfrm>
          <a:prstGeom prst="rect">
            <a:avLst/>
          </a:prstGeom>
        </p:spPr>
        <p:txBody>
          <a:bodyPr vert="horz" lIns="36000" tIns="36000" rIns="36000" bIns="36000" rtlCol="0" anchor="ctr">
            <a:norm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457201" y="1600201"/>
            <a:ext cx="8229600" cy="4525963"/>
          </a:xfrm>
          <a:prstGeom prst="rect">
            <a:avLst/>
          </a:prstGeom>
        </p:spPr>
        <p:txBody>
          <a:bodyPr vert="horz" lIns="36000" tIns="36000" rIns="36000" bIns="3600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p:cNvSpPr>
            <a:spLocks noGrp="1"/>
          </p:cNvSpPr>
          <p:nvPr>
            <p:ph type="dt" sz="half" idx="2"/>
          </p:nvPr>
        </p:nvSpPr>
        <p:spPr>
          <a:xfrm>
            <a:off x="457201" y="6356351"/>
            <a:ext cx="2133601" cy="365125"/>
          </a:xfrm>
          <a:prstGeom prst="rect">
            <a:avLst/>
          </a:prstGeom>
        </p:spPr>
        <p:txBody>
          <a:bodyPr vert="horz" lIns="101824" tIns="50912" rIns="101824" bIns="50912" rtlCol="0" anchor="ctr"/>
          <a:lstStyle>
            <a:lvl1pPr algn="l">
              <a:defRPr sz="1129">
                <a:solidFill>
                  <a:schemeClr val="tx1">
                    <a:tint val="75000"/>
                  </a:schemeClr>
                </a:solidFill>
              </a:defRPr>
            </a:lvl1pPr>
          </a:lstStyle>
          <a:p>
            <a:fld id="{6B61C509-C240-40A6-BB1A-64BE214C778E}" type="datetimeFigureOut">
              <a:rPr lang="ja-JP" altLang="en-US" smtClean="0"/>
              <a:pPr/>
              <a:t>2024/6/27</a:t>
            </a:fld>
            <a:endParaRPr lang="ja-JP" altLang="en-US" dirty="0"/>
          </a:p>
        </p:txBody>
      </p:sp>
      <p:sp>
        <p:nvSpPr>
          <p:cNvPr id="5" name="フッター プレースホルダー 4"/>
          <p:cNvSpPr>
            <a:spLocks noGrp="1"/>
          </p:cNvSpPr>
          <p:nvPr>
            <p:ph type="ftr" sz="quarter" idx="3"/>
          </p:nvPr>
        </p:nvSpPr>
        <p:spPr>
          <a:xfrm>
            <a:off x="3124201" y="6356351"/>
            <a:ext cx="2895600" cy="365125"/>
          </a:xfrm>
          <a:prstGeom prst="rect">
            <a:avLst/>
          </a:prstGeom>
        </p:spPr>
        <p:txBody>
          <a:bodyPr vert="horz" lIns="101824" tIns="50912" rIns="101824" bIns="50912" rtlCol="0" anchor="ctr"/>
          <a:lstStyle>
            <a:lvl1pPr algn="ctr">
              <a:defRPr sz="1129">
                <a:solidFill>
                  <a:schemeClr val="tx1">
                    <a:tint val="75000"/>
                  </a:schemeClr>
                </a:solidFill>
              </a:defRPr>
            </a:lvl1pPr>
          </a:lstStyle>
          <a:p>
            <a:endParaRPr lang="ja-JP" altLang="en-US"/>
          </a:p>
        </p:txBody>
      </p:sp>
      <p:sp>
        <p:nvSpPr>
          <p:cNvPr id="6" name="スライド番号プレースホルダー 5"/>
          <p:cNvSpPr>
            <a:spLocks noGrp="1"/>
          </p:cNvSpPr>
          <p:nvPr>
            <p:ph type="sldNum" sz="quarter" idx="4"/>
          </p:nvPr>
        </p:nvSpPr>
        <p:spPr>
          <a:xfrm>
            <a:off x="6553200" y="6356351"/>
            <a:ext cx="2133601" cy="365125"/>
          </a:xfrm>
          <a:prstGeom prst="rect">
            <a:avLst/>
          </a:prstGeom>
        </p:spPr>
        <p:txBody>
          <a:bodyPr vert="horz" lIns="101824" tIns="50912" rIns="101824" bIns="50912" rtlCol="0" anchor="ctr"/>
          <a:lstStyle>
            <a:lvl1pPr algn="r">
              <a:defRPr sz="1129">
                <a:solidFill>
                  <a:schemeClr val="tx1">
                    <a:tint val="75000"/>
                  </a:schemeClr>
                </a:solidFill>
              </a:defRPr>
            </a:lvl1pPr>
          </a:lstStyle>
          <a:p>
            <a:fld id="{64452A23-BFEA-43FD-98FB-69091C0AE9EE}" type="slidenum">
              <a:rPr lang="ja-JP" altLang="en-US" smtClean="0"/>
              <a:pPr/>
              <a:t>‹#›</a:t>
            </a:fld>
            <a:endParaRPr lang="ja-JP" altLang="en-US"/>
          </a:p>
        </p:txBody>
      </p:sp>
    </p:spTree>
    <p:extLst>
      <p:ext uri="{BB962C8B-B14F-4D97-AF65-F5344CB8AC3E}">
        <p14:creationId xmlns:p14="http://schemas.microsoft.com/office/powerpoint/2010/main" val="1535505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ctr" defTabSz="890034" rtl="0" eaLnBrk="1" latinLnBrk="0" hangingPunct="1">
        <a:lnSpc>
          <a:spcPct val="120000"/>
        </a:lnSpc>
        <a:spcBef>
          <a:spcPct val="0"/>
        </a:spcBef>
        <a:buNone/>
        <a:defRPr kumimoji="1" sz="4139" kern="1200">
          <a:solidFill>
            <a:schemeClr val="tx1"/>
          </a:solidFill>
          <a:latin typeface="+mj-lt"/>
          <a:ea typeface="+mj-ea"/>
          <a:cs typeface="+mj-cs"/>
        </a:defRPr>
      </a:lvl1pPr>
    </p:titleStyle>
    <p:bodyStyle>
      <a:lvl1pPr marL="333763" indent="-333763" algn="l" defTabSz="890034" rtl="0" eaLnBrk="1" latinLnBrk="0" hangingPunct="1">
        <a:lnSpc>
          <a:spcPct val="120000"/>
        </a:lnSpc>
        <a:spcBef>
          <a:spcPct val="20000"/>
        </a:spcBef>
        <a:buFont typeface="Arial" panose="020B0604020202020204" pitchFamily="34" charset="0"/>
        <a:buChar char="•"/>
        <a:defRPr kumimoji="1" sz="3010" kern="1200">
          <a:solidFill>
            <a:schemeClr val="tx1"/>
          </a:solidFill>
          <a:latin typeface="+mn-lt"/>
          <a:ea typeface="+mn-ea"/>
          <a:cs typeface="+mn-cs"/>
        </a:defRPr>
      </a:lvl1pPr>
      <a:lvl2pPr marL="723153" indent="-278136" algn="l" defTabSz="890034" rtl="0" eaLnBrk="1" latinLnBrk="0" hangingPunct="1">
        <a:lnSpc>
          <a:spcPct val="120000"/>
        </a:lnSpc>
        <a:spcBef>
          <a:spcPct val="20000"/>
        </a:spcBef>
        <a:buFont typeface="Arial" panose="020B0604020202020204" pitchFamily="34" charset="0"/>
        <a:buChar char="–"/>
        <a:defRPr kumimoji="1" sz="2634" kern="1200">
          <a:solidFill>
            <a:schemeClr val="tx1"/>
          </a:solidFill>
          <a:latin typeface="+mn-lt"/>
          <a:ea typeface="+mn-ea"/>
          <a:cs typeface="+mn-cs"/>
        </a:defRPr>
      </a:lvl2pPr>
      <a:lvl3pPr marL="1112543" indent="-222508" algn="l" defTabSz="890034" rtl="0" eaLnBrk="1" latinLnBrk="0" hangingPunct="1">
        <a:lnSpc>
          <a:spcPct val="120000"/>
        </a:lnSpc>
        <a:spcBef>
          <a:spcPct val="20000"/>
        </a:spcBef>
        <a:buFont typeface="Arial" panose="020B0604020202020204" pitchFamily="34" charset="0"/>
        <a:buChar char="•"/>
        <a:defRPr kumimoji="1" sz="2258" kern="1200">
          <a:solidFill>
            <a:schemeClr val="tx1"/>
          </a:solidFill>
          <a:latin typeface="+mn-lt"/>
          <a:ea typeface="+mn-ea"/>
          <a:cs typeface="+mn-cs"/>
        </a:defRPr>
      </a:lvl3pPr>
      <a:lvl4pPr marL="1557560" indent="-222508" algn="l" defTabSz="890034" rtl="0" eaLnBrk="1" latinLnBrk="0" hangingPunct="1">
        <a:lnSpc>
          <a:spcPct val="120000"/>
        </a:lnSpc>
        <a:spcBef>
          <a:spcPct val="20000"/>
        </a:spcBef>
        <a:buFont typeface="Arial" panose="020B0604020202020204" pitchFamily="34" charset="0"/>
        <a:buChar char="–"/>
        <a:defRPr kumimoji="1" sz="1881" kern="1200">
          <a:solidFill>
            <a:schemeClr val="tx1"/>
          </a:solidFill>
          <a:latin typeface="+mn-lt"/>
          <a:ea typeface="+mn-ea"/>
          <a:cs typeface="+mn-cs"/>
        </a:defRPr>
      </a:lvl4pPr>
      <a:lvl5pPr marL="2002577" indent="-222508" algn="l" defTabSz="890034" rtl="0" eaLnBrk="1" latinLnBrk="0" hangingPunct="1">
        <a:lnSpc>
          <a:spcPct val="120000"/>
        </a:lnSpc>
        <a:spcBef>
          <a:spcPct val="20000"/>
        </a:spcBef>
        <a:buFont typeface="Arial" panose="020B0604020202020204" pitchFamily="34" charset="0"/>
        <a:buChar char="»"/>
        <a:defRPr kumimoji="1" sz="1881" kern="1200">
          <a:solidFill>
            <a:schemeClr val="tx1"/>
          </a:solidFill>
          <a:latin typeface="+mn-lt"/>
          <a:ea typeface="+mn-ea"/>
          <a:cs typeface="+mn-cs"/>
        </a:defRPr>
      </a:lvl5pPr>
      <a:lvl6pPr marL="2447594" indent="-222508" algn="l" defTabSz="890034" rtl="0" eaLnBrk="1" latinLnBrk="0" hangingPunct="1">
        <a:spcBef>
          <a:spcPct val="20000"/>
        </a:spcBef>
        <a:buFont typeface="Arial" panose="020B0604020202020204" pitchFamily="34" charset="0"/>
        <a:buChar char="•"/>
        <a:defRPr kumimoji="1" sz="1923" kern="1200">
          <a:solidFill>
            <a:schemeClr val="tx1"/>
          </a:solidFill>
          <a:latin typeface="+mn-lt"/>
          <a:ea typeface="+mn-ea"/>
          <a:cs typeface="+mn-cs"/>
        </a:defRPr>
      </a:lvl6pPr>
      <a:lvl7pPr marL="2892612" indent="-222508" algn="l" defTabSz="890034" rtl="0" eaLnBrk="1" latinLnBrk="0" hangingPunct="1">
        <a:spcBef>
          <a:spcPct val="20000"/>
        </a:spcBef>
        <a:buFont typeface="Arial" panose="020B0604020202020204" pitchFamily="34" charset="0"/>
        <a:buChar char="•"/>
        <a:defRPr kumimoji="1" sz="1923" kern="1200">
          <a:solidFill>
            <a:schemeClr val="tx1"/>
          </a:solidFill>
          <a:latin typeface="+mn-lt"/>
          <a:ea typeface="+mn-ea"/>
          <a:cs typeface="+mn-cs"/>
        </a:defRPr>
      </a:lvl7pPr>
      <a:lvl8pPr marL="3337629" indent="-222508" algn="l" defTabSz="890034" rtl="0" eaLnBrk="1" latinLnBrk="0" hangingPunct="1">
        <a:spcBef>
          <a:spcPct val="20000"/>
        </a:spcBef>
        <a:buFont typeface="Arial" panose="020B0604020202020204" pitchFamily="34" charset="0"/>
        <a:buChar char="•"/>
        <a:defRPr kumimoji="1" sz="1923" kern="1200">
          <a:solidFill>
            <a:schemeClr val="tx1"/>
          </a:solidFill>
          <a:latin typeface="+mn-lt"/>
          <a:ea typeface="+mn-ea"/>
          <a:cs typeface="+mn-cs"/>
        </a:defRPr>
      </a:lvl8pPr>
      <a:lvl9pPr marL="3782646" indent="-222508" algn="l" defTabSz="890034" rtl="0" eaLnBrk="1" latinLnBrk="0" hangingPunct="1">
        <a:spcBef>
          <a:spcPct val="20000"/>
        </a:spcBef>
        <a:buFont typeface="Arial" panose="020B0604020202020204" pitchFamily="34" charset="0"/>
        <a:buChar char="•"/>
        <a:defRPr kumimoji="1" sz="1923" kern="1200">
          <a:solidFill>
            <a:schemeClr val="tx1"/>
          </a:solidFill>
          <a:latin typeface="+mn-lt"/>
          <a:ea typeface="+mn-ea"/>
          <a:cs typeface="+mn-cs"/>
        </a:defRPr>
      </a:lvl9pPr>
    </p:bodyStyle>
    <p:otherStyle>
      <a:defPPr>
        <a:defRPr lang="ja-JP"/>
      </a:defPPr>
      <a:lvl1pPr marL="0" algn="l" defTabSz="890034" rtl="0" eaLnBrk="1" latinLnBrk="0" hangingPunct="1">
        <a:defRPr kumimoji="1" sz="1835" kern="1200">
          <a:solidFill>
            <a:schemeClr val="tx1"/>
          </a:solidFill>
          <a:latin typeface="+mn-lt"/>
          <a:ea typeface="+mn-ea"/>
          <a:cs typeface="+mn-cs"/>
        </a:defRPr>
      </a:lvl1pPr>
      <a:lvl2pPr marL="445018" algn="l" defTabSz="890034" rtl="0" eaLnBrk="1" latinLnBrk="0" hangingPunct="1">
        <a:defRPr kumimoji="1" sz="1835" kern="1200">
          <a:solidFill>
            <a:schemeClr val="tx1"/>
          </a:solidFill>
          <a:latin typeface="+mn-lt"/>
          <a:ea typeface="+mn-ea"/>
          <a:cs typeface="+mn-cs"/>
        </a:defRPr>
      </a:lvl2pPr>
      <a:lvl3pPr marL="890034" algn="l" defTabSz="890034" rtl="0" eaLnBrk="1" latinLnBrk="0" hangingPunct="1">
        <a:defRPr kumimoji="1" sz="1835" kern="1200">
          <a:solidFill>
            <a:schemeClr val="tx1"/>
          </a:solidFill>
          <a:latin typeface="+mn-lt"/>
          <a:ea typeface="+mn-ea"/>
          <a:cs typeface="+mn-cs"/>
        </a:defRPr>
      </a:lvl3pPr>
      <a:lvl4pPr marL="1335052" algn="l" defTabSz="890034" rtl="0" eaLnBrk="1" latinLnBrk="0" hangingPunct="1">
        <a:defRPr kumimoji="1" sz="1835" kern="1200">
          <a:solidFill>
            <a:schemeClr val="tx1"/>
          </a:solidFill>
          <a:latin typeface="+mn-lt"/>
          <a:ea typeface="+mn-ea"/>
          <a:cs typeface="+mn-cs"/>
        </a:defRPr>
      </a:lvl4pPr>
      <a:lvl5pPr marL="1780069" algn="l" defTabSz="890034" rtl="0" eaLnBrk="1" latinLnBrk="0" hangingPunct="1">
        <a:defRPr kumimoji="1" sz="1835" kern="1200">
          <a:solidFill>
            <a:schemeClr val="tx1"/>
          </a:solidFill>
          <a:latin typeface="+mn-lt"/>
          <a:ea typeface="+mn-ea"/>
          <a:cs typeface="+mn-cs"/>
        </a:defRPr>
      </a:lvl5pPr>
      <a:lvl6pPr marL="2225086" algn="l" defTabSz="890034" rtl="0" eaLnBrk="1" latinLnBrk="0" hangingPunct="1">
        <a:defRPr kumimoji="1" sz="1835" kern="1200">
          <a:solidFill>
            <a:schemeClr val="tx1"/>
          </a:solidFill>
          <a:latin typeface="+mn-lt"/>
          <a:ea typeface="+mn-ea"/>
          <a:cs typeface="+mn-cs"/>
        </a:defRPr>
      </a:lvl6pPr>
      <a:lvl7pPr marL="2670104" algn="l" defTabSz="890034" rtl="0" eaLnBrk="1" latinLnBrk="0" hangingPunct="1">
        <a:defRPr kumimoji="1" sz="1835" kern="1200">
          <a:solidFill>
            <a:schemeClr val="tx1"/>
          </a:solidFill>
          <a:latin typeface="+mn-lt"/>
          <a:ea typeface="+mn-ea"/>
          <a:cs typeface="+mn-cs"/>
        </a:defRPr>
      </a:lvl7pPr>
      <a:lvl8pPr marL="3115120" algn="l" defTabSz="890034" rtl="0" eaLnBrk="1" latinLnBrk="0" hangingPunct="1">
        <a:defRPr kumimoji="1" sz="1835" kern="1200">
          <a:solidFill>
            <a:schemeClr val="tx1"/>
          </a:solidFill>
          <a:latin typeface="+mn-lt"/>
          <a:ea typeface="+mn-ea"/>
          <a:cs typeface="+mn-cs"/>
        </a:defRPr>
      </a:lvl8pPr>
      <a:lvl9pPr marL="3560137" algn="l" defTabSz="890034" rtl="0" eaLnBrk="1" latinLnBrk="0" hangingPunct="1">
        <a:defRPr kumimoji="1" sz="183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06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315" tIns="45657" rIns="91315" bIns="45657"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457200" y="1600217"/>
            <a:ext cx="8229600" cy="4525963"/>
          </a:xfrm>
          <a:prstGeom prst="rect">
            <a:avLst/>
          </a:prstGeom>
        </p:spPr>
        <p:txBody>
          <a:bodyPr vert="horz" lIns="91315" tIns="45657" rIns="91315" bIns="45657"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2"/>
          </p:nvPr>
        </p:nvSpPr>
        <p:spPr>
          <a:xfrm>
            <a:off x="457204" y="6356374"/>
            <a:ext cx="2133600" cy="365125"/>
          </a:xfrm>
          <a:prstGeom prst="rect">
            <a:avLst/>
          </a:prstGeom>
        </p:spPr>
        <p:txBody>
          <a:bodyPr vert="horz" lIns="91315" tIns="45657" rIns="91315" bIns="45657" rtlCol="0" anchor="ctr"/>
          <a:lstStyle>
            <a:lvl1pPr algn="l">
              <a:defRPr sz="1200">
                <a:solidFill>
                  <a:schemeClr val="tx1">
                    <a:tint val="75000"/>
                  </a:schemeClr>
                </a:solidFill>
              </a:defRPr>
            </a:lvl1pPr>
          </a:lstStyle>
          <a:p>
            <a:pPr defTabSz="913155"/>
            <a:endParaRPr lang="ja-JP" altLang="en-US">
              <a:solidFill>
                <a:prstClr val="black">
                  <a:tint val="75000"/>
                </a:prstClr>
              </a:solidFill>
            </a:endParaRPr>
          </a:p>
        </p:txBody>
      </p:sp>
      <p:sp>
        <p:nvSpPr>
          <p:cNvPr id="5" name="フッター プレースホルダ 4"/>
          <p:cNvSpPr>
            <a:spLocks noGrp="1"/>
          </p:cNvSpPr>
          <p:nvPr>
            <p:ph type="ftr" sz="quarter" idx="3"/>
          </p:nvPr>
        </p:nvSpPr>
        <p:spPr>
          <a:xfrm>
            <a:off x="3124211" y="6356374"/>
            <a:ext cx="2895600" cy="365125"/>
          </a:xfrm>
          <a:prstGeom prst="rect">
            <a:avLst/>
          </a:prstGeom>
        </p:spPr>
        <p:txBody>
          <a:bodyPr vert="horz" lIns="91315" tIns="45657" rIns="91315" bIns="45657" rtlCol="0" anchor="ctr"/>
          <a:lstStyle>
            <a:lvl1pPr algn="ctr">
              <a:defRPr sz="1200">
                <a:solidFill>
                  <a:schemeClr val="tx1">
                    <a:tint val="75000"/>
                  </a:schemeClr>
                </a:solidFill>
              </a:defRPr>
            </a:lvl1pPr>
          </a:lstStyle>
          <a:p>
            <a:pPr defTabSz="913155"/>
            <a:endParaRPr lang="ja-JP" altLang="en-US">
              <a:solidFill>
                <a:prstClr val="black">
                  <a:tint val="75000"/>
                </a:prstClr>
              </a:solidFill>
            </a:endParaRPr>
          </a:p>
        </p:txBody>
      </p:sp>
      <p:sp>
        <p:nvSpPr>
          <p:cNvPr id="6" name="スライド番号プレースホルダ 5"/>
          <p:cNvSpPr>
            <a:spLocks noGrp="1"/>
          </p:cNvSpPr>
          <p:nvPr>
            <p:ph type="sldNum" sz="quarter" idx="4"/>
          </p:nvPr>
        </p:nvSpPr>
        <p:spPr>
          <a:xfrm>
            <a:off x="6553205" y="6356374"/>
            <a:ext cx="2133600" cy="365125"/>
          </a:xfrm>
          <a:prstGeom prst="rect">
            <a:avLst/>
          </a:prstGeom>
        </p:spPr>
        <p:txBody>
          <a:bodyPr vert="horz" lIns="91315" tIns="45657" rIns="91315" bIns="45657" rtlCol="0" anchor="ctr"/>
          <a:lstStyle>
            <a:lvl1pPr algn="r">
              <a:defRPr sz="1200">
                <a:solidFill>
                  <a:schemeClr val="tx1">
                    <a:tint val="75000"/>
                  </a:schemeClr>
                </a:solidFill>
              </a:defRPr>
            </a:lvl1pPr>
          </a:lstStyle>
          <a:p>
            <a:pPr defTabSz="913155"/>
            <a:fld id="{D2D8002D-B5B0-4BAC-B1F6-782DDCCE6D9C}" type="slidenum">
              <a:rPr lang="ja-JP" altLang="en-US" smtClean="0">
                <a:solidFill>
                  <a:prstClr val="black">
                    <a:tint val="75000"/>
                  </a:prstClr>
                </a:solidFill>
              </a:rPr>
              <a:pPr defTabSz="913155"/>
              <a:t>‹#›</a:t>
            </a:fld>
            <a:endParaRPr lang="ja-JP" altLang="en-US">
              <a:solidFill>
                <a:prstClr val="black">
                  <a:tint val="75000"/>
                </a:prstClr>
              </a:solidFill>
            </a:endParaRPr>
          </a:p>
        </p:txBody>
      </p:sp>
    </p:spTree>
    <p:extLst>
      <p:ext uri="{BB962C8B-B14F-4D97-AF65-F5344CB8AC3E}">
        <p14:creationId xmlns:p14="http://schemas.microsoft.com/office/powerpoint/2010/main" val="322206061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Lst>
  <p:hf hdr="0" ftr="0" dt="0"/>
  <p:txStyles>
    <p:titleStyle>
      <a:lvl1pPr algn="ctr" defTabSz="913155" rtl="0" eaLnBrk="1" latinLnBrk="0" hangingPunct="1">
        <a:spcBef>
          <a:spcPct val="0"/>
        </a:spcBef>
        <a:buNone/>
        <a:defRPr kumimoji="1" sz="4400" kern="1200">
          <a:solidFill>
            <a:schemeClr val="tx1"/>
          </a:solidFill>
          <a:latin typeface="+mj-lt"/>
          <a:ea typeface="+mj-ea"/>
          <a:cs typeface="+mj-cs"/>
        </a:defRPr>
      </a:lvl1pPr>
    </p:titleStyle>
    <p:bodyStyle>
      <a:lvl1pPr marL="342435" indent="-342435" algn="l" defTabSz="913155"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1936" indent="-285361" algn="l" defTabSz="913155"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1446" indent="-228289" algn="l" defTabSz="913155"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598024" indent="-228289" algn="l" defTabSz="913155"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4601" indent="-228289" algn="l" defTabSz="913155"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1182" indent="-228289" algn="l" defTabSz="913155"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67757" indent="-228289" algn="l" defTabSz="913155"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4336" indent="-228289" algn="l" defTabSz="913155"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0912" indent="-228289" algn="l" defTabSz="913155"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3155" rtl="0" eaLnBrk="1" latinLnBrk="0" hangingPunct="1">
        <a:defRPr kumimoji="1" sz="1800" kern="1200">
          <a:solidFill>
            <a:schemeClr val="tx1"/>
          </a:solidFill>
          <a:latin typeface="+mn-lt"/>
          <a:ea typeface="+mn-ea"/>
          <a:cs typeface="+mn-cs"/>
        </a:defRPr>
      </a:lvl1pPr>
      <a:lvl2pPr marL="456578" algn="l" defTabSz="913155" rtl="0" eaLnBrk="1" latinLnBrk="0" hangingPunct="1">
        <a:defRPr kumimoji="1" sz="1800" kern="1200">
          <a:solidFill>
            <a:schemeClr val="tx1"/>
          </a:solidFill>
          <a:latin typeface="+mn-lt"/>
          <a:ea typeface="+mn-ea"/>
          <a:cs typeface="+mn-cs"/>
        </a:defRPr>
      </a:lvl2pPr>
      <a:lvl3pPr marL="913155" algn="l" defTabSz="913155" rtl="0" eaLnBrk="1" latinLnBrk="0" hangingPunct="1">
        <a:defRPr kumimoji="1" sz="1800" kern="1200">
          <a:solidFill>
            <a:schemeClr val="tx1"/>
          </a:solidFill>
          <a:latin typeface="+mn-lt"/>
          <a:ea typeface="+mn-ea"/>
          <a:cs typeface="+mn-cs"/>
        </a:defRPr>
      </a:lvl3pPr>
      <a:lvl4pPr marL="1369733" algn="l" defTabSz="913155" rtl="0" eaLnBrk="1" latinLnBrk="0" hangingPunct="1">
        <a:defRPr kumimoji="1" sz="1800" kern="1200">
          <a:solidFill>
            <a:schemeClr val="tx1"/>
          </a:solidFill>
          <a:latin typeface="+mn-lt"/>
          <a:ea typeface="+mn-ea"/>
          <a:cs typeface="+mn-cs"/>
        </a:defRPr>
      </a:lvl4pPr>
      <a:lvl5pPr marL="1826314" algn="l" defTabSz="913155" rtl="0" eaLnBrk="1" latinLnBrk="0" hangingPunct="1">
        <a:defRPr kumimoji="1" sz="1800" kern="1200">
          <a:solidFill>
            <a:schemeClr val="tx1"/>
          </a:solidFill>
          <a:latin typeface="+mn-lt"/>
          <a:ea typeface="+mn-ea"/>
          <a:cs typeface="+mn-cs"/>
        </a:defRPr>
      </a:lvl5pPr>
      <a:lvl6pPr marL="2282891" algn="l" defTabSz="913155" rtl="0" eaLnBrk="1" latinLnBrk="0" hangingPunct="1">
        <a:defRPr kumimoji="1" sz="1800" kern="1200">
          <a:solidFill>
            <a:schemeClr val="tx1"/>
          </a:solidFill>
          <a:latin typeface="+mn-lt"/>
          <a:ea typeface="+mn-ea"/>
          <a:cs typeface="+mn-cs"/>
        </a:defRPr>
      </a:lvl6pPr>
      <a:lvl7pPr marL="2739468" algn="l" defTabSz="913155" rtl="0" eaLnBrk="1" latinLnBrk="0" hangingPunct="1">
        <a:defRPr kumimoji="1" sz="1800" kern="1200">
          <a:solidFill>
            <a:schemeClr val="tx1"/>
          </a:solidFill>
          <a:latin typeface="+mn-lt"/>
          <a:ea typeface="+mn-ea"/>
          <a:cs typeface="+mn-cs"/>
        </a:defRPr>
      </a:lvl7pPr>
      <a:lvl8pPr marL="3196045" algn="l" defTabSz="913155" rtl="0" eaLnBrk="1" latinLnBrk="0" hangingPunct="1">
        <a:defRPr kumimoji="1" sz="1800" kern="1200">
          <a:solidFill>
            <a:schemeClr val="tx1"/>
          </a:solidFill>
          <a:latin typeface="+mn-lt"/>
          <a:ea typeface="+mn-ea"/>
          <a:cs typeface="+mn-cs"/>
        </a:defRPr>
      </a:lvl8pPr>
      <a:lvl9pPr marL="3652622" algn="l" defTabSz="913155"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61C509-C240-40A6-BB1A-64BE214C778E}" type="datetimeFigureOut">
              <a:rPr kumimoji="1" lang="ja-JP" altLang="en-US" smtClean="0"/>
              <a:pPr/>
              <a:t>2024/6/27</a:t>
            </a:fld>
            <a:endParaRPr kumimoji="1"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452A23-BFEA-43FD-98FB-69091C0AE9EE}" type="slidenum">
              <a:rPr kumimoji="1" lang="ja-JP" altLang="en-US" smtClean="0"/>
              <a:pPr/>
              <a:t>‹#›</a:t>
            </a:fld>
            <a:endParaRPr kumimoji="1" lang="ja-JP" altLang="en-US"/>
          </a:p>
        </p:txBody>
      </p:sp>
    </p:spTree>
    <p:extLst>
      <p:ext uri="{BB962C8B-B14F-4D97-AF65-F5344CB8AC3E}">
        <p14:creationId xmlns:p14="http://schemas.microsoft.com/office/powerpoint/2010/main" val="3038951122"/>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62" r:id="rId12"/>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2109090"/>
      </p:ext>
    </p:extLst>
  </p:cSld>
  <p:clrMap bg1="lt1" tx1="dk1" bg2="lt2" tx2="dk2" accent1="accent1" accent2="accent2" accent3="accent3" accent4="accent4" accent5="accent5" accent6="accent6" hlink="hlink" folHlink="folHlink"/>
  <p:sldLayoutIdLst>
    <p:sldLayoutId id="2147483761" r:id="rId1"/>
  </p:sldLayoutIdLst>
  <p:txStyles>
    <p:titleStyle>
      <a:lvl1pPr algn="l" defTabSz="685817"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5" indent="-171455" algn="l" defTabSz="685817"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63" indent="-171455" algn="l" defTabSz="685817"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72" indent="-171455" algn="l" defTabSz="685817"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80" indent="-171455" algn="l" defTabSz="685817"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89" indent="-171455" algn="l" defTabSz="685817"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98" indent="-171455" algn="l" defTabSz="685817"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906" indent="-171455" algn="l" defTabSz="685817"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815" indent="-171455" algn="l" defTabSz="685817"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723" indent="-171455" algn="l" defTabSz="685817"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17" rtl="0" eaLnBrk="1" latinLnBrk="0" hangingPunct="1">
        <a:defRPr kumimoji="1" sz="1350" kern="1200">
          <a:solidFill>
            <a:schemeClr val="tx1"/>
          </a:solidFill>
          <a:latin typeface="+mn-lt"/>
          <a:ea typeface="+mn-ea"/>
          <a:cs typeface="+mn-cs"/>
        </a:defRPr>
      </a:lvl1pPr>
      <a:lvl2pPr marL="342909" algn="l" defTabSz="685817" rtl="0" eaLnBrk="1" latinLnBrk="0" hangingPunct="1">
        <a:defRPr kumimoji="1" sz="1350" kern="1200">
          <a:solidFill>
            <a:schemeClr val="tx1"/>
          </a:solidFill>
          <a:latin typeface="+mn-lt"/>
          <a:ea typeface="+mn-ea"/>
          <a:cs typeface="+mn-cs"/>
        </a:defRPr>
      </a:lvl2pPr>
      <a:lvl3pPr marL="685817" algn="l" defTabSz="685817" rtl="0" eaLnBrk="1" latinLnBrk="0" hangingPunct="1">
        <a:defRPr kumimoji="1" sz="1350" kern="1200">
          <a:solidFill>
            <a:schemeClr val="tx1"/>
          </a:solidFill>
          <a:latin typeface="+mn-lt"/>
          <a:ea typeface="+mn-ea"/>
          <a:cs typeface="+mn-cs"/>
        </a:defRPr>
      </a:lvl3pPr>
      <a:lvl4pPr marL="1028726" algn="l" defTabSz="685817" rtl="0" eaLnBrk="1" latinLnBrk="0" hangingPunct="1">
        <a:defRPr kumimoji="1" sz="1350" kern="1200">
          <a:solidFill>
            <a:schemeClr val="tx1"/>
          </a:solidFill>
          <a:latin typeface="+mn-lt"/>
          <a:ea typeface="+mn-ea"/>
          <a:cs typeface="+mn-cs"/>
        </a:defRPr>
      </a:lvl4pPr>
      <a:lvl5pPr marL="1371634" algn="l" defTabSz="685817" rtl="0" eaLnBrk="1" latinLnBrk="0" hangingPunct="1">
        <a:defRPr kumimoji="1" sz="1350" kern="1200">
          <a:solidFill>
            <a:schemeClr val="tx1"/>
          </a:solidFill>
          <a:latin typeface="+mn-lt"/>
          <a:ea typeface="+mn-ea"/>
          <a:cs typeface="+mn-cs"/>
        </a:defRPr>
      </a:lvl5pPr>
      <a:lvl6pPr marL="1714543" algn="l" defTabSz="685817" rtl="0" eaLnBrk="1" latinLnBrk="0" hangingPunct="1">
        <a:defRPr kumimoji="1" sz="1350" kern="1200">
          <a:solidFill>
            <a:schemeClr val="tx1"/>
          </a:solidFill>
          <a:latin typeface="+mn-lt"/>
          <a:ea typeface="+mn-ea"/>
          <a:cs typeface="+mn-cs"/>
        </a:defRPr>
      </a:lvl6pPr>
      <a:lvl7pPr marL="2057451" algn="l" defTabSz="685817" rtl="0" eaLnBrk="1" latinLnBrk="0" hangingPunct="1">
        <a:defRPr kumimoji="1" sz="1350" kern="1200">
          <a:solidFill>
            <a:schemeClr val="tx1"/>
          </a:solidFill>
          <a:latin typeface="+mn-lt"/>
          <a:ea typeface="+mn-ea"/>
          <a:cs typeface="+mn-cs"/>
        </a:defRPr>
      </a:lvl7pPr>
      <a:lvl8pPr marL="2400360" algn="l" defTabSz="685817" rtl="0" eaLnBrk="1" latinLnBrk="0" hangingPunct="1">
        <a:defRPr kumimoji="1" sz="1350" kern="1200">
          <a:solidFill>
            <a:schemeClr val="tx1"/>
          </a:solidFill>
          <a:latin typeface="+mn-lt"/>
          <a:ea typeface="+mn-ea"/>
          <a:cs typeface="+mn-cs"/>
        </a:defRPr>
      </a:lvl8pPr>
      <a:lvl9pPr marL="2743269" algn="l" defTabSz="685817" rtl="0" eaLnBrk="1" latinLnBrk="0" hangingPunct="1">
        <a:defRPr kumimoji="1"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image" Target="../media/image27.jpeg"/><Relationship Id="rId5" Type="http://schemas.openxmlformats.org/officeDocument/2006/relationships/image" Target="../media/image26.emf"/><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image" Target="../media/image31.jpeg"/><Relationship Id="rId5" Type="http://schemas.openxmlformats.org/officeDocument/2006/relationships/image" Target="../media/image26.emf"/><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3.jpeg"/><Relationship Id="rId7" Type="http://schemas.openxmlformats.org/officeDocument/2006/relationships/image" Target="../media/image37.jpg"/><Relationship Id="rId12" Type="http://schemas.openxmlformats.org/officeDocument/2006/relationships/image" Target="../media/image42.jpeg"/><Relationship Id="rId2" Type="http://schemas.openxmlformats.org/officeDocument/2006/relationships/notesSlide" Target="../notesSlides/notesSlide11.xml"/><Relationship Id="rId16" Type="http://schemas.openxmlformats.org/officeDocument/2006/relationships/image" Target="../media/image46.jpeg"/><Relationship Id="rId1" Type="http://schemas.openxmlformats.org/officeDocument/2006/relationships/slideLayout" Target="../slideLayouts/slideLayout35.xml"/><Relationship Id="rId6" Type="http://schemas.openxmlformats.org/officeDocument/2006/relationships/image" Target="../media/image36.png"/><Relationship Id="rId11" Type="http://schemas.openxmlformats.org/officeDocument/2006/relationships/image" Target="../media/image41.jpeg"/><Relationship Id="rId5" Type="http://schemas.openxmlformats.org/officeDocument/2006/relationships/image" Target="../media/image35.jpg"/><Relationship Id="rId15" Type="http://schemas.openxmlformats.org/officeDocument/2006/relationships/image" Target="../media/image45.png"/><Relationship Id="rId10" Type="http://schemas.openxmlformats.org/officeDocument/2006/relationships/image" Target="../media/image40.jpe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jpeg"/></Relationships>
</file>

<file path=ppt/slides/_rels/slide14.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8.jpeg"/><Relationship Id="rId7" Type="http://schemas.openxmlformats.org/officeDocument/2006/relationships/image" Target="../media/image51.jpeg"/><Relationship Id="rId2" Type="http://schemas.openxmlformats.org/officeDocument/2006/relationships/image" Target="../media/image47.jpeg"/><Relationship Id="rId1" Type="http://schemas.openxmlformats.org/officeDocument/2006/relationships/slideLayout" Target="../slideLayouts/slideLayout35.xml"/><Relationship Id="rId6" Type="http://schemas.openxmlformats.org/officeDocument/2006/relationships/image" Target="../media/image50.emf"/><Relationship Id="rId5" Type="http://schemas.openxmlformats.org/officeDocument/2006/relationships/image" Target="../media/image49.jpe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image" Target="../media/image54.png"/><Relationship Id="rId7" Type="http://schemas.openxmlformats.org/officeDocument/2006/relationships/image" Target="../media/image58.jpeg"/><Relationship Id="rId12" Type="http://schemas.openxmlformats.org/officeDocument/2006/relationships/image" Target="../media/image63.png"/><Relationship Id="rId2" Type="http://schemas.openxmlformats.org/officeDocument/2006/relationships/image" Target="../media/image53.jpeg"/><Relationship Id="rId1" Type="http://schemas.openxmlformats.org/officeDocument/2006/relationships/slideLayout" Target="../slideLayouts/slideLayout35.xml"/><Relationship Id="rId6" Type="http://schemas.openxmlformats.org/officeDocument/2006/relationships/image" Target="../media/image57.jpeg"/><Relationship Id="rId11" Type="http://schemas.openxmlformats.org/officeDocument/2006/relationships/image" Target="../media/image62.jpeg"/><Relationship Id="rId5" Type="http://schemas.openxmlformats.org/officeDocument/2006/relationships/image" Target="../media/image56.png"/><Relationship Id="rId15" Type="http://schemas.openxmlformats.org/officeDocument/2006/relationships/image" Target="../media/image6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65.jpe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4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3.xml"/><Relationship Id="rId1" Type="http://schemas.openxmlformats.org/officeDocument/2006/relationships/slideLayout" Target="../slideLayouts/slideLayout35.xml"/><Relationship Id="rId4" Type="http://schemas.openxmlformats.org/officeDocument/2006/relationships/image" Target="../media/image67.emf"/></Relationships>
</file>

<file path=ppt/slides/_rels/slide1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4.xml"/><Relationship Id="rId1" Type="http://schemas.openxmlformats.org/officeDocument/2006/relationships/slideLayout" Target="../slideLayouts/slideLayout35.xml"/><Relationship Id="rId4" Type="http://schemas.openxmlformats.org/officeDocument/2006/relationships/chart" Target="../charts/chart7.xml"/></Relationships>
</file>

<file path=ppt/slides/_rels/slide19.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diagramQuickStyle" Target="../diagrams/quickStyle2.xml"/><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diagramLayout" Target="../diagrams/layout2.xml"/><Relationship Id="rId2" Type="http://schemas.openxmlformats.org/officeDocument/2006/relationships/notesSlide" Target="../notesSlides/notesSlide15.xml"/><Relationship Id="rId1" Type="http://schemas.openxmlformats.org/officeDocument/2006/relationships/slideLayout" Target="../slideLayouts/slideLayout35.xml"/><Relationship Id="rId6" Type="http://schemas.openxmlformats.org/officeDocument/2006/relationships/image" Target="../media/image71.svg"/><Relationship Id="rId11" Type="http://schemas.openxmlformats.org/officeDocument/2006/relationships/diagramData" Target="../diagrams/data2.xml"/><Relationship Id="rId5" Type="http://schemas.openxmlformats.org/officeDocument/2006/relationships/image" Target="../media/image70.png"/><Relationship Id="rId15" Type="http://schemas.microsoft.com/office/2007/relationships/diagramDrawing" Target="../diagrams/drawing2.xml"/><Relationship Id="rId10" Type="http://schemas.openxmlformats.org/officeDocument/2006/relationships/image" Target="../media/image75.jpeg"/><Relationship Id="rId4" Type="http://schemas.openxmlformats.org/officeDocument/2006/relationships/image" Target="../media/image69.svg"/><Relationship Id="rId9" Type="http://schemas.openxmlformats.org/officeDocument/2006/relationships/image" Target="../media/image74.png"/><Relationship Id="rId14" Type="http://schemas.openxmlformats.org/officeDocument/2006/relationships/diagramColors" Target="../diagrams/colors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8" Type="http://schemas.openxmlformats.org/officeDocument/2006/relationships/image" Target="../media/image83.jpeg"/><Relationship Id="rId13" Type="http://schemas.openxmlformats.org/officeDocument/2006/relationships/image" Target="../media/image88.png"/><Relationship Id="rId3" Type="http://schemas.openxmlformats.org/officeDocument/2006/relationships/image" Target="../media/image78.jpeg"/><Relationship Id="rId7" Type="http://schemas.openxmlformats.org/officeDocument/2006/relationships/image" Target="../media/image82.jpeg"/><Relationship Id="rId12" Type="http://schemas.openxmlformats.org/officeDocument/2006/relationships/image" Target="../media/image87.jpeg"/><Relationship Id="rId2" Type="http://schemas.openxmlformats.org/officeDocument/2006/relationships/image" Target="../media/image77.jpeg"/><Relationship Id="rId1" Type="http://schemas.openxmlformats.org/officeDocument/2006/relationships/slideLayout" Target="../slideLayouts/slideLayout23.xml"/><Relationship Id="rId6" Type="http://schemas.openxmlformats.org/officeDocument/2006/relationships/image" Target="../media/image81.jpeg"/><Relationship Id="rId11" Type="http://schemas.openxmlformats.org/officeDocument/2006/relationships/image" Target="../media/image86.jpeg"/><Relationship Id="rId5" Type="http://schemas.openxmlformats.org/officeDocument/2006/relationships/image" Target="../media/image80.jpeg"/><Relationship Id="rId10" Type="http://schemas.openxmlformats.org/officeDocument/2006/relationships/image" Target="../media/image85.jpeg"/><Relationship Id="rId4" Type="http://schemas.openxmlformats.org/officeDocument/2006/relationships/image" Target="../media/image79.jpeg"/><Relationship Id="rId9" Type="http://schemas.openxmlformats.org/officeDocument/2006/relationships/image" Target="../media/image84.jpeg"/></Relationships>
</file>

<file path=ppt/slides/_rels/slide2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97.jpeg"/><Relationship Id="rId13" Type="http://schemas.openxmlformats.org/officeDocument/2006/relationships/image" Target="../media/image102.jpeg"/><Relationship Id="rId18" Type="http://schemas.openxmlformats.org/officeDocument/2006/relationships/image" Target="../media/image107.jpeg"/><Relationship Id="rId3" Type="http://schemas.openxmlformats.org/officeDocument/2006/relationships/image" Target="../media/image92.jpeg"/><Relationship Id="rId21" Type="http://schemas.openxmlformats.org/officeDocument/2006/relationships/image" Target="../media/image110.jpeg"/><Relationship Id="rId7" Type="http://schemas.openxmlformats.org/officeDocument/2006/relationships/image" Target="../media/image96.jpeg"/><Relationship Id="rId12" Type="http://schemas.openxmlformats.org/officeDocument/2006/relationships/image" Target="../media/image101.jpeg"/><Relationship Id="rId17" Type="http://schemas.openxmlformats.org/officeDocument/2006/relationships/image" Target="../media/image106.jpeg"/><Relationship Id="rId2" Type="http://schemas.openxmlformats.org/officeDocument/2006/relationships/image" Target="../media/image91.jpeg"/><Relationship Id="rId16" Type="http://schemas.openxmlformats.org/officeDocument/2006/relationships/image" Target="../media/image105.jpeg"/><Relationship Id="rId20" Type="http://schemas.openxmlformats.org/officeDocument/2006/relationships/image" Target="../media/image109.jpeg"/><Relationship Id="rId1" Type="http://schemas.openxmlformats.org/officeDocument/2006/relationships/slideLayout" Target="../slideLayouts/slideLayout2.xml"/><Relationship Id="rId6" Type="http://schemas.openxmlformats.org/officeDocument/2006/relationships/image" Target="../media/image95.jpeg"/><Relationship Id="rId11" Type="http://schemas.openxmlformats.org/officeDocument/2006/relationships/image" Target="../media/image100.jpeg"/><Relationship Id="rId24" Type="http://schemas.openxmlformats.org/officeDocument/2006/relationships/image" Target="../media/image113.jpeg"/><Relationship Id="rId5" Type="http://schemas.openxmlformats.org/officeDocument/2006/relationships/image" Target="../media/image94.jpeg"/><Relationship Id="rId15" Type="http://schemas.openxmlformats.org/officeDocument/2006/relationships/image" Target="../media/image104.jpeg"/><Relationship Id="rId23" Type="http://schemas.openxmlformats.org/officeDocument/2006/relationships/image" Target="../media/image112.jpeg"/><Relationship Id="rId10" Type="http://schemas.openxmlformats.org/officeDocument/2006/relationships/image" Target="../media/image99.jpeg"/><Relationship Id="rId19" Type="http://schemas.openxmlformats.org/officeDocument/2006/relationships/image" Target="../media/image108.jpeg"/><Relationship Id="rId4" Type="http://schemas.openxmlformats.org/officeDocument/2006/relationships/image" Target="../media/image93.jpeg"/><Relationship Id="rId9" Type="http://schemas.openxmlformats.org/officeDocument/2006/relationships/image" Target="../media/image98.jpeg"/><Relationship Id="rId14" Type="http://schemas.openxmlformats.org/officeDocument/2006/relationships/image" Target="../media/image103.jpeg"/><Relationship Id="rId22" Type="http://schemas.openxmlformats.org/officeDocument/2006/relationships/image" Target="../media/image111.png"/></Relationships>
</file>

<file path=ppt/slides/_rels/slide27.xml.rels><?xml version="1.0" encoding="UTF-8" standalone="yes"?>
<Relationships xmlns="http://schemas.openxmlformats.org/package/2006/relationships"><Relationship Id="rId3" Type="http://schemas.openxmlformats.org/officeDocument/2006/relationships/image" Target="../media/image114.wmf"/><Relationship Id="rId2" Type="http://schemas.openxmlformats.org/officeDocument/2006/relationships/notesSlide" Target="../notesSlides/notesSlide18.xml"/><Relationship Id="rId1" Type="http://schemas.openxmlformats.org/officeDocument/2006/relationships/slideLayout" Target="../slideLayouts/slideLayout35.xml"/><Relationship Id="rId4" Type="http://schemas.openxmlformats.org/officeDocument/2006/relationships/image" Target="../media/image11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jpeg"/><Relationship Id="rId7" Type="http://schemas.openxmlformats.org/officeDocument/2006/relationships/image" Target="../media/image7.png"/><Relationship Id="rId12"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6.png"/><Relationship Id="rId11" Type="http://schemas.openxmlformats.org/officeDocument/2006/relationships/image" Target="../media/image11.jpe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chart" Target="../charts/chart5.xml"/><Relationship Id="rId2" Type="http://schemas.openxmlformats.org/officeDocument/2006/relationships/notesSlide" Target="../notesSlides/notesSlide7.xml"/><Relationship Id="rId1" Type="http://schemas.openxmlformats.org/officeDocument/2006/relationships/slideLayout" Target="../slideLayouts/slideLayout22.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7.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image" Target="../media/image17.png"/><Relationship Id="rId11" Type="http://schemas.openxmlformats.org/officeDocument/2006/relationships/image" Target="../media/image22.jpe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a:xfrm>
            <a:off x="685800" y="1772816"/>
            <a:ext cx="7772400" cy="2016224"/>
          </a:xfrm>
        </p:spPr>
        <p:txBody>
          <a:bodyPr>
            <a:normAutofit fontScale="90000"/>
          </a:bodyPr>
          <a:lstStyle/>
          <a:p>
            <a:pPr algn="ctr"/>
            <a:r>
              <a:rPr lang="ja-JP" altLang="en-US" dirty="0">
                <a:effectLst>
                  <a:outerShdw blurRad="50800" dist="38100" dir="2700000" algn="tl" rotWithShape="0">
                    <a:srgbClr val="174CB7">
                      <a:alpha val="80000"/>
                    </a:srgbClr>
                  </a:outerShdw>
                </a:effectLst>
              </a:rPr>
              <a:t>農山漁村発イノベーション対策</a:t>
            </a:r>
            <a:br>
              <a:rPr lang="en-US" altLang="ja-JP" dirty="0">
                <a:effectLst>
                  <a:outerShdw blurRad="50800" dist="38100" dir="2700000" algn="tl" rotWithShape="0">
                    <a:srgbClr val="174CB7">
                      <a:alpha val="80000"/>
                    </a:srgbClr>
                  </a:outerShdw>
                </a:effectLst>
              </a:rPr>
            </a:br>
            <a:r>
              <a:rPr lang="ja-JP" altLang="en-US" dirty="0">
                <a:effectLst>
                  <a:outerShdw blurRad="50800" dist="38100" dir="2700000" algn="tl" rotWithShape="0">
                    <a:srgbClr val="174CB7">
                      <a:alpha val="80000"/>
                    </a:srgbClr>
                  </a:outerShdw>
                </a:effectLst>
              </a:rPr>
              <a:t>及び</a:t>
            </a:r>
            <a:br>
              <a:rPr lang="en-US" altLang="ja-JP" dirty="0">
                <a:effectLst>
                  <a:outerShdw blurRad="50800" dist="38100" dir="2700000" algn="tl" rotWithShape="0">
                    <a:srgbClr val="174CB7">
                      <a:alpha val="80000"/>
                    </a:srgbClr>
                  </a:outerShdw>
                </a:effectLst>
              </a:rPr>
            </a:br>
            <a:r>
              <a:rPr lang="ja-JP" altLang="en-US" dirty="0">
                <a:effectLst>
                  <a:outerShdw blurRad="50800" dist="38100" dir="2700000" algn="tl" rotWithShape="0">
                    <a:srgbClr val="174CB7">
                      <a:alpha val="80000"/>
                    </a:srgbClr>
                  </a:outerShdw>
                </a:effectLst>
              </a:rPr>
              <a:t>農泊推進対策について</a:t>
            </a:r>
            <a:endParaRPr kumimoji="1" lang="ja-JP" altLang="en-US" dirty="0">
              <a:effectLst>
                <a:outerShdw blurRad="50800" dist="38100" dir="2700000" algn="tl" rotWithShape="0">
                  <a:srgbClr val="174CB7">
                    <a:alpha val="80000"/>
                  </a:srgbClr>
                </a:outerShdw>
              </a:effectLst>
            </a:endParaRPr>
          </a:p>
        </p:txBody>
      </p:sp>
      <p:sp>
        <p:nvSpPr>
          <p:cNvPr id="5" name="サブタイトル 4"/>
          <p:cNvSpPr>
            <a:spLocks noGrp="1"/>
          </p:cNvSpPr>
          <p:nvPr>
            <p:ph type="subTitle" idx="1"/>
          </p:nvPr>
        </p:nvSpPr>
        <p:spPr>
          <a:xfrm>
            <a:off x="1371600" y="4509120"/>
            <a:ext cx="6400800" cy="1656184"/>
          </a:xfrm>
        </p:spPr>
        <p:txBody>
          <a:bodyPr>
            <a:normAutofit/>
          </a:bodyPr>
          <a:lstStyle/>
          <a:p>
            <a:r>
              <a:rPr lang="ja-JP" altLang="en-US" dirty="0">
                <a:latin typeface="+mn-ea"/>
              </a:rPr>
              <a:t>令和６年６月</a:t>
            </a:r>
            <a:endParaRPr lang="en-US" altLang="ja-JP" dirty="0">
              <a:latin typeface="+mn-ea"/>
            </a:endParaRPr>
          </a:p>
          <a:p>
            <a:endParaRPr lang="ja-JP" altLang="en-US" dirty="0">
              <a:latin typeface="+mn-ea"/>
            </a:endParaRPr>
          </a:p>
          <a:p>
            <a:r>
              <a:rPr lang="zh-TW" altLang="en-US" dirty="0">
                <a:latin typeface="+mn-ea"/>
              </a:rPr>
              <a:t>農林水産省農村振興局</a:t>
            </a:r>
            <a:endParaRPr lang="en-US" altLang="zh-TW" dirty="0">
              <a:latin typeface="+mn-ea"/>
            </a:endParaRPr>
          </a:p>
          <a:p>
            <a:r>
              <a:rPr lang="zh-TW" altLang="en-US" dirty="0">
                <a:latin typeface="+mn-ea"/>
              </a:rPr>
              <a:t>地域整備課活性化支援班</a:t>
            </a:r>
            <a:r>
              <a:rPr lang="ja-JP" altLang="en-US" dirty="0">
                <a:latin typeface="+mn-ea"/>
              </a:rPr>
              <a:t>　正野</a:t>
            </a:r>
            <a:endParaRPr lang="zh-TW" altLang="en-US" dirty="0">
              <a:latin typeface="+mn-ea"/>
            </a:endParaRPr>
          </a:p>
        </p:txBody>
      </p:sp>
      <p:sp>
        <p:nvSpPr>
          <p:cNvPr id="6" name="タイトル 1">
            <a:extLst>
              <a:ext uri="{FF2B5EF4-FFF2-40B4-BE49-F238E27FC236}">
                <a16:creationId xmlns:a16="http://schemas.microsoft.com/office/drawing/2014/main" id="{A13B0510-3C92-4A3D-A345-B7EDC1675582}"/>
              </a:ext>
            </a:extLst>
          </p:cNvPr>
          <p:cNvSpPr txBox="1">
            <a:spLocks/>
          </p:cNvSpPr>
          <p:nvPr/>
        </p:nvSpPr>
        <p:spPr>
          <a:xfrm>
            <a:off x="0" y="1"/>
            <a:ext cx="5220072" cy="692695"/>
          </a:xfrm>
          <a:prstGeom prst="rect">
            <a:avLst/>
          </a:prstGeom>
        </p:spPr>
        <p:txBody>
          <a:bodyPr vert="horz" lIns="36000" tIns="36000" rIns="36000" bIns="36000" rtlCol="0" anchor="ctr">
            <a:normAutofit fontScale="92500"/>
          </a:bodyPr>
          <a:lstStyle>
            <a:lvl1pPr algn="l" defTabSz="890034" rtl="0" eaLnBrk="1" latinLnBrk="0" hangingPunct="1">
              <a:lnSpc>
                <a:spcPct val="120000"/>
              </a:lnSpc>
              <a:spcBef>
                <a:spcPct val="0"/>
              </a:spcBef>
              <a:buNone/>
              <a:defRPr kumimoji="1" sz="4139" kern="1200">
                <a:solidFill>
                  <a:schemeClr val="bg1"/>
                </a:solidFill>
                <a:latin typeface="+mj-lt"/>
                <a:ea typeface="+mj-ea"/>
                <a:cs typeface="+mj-cs"/>
              </a:defRPr>
            </a:lvl1pPr>
          </a:lstStyle>
          <a:p>
            <a:pPr algn="dist" fontAlgn="auto">
              <a:spcAft>
                <a:spcPts val="0"/>
              </a:spcAft>
            </a:pPr>
            <a:r>
              <a:rPr lang="ja-JP" altLang="en-US" sz="2800" spc="-50" dirty="0">
                <a:solidFill>
                  <a:schemeClr val="tx1"/>
                </a:solidFill>
                <a:latin typeface="+mn-ea"/>
                <a:ea typeface="+mn-ea"/>
              </a:rPr>
              <a:t>令和６年度　山村振興実務研修会</a:t>
            </a:r>
          </a:p>
        </p:txBody>
      </p:sp>
      <p:sp>
        <p:nvSpPr>
          <p:cNvPr id="2" name="スライド番号プレースホルダー 1">
            <a:extLst>
              <a:ext uri="{FF2B5EF4-FFF2-40B4-BE49-F238E27FC236}">
                <a16:creationId xmlns:a16="http://schemas.microsoft.com/office/drawing/2014/main" id="{2F37C946-F391-2817-B1DD-A6DF0FA53E0E}"/>
              </a:ext>
            </a:extLst>
          </p:cNvPr>
          <p:cNvSpPr>
            <a:spLocks noGrp="1"/>
          </p:cNvSpPr>
          <p:nvPr>
            <p:ph type="sldNum" sz="quarter" idx="12"/>
          </p:nvPr>
        </p:nvSpPr>
        <p:spPr>
          <a:xfrm>
            <a:off x="7092280" y="6525344"/>
            <a:ext cx="2057400" cy="337038"/>
          </a:xfrm>
        </p:spPr>
        <p:txBody>
          <a:bodyPr/>
          <a:lstStyle/>
          <a:p>
            <a:pPr defTabSz="840615" fontAlgn="auto">
              <a:spcBef>
                <a:spcPts val="0"/>
              </a:spcBef>
              <a:spcAft>
                <a:spcPts val="0"/>
              </a:spcAft>
            </a:pPr>
            <a:fld id="{E623F6BE-AA73-45AC-8696-7AF00DAEA71B}" type="slidenum">
              <a:rPr lang="ja-JP" altLang="en-US" sz="1846">
                <a:solidFill>
                  <a:prstClr val="black"/>
                </a:solidFill>
                <a:latin typeface="游ゴシック" panose="020B0400000000000000" pitchFamily="50" charset="-128"/>
                <a:ea typeface="游ゴシック" panose="020B0400000000000000" pitchFamily="50" charset="-128"/>
              </a:rPr>
              <a:pPr defTabSz="840615" fontAlgn="auto">
                <a:spcBef>
                  <a:spcPts val="0"/>
                </a:spcBef>
                <a:spcAft>
                  <a:spcPts val="0"/>
                </a:spcAft>
              </a:pPr>
              <a:t>1</a:t>
            </a:fld>
            <a:endParaRPr lang="ja-JP" altLang="en-US" sz="1846" dirty="0">
              <a:solidFill>
                <a:prstClr val="black"/>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7647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タイトル 1">
            <a:extLst>
              <a:ext uri="{FF2B5EF4-FFF2-40B4-BE49-F238E27FC236}">
                <a16:creationId xmlns:a16="http://schemas.microsoft.com/office/drawing/2014/main" id="{10B576E5-0499-4A9C-BED9-BEA03C5BE442}"/>
              </a:ext>
            </a:extLst>
          </p:cNvPr>
          <p:cNvSpPr txBox="1">
            <a:spLocks/>
          </p:cNvSpPr>
          <p:nvPr/>
        </p:nvSpPr>
        <p:spPr>
          <a:xfrm>
            <a:off x="1" y="239875"/>
            <a:ext cx="9081127" cy="486958"/>
          </a:xfrm>
          <a:prstGeom prst="rect">
            <a:avLst/>
          </a:prstGeom>
        </p:spPr>
        <p:txBody>
          <a:bodyPr>
            <a:normAutofit/>
          </a:bodyPr>
          <a:lstStyle>
            <a:lvl1pPr algn="l" defTabSz="914400" rtl="0" eaLnBrk="1" latinLnBrk="0" hangingPunct="1">
              <a:spcBef>
                <a:spcPct val="0"/>
              </a:spcBef>
              <a:buNone/>
              <a:defRPr kumimoji="1" sz="2400" b="0" kern="1200">
                <a:solidFill>
                  <a:schemeClr val="tx1"/>
                </a:solidFill>
                <a:latin typeface="+mj-lt"/>
                <a:ea typeface="+mj-ea"/>
                <a:cs typeface="+mj-cs"/>
              </a:defRPr>
            </a:lvl1pPr>
          </a:lstStyle>
          <a:p>
            <a:pPr algn="ctr" defTabSz="844083" fontAlgn="auto">
              <a:spcAft>
                <a:spcPts val="0"/>
              </a:spcAft>
              <a:defRPr/>
            </a:pPr>
            <a:r>
              <a:rPr lang="ja-JP" altLang="en-US" sz="1846" b="1" dirty="0">
                <a:solidFill>
                  <a:sysClr val="windowText" lastClr="000000"/>
                </a:solidFill>
                <a:latin typeface="Arial"/>
                <a:ea typeface="Meiryo UI"/>
              </a:rPr>
              <a:t>農山漁村発イノベーションの優良事例（地域資源の新たな活用）</a:t>
            </a:r>
          </a:p>
        </p:txBody>
      </p:sp>
      <p:cxnSp>
        <p:nvCxnSpPr>
          <p:cNvPr id="26" name="直線コネクタ 25">
            <a:extLst>
              <a:ext uri="{FF2B5EF4-FFF2-40B4-BE49-F238E27FC236}">
                <a16:creationId xmlns:a16="http://schemas.microsoft.com/office/drawing/2014/main" id="{D09A4105-C6F1-44B8-8E32-78EA71320F86}"/>
              </a:ext>
            </a:extLst>
          </p:cNvPr>
          <p:cNvCxnSpPr>
            <a:cxnSpLocks/>
          </p:cNvCxnSpPr>
          <p:nvPr/>
        </p:nvCxnSpPr>
        <p:spPr>
          <a:xfrm>
            <a:off x="1513" y="637305"/>
            <a:ext cx="9088880" cy="0"/>
          </a:xfrm>
          <a:prstGeom prst="line">
            <a:avLst/>
          </a:prstGeom>
          <a:noFill/>
          <a:ln w="57150" cap="flat" cmpd="sng" algn="ctr">
            <a:gradFill flip="none" rotWithShape="1">
              <a:gsLst>
                <a:gs pos="100000">
                  <a:srgbClr val="5B9BD5">
                    <a:lumMod val="5000"/>
                    <a:lumOff val="95000"/>
                  </a:srgbClr>
                </a:gs>
                <a:gs pos="22000">
                  <a:srgbClr val="70AD47">
                    <a:lumMod val="40000"/>
                    <a:lumOff val="60000"/>
                  </a:srgbClr>
                </a:gs>
                <a:gs pos="73000">
                  <a:srgbClr val="70AD47">
                    <a:lumMod val="60000"/>
                    <a:lumOff val="40000"/>
                  </a:srgbClr>
                </a:gs>
                <a:gs pos="0">
                  <a:srgbClr val="70AD47">
                    <a:lumMod val="75000"/>
                  </a:srgbClr>
                </a:gs>
              </a:gsLst>
              <a:lin ang="0" scaled="1"/>
              <a:tileRect/>
            </a:gradFill>
            <a:prstDash val="solid"/>
            <a:miter lim="800000"/>
          </a:ln>
          <a:effectLst/>
        </p:spPr>
      </p:cxnSp>
      <p:grpSp>
        <p:nvGrpSpPr>
          <p:cNvPr id="5" name="グループ化 4">
            <a:extLst>
              <a:ext uri="{FF2B5EF4-FFF2-40B4-BE49-F238E27FC236}">
                <a16:creationId xmlns:a16="http://schemas.microsoft.com/office/drawing/2014/main" id="{5F0741FA-1A60-DE6F-70CF-360B2AE97357}"/>
              </a:ext>
            </a:extLst>
          </p:cNvPr>
          <p:cNvGrpSpPr/>
          <p:nvPr/>
        </p:nvGrpSpPr>
        <p:grpSpPr>
          <a:xfrm>
            <a:off x="4614628" y="958744"/>
            <a:ext cx="4426102" cy="5604869"/>
            <a:chOff x="-87560" y="1033479"/>
            <a:chExt cx="4794944" cy="4475657"/>
          </a:xfrm>
        </p:grpSpPr>
        <p:sp>
          <p:nvSpPr>
            <p:cNvPr id="6" name="正方形/長方形 5">
              <a:extLst>
                <a:ext uri="{FF2B5EF4-FFF2-40B4-BE49-F238E27FC236}">
                  <a16:creationId xmlns:a16="http://schemas.microsoft.com/office/drawing/2014/main" id="{39D50133-45DA-18FC-DAE7-0237BE0299D4}"/>
                </a:ext>
              </a:extLst>
            </p:cNvPr>
            <p:cNvSpPr/>
            <p:nvPr/>
          </p:nvSpPr>
          <p:spPr>
            <a:xfrm>
              <a:off x="-87560" y="1033479"/>
              <a:ext cx="4794944" cy="4475657"/>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a:spAutoFit/>
            </a:bodyPr>
            <a:lstStyle/>
            <a:p>
              <a:pPr algn="ctr" defTabSz="844083" eaLnBrk="0" hangingPunct="0">
                <a:spcAft>
                  <a:spcPts val="0"/>
                </a:spcAft>
                <a:defRPr/>
              </a:pPr>
              <a:endParaRPr lang="en-US" altLang="ja-JP" sz="1477"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defTabSz="844083" eaLnBrk="0" hangingPunct="0">
                <a:spcAft>
                  <a:spcPts val="0"/>
                </a:spcAft>
                <a:defRPr/>
              </a:pPr>
              <a:endParaRPr lang="en-US" altLang="ja-JP" sz="1477"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defTabSz="844083" eaLnBrk="0" hangingPunct="0">
                <a:spcAft>
                  <a:spcPts val="0"/>
                </a:spcAft>
                <a:defRPr/>
              </a:pPr>
              <a:endParaRPr lang="en-US" altLang="ja-JP" sz="1477"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defTabSz="844083" eaLnBrk="0" hangingPunct="0">
                <a:spcBef>
                  <a:spcPts val="554"/>
                </a:spcBef>
                <a:spcAft>
                  <a:spcPts val="0"/>
                </a:spcAft>
                <a:defRPr/>
              </a:pPr>
              <a:r>
                <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&lt;</a:t>
              </a: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「ディスカバー農山漁村の</a:t>
              </a:r>
              <a:r>
                <a:rPr lang="ja-JP" altLang="en-US" sz="1292">
                  <a:solidFill>
                    <a:prstClr val="black"/>
                  </a:solidFill>
                  <a:latin typeface="Meiryo UI" panose="020B0604030504040204" pitchFamily="50" charset="-128"/>
                  <a:ea typeface="Meiryo UI" panose="020B0604030504040204" pitchFamily="50" charset="-128"/>
                  <a:cs typeface="Meiryo UI" panose="020B0604030504040204" pitchFamily="50" charset="-128"/>
                </a:rPr>
                <a:t>宝」（第８回選定）　特別</a:t>
              </a: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賞</a:t>
              </a:r>
              <a:r>
                <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&gt;</a:t>
              </a:r>
            </a:p>
            <a:p>
              <a:pPr defTabSz="844083" eaLnBrk="0" hangingPunct="0">
                <a:spcBef>
                  <a:spcPts val="554"/>
                </a:spcBef>
                <a:spcAft>
                  <a:spcPts val="0"/>
                </a:spcAft>
                <a:defRPr/>
              </a:pPr>
              <a:endParaRPr lang="en-US" altLang="ja-JP"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eaLnBrk="0" hangingPunct="0">
                <a:spcBef>
                  <a:spcPts val="554"/>
                </a:spcBef>
                <a:spcAft>
                  <a:spcPts val="0"/>
                </a:spcAft>
                <a:defRPr/>
              </a:pPr>
              <a:endParaRPr lang="en-US" altLang="ja-JP"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eaLnBrk="0" hangingPunct="0">
                <a:spcBef>
                  <a:spcPts val="554"/>
                </a:spcBef>
                <a:spcAft>
                  <a:spcPts val="0"/>
                </a:spcAft>
                <a:defRPr/>
              </a:pPr>
              <a:endParaRPr lang="en-US" altLang="ja-JP"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eaLnBrk="0" hangingPunct="0">
                <a:spcBef>
                  <a:spcPts val="554"/>
                </a:spcBef>
                <a:spcAft>
                  <a:spcPts val="0"/>
                </a:spcAft>
                <a:defRPr/>
              </a:pPr>
              <a:endParaRPr lang="en-US" altLang="ja-JP"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eaLnBrk="0" hangingPunct="0">
                <a:spcBef>
                  <a:spcPts val="554"/>
                </a:spcBef>
                <a:spcAft>
                  <a:spcPts val="0"/>
                </a:spcAft>
                <a:defRPr/>
              </a:pPr>
              <a:r>
                <a:rPr lang="ja-JP" altLang="en-US"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eaLnBrk="0" hangingPunct="0">
                <a:spcBef>
                  <a:spcPts val="554"/>
                </a:spcBef>
                <a:spcAft>
                  <a:spcPts val="0"/>
                </a:spcAft>
                <a:defRPr/>
              </a:pPr>
              <a:endParaRPr lang="en-US" altLang="ja-JP"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eaLnBrk="0" hangingPunct="0">
                <a:spcBef>
                  <a:spcPts val="554"/>
                </a:spcBef>
                <a:spcAft>
                  <a:spcPts val="0"/>
                </a:spcAft>
                <a:defRPr/>
              </a:pPr>
              <a:endParaRPr lang="en-US" altLang="ja-JP"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eaLnBrk="0" hangingPunct="0">
                <a:spcBef>
                  <a:spcPts val="554"/>
                </a:spcBef>
                <a:spcAft>
                  <a:spcPts val="0"/>
                </a:spcAft>
                <a:defRPr/>
              </a:pPr>
              <a:endParaRPr lang="en-US" altLang="ja-JP"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eaLnBrk="0" hangingPunct="0">
                <a:spcBef>
                  <a:spcPts val="554"/>
                </a:spcBef>
                <a:spcAft>
                  <a:spcPts val="0"/>
                </a:spcAft>
                <a:defRPr/>
              </a:pPr>
              <a:endParaRPr lang="en-US" altLang="ja-JP"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eaLnBrk="0" hangingPunct="0">
                <a:spcBef>
                  <a:spcPts val="554"/>
                </a:spcBef>
                <a:spcAft>
                  <a:spcPts val="0"/>
                </a:spcAft>
                <a:defRPr/>
              </a:pPr>
              <a:endParaRPr lang="en-US" altLang="ja-JP"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96718" indent="-263776" defTabSz="844083" eaLnBrk="0" hangingPunct="0">
                <a:lnSpc>
                  <a:spcPts val="2031"/>
                </a:lnSpc>
                <a:buFont typeface="Wingdings" panose="05000000000000000000" pitchFamily="2" charset="2"/>
                <a:buChar char="Ø"/>
                <a:defRPr/>
              </a:pPr>
              <a:r>
                <a:rPr lang="ja-JP" altLang="en-US" sz="1477" dirty="0">
                  <a:solidFill>
                    <a:prstClr val="black"/>
                  </a:solidFill>
                  <a:latin typeface="Meiryo UI" panose="020B0604030504040204" pitchFamily="50" charset="-128"/>
                  <a:ea typeface="Meiryo UI" panose="020B0604030504040204" pitchFamily="50" charset="-128"/>
                  <a:cs typeface="メイリオ" pitchFamily="50" charset="-128"/>
                </a:rPr>
                <a:t>売上高</a:t>
              </a:r>
              <a:endParaRPr lang="en-US" altLang="ja-JP" sz="1477" dirty="0">
                <a:solidFill>
                  <a:prstClr val="black"/>
                </a:solidFill>
                <a:latin typeface="Meiryo UI" panose="020B0604030504040204" pitchFamily="50" charset="-128"/>
                <a:ea typeface="Meiryo UI" panose="020B0604030504040204" pitchFamily="50" charset="-128"/>
                <a:cs typeface="メイリオ" pitchFamily="50" charset="-128"/>
              </a:endParaRPr>
            </a:p>
            <a:p>
              <a:pPr defTabSz="844083" eaLnBrk="0" hangingPunct="0">
                <a:lnSpc>
                  <a:spcPts val="2031"/>
                </a:lnSpc>
                <a:defRPr/>
              </a:pPr>
              <a:r>
                <a:rPr lang="ja-JP" altLang="en-US"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・農産物、６次化商品の売上</a:t>
              </a:r>
              <a:endParaRPr lang="en-US" altLang="ja-JP"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eaLnBrk="0" hangingPunct="0">
                <a:lnSpc>
                  <a:spcPts val="2031"/>
                </a:lnSpc>
                <a:defRPr/>
              </a:pPr>
              <a:r>
                <a:rPr lang="ja-JP" altLang="en-US"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4,500</a:t>
              </a:r>
              <a:r>
                <a:rPr lang="ja-JP" altLang="en-US"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万円（</a:t>
              </a:r>
              <a:r>
                <a:rPr lang="en-US" altLang="ja-JP"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H28</a:t>
              </a:r>
              <a:r>
                <a:rPr lang="ja-JP" altLang="en-US"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7,900</a:t>
              </a:r>
              <a:r>
                <a:rPr lang="ja-JP" altLang="en-US"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万円（</a:t>
              </a:r>
              <a:r>
                <a:rPr lang="en-US" altLang="ja-JP"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R4</a:t>
              </a:r>
              <a:r>
                <a:rPr lang="ja-JP" altLang="en-US"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eaLnBrk="0" hangingPunct="0">
                <a:lnSpc>
                  <a:spcPts val="2031"/>
                </a:lnSpc>
                <a:defRPr/>
              </a:pPr>
              <a:r>
                <a:rPr lang="en-US" altLang="ja-JP"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・竹林入場者数</a:t>
              </a:r>
              <a:endParaRPr lang="en-US" altLang="ja-JP"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eaLnBrk="0" hangingPunct="0">
                <a:lnSpc>
                  <a:spcPts val="2031"/>
                </a:lnSpc>
                <a:defRPr/>
              </a:pPr>
              <a:r>
                <a:rPr lang="ja-JP" altLang="en-US"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千人（</a:t>
              </a:r>
              <a:r>
                <a:rPr lang="en-US" altLang="ja-JP"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H28</a:t>
              </a:r>
              <a:r>
                <a:rPr lang="ja-JP" altLang="en-US"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  </a:t>
              </a:r>
              <a:r>
                <a:rPr lang="en-US" altLang="ja-JP"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8</a:t>
              </a:r>
              <a:r>
                <a:rPr lang="ja-JP" altLang="en-US"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万人（</a:t>
              </a:r>
              <a:r>
                <a:rPr lang="en-US" altLang="ja-JP"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R4</a:t>
              </a:r>
              <a:r>
                <a:rPr lang="ja-JP" altLang="en-US"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eaLnBrk="0" hangingPunct="0">
                <a:lnSpc>
                  <a:spcPts val="2031"/>
                </a:lnSpc>
                <a:defRPr/>
              </a:pPr>
              <a:endParaRPr lang="en-US" altLang="ja-JP"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角丸四角形 43">
              <a:extLst>
                <a:ext uri="{FF2B5EF4-FFF2-40B4-BE49-F238E27FC236}">
                  <a16:creationId xmlns:a16="http://schemas.microsoft.com/office/drawing/2014/main" id="{F9ACD7DB-9BEB-6586-DE67-59F093FBF831}"/>
                </a:ext>
              </a:extLst>
            </p:cNvPr>
            <p:cNvSpPr/>
            <p:nvPr/>
          </p:nvSpPr>
          <p:spPr>
            <a:xfrm>
              <a:off x="304754" y="1094462"/>
              <a:ext cx="3888432" cy="49327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844083" eaLnBrk="0" hangingPunct="0">
                <a:defRPr/>
              </a:pPr>
              <a:r>
                <a:rPr lang="ja-JP" altLang="en-US" sz="1846" b="1">
                  <a:solidFill>
                    <a:prstClr val="black"/>
                  </a:solidFill>
                  <a:latin typeface="Meiryo UI" panose="020B0604030504040204" pitchFamily="50" charset="-128"/>
                  <a:ea typeface="Meiryo UI" panose="020B0604030504040204" pitchFamily="50" charset="-128"/>
                  <a:cs typeface="Meiryo UI" panose="020B0604030504040204" pitchFamily="50" charset="-128"/>
                </a:rPr>
                <a:t>株式会社ワカヤマファーム</a:t>
              </a:r>
              <a:endParaRPr lang="en-US" altLang="ja-JP" sz="1846" b="1">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defTabSz="844083" eaLnBrk="0" hangingPunct="0">
                <a:defRPr/>
              </a:pPr>
              <a:r>
                <a:rPr lang="ja-JP" altLang="en-US" sz="1846" b="1">
                  <a:solidFill>
                    <a:prstClr val="black"/>
                  </a:solidFill>
                  <a:latin typeface="Meiryo UI" panose="020B0604030504040204" pitchFamily="50" charset="-128"/>
                  <a:ea typeface="Meiryo UI" panose="020B0604030504040204" pitchFamily="50" charset="-128"/>
                  <a:cs typeface="Meiryo UI" panose="020B0604030504040204" pitchFamily="50" charset="-128"/>
                </a:rPr>
                <a:t>（栃木県宇都宮市）</a:t>
              </a:r>
            </a:p>
          </p:txBody>
        </p:sp>
      </p:grpSp>
      <p:sp>
        <p:nvSpPr>
          <p:cNvPr id="8" name="正方形/長方形 7">
            <a:extLst>
              <a:ext uri="{FF2B5EF4-FFF2-40B4-BE49-F238E27FC236}">
                <a16:creationId xmlns:a16="http://schemas.microsoft.com/office/drawing/2014/main" id="{E6F9995F-4CC1-7F86-BB90-4C33E929F299}"/>
              </a:ext>
            </a:extLst>
          </p:cNvPr>
          <p:cNvSpPr/>
          <p:nvPr/>
        </p:nvSpPr>
        <p:spPr>
          <a:xfrm>
            <a:off x="6265114" y="2184938"/>
            <a:ext cx="2725086" cy="2374111"/>
          </a:xfrm>
          <a:prstGeom prst="rect">
            <a:avLst/>
          </a:prstGeom>
        </p:spPr>
        <p:txBody>
          <a:bodyPr wrap="square">
            <a:spAutoFit/>
          </a:bodyPr>
          <a:lstStyle/>
          <a:p>
            <a:pPr defTabSz="844083" eaLnBrk="0" hangingPunct="0">
              <a:lnSpc>
                <a:spcPts val="2031"/>
              </a:lnSpc>
              <a:spcAft>
                <a:spcPts val="0"/>
              </a:spcAft>
              <a:defRPr/>
            </a:pPr>
            <a:r>
              <a:rPr lang="ja-JP" altLang="en-US" sz="1477">
                <a:solidFill>
                  <a:prstClr val="black"/>
                </a:solidFill>
                <a:latin typeface="Meiryo UI" panose="020B0604030504040204" pitchFamily="50" charset="-128"/>
                <a:ea typeface="Meiryo UI" panose="020B0604030504040204" pitchFamily="50" charset="-128"/>
                <a:cs typeface="Meiryo UI" panose="020B0604030504040204" pitchFamily="50" charset="-128"/>
              </a:rPr>
              <a:t>　国産メンマなどのタケノコ加工品や栗菓子の開発・販売を実施。</a:t>
            </a:r>
            <a:endParaRPr lang="en-US" altLang="ja-JP" sz="1477">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eaLnBrk="0" hangingPunct="0">
              <a:lnSpc>
                <a:spcPts val="2031"/>
              </a:lnSpc>
              <a:spcAft>
                <a:spcPts val="0"/>
              </a:spcAft>
              <a:defRPr/>
            </a:pPr>
            <a:r>
              <a:rPr lang="ja-JP" altLang="en-US" sz="1477">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77" u="sng">
                <a:solidFill>
                  <a:prstClr val="black"/>
                </a:solidFill>
                <a:latin typeface="Meiryo UI" panose="020B0604030504040204" pitchFamily="50" charset="-128"/>
                <a:ea typeface="Meiryo UI" panose="020B0604030504040204" pitchFamily="50" charset="-128"/>
                <a:cs typeface="Meiryo UI" panose="020B0604030504040204" pitchFamily="50" charset="-128"/>
              </a:rPr>
              <a:t>管理された竹林の美しさが評価され、撮影ロケ地として多くの作品で利用されるとともに、ハンモックテントで夜を明かすキャンプ事業をスタート</a:t>
            </a:r>
            <a:r>
              <a:rPr lang="ja-JP" altLang="en-US" sz="1477">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77">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eaLnBrk="0" hangingPunct="0">
              <a:lnSpc>
                <a:spcPts val="2031"/>
              </a:lnSpc>
              <a:defRPr/>
            </a:pPr>
            <a:r>
              <a:rPr lang="ja-JP" altLang="en-US" sz="1477">
                <a:solidFill>
                  <a:prstClr val="black"/>
                </a:solidFill>
                <a:latin typeface="Meiryo UI" panose="020B0604030504040204" pitchFamily="50" charset="-128"/>
                <a:ea typeface="Meiryo UI" panose="020B0604030504040204" pitchFamily="50" charset="-128"/>
                <a:cs typeface="Meiryo UI" panose="020B0604030504040204" pitchFamily="50" charset="-128"/>
              </a:rPr>
              <a:t>　また、筍料理を楽しめる農家レストランを</a:t>
            </a:r>
            <a:r>
              <a:rPr lang="en-US" altLang="ja-JP" sz="1477">
                <a:solidFill>
                  <a:prstClr val="black"/>
                </a:solidFill>
                <a:latin typeface="Meiryo UI" panose="020B0604030504040204" pitchFamily="50" charset="-128"/>
                <a:ea typeface="Meiryo UI" panose="020B0604030504040204" pitchFamily="50" charset="-128"/>
                <a:cs typeface="Meiryo UI" panose="020B0604030504040204" pitchFamily="50" charset="-128"/>
              </a:rPr>
              <a:t>R5</a:t>
            </a:r>
            <a:r>
              <a:rPr lang="ja-JP" altLang="en-US" sz="1477">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77">
                <a:solidFill>
                  <a:prstClr val="black"/>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477">
                <a:solidFill>
                  <a:prstClr val="black"/>
                </a:solidFill>
                <a:latin typeface="Meiryo UI" panose="020B0604030504040204" pitchFamily="50" charset="-128"/>
                <a:ea typeface="Meiryo UI" panose="020B0604030504040204" pitchFamily="50" charset="-128"/>
                <a:cs typeface="Meiryo UI" panose="020B0604030504040204" pitchFamily="50" charset="-128"/>
              </a:rPr>
              <a:t>月にオープン。</a:t>
            </a:r>
            <a:endParaRPr lang="en-US" altLang="ja-JP" sz="1477">
              <a:solidFill>
                <a:prstClr val="black"/>
              </a:solidFill>
              <a:latin typeface="Meiryo UI" panose="020B0604030504040204" pitchFamily="50" charset="-128"/>
              <a:ea typeface="Meiryo UI" panose="020B0604030504040204" pitchFamily="50" charset="-128"/>
              <a:cs typeface="メイリオ" pitchFamily="50" charset="-128"/>
            </a:endParaRPr>
          </a:p>
        </p:txBody>
      </p:sp>
      <p:pic>
        <p:nvPicPr>
          <p:cNvPr id="15" name="図 14" descr="カウンターに置かれた缶ジュース&#10;&#10;自動的に生成された説明">
            <a:extLst>
              <a:ext uri="{FF2B5EF4-FFF2-40B4-BE49-F238E27FC236}">
                <a16:creationId xmlns:a16="http://schemas.microsoft.com/office/drawing/2014/main" id="{362C1AAE-A702-1E7C-AC38-6F5A9E516845}"/>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4821731" y="2184938"/>
            <a:ext cx="1416782" cy="966845"/>
          </a:xfrm>
          <a:prstGeom prst="rect">
            <a:avLst/>
          </a:prstGeom>
        </p:spPr>
      </p:pic>
      <p:pic>
        <p:nvPicPr>
          <p:cNvPr id="17" name="図 16" descr="工場, 木 が含まれている画像&#10;&#10;自動的に生成された説明">
            <a:extLst>
              <a:ext uri="{FF2B5EF4-FFF2-40B4-BE49-F238E27FC236}">
                <a16:creationId xmlns:a16="http://schemas.microsoft.com/office/drawing/2014/main" id="{3AC2C39E-4780-D9DD-4DBE-6CEC69A92D9E}"/>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818518" y="3210321"/>
            <a:ext cx="1419995" cy="946663"/>
          </a:xfrm>
          <a:prstGeom prst="rect">
            <a:avLst/>
          </a:prstGeom>
        </p:spPr>
      </p:pic>
      <p:sp>
        <p:nvSpPr>
          <p:cNvPr id="12" name="スライド番号プレースホルダー 3">
            <a:extLst>
              <a:ext uri="{FF2B5EF4-FFF2-40B4-BE49-F238E27FC236}">
                <a16:creationId xmlns:a16="http://schemas.microsoft.com/office/drawing/2014/main" id="{DF38C746-3D91-6360-0404-99162E28D236}"/>
              </a:ext>
            </a:extLst>
          </p:cNvPr>
          <p:cNvSpPr>
            <a:spLocks noGrp="1"/>
          </p:cNvSpPr>
          <p:nvPr>
            <p:ph type="sldNum" sz="quarter" idx="12"/>
          </p:nvPr>
        </p:nvSpPr>
        <p:spPr>
          <a:xfrm>
            <a:off x="7053028" y="6299602"/>
            <a:ext cx="2133600" cy="337038"/>
          </a:xfrm>
        </p:spPr>
        <p:txBody>
          <a:bodyPr/>
          <a:lstStyle/>
          <a:p>
            <a:pPr defTabSz="840615" fontAlgn="auto">
              <a:spcBef>
                <a:spcPts val="0"/>
              </a:spcBef>
              <a:spcAft>
                <a:spcPts val="0"/>
              </a:spcAft>
              <a:defRPr/>
            </a:pPr>
            <a:fld id="{D2D8002D-B5B0-4BAC-B1F6-782DDCCE6D9C}" type="slidenum">
              <a:rPr lang="ja-JP" altLang="en-US" sz="1846">
                <a:latin typeface="游ゴシック" panose="020B0400000000000000" pitchFamily="50" charset="-128"/>
                <a:ea typeface="游ゴシック" panose="020B0400000000000000" pitchFamily="50" charset="-128"/>
              </a:rPr>
              <a:pPr defTabSz="840615" fontAlgn="auto">
                <a:spcBef>
                  <a:spcPts val="0"/>
                </a:spcBef>
                <a:spcAft>
                  <a:spcPts val="0"/>
                </a:spcAft>
                <a:defRPr/>
              </a:pPr>
              <a:t>10</a:t>
            </a:fld>
            <a:endParaRPr lang="ja-JP" altLang="en-US" sz="1846">
              <a:solidFill>
                <a:prstClr val="black">
                  <a:tint val="75000"/>
                </a:prstClr>
              </a:solidFill>
              <a:latin typeface="游ゴシック" panose="020B0400000000000000" pitchFamily="50" charset="-128"/>
              <a:ea typeface="游ゴシック" panose="020B0400000000000000" pitchFamily="50" charset="-128"/>
            </a:endParaRPr>
          </a:p>
        </p:txBody>
      </p:sp>
      <p:pic>
        <p:nvPicPr>
          <p:cNvPr id="13" name="図 12">
            <a:extLst>
              <a:ext uri="{FF2B5EF4-FFF2-40B4-BE49-F238E27FC236}">
                <a16:creationId xmlns:a16="http://schemas.microsoft.com/office/drawing/2014/main" id="{5D0B080E-7A7A-945F-8611-B736C268909D}"/>
              </a:ext>
            </a:extLst>
          </p:cNvPr>
          <p:cNvPicPr>
            <a:picLocks noChangeAspect="1"/>
          </p:cNvPicPr>
          <p:nvPr/>
        </p:nvPicPr>
        <p:blipFill>
          <a:blip r:embed="rId5"/>
          <a:stretch>
            <a:fillRect/>
          </a:stretch>
        </p:blipFill>
        <p:spPr>
          <a:xfrm>
            <a:off x="2567524" y="1492621"/>
            <a:ext cx="1567263" cy="1086661"/>
          </a:xfrm>
          <a:prstGeom prst="rect">
            <a:avLst/>
          </a:prstGeom>
        </p:spPr>
      </p:pic>
      <p:grpSp>
        <p:nvGrpSpPr>
          <p:cNvPr id="16" name="グループ化 15">
            <a:extLst>
              <a:ext uri="{FF2B5EF4-FFF2-40B4-BE49-F238E27FC236}">
                <a16:creationId xmlns:a16="http://schemas.microsoft.com/office/drawing/2014/main" id="{541DDDA9-F0EC-D2F8-D854-C5103ABC8840}"/>
              </a:ext>
            </a:extLst>
          </p:cNvPr>
          <p:cNvGrpSpPr/>
          <p:nvPr/>
        </p:nvGrpSpPr>
        <p:grpSpPr>
          <a:xfrm>
            <a:off x="64355" y="969368"/>
            <a:ext cx="4426102" cy="5582747"/>
            <a:chOff x="-87560" y="1220919"/>
            <a:chExt cx="4794944" cy="5835843"/>
          </a:xfrm>
        </p:grpSpPr>
        <p:sp>
          <p:nvSpPr>
            <p:cNvPr id="18" name="正方形/長方形 17">
              <a:extLst>
                <a:ext uri="{FF2B5EF4-FFF2-40B4-BE49-F238E27FC236}">
                  <a16:creationId xmlns:a16="http://schemas.microsoft.com/office/drawing/2014/main" id="{080B74E3-5D6B-4BB6-8C21-02098754C850}"/>
                </a:ext>
              </a:extLst>
            </p:cNvPr>
            <p:cNvSpPr/>
            <p:nvPr/>
          </p:nvSpPr>
          <p:spPr>
            <a:xfrm>
              <a:off x="-87560" y="1220919"/>
              <a:ext cx="4794944" cy="5835843"/>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a:spAutoFit/>
            </a:bodyPr>
            <a:lstStyle/>
            <a:p>
              <a:pPr algn="ctr" defTabSz="844083" eaLnBrk="0" hangingPunct="0">
                <a:spcAft>
                  <a:spcPts val="0"/>
                </a:spcAft>
                <a:defRPr/>
              </a:pPr>
              <a:endParaRPr lang="en-US" altLang="ja-JP" sz="1477" b="1">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defTabSz="844083" eaLnBrk="0" hangingPunct="0">
                <a:spcAft>
                  <a:spcPts val="0"/>
                </a:spcAft>
                <a:defRPr/>
              </a:pPr>
              <a:endParaRPr lang="en-US" altLang="ja-JP" sz="1477" b="1">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defTabSz="844083" eaLnBrk="0" hangingPunct="0">
                <a:spcAft>
                  <a:spcPts val="0"/>
                </a:spcAft>
                <a:defRPr/>
              </a:pPr>
              <a:endParaRPr lang="en-US" altLang="ja-JP" sz="1477" b="1">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dist" defTabSz="844083" eaLnBrk="0" hangingPunct="0">
                <a:spcBef>
                  <a:spcPts val="554"/>
                </a:spcBef>
                <a:spcAft>
                  <a:spcPts val="0"/>
                </a:spcAft>
                <a:defRPr/>
              </a:pPr>
              <a:r>
                <a:rPr lang="en-US" altLang="ja-JP" sz="1292" spc="-277">
                  <a:solidFill>
                    <a:prstClr val="black"/>
                  </a:solidFill>
                  <a:latin typeface="Meiryo UI" panose="020B0604030504040204" pitchFamily="50" charset="-128"/>
                  <a:ea typeface="Meiryo UI" panose="020B0604030504040204" pitchFamily="50" charset="-128"/>
                  <a:cs typeface="Meiryo UI" panose="020B0604030504040204" pitchFamily="50" charset="-128"/>
                </a:rPr>
                <a:t>&lt;</a:t>
              </a:r>
              <a:r>
                <a:rPr lang="ja-JP" altLang="en-US" sz="1292" spc="-277">
                  <a:solidFill>
                    <a:prstClr val="black"/>
                  </a:solidFill>
                  <a:latin typeface="Meiryo UI" panose="020B0604030504040204" pitchFamily="50" charset="-128"/>
                  <a:ea typeface="Meiryo UI" panose="020B0604030504040204" pitchFamily="50" charset="-128"/>
                  <a:cs typeface="Meiryo UI" panose="020B0604030504040204" pitchFamily="50" charset="-128"/>
                </a:rPr>
                <a:t>令和３年度未来につながる持続可能な農業推進コンクール生産局長賞</a:t>
              </a:r>
              <a:r>
                <a:rPr lang="en-US" altLang="ja-JP" sz="1292" spc="-277">
                  <a:solidFill>
                    <a:prstClr val="black"/>
                  </a:solidFill>
                  <a:latin typeface="Meiryo UI" panose="020B0604030504040204" pitchFamily="50" charset="-128"/>
                  <a:ea typeface="Meiryo UI" panose="020B0604030504040204" pitchFamily="50" charset="-128"/>
                  <a:cs typeface="Meiryo UI" panose="020B0604030504040204" pitchFamily="50" charset="-128"/>
                </a:rPr>
                <a:t>&gt;</a:t>
              </a:r>
            </a:p>
            <a:p>
              <a:pPr defTabSz="844083" eaLnBrk="0" hangingPunct="0">
                <a:spcBef>
                  <a:spcPts val="554"/>
                </a:spcBef>
                <a:spcAft>
                  <a:spcPts val="0"/>
                </a:spcAft>
                <a:defRPr/>
              </a:pPr>
              <a:endParaRPr lang="en-US" altLang="ja-JP" sz="1477">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eaLnBrk="0" hangingPunct="0">
                <a:spcBef>
                  <a:spcPts val="554"/>
                </a:spcBef>
                <a:spcAft>
                  <a:spcPts val="0"/>
                </a:spcAft>
                <a:defRPr/>
              </a:pPr>
              <a:endParaRPr lang="en-US" altLang="ja-JP" sz="1477">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eaLnBrk="0" hangingPunct="0">
                <a:spcBef>
                  <a:spcPts val="554"/>
                </a:spcBef>
                <a:spcAft>
                  <a:spcPts val="0"/>
                </a:spcAft>
                <a:defRPr/>
              </a:pPr>
              <a:endParaRPr lang="en-US" altLang="ja-JP" sz="1477">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eaLnBrk="0" hangingPunct="0">
                <a:spcBef>
                  <a:spcPts val="554"/>
                </a:spcBef>
                <a:spcAft>
                  <a:spcPts val="0"/>
                </a:spcAft>
                <a:defRPr/>
              </a:pPr>
              <a:endParaRPr lang="en-US" altLang="ja-JP" sz="1477">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eaLnBrk="0" hangingPunct="0">
                <a:spcBef>
                  <a:spcPts val="554"/>
                </a:spcBef>
                <a:spcAft>
                  <a:spcPts val="0"/>
                </a:spcAft>
                <a:defRPr/>
              </a:pPr>
              <a:r>
                <a:rPr lang="ja-JP" altLang="en-US" sz="1477">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477">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eaLnBrk="0" hangingPunct="0">
                <a:spcBef>
                  <a:spcPts val="554"/>
                </a:spcBef>
                <a:spcAft>
                  <a:spcPts val="0"/>
                </a:spcAft>
                <a:defRPr/>
              </a:pPr>
              <a:endParaRPr lang="en-US" altLang="ja-JP" sz="1477">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44726" indent="-167058" defTabSz="844083" eaLnBrk="0" hangingPunct="0">
                <a:defRPr/>
              </a:pPr>
              <a:endParaRPr lang="en-US" altLang="ja-JP" sz="1477">
                <a:solidFill>
                  <a:prstClr val="black"/>
                </a:solidFill>
                <a:latin typeface="Meiryo UI" panose="020B0604030504040204" pitchFamily="50" charset="-128"/>
                <a:ea typeface="Meiryo UI" panose="020B0604030504040204" pitchFamily="50" charset="-128"/>
                <a:cs typeface="メイリオ" pitchFamily="50" charset="-128"/>
              </a:endParaRPr>
            </a:p>
            <a:p>
              <a:pPr marL="244726" indent="-167058" defTabSz="844083" eaLnBrk="0" hangingPunct="0">
                <a:defRPr/>
              </a:pPr>
              <a:endParaRPr lang="en-US" altLang="ja-JP" sz="1477">
                <a:solidFill>
                  <a:prstClr val="black"/>
                </a:solidFill>
                <a:latin typeface="Meiryo UI" panose="020B0604030504040204" pitchFamily="50" charset="-128"/>
                <a:ea typeface="Meiryo UI" panose="020B0604030504040204" pitchFamily="50" charset="-128"/>
                <a:cs typeface="メイリオ" pitchFamily="50" charset="-128"/>
              </a:endParaRPr>
            </a:p>
            <a:p>
              <a:pPr marL="244726" indent="-167058" defTabSz="844083" eaLnBrk="0" hangingPunct="0">
                <a:defRPr/>
              </a:pPr>
              <a:endParaRPr lang="en-US" altLang="ja-JP" sz="1477">
                <a:solidFill>
                  <a:prstClr val="black"/>
                </a:solidFill>
                <a:latin typeface="メイリオ" pitchFamily="50" charset="-128"/>
                <a:ea typeface="メイリオ" pitchFamily="50" charset="-128"/>
                <a:cs typeface="メイリオ" pitchFamily="50" charset="-128"/>
              </a:endParaRPr>
            </a:p>
            <a:p>
              <a:pPr indent="-167058" defTabSz="844083" eaLnBrk="0" hangingPunct="0">
                <a:lnSpc>
                  <a:spcPts val="2031"/>
                </a:lnSpc>
                <a:defRPr/>
              </a:pPr>
              <a:r>
                <a:rPr lang="ja-JP" altLang="en-US" sz="1477">
                  <a:solidFill>
                    <a:prstClr val="black"/>
                  </a:solidFill>
                  <a:latin typeface="Meiryo UI" panose="020B0604030504040204" pitchFamily="50" charset="-128"/>
                  <a:ea typeface="Meiryo UI" panose="020B0604030504040204" pitchFamily="50" charset="-128"/>
                  <a:cs typeface="Meiryo UI" panose="020B0604030504040204" pitchFamily="50" charset="-128"/>
                </a:rPr>
                <a:t>　ライトアップされたリンゴ園において、フルートやピアノの生演奏をする中、果物狩り体験や地域食材を使った料理やフルーツ使ったオリジナルカクテルを提供し、来場者の五感に訴える「夜の果樹園」を実施。</a:t>
              </a:r>
              <a:endParaRPr lang="en-US" altLang="ja-JP" sz="1477">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indent="-167058" defTabSz="844083" eaLnBrk="0" hangingPunct="0">
                <a:lnSpc>
                  <a:spcPts val="2031"/>
                </a:lnSpc>
                <a:defRPr/>
              </a:pPr>
              <a:endParaRPr lang="en-US" altLang="ja-JP" sz="1477">
                <a:solidFill>
                  <a:prstClr val="black"/>
                </a:solidFill>
                <a:latin typeface="Meiryo UI" panose="020B0604030504040204" pitchFamily="50" charset="-128"/>
                <a:ea typeface="Meiryo UI" panose="020B0604030504040204" pitchFamily="50" charset="-128"/>
                <a:cs typeface="メイリオ" pitchFamily="50" charset="-128"/>
              </a:endParaRPr>
            </a:p>
            <a:p>
              <a:pPr marL="96718" indent="-263776" defTabSz="844083" eaLnBrk="0" hangingPunct="0">
                <a:lnSpc>
                  <a:spcPts val="2031"/>
                </a:lnSpc>
                <a:buFont typeface="Wingdings" panose="05000000000000000000" pitchFamily="2" charset="2"/>
                <a:buChar char="Ø"/>
                <a:defRPr/>
              </a:pPr>
              <a:r>
                <a:rPr lang="ja-JP" altLang="en-US" sz="1477">
                  <a:solidFill>
                    <a:prstClr val="black"/>
                  </a:solidFill>
                  <a:latin typeface="Meiryo UI" panose="020B0604030504040204" pitchFamily="50" charset="-128"/>
                  <a:ea typeface="Meiryo UI" panose="020B0604030504040204" pitchFamily="50" charset="-128"/>
                  <a:cs typeface="メイリオ" pitchFamily="50" charset="-128"/>
                </a:rPr>
                <a:t>売上高　</a:t>
              </a:r>
              <a:r>
                <a:rPr lang="en-US" altLang="ja-JP" sz="1477">
                  <a:solidFill>
                    <a:prstClr val="black"/>
                  </a:solidFill>
                  <a:latin typeface="Meiryo UI" panose="020B0604030504040204" pitchFamily="50" charset="-128"/>
                  <a:ea typeface="Meiryo UI" panose="020B0604030504040204" pitchFamily="50" charset="-128"/>
                  <a:cs typeface="メイリオ" pitchFamily="50" charset="-128"/>
                </a:rPr>
                <a:t>0.75</a:t>
              </a:r>
              <a:r>
                <a:rPr lang="ja-JP" altLang="en-US" sz="1477">
                  <a:solidFill>
                    <a:prstClr val="black"/>
                  </a:solidFill>
                  <a:latin typeface="Meiryo UI" panose="020B0604030504040204" pitchFamily="50" charset="-128"/>
                  <a:ea typeface="Meiryo UI" panose="020B0604030504040204" pitchFamily="50" charset="-128"/>
                  <a:cs typeface="メイリオ" pitchFamily="50" charset="-128"/>
                </a:rPr>
                <a:t>億円（</a:t>
              </a:r>
              <a:r>
                <a:rPr lang="en-US" altLang="ja-JP" sz="1477">
                  <a:solidFill>
                    <a:prstClr val="black"/>
                  </a:solidFill>
                  <a:latin typeface="Meiryo UI" panose="020B0604030504040204" pitchFamily="50" charset="-128"/>
                  <a:ea typeface="Meiryo UI" panose="020B0604030504040204" pitchFamily="50" charset="-128"/>
                  <a:cs typeface="メイリオ" pitchFamily="50" charset="-128"/>
                </a:rPr>
                <a:t>H26</a:t>
              </a:r>
              <a:r>
                <a:rPr lang="ja-JP" altLang="en-US" sz="1477">
                  <a:solidFill>
                    <a:prstClr val="black"/>
                  </a:solidFill>
                  <a:latin typeface="Meiryo UI" panose="020B0604030504040204" pitchFamily="50" charset="-128"/>
                  <a:ea typeface="Meiryo UI" panose="020B0604030504040204" pitchFamily="50" charset="-128"/>
                  <a:cs typeface="メイリオ" pitchFamily="50" charset="-128"/>
                </a:rPr>
                <a:t>）</a:t>
              </a:r>
              <a:r>
                <a:rPr lang="ja-JP" altLang="en-US" sz="1477">
                  <a:solidFill>
                    <a:prstClr val="black"/>
                  </a:solidFill>
                  <a:latin typeface="Meiryo UI" panose="020B0604030504040204" pitchFamily="50" charset="-128"/>
                  <a:ea typeface="Meiryo UI" panose="020B0604030504040204" pitchFamily="50" charset="-128"/>
                </a:rPr>
                <a:t> ⇒ </a:t>
              </a:r>
              <a:r>
                <a:rPr lang="en-US" altLang="ja-JP" sz="1477">
                  <a:solidFill>
                    <a:prstClr val="black"/>
                  </a:solidFill>
                  <a:latin typeface="Meiryo UI" panose="020B0604030504040204" pitchFamily="50" charset="-128"/>
                  <a:ea typeface="Meiryo UI" panose="020B0604030504040204" pitchFamily="50" charset="-128"/>
                </a:rPr>
                <a:t>1.6</a:t>
              </a:r>
              <a:r>
                <a:rPr lang="ja-JP" altLang="en-US" sz="1477">
                  <a:solidFill>
                    <a:prstClr val="black"/>
                  </a:solidFill>
                  <a:latin typeface="Meiryo UI" panose="020B0604030504040204" pitchFamily="50" charset="-128"/>
                  <a:ea typeface="Meiryo UI" panose="020B0604030504040204" pitchFamily="50" charset="-128"/>
                  <a:cs typeface="メイリオ" pitchFamily="50" charset="-128"/>
                </a:rPr>
                <a:t>億円（</a:t>
              </a:r>
              <a:r>
                <a:rPr lang="en-US" altLang="ja-JP" sz="1477">
                  <a:solidFill>
                    <a:prstClr val="black"/>
                  </a:solidFill>
                  <a:latin typeface="Meiryo UI" panose="020B0604030504040204" pitchFamily="50" charset="-128"/>
                  <a:ea typeface="Meiryo UI" panose="020B0604030504040204" pitchFamily="50" charset="-128"/>
                  <a:cs typeface="メイリオ" pitchFamily="50" charset="-128"/>
                </a:rPr>
                <a:t>R5</a:t>
              </a:r>
              <a:r>
                <a:rPr lang="ja-JP" altLang="en-US" sz="1477">
                  <a:solidFill>
                    <a:prstClr val="black"/>
                  </a:solidFill>
                  <a:latin typeface="Meiryo UI" panose="020B0604030504040204" pitchFamily="50" charset="-128"/>
                  <a:ea typeface="Meiryo UI" panose="020B0604030504040204" pitchFamily="50" charset="-128"/>
                  <a:cs typeface="メイリオ" pitchFamily="50" charset="-128"/>
                </a:rPr>
                <a:t>）</a:t>
              </a:r>
              <a:endParaRPr lang="en-US" altLang="ja-JP" sz="1477">
                <a:solidFill>
                  <a:prstClr val="black"/>
                </a:solidFill>
                <a:latin typeface="Meiryo UI" panose="020B0604030504040204" pitchFamily="50" charset="-128"/>
                <a:ea typeface="Meiryo UI" panose="020B0604030504040204" pitchFamily="50" charset="-128"/>
                <a:cs typeface="メイリオ" pitchFamily="50" charset="-128"/>
              </a:endParaRPr>
            </a:p>
            <a:p>
              <a:pPr marL="96718" indent="-263776" defTabSz="844083" eaLnBrk="0" hangingPunct="0">
                <a:lnSpc>
                  <a:spcPts val="2031"/>
                </a:lnSpc>
                <a:buFont typeface="Wingdings" panose="05000000000000000000" pitchFamily="2" charset="2"/>
                <a:buChar char="Ø"/>
                <a:defRPr/>
              </a:pPr>
              <a:r>
                <a:rPr lang="ja-JP" altLang="en-US" sz="1477">
                  <a:solidFill>
                    <a:prstClr val="black"/>
                  </a:solidFill>
                  <a:latin typeface="Meiryo UI" panose="020B0604030504040204" pitchFamily="50" charset="-128"/>
                  <a:ea typeface="Meiryo UI" panose="020B0604030504040204" pitchFamily="50" charset="-128"/>
                  <a:cs typeface="メイリオ" pitchFamily="50" charset="-128"/>
                </a:rPr>
                <a:t>雇用者　</a:t>
              </a:r>
              <a:r>
                <a:rPr lang="en-US" altLang="ja-JP" sz="1477">
                  <a:solidFill>
                    <a:prstClr val="black"/>
                  </a:solidFill>
                  <a:latin typeface="Meiryo UI" panose="020B0604030504040204" pitchFamily="50" charset="-128"/>
                  <a:ea typeface="Meiryo UI" panose="020B0604030504040204" pitchFamily="50" charset="-128"/>
                  <a:cs typeface="メイリオ" pitchFamily="50" charset="-128"/>
                </a:rPr>
                <a:t>14</a:t>
              </a:r>
              <a:r>
                <a:rPr lang="ja-JP" altLang="en-US" sz="1477">
                  <a:solidFill>
                    <a:prstClr val="black"/>
                  </a:solidFill>
                  <a:latin typeface="Meiryo UI" panose="020B0604030504040204" pitchFamily="50" charset="-128"/>
                  <a:ea typeface="Meiryo UI" panose="020B0604030504040204" pitchFamily="50" charset="-128"/>
                  <a:cs typeface="メイリオ" pitchFamily="50" charset="-128"/>
                </a:rPr>
                <a:t>人（</a:t>
              </a:r>
              <a:r>
                <a:rPr lang="en-US" altLang="ja-JP" sz="1477">
                  <a:solidFill>
                    <a:prstClr val="black"/>
                  </a:solidFill>
                  <a:latin typeface="Meiryo UI" panose="020B0604030504040204" pitchFamily="50" charset="-128"/>
                  <a:ea typeface="Meiryo UI" panose="020B0604030504040204" pitchFamily="50" charset="-128"/>
                  <a:cs typeface="メイリオ" pitchFamily="50" charset="-128"/>
                </a:rPr>
                <a:t>H26</a:t>
              </a:r>
              <a:r>
                <a:rPr lang="ja-JP" altLang="en-US" sz="1477">
                  <a:solidFill>
                    <a:prstClr val="black"/>
                  </a:solidFill>
                  <a:latin typeface="Meiryo UI" panose="020B0604030504040204" pitchFamily="50" charset="-128"/>
                  <a:ea typeface="Meiryo UI" panose="020B0604030504040204" pitchFamily="50" charset="-128"/>
                  <a:cs typeface="メイリオ" pitchFamily="50" charset="-128"/>
                </a:rPr>
                <a:t>）　　　 ⇒ </a:t>
              </a:r>
              <a:r>
                <a:rPr lang="en-US" altLang="ja-JP" sz="1477">
                  <a:solidFill>
                    <a:prstClr val="black"/>
                  </a:solidFill>
                  <a:latin typeface="Meiryo UI" panose="020B0604030504040204" pitchFamily="50" charset="-128"/>
                  <a:ea typeface="Meiryo UI" panose="020B0604030504040204" pitchFamily="50" charset="-128"/>
                  <a:cs typeface="メイリオ" pitchFamily="50" charset="-128"/>
                </a:rPr>
                <a:t>25</a:t>
              </a:r>
              <a:r>
                <a:rPr lang="ja-JP" altLang="en-US" sz="1477">
                  <a:solidFill>
                    <a:prstClr val="black"/>
                  </a:solidFill>
                  <a:latin typeface="Meiryo UI" panose="020B0604030504040204" pitchFamily="50" charset="-128"/>
                  <a:ea typeface="Meiryo UI" panose="020B0604030504040204" pitchFamily="50" charset="-128"/>
                  <a:cs typeface="メイリオ" pitchFamily="50" charset="-128"/>
                </a:rPr>
                <a:t>人（</a:t>
              </a:r>
              <a:r>
                <a:rPr lang="en-US" altLang="ja-JP" sz="1477">
                  <a:solidFill>
                    <a:prstClr val="black"/>
                  </a:solidFill>
                  <a:latin typeface="Meiryo UI" panose="020B0604030504040204" pitchFamily="50" charset="-128"/>
                  <a:ea typeface="Meiryo UI" panose="020B0604030504040204" pitchFamily="50" charset="-128"/>
                  <a:cs typeface="メイリオ" pitchFamily="50" charset="-128"/>
                </a:rPr>
                <a:t>R1</a:t>
              </a:r>
              <a:r>
                <a:rPr lang="ja-JP" altLang="en-US" sz="1477">
                  <a:solidFill>
                    <a:prstClr val="black"/>
                  </a:solidFill>
                  <a:latin typeface="Meiryo UI" panose="020B0604030504040204" pitchFamily="50" charset="-128"/>
                  <a:ea typeface="Meiryo UI" panose="020B0604030504040204" pitchFamily="50" charset="-128"/>
                  <a:cs typeface="メイリオ" pitchFamily="50" charset="-128"/>
                </a:rPr>
                <a:t>）</a:t>
              </a:r>
              <a:endParaRPr lang="en-US" altLang="ja-JP" sz="1477">
                <a:solidFill>
                  <a:prstClr val="black"/>
                </a:solidFill>
                <a:latin typeface="Meiryo UI" panose="020B0604030504040204" pitchFamily="50" charset="-128"/>
                <a:ea typeface="Meiryo UI" panose="020B0604030504040204" pitchFamily="50" charset="-128"/>
                <a:cs typeface="メイリオ" pitchFamily="50" charset="-128"/>
              </a:endParaRPr>
            </a:p>
            <a:p>
              <a:pPr marL="96718" indent="-263776" defTabSz="844083" eaLnBrk="0" hangingPunct="0">
                <a:lnSpc>
                  <a:spcPts val="2031"/>
                </a:lnSpc>
                <a:buFont typeface="Wingdings" panose="05000000000000000000" pitchFamily="2" charset="2"/>
                <a:buChar char="Ø"/>
                <a:defRPr/>
              </a:pPr>
              <a:endParaRPr lang="en-US" altLang="ja-JP" sz="1477">
                <a:solidFill>
                  <a:prstClr val="black"/>
                </a:solidFill>
                <a:latin typeface="Meiryo UI" panose="020B0604030504040204" pitchFamily="50" charset="-128"/>
                <a:ea typeface="Meiryo UI" panose="020B0604030504040204" pitchFamily="50" charset="-128"/>
                <a:cs typeface="メイリオ" pitchFamily="50" charset="-128"/>
              </a:endParaRPr>
            </a:p>
          </p:txBody>
        </p:sp>
        <p:sp>
          <p:nvSpPr>
            <p:cNvPr id="19" name="角丸四角形 43">
              <a:extLst>
                <a:ext uri="{FF2B5EF4-FFF2-40B4-BE49-F238E27FC236}">
                  <a16:creationId xmlns:a16="http://schemas.microsoft.com/office/drawing/2014/main" id="{78D45186-2BAD-24C9-2F18-7BE916210415}"/>
                </a:ext>
              </a:extLst>
            </p:cNvPr>
            <p:cNvSpPr/>
            <p:nvPr/>
          </p:nvSpPr>
          <p:spPr>
            <a:xfrm>
              <a:off x="304754" y="1310368"/>
              <a:ext cx="3888432" cy="64807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844083" eaLnBrk="0" hangingPunct="0">
                <a:defRPr/>
              </a:pPr>
              <a:r>
                <a:rPr lang="ja-JP" altLang="en-US" sz="1846" b="1">
                  <a:solidFill>
                    <a:prstClr val="black"/>
                  </a:solidFill>
                  <a:latin typeface="Meiryo UI" panose="020B0604030504040204" pitchFamily="50" charset="-128"/>
                  <a:ea typeface="Meiryo UI" panose="020B0604030504040204" pitchFamily="50" charset="-128"/>
                  <a:cs typeface="Meiryo UI" panose="020B0604030504040204" pitchFamily="50" charset="-128"/>
                </a:rPr>
                <a:t>有限会社まるせい果樹園</a:t>
              </a:r>
              <a:endParaRPr lang="en-US" altLang="ja-JP" sz="1846" b="1">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defTabSz="844083" eaLnBrk="0" hangingPunct="0">
                <a:defRPr/>
              </a:pPr>
              <a:r>
                <a:rPr lang="ja-JP" altLang="en-US" sz="1846" b="1">
                  <a:solidFill>
                    <a:prstClr val="black"/>
                  </a:solidFill>
                  <a:latin typeface="Meiryo UI" panose="020B0604030504040204" pitchFamily="50" charset="-128"/>
                  <a:ea typeface="Meiryo UI" panose="020B0604030504040204" pitchFamily="50" charset="-128"/>
                  <a:cs typeface="Meiryo UI" panose="020B0604030504040204" pitchFamily="50" charset="-128"/>
                </a:rPr>
                <a:t>（福島県飯坂市）</a:t>
              </a:r>
            </a:p>
          </p:txBody>
        </p:sp>
      </p:grpSp>
      <p:sp>
        <p:nvSpPr>
          <p:cNvPr id="20" name="正方形/長方形 19">
            <a:extLst>
              <a:ext uri="{FF2B5EF4-FFF2-40B4-BE49-F238E27FC236}">
                <a16:creationId xmlns:a16="http://schemas.microsoft.com/office/drawing/2014/main" id="{5A13D091-27C3-71BF-B6DC-3AC934857EDC}"/>
              </a:ext>
            </a:extLst>
          </p:cNvPr>
          <p:cNvSpPr/>
          <p:nvPr/>
        </p:nvSpPr>
        <p:spPr>
          <a:xfrm>
            <a:off x="1755883" y="2065382"/>
            <a:ext cx="2720878" cy="2117631"/>
          </a:xfrm>
          <a:prstGeom prst="rect">
            <a:avLst/>
          </a:prstGeom>
        </p:spPr>
        <p:txBody>
          <a:bodyPr wrap="square">
            <a:spAutoFit/>
          </a:bodyPr>
          <a:lstStyle/>
          <a:p>
            <a:pPr defTabSz="844083" eaLnBrk="0" hangingPunct="0">
              <a:lnSpc>
                <a:spcPts val="2031"/>
              </a:lnSpc>
              <a:spcAft>
                <a:spcPts val="0"/>
              </a:spcAft>
              <a:defRPr/>
            </a:pPr>
            <a:r>
              <a:rPr lang="ja-JP" altLang="en-US" sz="1477">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77">
                <a:solidFill>
                  <a:prstClr val="black"/>
                </a:solidFill>
                <a:latin typeface="Meiryo UI" panose="020B0604030504040204" pitchFamily="50" charset="-128"/>
                <a:ea typeface="Meiryo UI" panose="020B0604030504040204" pitchFamily="50" charset="-128"/>
                <a:cs typeface="Meiryo UI" panose="020B0604030504040204" pitchFamily="50" charset="-128"/>
              </a:rPr>
              <a:t>40</a:t>
            </a:r>
            <a:r>
              <a:rPr lang="ja-JP" altLang="en-US" sz="1477">
                <a:solidFill>
                  <a:prstClr val="black"/>
                </a:solidFill>
                <a:latin typeface="Meiryo UI" panose="020B0604030504040204" pitchFamily="50" charset="-128"/>
                <a:ea typeface="Meiryo UI" panose="020B0604030504040204" pitchFamily="50" charset="-128"/>
                <a:cs typeface="Meiryo UI" panose="020B0604030504040204" pitchFamily="50" charset="-128"/>
              </a:rPr>
              <a:t>品種以上の果樹を生産し、直売所、観光果樹園を運営するほか、生産した旬の果物を提供する農家カフェを経営。</a:t>
            </a:r>
          </a:p>
          <a:p>
            <a:pPr defTabSz="844083" eaLnBrk="0" hangingPunct="0">
              <a:lnSpc>
                <a:spcPts val="2031"/>
              </a:lnSpc>
              <a:spcAft>
                <a:spcPts val="0"/>
              </a:spcAft>
              <a:defRPr/>
            </a:pPr>
            <a:r>
              <a:rPr lang="ja-JP" altLang="en-US" sz="1477">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77" u="sng">
                <a:solidFill>
                  <a:prstClr val="black"/>
                </a:solidFill>
                <a:latin typeface="Meiryo UI" panose="020B0604030504040204" pitchFamily="50" charset="-128"/>
                <a:ea typeface="Meiryo UI" panose="020B0604030504040204" pitchFamily="50" charset="-128"/>
                <a:cs typeface="Meiryo UI" panose="020B0604030504040204" pitchFamily="50" charset="-128"/>
              </a:rPr>
              <a:t>夜間の来客誘致に向け、メディアや写真家、パティシエ等の地元企業からなる「夜の果樹園実行委員会」を立ち上げ</a:t>
            </a:r>
            <a:r>
              <a:rPr lang="ja-JP" altLang="en-US" sz="1477">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77">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1" name="図 20">
            <a:extLst>
              <a:ext uri="{FF2B5EF4-FFF2-40B4-BE49-F238E27FC236}">
                <a16:creationId xmlns:a16="http://schemas.microsoft.com/office/drawing/2014/main" id="{A3A3558E-C153-A4D5-C785-3FC83F1CA24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b="1849"/>
          <a:stretch/>
        </p:blipFill>
        <p:spPr>
          <a:xfrm>
            <a:off x="209949" y="2192411"/>
            <a:ext cx="1554607" cy="1086662"/>
          </a:xfrm>
          <a:prstGeom prst="rect">
            <a:avLst/>
          </a:prstGeom>
        </p:spPr>
      </p:pic>
      <p:pic>
        <p:nvPicPr>
          <p:cNvPr id="22" name="図 21">
            <a:extLst>
              <a:ext uri="{FF2B5EF4-FFF2-40B4-BE49-F238E27FC236}">
                <a16:creationId xmlns:a16="http://schemas.microsoft.com/office/drawing/2014/main" id="{4F379639-0384-1015-8F6B-FB07E7BDE666}"/>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434" t="1577" r="-1"/>
          <a:stretch/>
        </p:blipFill>
        <p:spPr>
          <a:xfrm>
            <a:off x="221434" y="3391679"/>
            <a:ext cx="1554607" cy="877700"/>
          </a:xfrm>
          <a:prstGeom prst="rect">
            <a:avLst/>
          </a:prstGeom>
        </p:spPr>
      </p:pic>
      <p:sp>
        <p:nvSpPr>
          <p:cNvPr id="23" name="正方形/長方形 22">
            <a:extLst>
              <a:ext uri="{FF2B5EF4-FFF2-40B4-BE49-F238E27FC236}">
                <a16:creationId xmlns:a16="http://schemas.microsoft.com/office/drawing/2014/main" id="{AAB53DFF-F7EE-CD9A-4E28-ABCCCFB30E7F}"/>
              </a:ext>
            </a:extLst>
          </p:cNvPr>
          <p:cNvSpPr/>
          <p:nvPr/>
        </p:nvSpPr>
        <p:spPr>
          <a:xfrm>
            <a:off x="79131" y="969368"/>
            <a:ext cx="4449606" cy="5304115"/>
          </a:xfrm>
          <a:prstGeom prst="rect">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03E92329-F09F-3728-173A-BDAB712D6651}"/>
              </a:ext>
            </a:extLst>
          </p:cNvPr>
          <p:cNvSpPr/>
          <p:nvPr/>
        </p:nvSpPr>
        <p:spPr>
          <a:xfrm>
            <a:off x="4627687" y="973633"/>
            <a:ext cx="4449606" cy="5304115"/>
          </a:xfrm>
          <a:prstGeom prst="rect">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9358643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タイトル 1">
            <a:extLst>
              <a:ext uri="{FF2B5EF4-FFF2-40B4-BE49-F238E27FC236}">
                <a16:creationId xmlns:a16="http://schemas.microsoft.com/office/drawing/2014/main" id="{10B576E5-0499-4A9C-BED9-BEA03C5BE442}"/>
              </a:ext>
            </a:extLst>
          </p:cNvPr>
          <p:cNvSpPr txBox="1">
            <a:spLocks/>
          </p:cNvSpPr>
          <p:nvPr/>
        </p:nvSpPr>
        <p:spPr>
          <a:xfrm>
            <a:off x="1" y="239875"/>
            <a:ext cx="9081127" cy="486958"/>
          </a:xfrm>
          <a:prstGeom prst="rect">
            <a:avLst/>
          </a:prstGeom>
        </p:spPr>
        <p:txBody>
          <a:bodyPr>
            <a:normAutofit/>
          </a:bodyPr>
          <a:lstStyle>
            <a:lvl1pPr algn="l" defTabSz="914400" rtl="0" eaLnBrk="1" latinLnBrk="0" hangingPunct="1">
              <a:spcBef>
                <a:spcPct val="0"/>
              </a:spcBef>
              <a:buNone/>
              <a:defRPr kumimoji="1" sz="2400" b="0" kern="1200">
                <a:solidFill>
                  <a:schemeClr val="tx1"/>
                </a:solidFill>
                <a:latin typeface="+mj-lt"/>
                <a:ea typeface="+mj-ea"/>
                <a:cs typeface="+mj-cs"/>
              </a:defRPr>
            </a:lvl1pPr>
          </a:lstStyle>
          <a:p>
            <a:pPr algn="ctr" defTabSz="844083" fontAlgn="auto">
              <a:spcAft>
                <a:spcPts val="0"/>
              </a:spcAft>
              <a:defRPr/>
            </a:pPr>
            <a:r>
              <a:rPr lang="ja-JP" altLang="en-US" sz="1846" b="1">
                <a:solidFill>
                  <a:sysClr val="windowText" lastClr="000000"/>
                </a:solidFill>
                <a:latin typeface="Arial"/>
                <a:ea typeface="Meiryo UI"/>
              </a:rPr>
              <a:t>農山漁村発イノベーションの優良事例（農林漁業者以外による取組）</a:t>
            </a:r>
          </a:p>
        </p:txBody>
      </p:sp>
      <p:cxnSp>
        <p:nvCxnSpPr>
          <p:cNvPr id="26" name="直線コネクタ 25">
            <a:extLst>
              <a:ext uri="{FF2B5EF4-FFF2-40B4-BE49-F238E27FC236}">
                <a16:creationId xmlns:a16="http://schemas.microsoft.com/office/drawing/2014/main" id="{D09A4105-C6F1-44B8-8E32-78EA71320F86}"/>
              </a:ext>
            </a:extLst>
          </p:cNvPr>
          <p:cNvCxnSpPr>
            <a:cxnSpLocks/>
          </p:cNvCxnSpPr>
          <p:nvPr/>
        </p:nvCxnSpPr>
        <p:spPr>
          <a:xfrm>
            <a:off x="1513" y="637305"/>
            <a:ext cx="9088880" cy="0"/>
          </a:xfrm>
          <a:prstGeom prst="line">
            <a:avLst/>
          </a:prstGeom>
          <a:noFill/>
          <a:ln w="57150" cap="flat" cmpd="sng" algn="ctr">
            <a:gradFill flip="none" rotWithShape="1">
              <a:gsLst>
                <a:gs pos="100000">
                  <a:srgbClr val="5B9BD5">
                    <a:lumMod val="5000"/>
                    <a:lumOff val="95000"/>
                  </a:srgbClr>
                </a:gs>
                <a:gs pos="22000">
                  <a:srgbClr val="70AD47">
                    <a:lumMod val="40000"/>
                    <a:lumOff val="60000"/>
                  </a:srgbClr>
                </a:gs>
                <a:gs pos="73000">
                  <a:srgbClr val="70AD47">
                    <a:lumMod val="60000"/>
                    <a:lumOff val="40000"/>
                  </a:srgbClr>
                </a:gs>
                <a:gs pos="0">
                  <a:srgbClr val="70AD47">
                    <a:lumMod val="75000"/>
                  </a:srgbClr>
                </a:gs>
              </a:gsLst>
              <a:lin ang="0" scaled="1"/>
              <a:tileRect/>
            </a:gradFill>
            <a:prstDash val="solid"/>
            <a:miter lim="800000"/>
          </a:ln>
          <a:effectLst/>
        </p:spPr>
      </p:cxnSp>
      <p:sp>
        <p:nvSpPr>
          <p:cNvPr id="7" name="スライド番号プレースホルダー 1">
            <a:extLst>
              <a:ext uri="{FF2B5EF4-FFF2-40B4-BE49-F238E27FC236}">
                <a16:creationId xmlns:a16="http://schemas.microsoft.com/office/drawing/2014/main" id="{54488CA1-5784-D19A-095D-F38C89FCC354}"/>
              </a:ext>
            </a:extLst>
          </p:cNvPr>
          <p:cNvSpPr txBox="1">
            <a:spLocks/>
          </p:cNvSpPr>
          <p:nvPr/>
        </p:nvSpPr>
        <p:spPr>
          <a:xfrm>
            <a:off x="7057292" y="6255778"/>
            <a:ext cx="2057400" cy="337038"/>
          </a:xfrm>
          <a:prstGeom prst="rect">
            <a:avLst/>
          </a:prstGeom>
        </p:spPr>
        <p:txBody>
          <a:bodyPr/>
          <a:lstStyle>
            <a:defPPr>
              <a:defRPr lang="ja-JP"/>
            </a:defPPr>
            <a:lvl1pPr marL="0" algn="l" defTabSz="910644" rtl="0" eaLnBrk="1" latinLnBrk="0" hangingPunct="1">
              <a:defRPr kumimoji="1" sz="1800" kern="1200">
                <a:solidFill>
                  <a:schemeClr val="tx1"/>
                </a:solidFill>
                <a:latin typeface="+mn-lt"/>
                <a:ea typeface="+mn-ea"/>
                <a:cs typeface="+mn-cs"/>
              </a:defRPr>
            </a:lvl1pPr>
            <a:lvl2pPr marL="455321" algn="l" defTabSz="910644" rtl="0" eaLnBrk="1" latinLnBrk="0" hangingPunct="1">
              <a:defRPr kumimoji="1" sz="1800" kern="1200">
                <a:solidFill>
                  <a:schemeClr val="tx1"/>
                </a:solidFill>
                <a:latin typeface="+mn-lt"/>
                <a:ea typeface="+mn-ea"/>
                <a:cs typeface="+mn-cs"/>
              </a:defRPr>
            </a:lvl2pPr>
            <a:lvl3pPr marL="910644" algn="l" defTabSz="910644" rtl="0" eaLnBrk="1" latinLnBrk="0" hangingPunct="1">
              <a:defRPr kumimoji="1" sz="1800" kern="1200">
                <a:solidFill>
                  <a:schemeClr val="tx1"/>
                </a:solidFill>
                <a:latin typeface="+mn-lt"/>
                <a:ea typeface="+mn-ea"/>
                <a:cs typeface="+mn-cs"/>
              </a:defRPr>
            </a:lvl3pPr>
            <a:lvl4pPr marL="1365965" algn="l" defTabSz="910644" rtl="0" eaLnBrk="1" latinLnBrk="0" hangingPunct="1">
              <a:defRPr kumimoji="1" sz="1800" kern="1200">
                <a:solidFill>
                  <a:schemeClr val="tx1"/>
                </a:solidFill>
                <a:latin typeface="+mn-lt"/>
                <a:ea typeface="+mn-ea"/>
                <a:cs typeface="+mn-cs"/>
              </a:defRPr>
            </a:lvl4pPr>
            <a:lvl5pPr marL="1821285" algn="l" defTabSz="910644" rtl="0" eaLnBrk="1" latinLnBrk="0" hangingPunct="1">
              <a:defRPr kumimoji="1" sz="1800" kern="1200">
                <a:solidFill>
                  <a:schemeClr val="tx1"/>
                </a:solidFill>
                <a:latin typeface="+mn-lt"/>
                <a:ea typeface="+mn-ea"/>
                <a:cs typeface="+mn-cs"/>
              </a:defRPr>
            </a:lvl5pPr>
            <a:lvl6pPr marL="2276609" algn="l" defTabSz="910644" rtl="0" eaLnBrk="1" latinLnBrk="0" hangingPunct="1">
              <a:defRPr kumimoji="1" sz="1800" kern="1200">
                <a:solidFill>
                  <a:schemeClr val="tx1"/>
                </a:solidFill>
                <a:latin typeface="+mn-lt"/>
                <a:ea typeface="+mn-ea"/>
                <a:cs typeface="+mn-cs"/>
              </a:defRPr>
            </a:lvl6pPr>
            <a:lvl7pPr marL="2731935" algn="l" defTabSz="910644" rtl="0" eaLnBrk="1" latinLnBrk="0" hangingPunct="1">
              <a:defRPr kumimoji="1" sz="1800" kern="1200">
                <a:solidFill>
                  <a:schemeClr val="tx1"/>
                </a:solidFill>
                <a:latin typeface="+mn-lt"/>
                <a:ea typeface="+mn-ea"/>
                <a:cs typeface="+mn-cs"/>
              </a:defRPr>
            </a:lvl7pPr>
            <a:lvl8pPr marL="3187257" algn="l" defTabSz="910644" rtl="0" eaLnBrk="1" latinLnBrk="0" hangingPunct="1">
              <a:defRPr kumimoji="1" sz="1800" kern="1200">
                <a:solidFill>
                  <a:schemeClr val="tx1"/>
                </a:solidFill>
                <a:latin typeface="+mn-lt"/>
                <a:ea typeface="+mn-ea"/>
                <a:cs typeface="+mn-cs"/>
              </a:defRPr>
            </a:lvl8pPr>
            <a:lvl9pPr marL="3642580" algn="l" defTabSz="910644" rtl="0" eaLnBrk="1" latinLnBrk="0" hangingPunct="1">
              <a:defRPr kumimoji="1" sz="1800" kern="1200">
                <a:solidFill>
                  <a:schemeClr val="tx1"/>
                </a:solidFill>
                <a:latin typeface="+mn-lt"/>
                <a:ea typeface="+mn-ea"/>
                <a:cs typeface="+mn-cs"/>
              </a:defRPr>
            </a:lvl9pPr>
          </a:lstStyle>
          <a:p>
            <a:pPr algn="r" defTabSz="840615" fontAlgn="auto">
              <a:spcBef>
                <a:spcPts val="0"/>
              </a:spcBef>
              <a:spcAft>
                <a:spcPts val="0"/>
              </a:spcAft>
              <a:defRPr/>
            </a:pPr>
            <a:fld id="{E623F6BE-AA73-45AC-8696-7AF00DAEA71B}" type="slidenum">
              <a:rPr lang="ja-JP" altLang="en-US" sz="1846">
                <a:solidFill>
                  <a:prstClr val="black"/>
                </a:solidFill>
                <a:latin typeface="游ゴシック" panose="020B0400000000000000" pitchFamily="50" charset="-128"/>
                <a:ea typeface="游ゴシック" panose="020B0400000000000000" pitchFamily="50" charset="-128"/>
              </a:rPr>
              <a:pPr algn="r" defTabSz="840615" fontAlgn="auto">
                <a:spcBef>
                  <a:spcPts val="0"/>
                </a:spcBef>
                <a:spcAft>
                  <a:spcPts val="0"/>
                </a:spcAft>
                <a:defRPr/>
              </a:pPr>
              <a:t>11</a:t>
            </a:fld>
            <a:endParaRPr lang="ja-JP" altLang="en-US" sz="1846">
              <a:solidFill>
                <a:prstClr val="black"/>
              </a:solidFill>
              <a:latin typeface="游ゴシック" panose="020B0400000000000000" pitchFamily="50" charset="-128"/>
              <a:ea typeface="游ゴシック" panose="020B0400000000000000" pitchFamily="50" charset="-128"/>
            </a:endParaRPr>
          </a:p>
        </p:txBody>
      </p:sp>
      <p:sp>
        <p:nvSpPr>
          <p:cNvPr id="8" name="正方形/長方形 7">
            <a:extLst>
              <a:ext uri="{FF2B5EF4-FFF2-40B4-BE49-F238E27FC236}">
                <a16:creationId xmlns:a16="http://schemas.microsoft.com/office/drawing/2014/main" id="{613950EB-66CE-BC41-C928-4542A8912747}"/>
              </a:ext>
            </a:extLst>
          </p:cNvPr>
          <p:cNvSpPr/>
          <p:nvPr/>
        </p:nvSpPr>
        <p:spPr bwMode="auto">
          <a:xfrm>
            <a:off x="79131" y="972617"/>
            <a:ext cx="4426927" cy="5161734"/>
          </a:xfrm>
          <a:prstGeom prst="rect">
            <a:avLst/>
          </a:prstGeom>
          <a:ln>
            <a:noFill/>
          </a:ln>
        </p:spPr>
        <p:style>
          <a:lnRef idx="2">
            <a:schemeClr val="accent3"/>
          </a:lnRef>
          <a:fillRef idx="1">
            <a:schemeClr val="lt1"/>
          </a:fillRef>
          <a:effectRef idx="0">
            <a:schemeClr val="accent3"/>
          </a:effectRef>
          <a:fontRef idx="minor">
            <a:schemeClr val="dk1"/>
          </a:fontRef>
        </p:style>
        <p:txBody>
          <a:bodyPr>
            <a:spAutoFit/>
          </a:bodyPr>
          <a:lstStyle/>
          <a:p>
            <a:pPr algn="ctr" defTabSz="844083">
              <a:spcAft>
                <a:spcPts val="0"/>
              </a:spcAft>
              <a:defRPr/>
            </a:pPr>
            <a:endParaRPr lang="en-US" altLang="ja-JP" sz="1477"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defTabSz="844083">
              <a:spcAft>
                <a:spcPts val="0"/>
              </a:spcAft>
              <a:defRPr/>
            </a:pPr>
            <a:endParaRPr lang="en-US" altLang="ja-JP" sz="1477"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defTabSz="844083">
              <a:spcAft>
                <a:spcPts val="0"/>
              </a:spcAft>
              <a:defRPr/>
            </a:pPr>
            <a:endParaRPr lang="en-US" altLang="ja-JP" sz="1477"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defTabSz="844083">
              <a:spcBef>
                <a:spcPts val="554"/>
              </a:spcBef>
              <a:spcAft>
                <a:spcPts val="0"/>
              </a:spcAft>
              <a:defRPr/>
            </a:pP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&lt;</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令和３年度中国四国農政局「ディスカバー農山漁村の宝」選定</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&gt;</a:t>
            </a:r>
          </a:p>
          <a:p>
            <a:pPr defTabSz="844083">
              <a:spcBef>
                <a:spcPts val="554"/>
              </a:spcBef>
              <a:spcAft>
                <a:spcPts val="0"/>
              </a:spcAft>
              <a:defRPr/>
            </a:pPr>
            <a:endParaRPr lang="en-US" altLang="ja-JP"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a:spcBef>
                <a:spcPts val="554"/>
              </a:spcBef>
              <a:spcAft>
                <a:spcPts val="0"/>
              </a:spcAft>
              <a:defRPr/>
            </a:pPr>
            <a:endParaRPr lang="en-US" altLang="ja-JP"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a:spcBef>
                <a:spcPts val="554"/>
              </a:spcBef>
              <a:spcAft>
                <a:spcPts val="0"/>
              </a:spcAft>
              <a:defRPr/>
            </a:pPr>
            <a:endParaRPr lang="en-US" altLang="ja-JP"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a:spcBef>
                <a:spcPts val="554"/>
              </a:spcBef>
              <a:spcAft>
                <a:spcPts val="0"/>
              </a:spcAft>
              <a:defRPr/>
            </a:pPr>
            <a:endParaRPr lang="en-US" altLang="ja-JP"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a:spcBef>
                <a:spcPts val="554"/>
              </a:spcBef>
              <a:spcAft>
                <a:spcPts val="0"/>
              </a:spcAft>
              <a:defRPr/>
            </a:pPr>
            <a:r>
              <a:rPr lang="ja-JP" altLang="en-US"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a:spcBef>
                <a:spcPts val="554"/>
              </a:spcBef>
              <a:spcAft>
                <a:spcPts val="0"/>
              </a:spcAft>
              <a:defRPr/>
            </a:pPr>
            <a:endParaRPr lang="en-US" altLang="ja-JP"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a:spcBef>
                <a:spcPts val="554"/>
              </a:spcBef>
              <a:spcAft>
                <a:spcPts val="0"/>
              </a:spcAft>
              <a:defRPr/>
            </a:pPr>
            <a:endParaRPr lang="en-US" altLang="ja-JP"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44726" indent="-167058" defTabSz="844083">
              <a:defRPr/>
            </a:pPr>
            <a:endParaRPr lang="en-US" altLang="ja-JP" sz="1477" dirty="0">
              <a:solidFill>
                <a:prstClr val="black"/>
              </a:solidFill>
              <a:latin typeface="メイリオ" pitchFamily="50" charset="-128"/>
              <a:ea typeface="メイリオ" pitchFamily="50" charset="-128"/>
              <a:cs typeface="メイリオ" pitchFamily="50" charset="-128"/>
            </a:endParaRPr>
          </a:p>
          <a:p>
            <a:pPr indent="-167058" defTabSz="844083">
              <a:lnSpc>
                <a:spcPts val="2031"/>
              </a:lnSpc>
              <a:defRPr/>
            </a:pPr>
            <a:r>
              <a:rPr lang="ja-JP" altLang="en-US" sz="1477" dirty="0">
                <a:solidFill>
                  <a:prstClr val="black"/>
                </a:solidFill>
                <a:latin typeface="Meiryo UI" panose="020B0604030504040204" pitchFamily="50" charset="-128"/>
                <a:ea typeface="Meiryo UI" panose="020B0604030504040204" pitchFamily="50" charset="-128"/>
                <a:cs typeface="メイリオ" pitchFamily="50" charset="-128"/>
              </a:rPr>
              <a:t>　</a:t>
            </a:r>
            <a:endParaRPr lang="en-US" altLang="ja-JP" sz="1477" dirty="0">
              <a:solidFill>
                <a:prstClr val="black"/>
              </a:solidFill>
              <a:latin typeface="Meiryo UI" panose="020B0604030504040204" pitchFamily="50" charset="-128"/>
              <a:ea typeface="Meiryo UI" panose="020B0604030504040204" pitchFamily="50" charset="-128"/>
              <a:cs typeface="メイリオ" pitchFamily="50" charset="-128"/>
            </a:endParaRPr>
          </a:p>
          <a:p>
            <a:pPr indent="-167058" defTabSz="844083">
              <a:lnSpc>
                <a:spcPts val="2031"/>
              </a:lnSpc>
              <a:defRPr/>
            </a:pPr>
            <a:r>
              <a:rPr lang="ja-JP" altLang="en-US" sz="1477" u="sng" dirty="0">
                <a:solidFill>
                  <a:prstClr val="black"/>
                </a:solidFill>
                <a:latin typeface="Meiryo UI" panose="020B0604030504040204" pitchFamily="50" charset="-128"/>
                <a:ea typeface="Meiryo UI" panose="020B0604030504040204" pitchFamily="50" charset="-128"/>
                <a:cs typeface="メイリオ" pitchFamily="50" charset="-128"/>
              </a:rPr>
              <a:t>　</a:t>
            </a:r>
            <a:endParaRPr lang="en-US" altLang="ja-JP" sz="1477" dirty="0">
              <a:solidFill>
                <a:prstClr val="black"/>
              </a:solidFill>
              <a:latin typeface="Meiryo UI" panose="020B0604030504040204" pitchFamily="50" charset="-128"/>
              <a:ea typeface="Meiryo UI" panose="020B0604030504040204" pitchFamily="50" charset="-128"/>
              <a:cs typeface="メイリオ" pitchFamily="50" charset="-128"/>
            </a:endParaRPr>
          </a:p>
          <a:p>
            <a:pPr indent="-167058" defTabSz="844083">
              <a:lnSpc>
                <a:spcPts val="2031"/>
              </a:lnSpc>
              <a:defRPr/>
            </a:pPr>
            <a:endParaRPr lang="en-US" altLang="ja-JP" sz="1477" dirty="0">
              <a:solidFill>
                <a:prstClr val="black"/>
              </a:solidFill>
              <a:latin typeface="Meiryo UI" panose="020B0604030504040204" pitchFamily="50" charset="-128"/>
              <a:ea typeface="Meiryo UI" panose="020B0604030504040204" pitchFamily="50" charset="-128"/>
              <a:cs typeface="メイリオ" pitchFamily="50" charset="-128"/>
            </a:endParaRPr>
          </a:p>
          <a:p>
            <a:pPr marL="96718" indent="-263776" defTabSz="844083">
              <a:lnSpc>
                <a:spcPts val="2031"/>
              </a:lnSpc>
              <a:buFont typeface="Wingdings" panose="05000000000000000000" pitchFamily="2" charset="2"/>
              <a:buChar char="Ø"/>
              <a:defRPr/>
            </a:pPr>
            <a:r>
              <a:rPr lang="ja-JP" altLang="en-US" sz="1477" dirty="0">
                <a:solidFill>
                  <a:prstClr val="black"/>
                </a:solidFill>
                <a:latin typeface="Meiryo UI" panose="020B0604030504040204" pitchFamily="50" charset="-128"/>
                <a:ea typeface="Meiryo UI" panose="020B0604030504040204" pitchFamily="50" charset="-128"/>
                <a:cs typeface="メイリオ" pitchFamily="50" charset="-128"/>
              </a:rPr>
              <a:t>売上高（</a:t>
            </a:r>
            <a:r>
              <a:rPr lang="en-US" altLang="ja-JP" sz="1477" dirty="0">
                <a:solidFill>
                  <a:prstClr val="black"/>
                </a:solidFill>
                <a:latin typeface="Meiryo UI" panose="020B0604030504040204" pitchFamily="50" charset="-128"/>
                <a:ea typeface="Meiryo UI" panose="020B0604030504040204" pitchFamily="50" charset="-128"/>
                <a:cs typeface="メイリオ" pitchFamily="50" charset="-128"/>
              </a:rPr>
              <a:t>※</a:t>
            </a:r>
            <a:r>
              <a:rPr lang="ja-JP" altLang="en-US" sz="1477" dirty="0">
                <a:solidFill>
                  <a:prstClr val="black"/>
                </a:solidFill>
                <a:latin typeface="Meiryo UI" panose="020B0604030504040204" pitchFamily="50" charset="-128"/>
                <a:ea typeface="Meiryo UI" panose="020B0604030504040204" pitchFamily="50" charset="-128"/>
                <a:cs typeface="メイリオ" pitchFamily="50" charset="-128"/>
              </a:rPr>
              <a:t>）</a:t>
            </a:r>
            <a:endParaRPr lang="en-US" altLang="ja-JP"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a:lnSpc>
                <a:spcPts val="2031"/>
              </a:lnSpc>
              <a:defRPr/>
            </a:pPr>
            <a:r>
              <a:rPr lang="ja-JP" altLang="en-US" sz="1477"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77" b="1" dirty="0">
                <a:latin typeface="メイリオ" panose="020B0604030504040204" pitchFamily="50" charset="-128"/>
                <a:ea typeface="メイリオ" panose="020B0604030504040204" pitchFamily="50" charset="-128"/>
              </a:rPr>
              <a:t> </a:t>
            </a:r>
            <a:r>
              <a:rPr lang="en-US" altLang="ja-JP" sz="1477" dirty="0">
                <a:latin typeface="メイリオ" panose="020B0604030504040204" pitchFamily="50" charset="-128"/>
                <a:ea typeface="メイリオ" panose="020B0604030504040204" pitchFamily="50" charset="-128"/>
              </a:rPr>
              <a:t>2,100</a:t>
            </a:r>
            <a:r>
              <a:rPr lang="ja-JP" altLang="en-US" sz="1477" dirty="0">
                <a:latin typeface="メイリオ" panose="020B0604030504040204" pitchFamily="50" charset="-128"/>
                <a:ea typeface="メイリオ" panose="020B0604030504040204" pitchFamily="50" charset="-128"/>
              </a:rPr>
              <a:t>万円</a:t>
            </a:r>
            <a:r>
              <a:rPr lang="ja-JP" altLang="en-US" sz="1477"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77"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H22</a:t>
            </a:r>
            <a:r>
              <a:rPr lang="ja-JP" altLang="en-US" sz="1477"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77"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477"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億</a:t>
            </a:r>
            <a:r>
              <a:rPr lang="en-US" altLang="ja-JP" sz="1477"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7,000</a:t>
            </a:r>
            <a:r>
              <a:rPr lang="ja-JP" altLang="en-US" sz="1477"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万円（</a:t>
            </a:r>
            <a:r>
              <a:rPr lang="en-US" altLang="ja-JP" sz="1477"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R4</a:t>
            </a:r>
            <a:r>
              <a:rPr lang="ja-JP" altLang="en-US" sz="1477"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77"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defTabSz="844083">
              <a:lnSpc>
                <a:spcPts val="2031"/>
              </a:lnSpc>
              <a:defRPr/>
            </a:pPr>
            <a:r>
              <a:rPr lang="ja-JP" altLang="en-US" sz="1477"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108"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8"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西粟倉村で実施した６次産業化に関する事業のみ</a:t>
            </a:r>
            <a:endParaRPr lang="en-US" altLang="ja-JP" sz="1292"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defTabSz="844083">
              <a:lnSpc>
                <a:spcPts val="2031"/>
              </a:lnSpc>
              <a:defRPr/>
            </a:pPr>
            <a:endParaRPr lang="en-US" altLang="ja-JP" sz="1477"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角丸四角形 43">
            <a:extLst>
              <a:ext uri="{FF2B5EF4-FFF2-40B4-BE49-F238E27FC236}">
                <a16:creationId xmlns:a16="http://schemas.microsoft.com/office/drawing/2014/main" id="{D6BB2AC2-7B17-12D7-5108-D23B29094F87}"/>
              </a:ext>
            </a:extLst>
          </p:cNvPr>
          <p:cNvSpPr/>
          <p:nvPr/>
        </p:nvSpPr>
        <p:spPr bwMode="auto">
          <a:xfrm>
            <a:off x="496766" y="1040266"/>
            <a:ext cx="3590192" cy="572201"/>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algn="ctr" defTabSz="844083">
              <a:defRPr/>
            </a:pPr>
            <a:r>
              <a:rPr lang="ja-JP" altLang="en-US" sz="1846" b="1">
                <a:solidFill>
                  <a:prstClr val="black"/>
                </a:solidFill>
                <a:latin typeface="Meiryo UI" panose="020B0604030504040204" pitchFamily="50" charset="-128"/>
                <a:ea typeface="Meiryo UI" panose="020B0604030504040204" pitchFamily="50" charset="-128"/>
                <a:cs typeface="Meiryo UI" panose="020B0604030504040204" pitchFamily="50" charset="-128"/>
              </a:rPr>
              <a:t>株式会社エーゼログループ</a:t>
            </a:r>
            <a:endParaRPr lang="en-US" altLang="ja-JP" sz="1846" b="1">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defTabSz="844083">
              <a:defRPr/>
            </a:pPr>
            <a:r>
              <a:rPr lang="ja-JP" altLang="en-US" sz="1846" b="1">
                <a:solidFill>
                  <a:prstClr val="black"/>
                </a:solidFill>
                <a:latin typeface="Meiryo UI" panose="020B0604030504040204" pitchFamily="50" charset="-128"/>
                <a:ea typeface="Meiryo UI" panose="020B0604030504040204" pitchFamily="50" charset="-128"/>
                <a:cs typeface="Meiryo UI" panose="020B0604030504040204" pitchFamily="50" charset="-128"/>
              </a:rPr>
              <a:t>（岡山県西粟倉村）</a:t>
            </a:r>
          </a:p>
        </p:txBody>
      </p:sp>
      <p:sp>
        <p:nvSpPr>
          <p:cNvPr id="12" name="正方形/長方形 10">
            <a:extLst>
              <a:ext uri="{FF2B5EF4-FFF2-40B4-BE49-F238E27FC236}">
                <a16:creationId xmlns:a16="http://schemas.microsoft.com/office/drawing/2014/main" id="{2AFEAF79-84C4-4049-3D44-500FDE9CD756}"/>
              </a:ext>
            </a:extLst>
          </p:cNvPr>
          <p:cNvSpPr>
            <a:spLocks noChangeArrowheads="1"/>
          </p:cNvSpPr>
          <p:nvPr/>
        </p:nvSpPr>
        <p:spPr bwMode="auto">
          <a:xfrm>
            <a:off x="1730619" y="2092172"/>
            <a:ext cx="2724150" cy="288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844083">
              <a:lnSpc>
                <a:spcPts val="2031"/>
              </a:lnSpc>
              <a:spcBef>
                <a:spcPct val="0"/>
              </a:spcBef>
              <a:buNone/>
            </a:pPr>
            <a:r>
              <a:rPr lang="ja-JP" altLang="en-US" sz="1477" dirty="0">
                <a:solidFill>
                  <a:srgbClr val="000000"/>
                </a:solidFill>
                <a:latin typeface="Meiryo UI" panose="020B0604030504040204" pitchFamily="50" charset="-128"/>
                <a:ea typeface="Meiryo UI" panose="020B0604030504040204" pitchFamily="50" charset="-128"/>
              </a:rPr>
              <a:t>　地域総合商社として、地域の農林水産物、廃校、空き家等の様々な地域資源を活用し、レストラン、直売所、イチゴ観光農園、うなぎの生産・販売等様々な分野に事業を展開。</a:t>
            </a:r>
            <a:endParaRPr lang="en-US" altLang="ja-JP" sz="1477" dirty="0">
              <a:solidFill>
                <a:srgbClr val="000000"/>
              </a:solidFill>
              <a:latin typeface="Meiryo UI" panose="020B0604030504040204" pitchFamily="50" charset="-128"/>
              <a:ea typeface="Meiryo UI" panose="020B0604030504040204" pitchFamily="50" charset="-128"/>
            </a:endParaRPr>
          </a:p>
          <a:p>
            <a:pPr defTabSz="844083">
              <a:lnSpc>
                <a:spcPts val="2031"/>
              </a:lnSpc>
              <a:spcBef>
                <a:spcPct val="0"/>
              </a:spcBef>
              <a:buNone/>
            </a:pPr>
            <a:r>
              <a:rPr lang="ja-JP" altLang="en-US" sz="1477" dirty="0">
                <a:solidFill>
                  <a:srgbClr val="000000"/>
                </a:solidFill>
                <a:latin typeface="Meiryo UI" panose="020B0604030504040204" pitchFamily="50" charset="-128"/>
                <a:ea typeface="Meiryo UI" panose="020B0604030504040204" pitchFamily="50" charset="-128"/>
              </a:rPr>
              <a:t>　また、地域おこし協力隊も巻き込んだローカルインキュベーション事業、移住・起業支援にも積極的に取組んでおり、関係人口創出に寄与。</a:t>
            </a:r>
          </a:p>
        </p:txBody>
      </p:sp>
      <p:pic>
        <p:nvPicPr>
          <p:cNvPr id="13" name="図 9" descr="屋外, 建物, 道路, 草 が含まれている画像&#10;&#10;自動的に生成された説明">
            <a:extLst>
              <a:ext uri="{FF2B5EF4-FFF2-40B4-BE49-F238E27FC236}">
                <a16:creationId xmlns:a16="http://schemas.microsoft.com/office/drawing/2014/main" id="{CFE93995-A061-6447-CBAE-450140BD838F}"/>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60838" y="3328956"/>
            <a:ext cx="1424354" cy="10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図 4" descr="テーブル, 座る, 作品, ナイフ が含まれている画像&#10;&#10;自動的に生成された説明">
            <a:extLst>
              <a:ext uri="{FF2B5EF4-FFF2-40B4-BE49-F238E27FC236}">
                <a16:creationId xmlns:a16="http://schemas.microsoft.com/office/drawing/2014/main" id="{7B4ADDC3-702D-31CD-2FAC-052D00D246FD}"/>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50581" y="2122944"/>
            <a:ext cx="1447800" cy="10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図 2">
            <a:extLst>
              <a:ext uri="{FF2B5EF4-FFF2-40B4-BE49-F238E27FC236}">
                <a16:creationId xmlns:a16="http://schemas.microsoft.com/office/drawing/2014/main" id="{5CF56E48-08D1-9713-965C-4D079258E69F}"/>
              </a:ext>
            </a:extLst>
          </p:cNvPr>
          <p:cNvPicPr>
            <a:picLocks noChangeAspect="1"/>
          </p:cNvPicPr>
          <p:nvPr/>
        </p:nvPicPr>
        <p:blipFill>
          <a:blip r:embed="rId5"/>
          <a:stretch>
            <a:fillRect/>
          </a:stretch>
        </p:blipFill>
        <p:spPr>
          <a:xfrm>
            <a:off x="7111832" y="1492621"/>
            <a:ext cx="1567263" cy="1086661"/>
          </a:xfrm>
          <a:prstGeom prst="rect">
            <a:avLst/>
          </a:prstGeom>
        </p:spPr>
      </p:pic>
      <p:grpSp>
        <p:nvGrpSpPr>
          <p:cNvPr id="4" name="グループ化 3">
            <a:extLst>
              <a:ext uri="{FF2B5EF4-FFF2-40B4-BE49-F238E27FC236}">
                <a16:creationId xmlns:a16="http://schemas.microsoft.com/office/drawing/2014/main" id="{F51151E2-265D-BB88-21AF-8BA8135069BB}"/>
              </a:ext>
            </a:extLst>
          </p:cNvPr>
          <p:cNvGrpSpPr/>
          <p:nvPr/>
        </p:nvGrpSpPr>
        <p:grpSpPr>
          <a:xfrm>
            <a:off x="4608664" y="969368"/>
            <a:ext cx="4426102" cy="5069786"/>
            <a:chOff x="-87560" y="1220919"/>
            <a:chExt cx="4794944" cy="5299627"/>
          </a:xfrm>
        </p:grpSpPr>
        <p:sp>
          <p:nvSpPr>
            <p:cNvPr id="6" name="正方形/長方形 5">
              <a:extLst>
                <a:ext uri="{FF2B5EF4-FFF2-40B4-BE49-F238E27FC236}">
                  <a16:creationId xmlns:a16="http://schemas.microsoft.com/office/drawing/2014/main" id="{51280CA6-708A-9FB3-7F6C-6E03805C9A7F}"/>
                </a:ext>
              </a:extLst>
            </p:cNvPr>
            <p:cNvSpPr/>
            <p:nvPr/>
          </p:nvSpPr>
          <p:spPr>
            <a:xfrm>
              <a:off x="-87560" y="1220919"/>
              <a:ext cx="4794944" cy="5299627"/>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a:spAutoFit/>
            </a:bodyPr>
            <a:lstStyle/>
            <a:p>
              <a:pPr algn="ctr" defTabSz="844083" eaLnBrk="0" hangingPunct="0">
                <a:spcAft>
                  <a:spcPts val="0"/>
                </a:spcAft>
                <a:defRPr/>
              </a:pPr>
              <a:endParaRPr lang="en-US" altLang="ja-JP" sz="1477"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defTabSz="844083" eaLnBrk="0" hangingPunct="0">
                <a:spcAft>
                  <a:spcPts val="0"/>
                </a:spcAft>
                <a:defRPr/>
              </a:pPr>
              <a:endParaRPr lang="en-US" altLang="ja-JP" sz="1477"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defTabSz="844083" eaLnBrk="0" hangingPunct="0">
                <a:spcAft>
                  <a:spcPts val="0"/>
                </a:spcAft>
                <a:defRPr/>
              </a:pPr>
              <a:endParaRPr lang="en-US" altLang="ja-JP" sz="1477"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defTabSz="844083" eaLnBrk="0" hangingPunct="0">
                <a:spcBef>
                  <a:spcPts val="554"/>
                </a:spcBef>
                <a:spcAft>
                  <a:spcPts val="0"/>
                </a:spcAft>
                <a:defRPr/>
              </a:pPr>
              <a:r>
                <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&lt;｢</a:t>
              </a: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ディスカバー農山漁村の宝</a:t>
              </a:r>
              <a:r>
                <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（第</a:t>
              </a:r>
              <a:r>
                <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回選定）　特別賞</a:t>
              </a:r>
              <a:r>
                <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&gt;</a:t>
              </a:r>
            </a:p>
            <a:p>
              <a:pPr defTabSz="844083" eaLnBrk="0" hangingPunct="0">
                <a:spcBef>
                  <a:spcPts val="554"/>
                </a:spcBef>
                <a:spcAft>
                  <a:spcPts val="0"/>
                </a:spcAft>
                <a:defRPr/>
              </a:pPr>
              <a:endParaRPr lang="en-US" altLang="ja-JP"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eaLnBrk="0" hangingPunct="0">
                <a:spcBef>
                  <a:spcPts val="554"/>
                </a:spcBef>
                <a:spcAft>
                  <a:spcPts val="0"/>
                </a:spcAft>
                <a:defRPr/>
              </a:pPr>
              <a:endParaRPr lang="en-US" altLang="ja-JP"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eaLnBrk="0" hangingPunct="0">
                <a:spcBef>
                  <a:spcPts val="554"/>
                </a:spcBef>
                <a:spcAft>
                  <a:spcPts val="0"/>
                </a:spcAft>
                <a:defRPr/>
              </a:pPr>
              <a:endParaRPr lang="en-US" altLang="ja-JP"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eaLnBrk="0" hangingPunct="0">
                <a:spcBef>
                  <a:spcPts val="554"/>
                </a:spcBef>
                <a:spcAft>
                  <a:spcPts val="0"/>
                </a:spcAft>
                <a:defRPr/>
              </a:pPr>
              <a:endParaRPr lang="en-US" altLang="ja-JP"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eaLnBrk="0" hangingPunct="0">
                <a:spcBef>
                  <a:spcPts val="554"/>
                </a:spcBef>
                <a:spcAft>
                  <a:spcPts val="0"/>
                </a:spcAft>
                <a:defRPr/>
              </a:pPr>
              <a:r>
                <a:rPr lang="ja-JP" altLang="en-US"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eaLnBrk="0" hangingPunct="0">
                <a:spcBef>
                  <a:spcPts val="554"/>
                </a:spcBef>
                <a:spcAft>
                  <a:spcPts val="0"/>
                </a:spcAft>
                <a:defRPr/>
              </a:pPr>
              <a:endParaRPr lang="en-US" altLang="ja-JP"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44726" indent="-167058" defTabSz="844083" eaLnBrk="0" hangingPunct="0">
                <a:defRPr/>
              </a:pPr>
              <a:endParaRPr lang="en-US" altLang="ja-JP" sz="1477" dirty="0">
                <a:solidFill>
                  <a:prstClr val="black"/>
                </a:solidFill>
                <a:latin typeface="Meiryo UI" panose="020B0604030504040204" pitchFamily="50" charset="-128"/>
                <a:ea typeface="Meiryo UI" panose="020B0604030504040204" pitchFamily="50" charset="-128"/>
                <a:cs typeface="メイリオ" pitchFamily="50" charset="-128"/>
              </a:endParaRPr>
            </a:p>
            <a:p>
              <a:pPr marL="244726" indent="-167058" defTabSz="844083" eaLnBrk="0" hangingPunct="0">
                <a:defRPr/>
              </a:pPr>
              <a:endParaRPr lang="en-US" altLang="ja-JP" sz="1477" dirty="0">
                <a:solidFill>
                  <a:prstClr val="black"/>
                </a:solidFill>
                <a:latin typeface="Meiryo UI" panose="020B0604030504040204" pitchFamily="50" charset="-128"/>
                <a:ea typeface="Meiryo UI" panose="020B0604030504040204" pitchFamily="50" charset="-128"/>
                <a:cs typeface="メイリオ" pitchFamily="50" charset="-128"/>
              </a:endParaRPr>
            </a:p>
            <a:p>
              <a:pPr marL="244726" indent="-167058" defTabSz="844083" eaLnBrk="0" hangingPunct="0">
                <a:defRPr/>
              </a:pPr>
              <a:endParaRPr lang="en-US" altLang="ja-JP" sz="1477" dirty="0">
                <a:solidFill>
                  <a:prstClr val="black"/>
                </a:solidFill>
                <a:latin typeface="メイリオ" pitchFamily="50" charset="-128"/>
                <a:ea typeface="メイリオ" pitchFamily="50" charset="-128"/>
                <a:cs typeface="メイリオ" pitchFamily="50" charset="-128"/>
              </a:endParaRPr>
            </a:p>
            <a:p>
              <a:pPr indent="-167058" defTabSz="844083" eaLnBrk="0" hangingPunct="0">
                <a:lnSpc>
                  <a:spcPts val="2031"/>
                </a:lnSpc>
                <a:defRPr/>
              </a:pPr>
              <a:r>
                <a:rPr lang="ja-JP" altLang="en-US"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indent="-167058" defTabSz="844083" eaLnBrk="0" hangingPunct="0">
                <a:lnSpc>
                  <a:spcPts val="2031"/>
                </a:lnSpc>
                <a:defRPr/>
              </a:pPr>
              <a:endParaRPr lang="en-US" altLang="ja-JP" sz="1477" dirty="0">
                <a:solidFill>
                  <a:prstClr val="black"/>
                </a:solidFill>
                <a:latin typeface="Meiryo UI" panose="020B0604030504040204" pitchFamily="50" charset="-128"/>
                <a:ea typeface="Meiryo UI" panose="020B0604030504040204" pitchFamily="50" charset="-128"/>
                <a:cs typeface="メイリオ" pitchFamily="50" charset="-128"/>
              </a:endParaRPr>
            </a:p>
            <a:p>
              <a:pPr marL="96718" indent="-263776" defTabSz="844083" eaLnBrk="0" hangingPunct="0">
                <a:lnSpc>
                  <a:spcPts val="2031"/>
                </a:lnSpc>
                <a:buFont typeface="Wingdings" panose="05000000000000000000" pitchFamily="2" charset="2"/>
                <a:buChar char="Ø"/>
                <a:defRPr/>
              </a:pPr>
              <a:r>
                <a:rPr lang="ja-JP" altLang="en-US" sz="1477" dirty="0">
                  <a:solidFill>
                    <a:prstClr val="black"/>
                  </a:solidFill>
                  <a:latin typeface="Meiryo UI" panose="020B0604030504040204" pitchFamily="50" charset="-128"/>
                  <a:ea typeface="Meiryo UI" panose="020B0604030504040204" pitchFamily="50" charset="-128"/>
                  <a:cs typeface="メイリオ" pitchFamily="50" charset="-128"/>
                </a:rPr>
                <a:t>宿泊者数　</a:t>
              </a:r>
              <a:r>
                <a:rPr lang="en-US" altLang="ja-JP" sz="1477" dirty="0">
                  <a:solidFill>
                    <a:prstClr val="black"/>
                  </a:solidFill>
                  <a:latin typeface="Meiryo UI" panose="020B0604030504040204" pitchFamily="50" charset="-128"/>
                  <a:ea typeface="Meiryo UI" panose="020B0604030504040204" pitchFamily="50" charset="-128"/>
                  <a:cs typeface="メイリオ" pitchFamily="50" charset="-128"/>
                </a:rPr>
                <a:t>12</a:t>
              </a:r>
              <a:r>
                <a:rPr lang="ja-JP" altLang="en-US" sz="1477" dirty="0">
                  <a:solidFill>
                    <a:prstClr val="black"/>
                  </a:solidFill>
                  <a:latin typeface="Meiryo UI" panose="020B0604030504040204" pitchFamily="50" charset="-128"/>
                  <a:ea typeface="Meiryo UI" panose="020B0604030504040204" pitchFamily="50" charset="-128"/>
                  <a:cs typeface="メイリオ" pitchFamily="50" charset="-128"/>
                </a:rPr>
                <a:t>千人（</a:t>
              </a:r>
              <a:r>
                <a:rPr lang="en-US" altLang="ja-JP" sz="1477" dirty="0">
                  <a:solidFill>
                    <a:prstClr val="black"/>
                  </a:solidFill>
                  <a:latin typeface="Meiryo UI" panose="020B0604030504040204" pitchFamily="50" charset="-128"/>
                  <a:ea typeface="Meiryo UI" panose="020B0604030504040204" pitchFamily="50" charset="-128"/>
                  <a:cs typeface="メイリオ" pitchFamily="50" charset="-128"/>
                </a:rPr>
                <a:t>H30</a:t>
              </a:r>
              <a:r>
                <a:rPr lang="ja-JP" altLang="en-US" sz="1477" dirty="0">
                  <a:solidFill>
                    <a:prstClr val="black"/>
                  </a:solidFill>
                  <a:latin typeface="Meiryo UI" panose="020B0604030504040204" pitchFamily="50" charset="-128"/>
                  <a:ea typeface="Meiryo UI" panose="020B0604030504040204" pitchFamily="50" charset="-128"/>
                  <a:cs typeface="メイリオ" pitchFamily="50" charset="-128"/>
                </a:rPr>
                <a:t>）</a:t>
              </a:r>
              <a:r>
                <a:rPr lang="ja-JP" altLang="en-US" sz="1477" dirty="0">
                  <a:solidFill>
                    <a:prstClr val="black"/>
                  </a:solidFill>
                  <a:latin typeface="Meiryo UI" panose="020B0604030504040204" pitchFamily="50" charset="-128"/>
                  <a:ea typeface="Meiryo UI" panose="020B0604030504040204" pitchFamily="50" charset="-128"/>
                </a:rPr>
                <a:t> ⇒ </a:t>
              </a:r>
              <a:r>
                <a:rPr lang="en-US" altLang="ja-JP" sz="1477" dirty="0">
                  <a:solidFill>
                    <a:prstClr val="black"/>
                  </a:solidFill>
                  <a:latin typeface="Meiryo UI" panose="020B0604030504040204" pitchFamily="50" charset="-128"/>
                  <a:ea typeface="Meiryo UI" panose="020B0604030504040204" pitchFamily="50" charset="-128"/>
                </a:rPr>
                <a:t>14.3</a:t>
              </a:r>
              <a:r>
                <a:rPr lang="ja-JP" altLang="en-US" sz="1477" dirty="0">
                  <a:solidFill>
                    <a:prstClr val="black"/>
                  </a:solidFill>
                  <a:latin typeface="Meiryo UI" panose="020B0604030504040204" pitchFamily="50" charset="-128"/>
                  <a:ea typeface="Meiryo UI" panose="020B0604030504040204" pitchFamily="50" charset="-128"/>
                </a:rPr>
                <a:t>千人</a:t>
              </a:r>
              <a:r>
                <a:rPr lang="ja-JP" altLang="en-US" sz="1477" dirty="0">
                  <a:solidFill>
                    <a:prstClr val="black"/>
                  </a:solidFill>
                  <a:latin typeface="Meiryo UI" panose="020B0604030504040204" pitchFamily="50" charset="-128"/>
                  <a:ea typeface="Meiryo UI" panose="020B0604030504040204" pitchFamily="50" charset="-128"/>
                  <a:cs typeface="メイリオ" pitchFamily="50" charset="-128"/>
                </a:rPr>
                <a:t>（</a:t>
              </a:r>
              <a:r>
                <a:rPr lang="en-US" altLang="ja-JP" sz="1477" dirty="0">
                  <a:solidFill>
                    <a:prstClr val="black"/>
                  </a:solidFill>
                  <a:latin typeface="Meiryo UI" panose="020B0604030504040204" pitchFamily="50" charset="-128"/>
                  <a:ea typeface="Meiryo UI" panose="020B0604030504040204" pitchFamily="50" charset="-128"/>
                  <a:cs typeface="メイリオ" pitchFamily="50" charset="-128"/>
                </a:rPr>
                <a:t>R4</a:t>
              </a:r>
              <a:r>
                <a:rPr lang="ja-JP" altLang="en-US" sz="1477" dirty="0">
                  <a:solidFill>
                    <a:prstClr val="black"/>
                  </a:solidFill>
                  <a:latin typeface="Meiryo UI" panose="020B0604030504040204" pitchFamily="50" charset="-128"/>
                  <a:ea typeface="Meiryo UI" panose="020B0604030504040204" pitchFamily="50" charset="-128"/>
                  <a:cs typeface="メイリオ" pitchFamily="50" charset="-128"/>
                </a:rPr>
                <a:t>）</a:t>
              </a:r>
              <a:endParaRPr lang="en-US" altLang="ja-JP" sz="1477" dirty="0">
                <a:solidFill>
                  <a:prstClr val="black"/>
                </a:solidFill>
                <a:latin typeface="Meiryo UI" panose="020B0604030504040204" pitchFamily="50" charset="-128"/>
                <a:ea typeface="Meiryo UI" panose="020B0604030504040204" pitchFamily="50" charset="-128"/>
                <a:cs typeface="メイリオ" pitchFamily="50" charset="-128"/>
              </a:endParaRPr>
            </a:p>
            <a:p>
              <a:pPr marL="96718" indent="-263776" defTabSz="844083" eaLnBrk="0" hangingPunct="0">
                <a:lnSpc>
                  <a:spcPts val="2031"/>
                </a:lnSpc>
                <a:buFont typeface="Wingdings" panose="05000000000000000000" pitchFamily="2" charset="2"/>
                <a:buChar char="Ø"/>
                <a:defRPr/>
              </a:pPr>
              <a:endParaRPr lang="en-US" altLang="ja-JP" sz="1477" dirty="0">
                <a:solidFill>
                  <a:prstClr val="black"/>
                </a:solidFill>
                <a:latin typeface="Meiryo UI" panose="020B0604030504040204" pitchFamily="50" charset="-128"/>
                <a:ea typeface="Meiryo UI" panose="020B0604030504040204" pitchFamily="50" charset="-128"/>
                <a:cs typeface="メイリオ" pitchFamily="50" charset="-128"/>
              </a:endParaRPr>
            </a:p>
            <a:p>
              <a:pPr marL="96718" indent="-263776" defTabSz="844083" eaLnBrk="0" hangingPunct="0">
                <a:lnSpc>
                  <a:spcPts val="2031"/>
                </a:lnSpc>
                <a:buFont typeface="Wingdings" panose="05000000000000000000" pitchFamily="2" charset="2"/>
                <a:buChar char="Ø"/>
                <a:defRPr/>
              </a:pPr>
              <a:r>
                <a:rPr lang="ja-JP" altLang="en-US" sz="1477" dirty="0">
                  <a:solidFill>
                    <a:prstClr val="black"/>
                  </a:solidFill>
                  <a:latin typeface="Meiryo UI" panose="020B0604030504040204" pitchFamily="50" charset="-128"/>
                  <a:ea typeface="Meiryo UI" panose="020B0604030504040204" pitchFamily="50" charset="-128"/>
                  <a:cs typeface="メイリオ" pitchFamily="50" charset="-128"/>
                </a:rPr>
                <a:t>防災プログラム体験者数　</a:t>
              </a:r>
              <a:r>
                <a:rPr lang="en-US" altLang="ja-JP" sz="1477" dirty="0">
                  <a:solidFill>
                    <a:prstClr val="black"/>
                  </a:solidFill>
                  <a:latin typeface="Meiryo UI" panose="020B0604030504040204" pitchFamily="50" charset="-128"/>
                  <a:ea typeface="Meiryo UI" panose="020B0604030504040204" pitchFamily="50" charset="-128"/>
                  <a:cs typeface="メイリオ" pitchFamily="50" charset="-128"/>
                </a:rPr>
                <a:t>4</a:t>
              </a:r>
              <a:r>
                <a:rPr lang="ja-JP" altLang="en-US" sz="1477" dirty="0">
                  <a:solidFill>
                    <a:prstClr val="black"/>
                  </a:solidFill>
                  <a:latin typeface="Meiryo UI" panose="020B0604030504040204" pitchFamily="50" charset="-128"/>
                  <a:ea typeface="Meiryo UI" panose="020B0604030504040204" pitchFamily="50" charset="-128"/>
                  <a:cs typeface="メイリオ" pitchFamily="50" charset="-128"/>
                </a:rPr>
                <a:t>人（</a:t>
              </a:r>
              <a:r>
                <a:rPr lang="en-US" altLang="ja-JP" sz="1477" dirty="0">
                  <a:solidFill>
                    <a:prstClr val="black"/>
                  </a:solidFill>
                  <a:latin typeface="Meiryo UI" panose="020B0604030504040204" pitchFamily="50" charset="-128"/>
                  <a:ea typeface="Meiryo UI" panose="020B0604030504040204" pitchFamily="50" charset="-128"/>
                  <a:cs typeface="メイリオ" pitchFamily="50" charset="-128"/>
                </a:rPr>
                <a:t>H30</a:t>
              </a:r>
              <a:r>
                <a:rPr lang="ja-JP" altLang="en-US" sz="1477" dirty="0">
                  <a:solidFill>
                    <a:prstClr val="black"/>
                  </a:solidFill>
                  <a:latin typeface="Meiryo UI" panose="020B0604030504040204" pitchFamily="50" charset="-128"/>
                  <a:ea typeface="Meiryo UI" panose="020B0604030504040204" pitchFamily="50" charset="-128"/>
                  <a:cs typeface="メイリオ" pitchFamily="50" charset="-128"/>
                </a:rPr>
                <a:t>）</a:t>
              </a:r>
              <a:br>
                <a:rPr lang="en-US" altLang="ja-JP" sz="1477" dirty="0">
                  <a:solidFill>
                    <a:prstClr val="black"/>
                  </a:solidFill>
                  <a:latin typeface="Meiryo UI" panose="020B0604030504040204" pitchFamily="50" charset="-128"/>
                  <a:ea typeface="Meiryo UI" panose="020B0604030504040204" pitchFamily="50" charset="-128"/>
                  <a:cs typeface="メイリオ" pitchFamily="50" charset="-128"/>
                </a:rPr>
              </a:br>
              <a:r>
                <a:rPr lang="ja-JP" altLang="en-US" sz="1477" dirty="0">
                  <a:solidFill>
                    <a:prstClr val="black"/>
                  </a:solidFill>
                  <a:latin typeface="Meiryo UI" panose="020B0604030504040204" pitchFamily="50" charset="-128"/>
                  <a:ea typeface="Meiryo UI" panose="020B0604030504040204" pitchFamily="50" charset="-128"/>
                  <a:cs typeface="メイリオ" pitchFamily="50" charset="-128"/>
                </a:rPr>
                <a:t>　　　　　　　　　　　　　　　　　　　 ⇒ </a:t>
              </a:r>
              <a:r>
                <a:rPr lang="en-US" altLang="ja-JP" sz="1477" dirty="0">
                  <a:solidFill>
                    <a:prstClr val="black"/>
                  </a:solidFill>
                  <a:latin typeface="Meiryo UI" panose="020B0604030504040204" pitchFamily="50" charset="-128"/>
                  <a:ea typeface="Meiryo UI" panose="020B0604030504040204" pitchFamily="50" charset="-128"/>
                  <a:cs typeface="メイリオ" pitchFamily="50" charset="-128"/>
                </a:rPr>
                <a:t>405</a:t>
              </a:r>
              <a:r>
                <a:rPr lang="ja-JP" altLang="en-US" sz="1477" dirty="0">
                  <a:solidFill>
                    <a:prstClr val="black"/>
                  </a:solidFill>
                  <a:latin typeface="Meiryo UI" panose="020B0604030504040204" pitchFamily="50" charset="-128"/>
                  <a:ea typeface="Meiryo UI" panose="020B0604030504040204" pitchFamily="50" charset="-128"/>
                  <a:cs typeface="メイリオ" pitchFamily="50" charset="-128"/>
                </a:rPr>
                <a:t>人（</a:t>
              </a:r>
              <a:r>
                <a:rPr lang="en-US" altLang="ja-JP" sz="1477" dirty="0">
                  <a:solidFill>
                    <a:prstClr val="black"/>
                  </a:solidFill>
                  <a:latin typeface="Meiryo UI" panose="020B0604030504040204" pitchFamily="50" charset="-128"/>
                  <a:ea typeface="Meiryo UI" panose="020B0604030504040204" pitchFamily="50" charset="-128"/>
                  <a:cs typeface="メイリオ" pitchFamily="50" charset="-128"/>
                </a:rPr>
                <a:t>R4</a:t>
              </a:r>
              <a:r>
                <a:rPr lang="ja-JP" altLang="en-US" sz="1477" dirty="0">
                  <a:solidFill>
                    <a:prstClr val="black"/>
                  </a:solidFill>
                  <a:latin typeface="Meiryo UI" panose="020B0604030504040204" pitchFamily="50" charset="-128"/>
                  <a:ea typeface="Meiryo UI" panose="020B0604030504040204" pitchFamily="50" charset="-128"/>
                  <a:cs typeface="メイリオ" pitchFamily="50" charset="-128"/>
                </a:rPr>
                <a:t>）</a:t>
              </a:r>
              <a:endParaRPr lang="en-US" altLang="ja-JP" sz="1477" dirty="0">
                <a:solidFill>
                  <a:prstClr val="black"/>
                </a:solidFill>
                <a:latin typeface="Meiryo UI" panose="020B0604030504040204" pitchFamily="50" charset="-128"/>
                <a:ea typeface="Meiryo UI" panose="020B0604030504040204" pitchFamily="50" charset="-128"/>
                <a:cs typeface="メイリオ" pitchFamily="50" charset="-128"/>
              </a:endParaRPr>
            </a:p>
          </p:txBody>
        </p:sp>
        <p:sp>
          <p:nvSpPr>
            <p:cNvPr id="10" name="角丸四角形 43">
              <a:extLst>
                <a:ext uri="{FF2B5EF4-FFF2-40B4-BE49-F238E27FC236}">
                  <a16:creationId xmlns:a16="http://schemas.microsoft.com/office/drawing/2014/main" id="{9FB20B34-5D37-EE6E-D8E8-8A10CA7A7449}"/>
                </a:ext>
              </a:extLst>
            </p:cNvPr>
            <p:cNvSpPr/>
            <p:nvPr/>
          </p:nvSpPr>
          <p:spPr>
            <a:xfrm>
              <a:off x="304754" y="1310368"/>
              <a:ext cx="3888432" cy="64807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844083" eaLnBrk="0" hangingPunct="0">
                <a:defRPr/>
              </a:pPr>
              <a:r>
                <a:rPr lang="en-US" altLang="ja-JP" sz="1846" b="1">
                  <a:solidFill>
                    <a:prstClr val="black"/>
                  </a:solidFill>
                  <a:latin typeface="Meiryo UI" panose="020B0604030504040204" pitchFamily="50" charset="-128"/>
                  <a:ea typeface="Meiryo UI" panose="020B0604030504040204" pitchFamily="50" charset="-128"/>
                  <a:cs typeface="Meiryo UI" panose="020B0604030504040204" pitchFamily="50" charset="-128"/>
                </a:rPr>
                <a:t>NPO</a:t>
              </a:r>
              <a:r>
                <a:rPr lang="ja-JP" altLang="en-US" sz="1846" b="1">
                  <a:solidFill>
                    <a:prstClr val="black"/>
                  </a:solidFill>
                  <a:latin typeface="Meiryo UI" panose="020B0604030504040204" pitchFamily="50" charset="-128"/>
                  <a:ea typeface="Meiryo UI" panose="020B0604030504040204" pitchFamily="50" charset="-128"/>
                  <a:cs typeface="Meiryo UI" panose="020B0604030504040204" pitchFamily="50" charset="-128"/>
                </a:rPr>
                <a:t>砂浜美術館</a:t>
              </a:r>
              <a:endParaRPr lang="en-US" altLang="ja-JP" sz="1846" b="1">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defTabSz="844083" eaLnBrk="0" hangingPunct="0">
                <a:defRPr/>
              </a:pPr>
              <a:r>
                <a:rPr lang="ja-JP" altLang="en-US" sz="1846" b="1">
                  <a:solidFill>
                    <a:prstClr val="black"/>
                  </a:solidFill>
                  <a:latin typeface="Meiryo UI" panose="020B0604030504040204" pitchFamily="50" charset="-128"/>
                  <a:ea typeface="Meiryo UI" panose="020B0604030504040204" pitchFamily="50" charset="-128"/>
                  <a:cs typeface="Meiryo UI" panose="020B0604030504040204" pitchFamily="50" charset="-128"/>
                </a:rPr>
                <a:t>（高知県黒潮町）</a:t>
              </a:r>
            </a:p>
          </p:txBody>
        </p:sp>
      </p:grpSp>
      <p:sp>
        <p:nvSpPr>
          <p:cNvPr id="11" name="正方形/長方形 10">
            <a:extLst>
              <a:ext uri="{FF2B5EF4-FFF2-40B4-BE49-F238E27FC236}">
                <a16:creationId xmlns:a16="http://schemas.microsoft.com/office/drawing/2014/main" id="{B94CB69A-0038-8B1D-158E-557630091425}"/>
              </a:ext>
            </a:extLst>
          </p:cNvPr>
          <p:cNvSpPr/>
          <p:nvPr/>
        </p:nvSpPr>
        <p:spPr>
          <a:xfrm>
            <a:off x="6300192" y="2201793"/>
            <a:ext cx="2720878" cy="2117631"/>
          </a:xfrm>
          <a:prstGeom prst="rect">
            <a:avLst/>
          </a:prstGeom>
        </p:spPr>
        <p:txBody>
          <a:bodyPr wrap="square">
            <a:spAutoFit/>
          </a:bodyPr>
          <a:lstStyle/>
          <a:p>
            <a:pPr defTabSz="844083" eaLnBrk="0" hangingPunct="0">
              <a:lnSpc>
                <a:spcPts val="2031"/>
              </a:lnSpc>
              <a:spcAft>
                <a:spcPts val="0"/>
              </a:spcAft>
              <a:defRPr/>
            </a:pPr>
            <a:r>
              <a:rPr lang="ja-JP" altLang="en-US" sz="1477">
                <a:solidFill>
                  <a:prstClr val="black"/>
                </a:solidFill>
                <a:latin typeface="Meiryo UI" panose="020B0604030504040204" pitchFamily="50" charset="-128"/>
                <a:ea typeface="Meiryo UI" panose="020B0604030504040204" pitchFamily="50" charset="-128"/>
                <a:cs typeface="Meiryo UI" panose="020B0604030504040204" pitchFamily="50" charset="-128"/>
              </a:rPr>
              <a:t>　砂浜などの自然及び周辺のスポーツ、宿泊施設の地域資源を、視点を変え、切り口を工夫することで活用。</a:t>
            </a:r>
            <a:endParaRPr lang="en-US" altLang="ja-JP" sz="1477">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eaLnBrk="0" hangingPunct="0">
              <a:lnSpc>
                <a:spcPts val="2031"/>
              </a:lnSpc>
              <a:spcAft>
                <a:spcPts val="0"/>
              </a:spcAft>
              <a:defRPr/>
            </a:pPr>
            <a:r>
              <a:rPr lang="ja-JP" altLang="en-US" sz="1477">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77" u="sng">
                <a:solidFill>
                  <a:prstClr val="black"/>
                </a:solidFill>
                <a:latin typeface="Meiryo UI" panose="020B0604030504040204" pitchFamily="50" charset="-128"/>
                <a:ea typeface="Meiryo UI" panose="020B0604030504040204" pitchFamily="50" charset="-128"/>
                <a:cs typeface="Meiryo UI" panose="020B0604030504040204" pitchFamily="50" charset="-128"/>
              </a:rPr>
              <a:t>砂浜を活用したアートイベント、防災学習体験プログラムの開発による中高生の教育旅行を受け入れるなど、関係人口創出を実現</a:t>
            </a:r>
            <a:r>
              <a:rPr lang="ja-JP" altLang="en-US" sz="1477">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77">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5" name="図 14" descr="砂浜を歩く人々&#10;&#10;中程度の精度で自動的に生成された説明">
            <a:extLst>
              <a:ext uri="{FF2B5EF4-FFF2-40B4-BE49-F238E27FC236}">
                <a16:creationId xmlns:a16="http://schemas.microsoft.com/office/drawing/2014/main" id="{3A0B6712-07E8-FFCA-2E2B-5D527DFDB486}"/>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831683" y="2221710"/>
            <a:ext cx="1403341" cy="1122673"/>
          </a:xfrm>
          <a:prstGeom prst="rect">
            <a:avLst/>
          </a:prstGeom>
        </p:spPr>
      </p:pic>
      <p:pic>
        <p:nvPicPr>
          <p:cNvPr id="16" name="図 15" descr="建物の前を歩く人々&#10;&#10;中程度の精度で自動的に生成された説明">
            <a:extLst>
              <a:ext uri="{FF2B5EF4-FFF2-40B4-BE49-F238E27FC236}">
                <a16:creationId xmlns:a16="http://schemas.microsoft.com/office/drawing/2014/main" id="{3F880039-FFAC-A6DB-E496-ECF0252BFE67}"/>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4831351" y="3403423"/>
            <a:ext cx="1403340" cy="935560"/>
          </a:xfrm>
          <a:prstGeom prst="rect">
            <a:avLst/>
          </a:prstGeom>
        </p:spPr>
      </p:pic>
      <p:sp>
        <p:nvSpPr>
          <p:cNvPr id="17" name="正方形/長方形 16">
            <a:extLst>
              <a:ext uri="{FF2B5EF4-FFF2-40B4-BE49-F238E27FC236}">
                <a16:creationId xmlns:a16="http://schemas.microsoft.com/office/drawing/2014/main" id="{99F7BE82-8A6E-7B86-07BD-5B8A2D60CCCF}"/>
              </a:ext>
            </a:extLst>
          </p:cNvPr>
          <p:cNvSpPr/>
          <p:nvPr/>
        </p:nvSpPr>
        <p:spPr>
          <a:xfrm>
            <a:off x="79131" y="969368"/>
            <a:ext cx="4449606" cy="5304115"/>
          </a:xfrm>
          <a:prstGeom prst="rect">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37970967-EE6E-08BE-F219-2DE33C144F55}"/>
              </a:ext>
            </a:extLst>
          </p:cNvPr>
          <p:cNvSpPr/>
          <p:nvPr/>
        </p:nvSpPr>
        <p:spPr>
          <a:xfrm>
            <a:off x="4619175" y="973636"/>
            <a:ext cx="4449606" cy="5304115"/>
          </a:xfrm>
          <a:prstGeom prst="rect">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7228423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94CC7534-15F6-148D-66BF-8A03396AFC5F}"/>
              </a:ext>
            </a:extLst>
          </p:cNvPr>
          <p:cNvSpPr txBox="1"/>
          <p:nvPr/>
        </p:nvSpPr>
        <p:spPr>
          <a:xfrm>
            <a:off x="-4891" y="2847468"/>
            <a:ext cx="9144000" cy="584775"/>
          </a:xfrm>
          <a:prstGeom prst="rect">
            <a:avLst/>
          </a:prstGeom>
          <a:noFill/>
        </p:spPr>
        <p:txBody>
          <a:bodyPr wrap="square">
            <a:spAutoFit/>
          </a:bodyPr>
          <a:lstStyle/>
          <a:p>
            <a:pPr algn="ctr"/>
            <a:r>
              <a:rPr lang="ja-JP" altLang="en-US" sz="3200" dirty="0">
                <a:latin typeface="メイリオ" panose="020B0604030504040204" pitchFamily="50" charset="-128"/>
                <a:ea typeface="メイリオ" panose="020B0604030504040204" pitchFamily="50" charset="-128"/>
                <a:cs typeface="Meiryo UI" panose="020B0604030504040204" pitchFamily="50" charset="-128"/>
              </a:rPr>
              <a:t>２．農泊の推進</a:t>
            </a:r>
            <a:endParaRPr lang="ja-JP" altLang="en-US" sz="3200" dirty="0"/>
          </a:p>
        </p:txBody>
      </p:sp>
      <p:sp>
        <p:nvSpPr>
          <p:cNvPr id="3" name="スライド番号プレースホルダー 1">
            <a:extLst>
              <a:ext uri="{FF2B5EF4-FFF2-40B4-BE49-F238E27FC236}">
                <a16:creationId xmlns:a16="http://schemas.microsoft.com/office/drawing/2014/main" id="{D335DD25-CC49-B0FE-ABEA-D46B4183D4CF}"/>
              </a:ext>
            </a:extLst>
          </p:cNvPr>
          <p:cNvSpPr txBox="1">
            <a:spLocks/>
          </p:cNvSpPr>
          <p:nvPr/>
        </p:nvSpPr>
        <p:spPr>
          <a:xfrm>
            <a:off x="6876256" y="6480785"/>
            <a:ext cx="2133600" cy="365125"/>
          </a:xfrm>
          <a:prstGeom prst="rect">
            <a:avLst/>
          </a:prstGeom>
        </p:spPr>
        <p:txBody>
          <a:bodyPr vert="horz" lIns="91315" tIns="45657" rIns="91315" bIns="45657" rtlCol="0" anchor="ctr"/>
          <a:lstStyle>
            <a:defPPr>
              <a:defRPr lang="ja-JP"/>
            </a:defPPr>
            <a:lvl1pPr algn="r" rtl="0" fontAlgn="base">
              <a:spcBef>
                <a:spcPct val="0"/>
              </a:spcBef>
              <a:spcAft>
                <a:spcPct val="0"/>
              </a:spcAft>
              <a:defRPr kumimoji="1" sz="1200" kern="1200">
                <a:solidFill>
                  <a:schemeClr val="tx1">
                    <a:tint val="75000"/>
                  </a:schemeClr>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a:lstStyle>
          <a:p>
            <a:fld id="{D2D8002D-B5B0-4BAC-B1F6-782DDCCE6D9C}" type="slidenum">
              <a:rPr lang="ja-JP" altLang="en-US" sz="1800" smtClean="0">
                <a:solidFill>
                  <a:prstClr val="black">
                    <a:tint val="75000"/>
                  </a:prstClr>
                </a:solidFill>
              </a:rPr>
              <a:pPr/>
              <a:t>12</a:t>
            </a:fld>
            <a:endParaRPr lang="ja-JP" altLang="en-US" dirty="0">
              <a:solidFill>
                <a:prstClr val="black">
                  <a:tint val="75000"/>
                </a:prstClr>
              </a:solidFill>
            </a:endParaRPr>
          </a:p>
        </p:txBody>
      </p:sp>
    </p:spTree>
    <p:extLst>
      <p:ext uri="{BB962C8B-B14F-4D97-AF65-F5344CB8AC3E}">
        <p14:creationId xmlns:p14="http://schemas.microsoft.com/office/powerpoint/2010/main" val="41121552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テキスト ボックス 229">
            <a:extLst>
              <a:ext uri="{FF2B5EF4-FFF2-40B4-BE49-F238E27FC236}">
                <a16:creationId xmlns:a16="http://schemas.microsoft.com/office/drawing/2014/main" id="{E42F63D2-22ED-430A-8478-15ED76D2F4B8}"/>
              </a:ext>
            </a:extLst>
          </p:cNvPr>
          <p:cNvSpPr txBox="1"/>
          <p:nvPr/>
        </p:nvSpPr>
        <p:spPr>
          <a:xfrm>
            <a:off x="0" y="179184"/>
            <a:ext cx="9144000" cy="400110"/>
          </a:xfrm>
          <a:prstGeom prst="rect">
            <a:avLst/>
          </a:prstGeom>
          <a:noFill/>
        </p:spPr>
        <p:txBody>
          <a:bodyPr wrap="square" rtlCol="0">
            <a:spAutoFit/>
          </a:bodyPr>
          <a:lstStyle/>
          <a:p>
            <a:pPr defTabSz="422039">
              <a:defRPr/>
            </a:pPr>
            <a:r>
              <a:rPr lang="ja-JP" altLang="en-US" sz="2000" b="1" dirty="0">
                <a:solidFill>
                  <a:prstClr val="black"/>
                </a:solidFill>
                <a:latin typeface="Meiryo UI" panose="020B0604030504040204" pitchFamily="50" charset="-128"/>
                <a:ea typeface="Meiryo UI" panose="020B0604030504040204" pitchFamily="50" charset="-128"/>
              </a:rPr>
              <a:t>農山漁村滞在型旅行「農泊」の推進について</a:t>
            </a:r>
            <a:endParaRPr lang="en-US" altLang="ja-JP" sz="2000" b="1" dirty="0">
              <a:solidFill>
                <a:prstClr val="black"/>
              </a:solidFill>
              <a:latin typeface="Meiryo UI" panose="020B0604030504040204" pitchFamily="50" charset="-128"/>
              <a:ea typeface="Meiryo UI" panose="020B0604030504040204" pitchFamily="50" charset="-128"/>
            </a:endParaRPr>
          </a:p>
        </p:txBody>
      </p:sp>
      <p:cxnSp>
        <p:nvCxnSpPr>
          <p:cNvPr id="85" name="直線コネクタ 39">
            <a:extLst>
              <a:ext uri="{FF2B5EF4-FFF2-40B4-BE49-F238E27FC236}">
                <a16:creationId xmlns:a16="http://schemas.microsoft.com/office/drawing/2014/main" id="{AEFB187A-6AAF-406A-8331-283217EEF9C1}"/>
              </a:ext>
            </a:extLst>
          </p:cNvPr>
          <p:cNvCxnSpPr>
            <a:cxnSpLocks/>
          </p:cNvCxnSpPr>
          <p:nvPr/>
        </p:nvCxnSpPr>
        <p:spPr>
          <a:xfrm>
            <a:off x="-8792" y="576149"/>
            <a:ext cx="9144000" cy="0"/>
          </a:xfrm>
          <a:prstGeom prst="line">
            <a:avLst/>
          </a:prstGeom>
          <a:ln w="63500" cmpd="thickThin">
            <a:solidFill>
              <a:srgbClr val="00B050"/>
            </a:solidFill>
          </a:ln>
        </p:spPr>
        <p:style>
          <a:lnRef idx="1">
            <a:schemeClr val="accent1"/>
          </a:lnRef>
          <a:fillRef idx="0">
            <a:schemeClr val="accent1"/>
          </a:fillRef>
          <a:effectRef idx="0">
            <a:schemeClr val="accent1"/>
          </a:effectRef>
          <a:fontRef idx="minor">
            <a:schemeClr val="tx1"/>
          </a:fontRef>
        </p:style>
      </p:cxnSp>
      <p:sp>
        <p:nvSpPr>
          <p:cNvPr id="84" name="正方形/長方形 83">
            <a:extLst>
              <a:ext uri="{FF2B5EF4-FFF2-40B4-BE49-F238E27FC236}">
                <a16:creationId xmlns:a16="http://schemas.microsoft.com/office/drawing/2014/main" id="{BF623B26-52DB-440D-A4E0-AF5EC7A857CB}"/>
              </a:ext>
            </a:extLst>
          </p:cNvPr>
          <p:cNvSpPr/>
          <p:nvPr/>
        </p:nvSpPr>
        <p:spPr>
          <a:xfrm>
            <a:off x="69687" y="695054"/>
            <a:ext cx="8976583" cy="1195514"/>
          </a:xfrm>
          <a:prstGeom prst="rect">
            <a:avLst/>
          </a:prstGeom>
          <a:noFill/>
          <a:ln w="12700" cap="flat" cmpd="sng" algn="ctr">
            <a:solidFill>
              <a:srgbClr val="00B050"/>
            </a:solidFill>
            <a:prstDash val="solid"/>
          </a:ln>
          <a:effectLst/>
        </p:spPr>
        <p:txBody>
          <a:bodyPr wrap="square" lIns="66462" tIns="99692" bIns="99692" rtlCol="0" anchor="t">
            <a:spAutoFit/>
          </a:bodyPr>
          <a:lstStyle/>
          <a:p>
            <a:pPr marL="122702" indent="-389580" defTabSz="842110">
              <a:defRPr/>
            </a:pPr>
            <a:r>
              <a:rPr lang="ja-JP" altLang="en-US" sz="1292" kern="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 </a:t>
            </a:r>
            <a:r>
              <a:rPr lang="ja-JP" altLang="en-US" sz="1292" dirty="0">
                <a:solidFill>
                  <a:prstClr val="black"/>
                </a:solidFill>
                <a:latin typeface="Meiryo UI" panose="020B0604030504040204" pitchFamily="50" charset="-128"/>
                <a:ea typeface="Meiryo UI" panose="020B0604030504040204" pitchFamily="50" charset="-128"/>
              </a:rPr>
              <a:t>「農泊」とは、</a:t>
            </a:r>
            <a:r>
              <a:rPr lang="ja-JP" altLang="en-US" sz="1292" b="1" dirty="0">
                <a:solidFill>
                  <a:srgbClr val="0070C0"/>
                </a:solidFill>
                <a:latin typeface="Meiryo UI" panose="020B0604030504040204" pitchFamily="50" charset="-128"/>
                <a:ea typeface="Meiryo UI" panose="020B0604030504040204" pitchFamily="50" charset="-128"/>
              </a:rPr>
              <a:t>農山漁村に宿泊</a:t>
            </a:r>
            <a:r>
              <a:rPr lang="ja-JP" altLang="en-US" sz="1292" dirty="0">
                <a:solidFill>
                  <a:prstClr val="black"/>
                </a:solidFill>
                <a:latin typeface="Meiryo UI" panose="020B0604030504040204" pitchFamily="50" charset="-128"/>
                <a:ea typeface="Meiryo UI" panose="020B0604030504040204" pitchFamily="50" charset="-128"/>
              </a:rPr>
              <a:t>し、滞在中に</a:t>
            </a:r>
            <a:r>
              <a:rPr lang="ja-JP" altLang="en-US" sz="1292" b="1" dirty="0">
                <a:solidFill>
                  <a:srgbClr val="0070C0"/>
                </a:solidFill>
                <a:latin typeface="Meiryo UI" panose="020B0604030504040204" pitchFamily="50" charset="-128"/>
                <a:ea typeface="Meiryo UI" panose="020B0604030504040204" pitchFamily="50" charset="-128"/>
              </a:rPr>
              <a:t>地域資源を活用した食事や体験</a:t>
            </a:r>
            <a:r>
              <a:rPr lang="ja-JP" altLang="en-US" sz="1292" dirty="0">
                <a:solidFill>
                  <a:prstClr val="black"/>
                </a:solidFill>
                <a:latin typeface="Meiryo UI" panose="020B0604030504040204" pitchFamily="50" charset="-128"/>
                <a:ea typeface="Meiryo UI" panose="020B0604030504040204" pitchFamily="50" charset="-128"/>
              </a:rPr>
              <a:t>等を楽しむ「</a:t>
            </a:r>
            <a:r>
              <a:rPr lang="ja-JP" altLang="en-US" sz="1292" b="1" dirty="0">
                <a:solidFill>
                  <a:srgbClr val="0070C0"/>
                </a:solidFill>
                <a:latin typeface="Meiryo UI" panose="020B0604030504040204" pitchFamily="50" charset="-128"/>
                <a:ea typeface="Meiryo UI" panose="020B0604030504040204" pitchFamily="50" charset="-128"/>
              </a:rPr>
              <a:t>農山漁村滞在型旅行</a:t>
            </a:r>
            <a:r>
              <a:rPr lang="ja-JP" altLang="en-US" sz="1292" dirty="0">
                <a:solidFill>
                  <a:prstClr val="black"/>
                </a:solidFill>
                <a:latin typeface="Meiryo UI" panose="020B0604030504040204" pitchFamily="50" charset="-128"/>
                <a:ea typeface="Meiryo UI" panose="020B0604030504040204" pitchFamily="50" charset="-128"/>
              </a:rPr>
              <a:t>」。</a:t>
            </a:r>
          </a:p>
          <a:p>
            <a:pPr marL="122702" indent="-389580" defTabSz="842110">
              <a:defRPr/>
            </a:pPr>
            <a:r>
              <a:rPr lang="ja-JP" altLang="en-US" sz="1292" kern="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 </a:t>
            </a:r>
            <a:r>
              <a:rPr lang="ja-JP" altLang="en-US" sz="1292" dirty="0">
                <a:solidFill>
                  <a:prstClr val="black"/>
                </a:solidFill>
                <a:latin typeface="Meiryo UI" panose="020B0604030504040204" pitchFamily="50" charset="-128"/>
                <a:ea typeface="Meiryo UI" panose="020B0604030504040204" pitchFamily="50" charset="-128"/>
              </a:rPr>
              <a:t>「農泊」の狙いは、古民家・ジビエ・棚田など農山漁村ならではの地域資源を活用した様々な観光コンテンツを提供し、</a:t>
            </a:r>
            <a:r>
              <a:rPr lang="ja-JP" altLang="en-US" sz="1292" b="1" dirty="0">
                <a:solidFill>
                  <a:srgbClr val="0070C0"/>
                </a:solidFill>
                <a:latin typeface="Meiryo UI" panose="020B0604030504040204" pitchFamily="50" charset="-128"/>
                <a:ea typeface="Meiryo UI" panose="020B0604030504040204" pitchFamily="50" charset="-128"/>
              </a:rPr>
              <a:t>農山漁村への長時間の滞在と消費</a:t>
            </a:r>
            <a:r>
              <a:rPr lang="ja-JP" altLang="en-US" sz="1292" dirty="0">
                <a:solidFill>
                  <a:prstClr val="black"/>
                </a:solidFill>
                <a:latin typeface="Meiryo UI" panose="020B0604030504040204" pitchFamily="50" charset="-128"/>
                <a:ea typeface="Meiryo UI" panose="020B0604030504040204" pitchFamily="50" charset="-128"/>
              </a:rPr>
              <a:t>を促すことにより、農山漁村における「しごと」を作り出し、</a:t>
            </a:r>
            <a:r>
              <a:rPr lang="ja-JP" altLang="en-US" sz="1292" b="1" dirty="0">
                <a:solidFill>
                  <a:srgbClr val="0070C0"/>
                </a:solidFill>
                <a:latin typeface="Meiryo UI" panose="020B0604030504040204" pitchFamily="50" charset="-128"/>
                <a:ea typeface="Meiryo UI" panose="020B0604030504040204" pitchFamily="50" charset="-128"/>
              </a:rPr>
              <a:t>持続的な収益を確保して地域に雇用を生み出す</a:t>
            </a:r>
            <a:r>
              <a:rPr lang="ja-JP" altLang="en-US" sz="1292" dirty="0">
                <a:solidFill>
                  <a:prstClr val="black"/>
                </a:solidFill>
                <a:latin typeface="Meiryo UI" panose="020B0604030504040204" pitchFamily="50" charset="-128"/>
                <a:ea typeface="Meiryo UI" panose="020B0604030504040204" pitchFamily="50" charset="-128"/>
              </a:rPr>
              <a:t>とともに、農山漁村への移住・定住も見据えた</a:t>
            </a:r>
            <a:r>
              <a:rPr lang="ja-JP" altLang="en-US" sz="1292" b="1" dirty="0">
                <a:solidFill>
                  <a:srgbClr val="0070C0"/>
                </a:solidFill>
                <a:latin typeface="Meiryo UI" panose="020B0604030504040204" pitchFamily="50" charset="-128"/>
                <a:ea typeface="Meiryo UI" panose="020B0604030504040204" pitchFamily="50" charset="-128"/>
              </a:rPr>
              <a:t>関係人口の創出の入り口</a:t>
            </a:r>
            <a:r>
              <a:rPr lang="ja-JP" altLang="en-US" sz="1292" dirty="0">
                <a:solidFill>
                  <a:prstClr val="black"/>
                </a:solidFill>
                <a:latin typeface="Meiryo UI" panose="020B0604030504040204" pitchFamily="50" charset="-128"/>
                <a:ea typeface="Meiryo UI" panose="020B0604030504040204" pitchFamily="50" charset="-128"/>
              </a:rPr>
              <a:t>とすること。</a:t>
            </a:r>
            <a:endParaRPr lang="en-US" altLang="ja-JP" sz="1292" dirty="0">
              <a:solidFill>
                <a:prstClr val="black"/>
              </a:solidFill>
              <a:latin typeface="Meiryo UI" panose="020B0604030504040204" pitchFamily="50" charset="-128"/>
              <a:ea typeface="Meiryo UI" panose="020B0604030504040204" pitchFamily="50" charset="-128"/>
            </a:endParaRPr>
          </a:p>
          <a:p>
            <a:pPr marL="122702" indent="-389580" defTabSz="842110">
              <a:defRPr/>
            </a:pPr>
            <a:r>
              <a:rPr lang="ja-JP" altLang="en-US" sz="1292" dirty="0">
                <a:solidFill>
                  <a:prstClr val="black"/>
                </a:solidFill>
                <a:latin typeface="Meiryo UI" panose="020B0604030504040204" pitchFamily="50" charset="-128"/>
                <a:ea typeface="Meiryo UI" panose="020B0604030504040204" pitchFamily="50" charset="-128"/>
              </a:rPr>
              <a:t>○ 農林水産省による支援を通じ、令和５年度までに</a:t>
            </a:r>
            <a:r>
              <a:rPr lang="ja-JP" altLang="en-US" sz="1292" b="1" dirty="0">
                <a:solidFill>
                  <a:srgbClr val="0070C0"/>
                </a:solidFill>
                <a:latin typeface="Meiryo UI" panose="020B0604030504040204" pitchFamily="50" charset="-128"/>
                <a:ea typeface="Meiryo UI" panose="020B0604030504040204" pitchFamily="50" charset="-128"/>
              </a:rPr>
              <a:t>全国で計</a:t>
            </a:r>
            <a:r>
              <a:rPr lang="en-US" altLang="ja-JP" sz="1292" b="1" dirty="0">
                <a:solidFill>
                  <a:srgbClr val="0070C0"/>
                </a:solidFill>
                <a:latin typeface="Meiryo UI" panose="020B0604030504040204" pitchFamily="50" charset="-128"/>
                <a:ea typeface="Meiryo UI" panose="020B0604030504040204" pitchFamily="50" charset="-128"/>
              </a:rPr>
              <a:t>656</a:t>
            </a:r>
            <a:r>
              <a:rPr lang="ja-JP" altLang="en-US" sz="1292" b="1" dirty="0">
                <a:solidFill>
                  <a:srgbClr val="0070C0"/>
                </a:solidFill>
                <a:latin typeface="Meiryo UI" panose="020B0604030504040204" pitchFamily="50" charset="-128"/>
                <a:ea typeface="Meiryo UI" panose="020B0604030504040204" pitchFamily="50" charset="-128"/>
              </a:rPr>
              <a:t>の農泊地域</a:t>
            </a:r>
            <a:r>
              <a:rPr lang="ja-JP" altLang="en-US" sz="1292" dirty="0">
                <a:solidFill>
                  <a:prstClr val="black"/>
                </a:solidFill>
                <a:latin typeface="Meiryo UI" panose="020B0604030504040204" pitchFamily="50" charset="-128"/>
                <a:ea typeface="Meiryo UI" panose="020B0604030504040204" pitchFamily="50" charset="-128"/>
              </a:rPr>
              <a:t>を創出。</a:t>
            </a:r>
            <a:endParaRPr lang="en-US" altLang="ja-JP" sz="1292" dirty="0">
              <a:solidFill>
                <a:prstClr val="black"/>
              </a:solidFill>
              <a:latin typeface="Meiryo UI" panose="020B0604030504040204" pitchFamily="50" charset="-128"/>
              <a:ea typeface="Meiryo UI" panose="020B0604030504040204" pitchFamily="50" charset="-128"/>
            </a:endParaRPr>
          </a:p>
        </p:txBody>
      </p:sp>
      <p:grpSp>
        <p:nvGrpSpPr>
          <p:cNvPr id="86" name="グループ化 85">
            <a:extLst>
              <a:ext uri="{FF2B5EF4-FFF2-40B4-BE49-F238E27FC236}">
                <a16:creationId xmlns:a16="http://schemas.microsoft.com/office/drawing/2014/main" id="{71D351E9-FCB1-46D4-AB4E-B78C98F4F11F}"/>
              </a:ext>
            </a:extLst>
          </p:cNvPr>
          <p:cNvGrpSpPr/>
          <p:nvPr/>
        </p:nvGrpSpPr>
        <p:grpSpPr>
          <a:xfrm>
            <a:off x="5359028" y="1951801"/>
            <a:ext cx="3582705" cy="4475847"/>
            <a:chOff x="3972952" y="4613746"/>
            <a:chExt cx="2336578" cy="3005525"/>
          </a:xfrm>
        </p:grpSpPr>
        <p:sp>
          <p:nvSpPr>
            <p:cNvPr id="89" name="四角形: 角を丸くする 88">
              <a:extLst>
                <a:ext uri="{FF2B5EF4-FFF2-40B4-BE49-F238E27FC236}">
                  <a16:creationId xmlns:a16="http://schemas.microsoft.com/office/drawing/2014/main" id="{7EA0C713-210F-4587-BF87-BCBCFAF27C91}"/>
                </a:ext>
              </a:extLst>
            </p:cNvPr>
            <p:cNvSpPr/>
            <p:nvPr/>
          </p:nvSpPr>
          <p:spPr>
            <a:xfrm>
              <a:off x="3985356" y="4613746"/>
              <a:ext cx="2324174" cy="3005525"/>
            </a:xfrm>
            <a:prstGeom prst="roundRect">
              <a:avLst>
                <a:gd name="adj" fmla="val 2192"/>
              </a:avLst>
            </a:prstGeom>
            <a:noFill/>
            <a:ln w="1905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42110">
                <a:defRPr/>
              </a:pPr>
              <a:endParaRPr lang="ja-JP" altLang="en-US" sz="1582" b="1">
                <a:solidFill>
                  <a:srgbClr val="FF6600"/>
                </a:solidFill>
                <a:latin typeface="Meiryo UI" panose="020B0604030504040204" pitchFamily="50" charset="-128"/>
                <a:ea typeface="Meiryo UI" panose="020B0604030504040204" pitchFamily="50" charset="-128"/>
              </a:endParaRPr>
            </a:p>
          </p:txBody>
        </p:sp>
        <p:sp>
          <p:nvSpPr>
            <p:cNvPr id="90" name="右矢印 24">
              <a:extLst>
                <a:ext uri="{FF2B5EF4-FFF2-40B4-BE49-F238E27FC236}">
                  <a16:creationId xmlns:a16="http://schemas.microsoft.com/office/drawing/2014/main" id="{4616F43E-7581-44C7-A49D-6808EBFAB46B}"/>
                </a:ext>
              </a:extLst>
            </p:cNvPr>
            <p:cNvSpPr/>
            <p:nvPr/>
          </p:nvSpPr>
          <p:spPr>
            <a:xfrm>
              <a:off x="4549305" y="6210616"/>
              <a:ext cx="1044000" cy="107739"/>
            </a:xfrm>
            <a:prstGeom prst="rightArrow">
              <a:avLst>
                <a:gd name="adj1" fmla="val 50000"/>
                <a:gd name="adj2" fmla="val 58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7913" tIns="38957" rIns="77913" bIns="38957" numCol="1" spcCol="0" rtlCol="0" fromWordArt="0" anchor="ctr" anchorCtr="0" forceAA="0" compatLnSpc="1">
              <a:prstTxWarp prst="textNoShape">
                <a:avLst/>
              </a:prstTxWarp>
              <a:noAutofit/>
            </a:bodyPr>
            <a:lstStyle/>
            <a:p>
              <a:pPr algn="ctr" defTabSz="842110">
                <a:defRPr/>
              </a:pPr>
              <a:endParaRPr lang="ja-JP" altLang="en-US" sz="554">
                <a:solidFill>
                  <a:prstClr val="white"/>
                </a:solidFill>
                <a:latin typeface="Meiryo UI" panose="020B0604030504040204" pitchFamily="50" charset="-128"/>
                <a:ea typeface="Meiryo UI" panose="020B0604030504040204" pitchFamily="50" charset="-128"/>
              </a:endParaRPr>
            </a:p>
          </p:txBody>
        </p:sp>
        <p:sp>
          <p:nvSpPr>
            <p:cNvPr id="91" name="円/楕円 19">
              <a:extLst>
                <a:ext uri="{FF2B5EF4-FFF2-40B4-BE49-F238E27FC236}">
                  <a16:creationId xmlns:a16="http://schemas.microsoft.com/office/drawing/2014/main" id="{29DDE480-F1F0-4070-AE74-2F5D8E9A3EAC}"/>
                </a:ext>
              </a:extLst>
            </p:cNvPr>
            <p:cNvSpPr/>
            <p:nvPr/>
          </p:nvSpPr>
          <p:spPr>
            <a:xfrm>
              <a:off x="4565522" y="6354557"/>
              <a:ext cx="1512000" cy="20001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7913" tIns="38957" rIns="77913" bIns="38957" numCol="1" spcCol="0" rtlCol="0" fromWordArt="0" anchor="ctr" anchorCtr="0" forceAA="0" compatLnSpc="1">
              <a:prstTxWarp prst="textNoShape">
                <a:avLst/>
              </a:prstTxWarp>
              <a:noAutofit/>
            </a:bodyPr>
            <a:lstStyle/>
            <a:p>
              <a:pPr algn="ctr" defTabSz="842110">
                <a:defRPr/>
              </a:pPr>
              <a:endParaRPr lang="ja-JP" altLang="en-US" sz="554">
                <a:solidFill>
                  <a:prstClr val="white"/>
                </a:solidFill>
                <a:latin typeface="Meiryo UI" panose="020B0604030504040204" pitchFamily="50" charset="-128"/>
                <a:ea typeface="Meiryo UI" panose="020B0604030504040204" pitchFamily="50" charset="-128"/>
              </a:endParaRPr>
            </a:p>
          </p:txBody>
        </p:sp>
        <p:sp>
          <p:nvSpPr>
            <p:cNvPr id="92" name="円/楕円 18">
              <a:extLst>
                <a:ext uri="{FF2B5EF4-FFF2-40B4-BE49-F238E27FC236}">
                  <a16:creationId xmlns:a16="http://schemas.microsoft.com/office/drawing/2014/main" id="{8E43AD3A-D05D-4935-86E9-308D59CF7A22}"/>
                </a:ext>
              </a:extLst>
            </p:cNvPr>
            <p:cNvSpPr/>
            <p:nvPr/>
          </p:nvSpPr>
          <p:spPr>
            <a:xfrm>
              <a:off x="4565522" y="5322755"/>
              <a:ext cx="576000" cy="20001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7913" tIns="38957" rIns="77913" bIns="38957" numCol="1" spcCol="0" rtlCol="0" fromWordArt="0" anchor="ctr" anchorCtr="0" forceAA="0" compatLnSpc="1">
              <a:prstTxWarp prst="textNoShape">
                <a:avLst/>
              </a:prstTxWarp>
              <a:noAutofit/>
            </a:bodyPr>
            <a:lstStyle/>
            <a:p>
              <a:pPr algn="ctr" defTabSz="842110">
                <a:defRPr/>
              </a:pPr>
              <a:endParaRPr lang="ja-JP" altLang="en-US" sz="554">
                <a:solidFill>
                  <a:prstClr val="white"/>
                </a:solidFill>
                <a:latin typeface="Meiryo UI" panose="020B0604030504040204" pitchFamily="50" charset="-128"/>
                <a:ea typeface="Meiryo UI" panose="020B0604030504040204" pitchFamily="50" charset="-128"/>
              </a:endParaRPr>
            </a:p>
          </p:txBody>
        </p:sp>
        <p:sp>
          <p:nvSpPr>
            <p:cNvPr id="93" name="右矢印 7">
              <a:extLst>
                <a:ext uri="{FF2B5EF4-FFF2-40B4-BE49-F238E27FC236}">
                  <a16:creationId xmlns:a16="http://schemas.microsoft.com/office/drawing/2014/main" id="{8F3BF257-D5A7-4B53-88AA-D5AB3CEB491C}"/>
                </a:ext>
              </a:extLst>
            </p:cNvPr>
            <p:cNvSpPr/>
            <p:nvPr/>
          </p:nvSpPr>
          <p:spPr>
            <a:xfrm>
              <a:off x="4549305" y="5201679"/>
              <a:ext cx="1044000" cy="107739"/>
            </a:xfrm>
            <a:prstGeom prst="rightArrow">
              <a:avLst>
                <a:gd name="adj1" fmla="val 50000"/>
                <a:gd name="adj2" fmla="val 58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7913" tIns="38957" rIns="77913" bIns="38957" numCol="1" spcCol="0" rtlCol="0" fromWordArt="0" anchor="ctr" anchorCtr="0" forceAA="0" compatLnSpc="1">
              <a:prstTxWarp prst="textNoShape">
                <a:avLst/>
              </a:prstTxWarp>
              <a:noAutofit/>
            </a:bodyPr>
            <a:lstStyle/>
            <a:p>
              <a:pPr algn="ctr" defTabSz="842110">
                <a:defRPr/>
              </a:pPr>
              <a:endParaRPr lang="ja-JP" altLang="en-US" sz="554">
                <a:solidFill>
                  <a:prstClr val="white"/>
                </a:solidFill>
                <a:latin typeface="Meiryo UI" panose="020B0604030504040204" pitchFamily="50" charset="-128"/>
                <a:ea typeface="Meiryo UI" panose="020B0604030504040204" pitchFamily="50" charset="-128"/>
              </a:endParaRPr>
            </a:p>
          </p:txBody>
        </p:sp>
        <p:sp>
          <p:nvSpPr>
            <p:cNvPr id="94" name="テキスト ボックス 93">
              <a:extLst>
                <a:ext uri="{FF2B5EF4-FFF2-40B4-BE49-F238E27FC236}">
                  <a16:creationId xmlns:a16="http://schemas.microsoft.com/office/drawing/2014/main" id="{677DAAA0-F175-4516-AFB0-B0909B2BA2E9}"/>
                </a:ext>
              </a:extLst>
            </p:cNvPr>
            <p:cNvSpPr txBox="1"/>
            <p:nvPr/>
          </p:nvSpPr>
          <p:spPr>
            <a:xfrm>
              <a:off x="3972952" y="4683714"/>
              <a:ext cx="1702203" cy="337650"/>
            </a:xfrm>
            <a:prstGeom prst="rect">
              <a:avLst/>
            </a:prstGeom>
            <a:noFill/>
          </p:spPr>
          <p:txBody>
            <a:bodyPr wrap="none" rtlCol="0">
              <a:spAutoFit/>
            </a:bodyPr>
            <a:lstStyle/>
            <a:p>
              <a:pPr defTabSz="842110">
                <a:spcAft>
                  <a:spcPts val="92"/>
                </a:spcAft>
                <a:defRPr/>
              </a:pPr>
              <a:r>
                <a:rPr lang="ja-JP" altLang="en-US" sz="1292">
                  <a:solidFill>
                    <a:srgbClr val="0000FF"/>
                  </a:solidFill>
                  <a:latin typeface="Meiryo UI" panose="020B0604030504040204" pitchFamily="50" charset="-128"/>
                  <a:ea typeface="Meiryo UI" panose="020B0604030504040204" pitchFamily="50" charset="-128"/>
                  <a:cs typeface="メイリオ" panose="020B0604030504040204" pitchFamily="50" charset="-128"/>
                </a:rPr>
                <a:t> 立ち寄るのみだと</a:t>
              </a:r>
              <a:r>
                <a:rPr lang="en-US" altLang="ja-JP" sz="1292">
                  <a:solidFill>
                    <a:srgbClr val="0000FF"/>
                  </a:solidFill>
                  <a:latin typeface="Meiryo UI" panose="020B0604030504040204" pitchFamily="50" charset="-128"/>
                  <a:ea typeface="Meiryo UI" panose="020B0604030504040204" pitchFamily="50" charset="-128"/>
                  <a:cs typeface="メイリオ" panose="020B0604030504040204" pitchFamily="50" charset="-128"/>
                </a:rPr>
                <a:t>...</a:t>
              </a:r>
            </a:p>
            <a:p>
              <a:pPr defTabSz="842110">
                <a:defRPr/>
              </a:pPr>
              <a:r>
                <a:rPr lang="ja-JP" altLang="en-US" sz="1292">
                  <a:solidFill>
                    <a:prstClr val="black"/>
                  </a:solidFill>
                  <a:latin typeface="Meiryo UI" panose="020B0604030504040204" pitchFamily="50" charset="-128"/>
                  <a:ea typeface="Meiryo UI" panose="020B0604030504040204" pitchFamily="50" charset="-128"/>
                  <a:cs typeface="メイリオ" panose="020B0604030504040204" pitchFamily="50" charset="-128"/>
                </a:rPr>
                <a:t>　　滞在時間：短 →</a:t>
              </a:r>
              <a:r>
                <a:rPr lang="ja-JP" altLang="en-US" sz="1292" b="1">
                  <a:solidFill>
                    <a:prstClr val="black"/>
                  </a:solidFill>
                  <a:latin typeface="Meiryo UI" panose="020B0604030504040204" pitchFamily="50" charset="-128"/>
                  <a:ea typeface="Meiryo UI" panose="020B0604030504040204" pitchFamily="50" charset="-128"/>
                  <a:cs typeface="メイリオ" panose="020B0604030504040204" pitchFamily="50" charset="-128"/>
                </a:rPr>
                <a:t>「通過型観光」</a:t>
              </a:r>
            </a:p>
          </p:txBody>
        </p:sp>
        <p:sp>
          <p:nvSpPr>
            <p:cNvPr id="95" name="円/楕円 3">
              <a:extLst>
                <a:ext uri="{FF2B5EF4-FFF2-40B4-BE49-F238E27FC236}">
                  <a16:creationId xmlns:a16="http://schemas.microsoft.com/office/drawing/2014/main" id="{D8587216-13F2-422D-9EBB-63712649C6F0}"/>
                </a:ext>
              </a:extLst>
            </p:cNvPr>
            <p:cNvSpPr/>
            <p:nvPr/>
          </p:nvSpPr>
          <p:spPr>
            <a:xfrm>
              <a:off x="4650393" y="5024801"/>
              <a:ext cx="396000" cy="461494"/>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842110">
                <a:defRPr/>
              </a:pPr>
              <a:r>
                <a:rPr lang="ja-JP" altLang="en-US" sz="738" b="1">
                  <a:solidFill>
                    <a:prstClr val="white"/>
                  </a:solidFill>
                  <a:latin typeface="Meiryo UI" panose="020B0604030504040204" pitchFamily="50" charset="-128"/>
                  <a:ea typeface="Meiryo UI" panose="020B0604030504040204" pitchFamily="50" charset="-128"/>
                  <a:cs typeface="メイリオ" panose="020B0604030504040204" pitchFamily="50" charset="-128"/>
                </a:rPr>
                <a:t>直売所</a:t>
              </a:r>
              <a:endParaRPr lang="en-US" altLang="ja-JP" sz="738" b="1">
                <a:solidFill>
                  <a:prstClr val="white"/>
                </a:solidFill>
                <a:latin typeface="Meiryo UI" panose="020B0604030504040204" pitchFamily="50" charset="-128"/>
                <a:ea typeface="Meiryo UI" panose="020B0604030504040204" pitchFamily="50" charset="-128"/>
                <a:cs typeface="メイリオ" panose="020B0604030504040204" pitchFamily="50" charset="-128"/>
              </a:endParaRPr>
            </a:p>
            <a:p>
              <a:pPr algn="ctr" defTabSz="842110">
                <a:defRPr/>
              </a:pPr>
              <a:r>
                <a:rPr lang="ja-JP" altLang="en-US" sz="738" b="1">
                  <a:solidFill>
                    <a:prstClr val="white"/>
                  </a:solidFill>
                  <a:latin typeface="Meiryo UI" panose="020B0604030504040204" pitchFamily="50" charset="-128"/>
                  <a:ea typeface="Meiryo UI" panose="020B0604030504040204" pitchFamily="50" charset="-128"/>
                  <a:cs typeface="メイリオ" panose="020B0604030504040204" pitchFamily="50" charset="-128"/>
                </a:rPr>
                <a:t>飲食店 等</a:t>
              </a:r>
            </a:p>
          </p:txBody>
        </p:sp>
        <p:sp>
          <p:nvSpPr>
            <p:cNvPr id="96" name="テキスト ボックス 95">
              <a:extLst>
                <a:ext uri="{FF2B5EF4-FFF2-40B4-BE49-F238E27FC236}">
                  <a16:creationId xmlns:a16="http://schemas.microsoft.com/office/drawing/2014/main" id="{6DA9C0F2-1D57-4250-8C92-83C0F600BE31}"/>
                </a:ext>
              </a:extLst>
            </p:cNvPr>
            <p:cNvSpPr txBox="1"/>
            <p:nvPr/>
          </p:nvSpPr>
          <p:spPr>
            <a:xfrm>
              <a:off x="3972952" y="5682180"/>
              <a:ext cx="1702203" cy="337650"/>
            </a:xfrm>
            <a:prstGeom prst="rect">
              <a:avLst/>
            </a:prstGeom>
            <a:noFill/>
          </p:spPr>
          <p:txBody>
            <a:bodyPr wrap="none" rtlCol="0">
              <a:spAutoFit/>
            </a:bodyPr>
            <a:lstStyle/>
            <a:p>
              <a:pPr defTabSz="842110">
                <a:spcAft>
                  <a:spcPts val="92"/>
                </a:spcAft>
                <a:defRPr/>
              </a:pPr>
              <a:r>
                <a:rPr lang="ja-JP" altLang="en-US" sz="1292">
                  <a:solidFill>
                    <a:prstClr val="black"/>
                  </a:solidFill>
                  <a:latin typeface="Meiryo UI" panose="020B0604030504040204" pitchFamily="50" charset="-128"/>
                  <a:ea typeface="Meiryo UI" panose="020B0604030504040204" pitchFamily="50" charset="-128"/>
                  <a:cs typeface="メイリオ" panose="020B0604030504040204" pitchFamily="50" charset="-128"/>
                </a:rPr>
                <a:t> </a:t>
              </a:r>
              <a:r>
                <a:rPr lang="ja-JP" altLang="en-US" sz="1292">
                  <a:solidFill>
                    <a:srgbClr val="FF0000"/>
                  </a:solidFill>
                  <a:latin typeface="Meiryo UI" panose="020B0604030504040204" pitchFamily="50" charset="-128"/>
                  <a:ea typeface="Meiryo UI" panose="020B0604030504040204" pitchFamily="50" charset="-128"/>
                  <a:cs typeface="メイリオ" panose="020B0604030504040204" pitchFamily="50" charset="-128"/>
                </a:rPr>
                <a:t>宿泊・体験コンテンツが充実すると</a:t>
              </a:r>
              <a:r>
                <a:rPr lang="en-US" altLang="ja-JP" sz="1292">
                  <a:solidFill>
                    <a:srgbClr val="FF0000"/>
                  </a:solidFill>
                  <a:latin typeface="Meiryo UI" panose="020B0604030504040204" pitchFamily="50" charset="-128"/>
                  <a:ea typeface="Meiryo UI" panose="020B0604030504040204" pitchFamily="50" charset="-128"/>
                  <a:cs typeface="メイリオ" panose="020B0604030504040204" pitchFamily="50" charset="-128"/>
                </a:rPr>
                <a:t>...</a:t>
              </a:r>
            </a:p>
            <a:p>
              <a:pPr defTabSz="842110">
                <a:defRPr/>
              </a:pPr>
              <a:r>
                <a:rPr lang="ja-JP" altLang="en-US" sz="1292">
                  <a:solidFill>
                    <a:prstClr val="black"/>
                  </a:solidFill>
                  <a:latin typeface="Meiryo UI" panose="020B0604030504040204" pitchFamily="50" charset="-128"/>
                  <a:ea typeface="Meiryo UI" panose="020B0604030504040204" pitchFamily="50" charset="-128"/>
                  <a:cs typeface="メイリオ" panose="020B0604030504040204" pitchFamily="50" charset="-128"/>
                </a:rPr>
                <a:t>　　滞在時間：長 →</a:t>
              </a:r>
              <a:r>
                <a:rPr lang="ja-JP" altLang="en-US" sz="1292" b="1">
                  <a:solidFill>
                    <a:prstClr val="black"/>
                  </a:solidFill>
                  <a:latin typeface="Meiryo UI" panose="020B0604030504040204" pitchFamily="50" charset="-128"/>
                  <a:ea typeface="Meiryo UI" panose="020B0604030504040204" pitchFamily="50" charset="-128"/>
                  <a:cs typeface="メイリオ" panose="020B0604030504040204" pitchFamily="50" charset="-128"/>
                </a:rPr>
                <a:t>「滞在型観光」</a:t>
              </a:r>
            </a:p>
          </p:txBody>
        </p:sp>
        <p:sp>
          <p:nvSpPr>
            <p:cNvPr id="97" name="円/楕円 8">
              <a:extLst>
                <a:ext uri="{FF2B5EF4-FFF2-40B4-BE49-F238E27FC236}">
                  <a16:creationId xmlns:a16="http://schemas.microsoft.com/office/drawing/2014/main" id="{78385BAC-1A94-4264-B962-777F1285CC73}"/>
                </a:ext>
              </a:extLst>
            </p:cNvPr>
            <p:cNvSpPr/>
            <p:nvPr/>
          </p:nvSpPr>
          <p:spPr>
            <a:xfrm>
              <a:off x="5590528" y="5024801"/>
              <a:ext cx="396000" cy="461494"/>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842110">
                <a:defRPr/>
              </a:pPr>
              <a:r>
                <a:rPr lang="ja-JP" altLang="en-US" sz="738" b="1">
                  <a:solidFill>
                    <a:prstClr val="white"/>
                  </a:solidFill>
                  <a:latin typeface="Meiryo UI" panose="020B0604030504040204" pitchFamily="50" charset="-128"/>
                  <a:ea typeface="Meiryo UI" panose="020B0604030504040204" pitchFamily="50" charset="-128"/>
                  <a:cs typeface="メイリオ" panose="020B0604030504040204" pitchFamily="50" charset="-128"/>
                </a:rPr>
                <a:t>都市部</a:t>
              </a:r>
              <a:endParaRPr lang="en-US" altLang="ja-JP" sz="738" b="1">
                <a:solidFill>
                  <a:prstClr val="white"/>
                </a:solidFill>
                <a:latin typeface="Meiryo UI" panose="020B0604030504040204" pitchFamily="50" charset="-128"/>
                <a:ea typeface="Meiryo UI" panose="020B0604030504040204" pitchFamily="50" charset="-128"/>
                <a:cs typeface="メイリオ" panose="020B0604030504040204" pitchFamily="50" charset="-128"/>
              </a:endParaRPr>
            </a:p>
            <a:p>
              <a:pPr algn="ctr" defTabSz="842110">
                <a:defRPr/>
              </a:pPr>
              <a:r>
                <a:rPr lang="ja-JP" altLang="en-US" sz="738" b="1">
                  <a:solidFill>
                    <a:prstClr val="white"/>
                  </a:solidFill>
                  <a:latin typeface="Meiryo UI" panose="020B0604030504040204" pitchFamily="50" charset="-128"/>
                  <a:ea typeface="Meiryo UI" panose="020B0604030504040204" pitchFamily="50" charset="-128"/>
                  <a:cs typeface="メイリオ" panose="020B0604030504040204" pitchFamily="50" charset="-128"/>
                </a:rPr>
                <a:t>ホテル</a:t>
              </a:r>
            </a:p>
          </p:txBody>
        </p:sp>
        <p:pic>
          <p:nvPicPr>
            <p:cNvPr id="98" name="図 97">
              <a:extLst>
                <a:ext uri="{FF2B5EF4-FFF2-40B4-BE49-F238E27FC236}">
                  <a16:creationId xmlns:a16="http://schemas.microsoft.com/office/drawing/2014/main" id="{98803482-E56C-4C64-B7D7-545B2827DCA7}"/>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959421" y="5316008"/>
              <a:ext cx="147176" cy="170286"/>
            </a:xfrm>
            <a:prstGeom prst="rect">
              <a:avLst/>
            </a:prstGeom>
          </p:spPr>
        </p:pic>
        <p:pic>
          <p:nvPicPr>
            <p:cNvPr id="99" name="図 98">
              <a:extLst>
                <a:ext uri="{FF2B5EF4-FFF2-40B4-BE49-F238E27FC236}">
                  <a16:creationId xmlns:a16="http://schemas.microsoft.com/office/drawing/2014/main" id="{7D19B345-9266-4D07-84BA-8802DFBD55EA}"/>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895427" y="5316008"/>
              <a:ext cx="147176" cy="170286"/>
            </a:xfrm>
            <a:prstGeom prst="rect">
              <a:avLst/>
            </a:prstGeom>
          </p:spPr>
        </p:pic>
        <p:sp>
          <p:nvSpPr>
            <p:cNvPr id="100" name="円/楕円 13">
              <a:extLst>
                <a:ext uri="{FF2B5EF4-FFF2-40B4-BE49-F238E27FC236}">
                  <a16:creationId xmlns:a16="http://schemas.microsoft.com/office/drawing/2014/main" id="{DE858871-7207-40F5-812D-B4C36DE61994}"/>
                </a:ext>
              </a:extLst>
            </p:cNvPr>
            <p:cNvSpPr/>
            <p:nvPr/>
          </p:nvSpPr>
          <p:spPr>
            <a:xfrm>
              <a:off x="4645613" y="6033738"/>
              <a:ext cx="396000" cy="461494"/>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842110">
                <a:defRPr/>
              </a:pPr>
              <a:r>
                <a:rPr lang="ja-JP" altLang="en-US" sz="738" b="1">
                  <a:solidFill>
                    <a:prstClr val="white"/>
                  </a:solidFill>
                  <a:latin typeface="Meiryo UI" panose="020B0604030504040204" pitchFamily="50" charset="-128"/>
                  <a:ea typeface="Meiryo UI" panose="020B0604030504040204" pitchFamily="50" charset="-128"/>
                  <a:cs typeface="メイリオ" panose="020B0604030504040204" pitchFamily="50" charset="-128"/>
                </a:rPr>
                <a:t>直売所</a:t>
              </a:r>
              <a:endParaRPr lang="en-US" altLang="ja-JP" sz="738" b="1">
                <a:solidFill>
                  <a:prstClr val="white"/>
                </a:solidFill>
                <a:latin typeface="Meiryo UI" panose="020B0604030504040204" pitchFamily="50" charset="-128"/>
                <a:ea typeface="Meiryo UI" panose="020B0604030504040204" pitchFamily="50" charset="-128"/>
                <a:cs typeface="メイリオ" panose="020B0604030504040204" pitchFamily="50" charset="-128"/>
              </a:endParaRPr>
            </a:p>
            <a:p>
              <a:pPr algn="ctr" defTabSz="842110">
                <a:defRPr/>
              </a:pPr>
              <a:r>
                <a:rPr lang="ja-JP" altLang="en-US" sz="738" b="1">
                  <a:solidFill>
                    <a:prstClr val="white"/>
                  </a:solidFill>
                  <a:latin typeface="Meiryo UI" panose="020B0604030504040204" pitchFamily="50" charset="-128"/>
                  <a:ea typeface="Meiryo UI" panose="020B0604030504040204" pitchFamily="50" charset="-128"/>
                  <a:cs typeface="メイリオ" panose="020B0604030504040204" pitchFamily="50" charset="-128"/>
                </a:rPr>
                <a:t>飲食店 等</a:t>
              </a:r>
            </a:p>
          </p:txBody>
        </p:sp>
        <p:pic>
          <p:nvPicPr>
            <p:cNvPr id="101" name="図 100">
              <a:extLst>
                <a:ext uri="{FF2B5EF4-FFF2-40B4-BE49-F238E27FC236}">
                  <a16:creationId xmlns:a16="http://schemas.microsoft.com/office/drawing/2014/main" id="{D807EF83-BC05-45BE-84DD-F92FD43AE4FB}"/>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954640" y="6324946"/>
              <a:ext cx="147176" cy="170286"/>
            </a:xfrm>
            <a:prstGeom prst="rect">
              <a:avLst/>
            </a:prstGeom>
          </p:spPr>
        </p:pic>
        <p:sp>
          <p:nvSpPr>
            <p:cNvPr id="102" name="円/楕円 20">
              <a:extLst>
                <a:ext uri="{FF2B5EF4-FFF2-40B4-BE49-F238E27FC236}">
                  <a16:creationId xmlns:a16="http://schemas.microsoft.com/office/drawing/2014/main" id="{474FED0F-8751-4AE6-B081-FAA40A0D60EB}"/>
                </a:ext>
              </a:extLst>
            </p:cNvPr>
            <p:cNvSpPr/>
            <p:nvPr/>
          </p:nvSpPr>
          <p:spPr>
            <a:xfrm>
              <a:off x="5118070" y="6033738"/>
              <a:ext cx="396000" cy="461494"/>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842110">
                <a:defRPr/>
              </a:pPr>
              <a:r>
                <a:rPr lang="ja-JP" altLang="en-US" sz="738" b="1">
                  <a:solidFill>
                    <a:prstClr val="white"/>
                  </a:solidFill>
                  <a:latin typeface="Meiryo UI" panose="020B0604030504040204" pitchFamily="50" charset="-128"/>
                  <a:ea typeface="Meiryo UI" panose="020B0604030504040204" pitchFamily="50" charset="-128"/>
                  <a:cs typeface="メイリオ" panose="020B0604030504040204" pitchFamily="50" charset="-128"/>
                </a:rPr>
                <a:t>宿泊</a:t>
              </a:r>
              <a:endParaRPr lang="en-US" altLang="ja-JP" sz="738" b="1">
                <a:solidFill>
                  <a:prstClr val="white"/>
                </a:solidFill>
                <a:latin typeface="Meiryo UI" panose="020B0604030504040204" pitchFamily="50" charset="-128"/>
                <a:ea typeface="Meiryo UI" panose="020B0604030504040204" pitchFamily="50" charset="-128"/>
                <a:cs typeface="メイリオ" panose="020B0604030504040204" pitchFamily="50" charset="-128"/>
              </a:endParaRPr>
            </a:p>
            <a:p>
              <a:pPr algn="ctr" defTabSz="842110">
                <a:defRPr/>
              </a:pPr>
              <a:r>
                <a:rPr lang="ja-JP" altLang="en-US" sz="738" b="1">
                  <a:solidFill>
                    <a:prstClr val="white"/>
                  </a:solidFill>
                  <a:latin typeface="Meiryo UI" panose="020B0604030504040204" pitchFamily="50" charset="-128"/>
                  <a:ea typeface="Meiryo UI" panose="020B0604030504040204" pitchFamily="50" charset="-128"/>
                  <a:cs typeface="メイリオ" panose="020B0604030504040204" pitchFamily="50" charset="-128"/>
                </a:rPr>
                <a:t>施設</a:t>
              </a:r>
            </a:p>
          </p:txBody>
        </p:sp>
        <p:sp>
          <p:nvSpPr>
            <p:cNvPr id="103" name="円/楕円 21">
              <a:extLst>
                <a:ext uri="{FF2B5EF4-FFF2-40B4-BE49-F238E27FC236}">
                  <a16:creationId xmlns:a16="http://schemas.microsoft.com/office/drawing/2014/main" id="{B50430A7-09F2-46CD-9DD2-D366E37C9D80}"/>
                </a:ext>
              </a:extLst>
            </p:cNvPr>
            <p:cNvSpPr/>
            <p:nvPr/>
          </p:nvSpPr>
          <p:spPr>
            <a:xfrm>
              <a:off x="5590528" y="6033738"/>
              <a:ext cx="396000" cy="461494"/>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842110">
                <a:defRPr/>
              </a:pPr>
              <a:r>
                <a:rPr lang="ja-JP" altLang="en-US" sz="646" b="1">
                  <a:solidFill>
                    <a:prstClr val="white"/>
                  </a:solidFill>
                  <a:latin typeface="Meiryo UI" panose="020B0604030504040204" pitchFamily="50" charset="-128"/>
                  <a:ea typeface="Meiryo UI" panose="020B0604030504040204" pitchFamily="50" charset="-128"/>
                  <a:cs typeface="メイリオ" panose="020B0604030504040204" pitchFamily="50" charset="-128"/>
                </a:rPr>
                <a:t>農業体験</a:t>
              </a:r>
              <a:endParaRPr lang="en-US" altLang="ja-JP" sz="646" b="1">
                <a:solidFill>
                  <a:prstClr val="white"/>
                </a:solidFill>
                <a:latin typeface="Meiryo UI" panose="020B0604030504040204" pitchFamily="50" charset="-128"/>
                <a:ea typeface="Meiryo UI" panose="020B0604030504040204" pitchFamily="50" charset="-128"/>
                <a:cs typeface="メイリオ" panose="020B0604030504040204" pitchFamily="50" charset="-128"/>
              </a:endParaRPr>
            </a:p>
            <a:p>
              <a:pPr algn="ctr" defTabSz="842110">
                <a:defRPr/>
              </a:pPr>
              <a:r>
                <a:rPr lang="ja-JP" altLang="en-US" sz="646" b="1">
                  <a:solidFill>
                    <a:prstClr val="white"/>
                  </a:solidFill>
                  <a:latin typeface="Meiryo UI" panose="020B0604030504040204" pitchFamily="50" charset="-128"/>
                  <a:ea typeface="Meiryo UI" panose="020B0604030504040204" pitchFamily="50" charset="-128"/>
                  <a:cs typeface="メイリオ" panose="020B0604030504040204" pitchFamily="50" charset="-128"/>
                </a:rPr>
                <a:t>自然体験等</a:t>
              </a:r>
            </a:p>
          </p:txBody>
        </p:sp>
        <p:pic>
          <p:nvPicPr>
            <p:cNvPr id="104" name="図 103">
              <a:extLst>
                <a:ext uri="{FF2B5EF4-FFF2-40B4-BE49-F238E27FC236}">
                  <a16:creationId xmlns:a16="http://schemas.microsoft.com/office/drawing/2014/main" id="{7B12D089-6963-4559-BE64-4B0DB398232A}"/>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423062" y="6324946"/>
              <a:ext cx="147176" cy="170286"/>
            </a:xfrm>
            <a:prstGeom prst="rect">
              <a:avLst/>
            </a:prstGeom>
          </p:spPr>
        </p:pic>
        <p:pic>
          <p:nvPicPr>
            <p:cNvPr id="105" name="図 104">
              <a:extLst>
                <a:ext uri="{FF2B5EF4-FFF2-40B4-BE49-F238E27FC236}">
                  <a16:creationId xmlns:a16="http://schemas.microsoft.com/office/drawing/2014/main" id="{FAE32D1B-6B73-4531-A071-D34B29B12B5B}"/>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891483" y="6324946"/>
              <a:ext cx="147176" cy="170286"/>
            </a:xfrm>
            <a:prstGeom prst="rect">
              <a:avLst/>
            </a:prstGeom>
          </p:spPr>
        </p:pic>
        <p:sp>
          <p:nvSpPr>
            <p:cNvPr id="106" name="テキスト ボックス 105">
              <a:extLst>
                <a:ext uri="{FF2B5EF4-FFF2-40B4-BE49-F238E27FC236}">
                  <a16:creationId xmlns:a16="http://schemas.microsoft.com/office/drawing/2014/main" id="{7B2079C4-8FA1-4A54-8006-81982855DC2F}"/>
                </a:ext>
              </a:extLst>
            </p:cNvPr>
            <p:cNvSpPr txBox="1"/>
            <p:nvPr/>
          </p:nvSpPr>
          <p:spPr>
            <a:xfrm>
              <a:off x="4845492" y="6545789"/>
              <a:ext cx="941115" cy="176489"/>
            </a:xfrm>
            <a:prstGeom prst="rect">
              <a:avLst/>
            </a:prstGeom>
            <a:noFill/>
          </p:spPr>
          <p:txBody>
            <a:bodyPr wrap="none" rtlCol="0">
              <a:spAutoFit/>
            </a:bodyPr>
            <a:lstStyle/>
            <a:p>
              <a:pPr algn="ctr" defTabSz="842110">
                <a:defRPr/>
              </a:pPr>
              <a:r>
                <a:rPr lang="ja-JP" altLang="en-US" sz="1108" b="1">
                  <a:solidFill>
                    <a:srgbClr val="FF0000"/>
                  </a:solidFill>
                  <a:latin typeface="Meiryo UI" panose="020B0604030504040204" pitchFamily="50" charset="-128"/>
                  <a:ea typeface="Meiryo UI" panose="020B0604030504040204" pitchFamily="50" charset="-128"/>
                  <a:cs typeface="メイリオ" panose="020B0604030504040204" pitchFamily="50" charset="-128"/>
                </a:rPr>
                <a:t>地域の利益の最大化</a:t>
              </a:r>
            </a:p>
          </p:txBody>
        </p:sp>
        <p:sp>
          <p:nvSpPr>
            <p:cNvPr id="107" name="テキスト ボックス 106">
              <a:extLst>
                <a:ext uri="{FF2B5EF4-FFF2-40B4-BE49-F238E27FC236}">
                  <a16:creationId xmlns:a16="http://schemas.microsoft.com/office/drawing/2014/main" id="{8D301856-1091-402C-ABED-9CBC05A0CEB9}"/>
                </a:ext>
              </a:extLst>
            </p:cNvPr>
            <p:cNvSpPr txBox="1"/>
            <p:nvPr/>
          </p:nvSpPr>
          <p:spPr>
            <a:xfrm>
              <a:off x="4425980" y="5511654"/>
              <a:ext cx="992414" cy="176489"/>
            </a:xfrm>
            <a:prstGeom prst="rect">
              <a:avLst/>
            </a:prstGeom>
            <a:noFill/>
          </p:spPr>
          <p:txBody>
            <a:bodyPr wrap="square" rtlCol="0">
              <a:spAutoFit/>
            </a:bodyPr>
            <a:lstStyle/>
            <a:p>
              <a:pPr algn="ctr" defTabSz="842110">
                <a:defRPr/>
              </a:pPr>
              <a:r>
                <a:rPr lang="ja-JP" altLang="en-US" sz="1108" b="1">
                  <a:solidFill>
                    <a:prstClr val="black"/>
                  </a:solidFill>
                  <a:latin typeface="Meiryo UI" panose="020B0604030504040204" pitchFamily="50" charset="-128"/>
                  <a:ea typeface="Meiryo UI" panose="020B0604030504040204" pitchFamily="50" charset="-128"/>
                  <a:cs typeface="メイリオ" panose="020B0604030504040204" pitchFamily="50" charset="-128"/>
                </a:rPr>
                <a:t>利益は限定・局所的</a:t>
              </a:r>
            </a:p>
          </p:txBody>
        </p:sp>
        <p:pic>
          <p:nvPicPr>
            <p:cNvPr id="108" name="図 107">
              <a:extLst>
                <a:ext uri="{FF2B5EF4-FFF2-40B4-BE49-F238E27FC236}">
                  <a16:creationId xmlns:a16="http://schemas.microsoft.com/office/drawing/2014/main" id="{F2EC1725-AA7D-4B0D-941F-93584549E4D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82256" y="5029007"/>
              <a:ext cx="476336" cy="468000"/>
            </a:xfrm>
            <a:prstGeom prst="rect">
              <a:avLst/>
            </a:prstGeom>
          </p:spPr>
        </p:pic>
        <p:pic>
          <p:nvPicPr>
            <p:cNvPr id="109" name="図 108">
              <a:extLst>
                <a:ext uri="{FF2B5EF4-FFF2-40B4-BE49-F238E27FC236}">
                  <a16:creationId xmlns:a16="http://schemas.microsoft.com/office/drawing/2014/main" id="{07F4FBE5-4152-4D76-97E5-AF4F2E823A6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77475" y="6035241"/>
              <a:ext cx="476336" cy="468000"/>
            </a:xfrm>
            <a:prstGeom prst="rect">
              <a:avLst/>
            </a:prstGeom>
          </p:spPr>
        </p:pic>
      </p:grpSp>
      <p:sp>
        <p:nvSpPr>
          <p:cNvPr id="2" name="矢印: 下 1">
            <a:extLst>
              <a:ext uri="{FF2B5EF4-FFF2-40B4-BE49-F238E27FC236}">
                <a16:creationId xmlns:a16="http://schemas.microsoft.com/office/drawing/2014/main" id="{C9723EA8-170D-4ED5-B5BE-7BAD2418D3A4}"/>
              </a:ext>
            </a:extLst>
          </p:cNvPr>
          <p:cNvSpPr/>
          <p:nvPr/>
        </p:nvSpPr>
        <p:spPr>
          <a:xfrm>
            <a:off x="6340225" y="5197215"/>
            <a:ext cx="1535790" cy="412021"/>
          </a:xfrm>
          <a:prstGeom prst="downArrow">
            <a:avLst>
              <a:gd name="adj1" fmla="val 48867"/>
              <a:gd name="adj2" fmla="val 50000"/>
            </a:avLst>
          </a:prstGeom>
          <a:gradFill flip="none" rotWithShape="1">
            <a:gsLst>
              <a:gs pos="15000">
                <a:srgbClr val="FF0000"/>
              </a:gs>
              <a:gs pos="83000">
                <a:srgbClr val="FF0000">
                  <a:tint val="44500"/>
                  <a:satMod val="160000"/>
                </a:srgbClr>
              </a:gs>
              <a:gs pos="100000">
                <a:srgbClr val="FF0000">
                  <a:tint val="23500"/>
                  <a:satMod val="1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0610">
              <a:defRPr/>
            </a:pPr>
            <a:endParaRPr lang="ja-JP" altLang="en-US">
              <a:solidFill>
                <a:prstClr val="white"/>
              </a:solidFill>
              <a:latin typeface="Meiryo UI" panose="020B0604030504040204" pitchFamily="50" charset="-128"/>
              <a:ea typeface="Meiryo UI" panose="020B0604030504040204" pitchFamily="50" charset="-128"/>
            </a:endParaRPr>
          </a:p>
        </p:txBody>
      </p:sp>
      <p:sp>
        <p:nvSpPr>
          <p:cNvPr id="246" name="テキスト ボックス 245">
            <a:extLst>
              <a:ext uri="{FF2B5EF4-FFF2-40B4-BE49-F238E27FC236}">
                <a16:creationId xmlns:a16="http://schemas.microsoft.com/office/drawing/2014/main" id="{94BA67BC-07F2-4F25-ADAE-C74AA638F35D}"/>
              </a:ext>
            </a:extLst>
          </p:cNvPr>
          <p:cNvSpPr txBox="1"/>
          <p:nvPr/>
        </p:nvSpPr>
        <p:spPr>
          <a:xfrm>
            <a:off x="7076020" y="5657821"/>
            <a:ext cx="1795964" cy="701667"/>
          </a:xfrm>
          <a:prstGeom prst="rect">
            <a:avLst/>
          </a:prstGeom>
          <a:noFill/>
        </p:spPr>
        <p:txBody>
          <a:bodyPr wrap="square" rIns="33231" rtlCol="0">
            <a:spAutoFit/>
          </a:bodyPr>
          <a:lstStyle/>
          <a:p>
            <a:pPr marL="79133" indent="-79133" defTabSz="842110">
              <a:spcAft>
                <a:spcPts val="92"/>
              </a:spcAft>
              <a:defRPr/>
            </a:pPr>
            <a:r>
              <a:rPr lang="ja-JP" altLang="en-US" sz="1292" b="1">
                <a:solidFill>
                  <a:prstClr val="black"/>
                </a:solidFill>
                <a:latin typeface="Meiryo UI" panose="020B0604030504040204" pitchFamily="50" charset="-128"/>
                <a:ea typeface="Meiryo UI" panose="020B0604030504040204" pitchFamily="50" charset="-128"/>
                <a:cs typeface="メイリオ" panose="020B0604030504040204" pitchFamily="50" charset="-128"/>
              </a:rPr>
              <a:t>・</a:t>
            </a:r>
            <a:r>
              <a:rPr lang="ja-JP" altLang="en-US" sz="1292">
                <a:solidFill>
                  <a:prstClr val="black"/>
                </a:solidFill>
                <a:latin typeface="Meiryo UI" panose="020B0604030504040204" pitchFamily="50" charset="-128"/>
                <a:ea typeface="Meiryo UI" panose="020B0604030504040204" pitchFamily="50" charset="-128"/>
                <a:cs typeface="メイリオ" panose="020B0604030504040204" pitchFamily="50" charset="-128"/>
              </a:rPr>
              <a:t>多様な交流はリピーターを生み</a:t>
            </a:r>
            <a:r>
              <a:rPr lang="ja-JP" altLang="en-US" sz="1292" b="1">
                <a:solidFill>
                  <a:prstClr val="black"/>
                </a:solidFill>
                <a:latin typeface="Meiryo UI" panose="020B0604030504040204" pitchFamily="50" charset="-128"/>
                <a:ea typeface="Meiryo UI" panose="020B0604030504040204" pitchFamily="50" charset="-128"/>
                <a:cs typeface="メイリオ" panose="020B0604030504040204" pitchFamily="50" charset="-128"/>
              </a:rPr>
              <a:t>移住・定住の</a:t>
            </a:r>
            <a:endParaRPr lang="en-US" altLang="ja-JP" sz="1292" b="1">
              <a:solidFill>
                <a:prstClr val="black"/>
              </a:solidFill>
              <a:latin typeface="Meiryo UI" panose="020B0604030504040204" pitchFamily="50" charset="-128"/>
              <a:ea typeface="Meiryo UI" panose="020B0604030504040204" pitchFamily="50" charset="-128"/>
              <a:cs typeface="メイリオ" panose="020B0604030504040204" pitchFamily="50" charset="-128"/>
            </a:endParaRPr>
          </a:p>
          <a:p>
            <a:pPr marL="79133" defTabSz="842110">
              <a:spcAft>
                <a:spcPts val="92"/>
              </a:spcAft>
              <a:defRPr/>
            </a:pPr>
            <a:r>
              <a:rPr lang="ja-JP" altLang="en-US" sz="1292" b="1">
                <a:solidFill>
                  <a:prstClr val="black"/>
                </a:solidFill>
                <a:latin typeface="Meiryo UI" panose="020B0604030504040204" pitchFamily="50" charset="-128"/>
                <a:ea typeface="Meiryo UI" panose="020B0604030504040204" pitchFamily="50" charset="-128"/>
                <a:cs typeface="メイリオ" panose="020B0604030504040204" pitchFamily="50" charset="-128"/>
              </a:rPr>
              <a:t>きっかけ</a:t>
            </a:r>
            <a:r>
              <a:rPr lang="ja-JP" altLang="en-US" sz="1292">
                <a:solidFill>
                  <a:prstClr val="black"/>
                </a:solidFill>
                <a:latin typeface="Meiryo UI" panose="020B0604030504040204" pitchFamily="50" charset="-128"/>
                <a:ea typeface="Meiryo UI" panose="020B0604030504040204" pitchFamily="50" charset="-128"/>
                <a:cs typeface="メイリオ" panose="020B0604030504040204" pitchFamily="50" charset="-128"/>
              </a:rPr>
              <a:t>に</a:t>
            </a:r>
            <a:endParaRPr lang="en-US" altLang="ja-JP" sz="1292">
              <a:solidFill>
                <a:prstClr val="black"/>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133" name="テキスト ボックス 132">
            <a:extLst>
              <a:ext uri="{FF2B5EF4-FFF2-40B4-BE49-F238E27FC236}">
                <a16:creationId xmlns:a16="http://schemas.microsoft.com/office/drawing/2014/main" id="{260EB500-3BAA-4E32-99D6-4395DA26E669}"/>
              </a:ext>
            </a:extLst>
          </p:cNvPr>
          <p:cNvSpPr txBox="1"/>
          <p:nvPr/>
        </p:nvSpPr>
        <p:spPr>
          <a:xfrm>
            <a:off x="5429307" y="5657821"/>
            <a:ext cx="1626901" cy="701667"/>
          </a:xfrm>
          <a:prstGeom prst="rect">
            <a:avLst/>
          </a:prstGeom>
          <a:noFill/>
        </p:spPr>
        <p:txBody>
          <a:bodyPr wrap="square" rtlCol="0">
            <a:spAutoFit/>
          </a:bodyPr>
          <a:lstStyle/>
          <a:p>
            <a:pPr marL="79133" indent="-79133" defTabSz="842110">
              <a:spcAft>
                <a:spcPts val="92"/>
              </a:spcAft>
              <a:defRPr/>
            </a:pPr>
            <a:r>
              <a:rPr lang="ja-JP" altLang="en-US" sz="1292" b="1">
                <a:solidFill>
                  <a:prstClr val="black"/>
                </a:solidFill>
                <a:latin typeface="Meiryo UI" panose="020B0604030504040204" pitchFamily="50" charset="-128"/>
                <a:ea typeface="Meiryo UI" panose="020B0604030504040204" pitchFamily="50" charset="-128"/>
                <a:cs typeface="メイリオ" panose="020B0604030504040204" pitchFamily="50" charset="-128"/>
              </a:rPr>
              <a:t>・</a:t>
            </a:r>
            <a:r>
              <a:rPr lang="ja-JP" altLang="en-US" sz="1292">
                <a:solidFill>
                  <a:prstClr val="black"/>
                </a:solidFill>
                <a:latin typeface="Meiryo UI" panose="020B0604030504040204" pitchFamily="50" charset="-128"/>
                <a:ea typeface="Meiryo UI" panose="020B0604030504040204" pitchFamily="50" charset="-128"/>
                <a:cs typeface="メイリオ" panose="020B0604030504040204" pitchFamily="50" charset="-128"/>
              </a:rPr>
              <a:t>農泊を支える体制を構築する中で</a:t>
            </a:r>
            <a:endParaRPr lang="en-US" altLang="ja-JP" sz="1292">
              <a:solidFill>
                <a:prstClr val="black"/>
              </a:solidFill>
              <a:latin typeface="Meiryo UI" panose="020B0604030504040204" pitchFamily="50" charset="-128"/>
              <a:ea typeface="Meiryo UI" panose="020B0604030504040204" pitchFamily="50" charset="-128"/>
              <a:cs typeface="メイリオ" panose="020B0604030504040204" pitchFamily="50" charset="-128"/>
            </a:endParaRPr>
          </a:p>
          <a:p>
            <a:pPr marL="79133" defTabSz="842110">
              <a:spcAft>
                <a:spcPts val="92"/>
              </a:spcAft>
              <a:defRPr/>
            </a:pPr>
            <a:r>
              <a:rPr lang="ja-JP" altLang="en-US" sz="1292" b="1">
                <a:solidFill>
                  <a:prstClr val="black"/>
                </a:solidFill>
                <a:latin typeface="Meiryo UI" panose="020B0604030504040204" pitchFamily="50" charset="-128"/>
                <a:ea typeface="Meiryo UI" panose="020B0604030504040204" pitchFamily="50" charset="-128"/>
                <a:cs typeface="メイリオ" panose="020B0604030504040204" pitchFamily="50" charset="-128"/>
              </a:rPr>
              <a:t>地域の雇用</a:t>
            </a:r>
            <a:r>
              <a:rPr lang="ja-JP" altLang="en-US" sz="1292">
                <a:solidFill>
                  <a:prstClr val="black"/>
                </a:solidFill>
                <a:latin typeface="Meiryo UI" panose="020B0604030504040204" pitchFamily="50" charset="-128"/>
                <a:ea typeface="Meiryo UI" panose="020B0604030504040204" pitchFamily="50" charset="-128"/>
                <a:cs typeface="メイリオ" panose="020B0604030504040204" pitchFamily="50" charset="-128"/>
              </a:rPr>
              <a:t>も</a:t>
            </a:r>
            <a:endParaRPr lang="en-US" altLang="ja-JP" sz="1292">
              <a:solidFill>
                <a:prstClr val="black"/>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21" name="正方形/長方形 20">
            <a:extLst>
              <a:ext uri="{FF2B5EF4-FFF2-40B4-BE49-F238E27FC236}">
                <a16:creationId xmlns:a16="http://schemas.microsoft.com/office/drawing/2014/main" id="{AD313646-96B0-E319-FFEE-532B953D3457}"/>
              </a:ext>
            </a:extLst>
          </p:cNvPr>
          <p:cNvSpPr/>
          <p:nvPr/>
        </p:nvSpPr>
        <p:spPr>
          <a:xfrm>
            <a:off x="4698865" y="2349785"/>
            <a:ext cx="557117" cy="3617171"/>
          </a:xfrm>
          <a:prstGeom prst="rect">
            <a:avLst/>
          </a:prstGeom>
          <a:solidFill>
            <a:srgbClr val="FFFFCC"/>
          </a:solidFill>
          <a:ln>
            <a:noFill/>
            <a:prstDash val="dash"/>
          </a:ln>
        </p:spPr>
        <p:txBody>
          <a:bodyPr vert="eaVert" wrap="square" lIns="66462" tIns="0" bIns="0">
            <a:spAutoFit/>
          </a:bodyPr>
          <a:lstStyle/>
          <a:p>
            <a:pPr algn="ctr" defTabSz="842110">
              <a:defRPr/>
            </a:pPr>
            <a:r>
              <a:rPr kumimoji="0" lang="ja-JP" altLang="en-US" sz="1292" kern="0">
                <a:solidFill>
                  <a:prstClr val="black"/>
                </a:solidFill>
                <a:latin typeface="Meiryo UI" panose="020B0604030504040204" pitchFamily="50" charset="-128"/>
                <a:ea typeface="Meiryo UI" panose="020B0604030504040204" pitchFamily="50" charset="-128"/>
                <a:cs typeface="メイリオ" panose="020B0604030504040204" pitchFamily="50" charset="-128"/>
              </a:rPr>
              <a:t>地域の多様な関係者が集まる</a:t>
            </a:r>
            <a:r>
              <a:rPr kumimoji="0" lang="ja-JP" altLang="en-US" sz="1292" b="1" kern="0">
                <a:solidFill>
                  <a:prstClr val="black"/>
                </a:solidFill>
                <a:latin typeface="Meiryo UI" panose="020B0604030504040204" pitchFamily="50" charset="-128"/>
                <a:ea typeface="Meiryo UI" panose="020B0604030504040204" pitchFamily="50" charset="-128"/>
                <a:cs typeface="メイリオ" panose="020B0604030504040204" pitchFamily="50" charset="-128"/>
              </a:rPr>
              <a:t>地域協議会</a:t>
            </a:r>
            <a:r>
              <a:rPr kumimoji="0" lang="ja-JP" altLang="en-US" sz="1292" kern="0">
                <a:solidFill>
                  <a:prstClr val="black"/>
                </a:solidFill>
                <a:latin typeface="Meiryo UI" panose="020B0604030504040204" pitchFamily="50" charset="-128"/>
                <a:ea typeface="Meiryo UI" panose="020B0604030504040204" pitchFamily="50" charset="-128"/>
                <a:cs typeface="メイリオ" panose="020B0604030504040204" pitchFamily="50" charset="-128"/>
              </a:rPr>
              <a:t>の枠組みにおいて地域一体となって実施</a:t>
            </a:r>
          </a:p>
        </p:txBody>
      </p:sp>
      <p:pic>
        <p:nvPicPr>
          <p:cNvPr id="27" name="object 5">
            <a:extLst>
              <a:ext uri="{FF2B5EF4-FFF2-40B4-BE49-F238E27FC236}">
                <a16:creationId xmlns:a16="http://schemas.microsoft.com/office/drawing/2014/main" id="{77241959-CF0B-BB4B-CB07-CF3F6050A0EA}"/>
              </a:ext>
            </a:extLst>
          </p:cNvPr>
          <p:cNvPicPr/>
          <p:nvPr/>
        </p:nvPicPr>
        <p:blipFill>
          <a:blip r:embed="rId5" cstate="print"/>
          <a:stretch>
            <a:fillRect/>
          </a:stretch>
        </p:blipFill>
        <p:spPr>
          <a:xfrm>
            <a:off x="1843115" y="2503132"/>
            <a:ext cx="1054031" cy="749694"/>
          </a:xfrm>
          <a:prstGeom prst="roundRect">
            <a:avLst/>
          </a:prstGeom>
        </p:spPr>
      </p:pic>
      <p:pic>
        <p:nvPicPr>
          <p:cNvPr id="28" name="object 6">
            <a:extLst>
              <a:ext uri="{FF2B5EF4-FFF2-40B4-BE49-F238E27FC236}">
                <a16:creationId xmlns:a16="http://schemas.microsoft.com/office/drawing/2014/main" id="{3915BFE3-E9CE-5B02-3D25-E2321EDF33A2}"/>
              </a:ext>
            </a:extLst>
          </p:cNvPr>
          <p:cNvPicPr/>
          <p:nvPr/>
        </p:nvPicPr>
        <p:blipFill>
          <a:blip r:embed="rId6" cstate="print"/>
          <a:stretch>
            <a:fillRect/>
          </a:stretch>
        </p:blipFill>
        <p:spPr>
          <a:xfrm>
            <a:off x="3399267" y="3650878"/>
            <a:ext cx="1111501" cy="728660"/>
          </a:xfrm>
          <a:prstGeom prst="roundRect">
            <a:avLst/>
          </a:prstGeom>
        </p:spPr>
      </p:pic>
      <p:pic>
        <p:nvPicPr>
          <p:cNvPr id="29" name="object 33">
            <a:extLst>
              <a:ext uri="{FF2B5EF4-FFF2-40B4-BE49-F238E27FC236}">
                <a16:creationId xmlns:a16="http://schemas.microsoft.com/office/drawing/2014/main" id="{47B96A57-8A63-EE3F-EFF1-9E7A75180A3D}"/>
              </a:ext>
            </a:extLst>
          </p:cNvPr>
          <p:cNvPicPr/>
          <p:nvPr/>
        </p:nvPicPr>
        <p:blipFill>
          <a:blip r:embed="rId7" cstate="print"/>
          <a:stretch>
            <a:fillRect/>
          </a:stretch>
        </p:blipFill>
        <p:spPr>
          <a:xfrm>
            <a:off x="480395" y="2577015"/>
            <a:ext cx="957723" cy="639857"/>
          </a:xfrm>
          <a:prstGeom prst="roundRect">
            <a:avLst/>
          </a:prstGeom>
        </p:spPr>
      </p:pic>
      <p:sp>
        <p:nvSpPr>
          <p:cNvPr id="30" name="正方形/長方形 29">
            <a:extLst>
              <a:ext uri="{FF2B5EF4-FFF2-40B4-BE49-F238E27FC236}">
                <a16:creationId xmlns:a16="http://schemas.microsoft.com/office/drawing/2014/main" id="{FE9C66D4-F734-E154-A6E0-D7E833884D2C}"/>
              </a:ext>
            </a:extLst>
          </p:cNvPr>
          <p:cNvSpPr/>
          <p:nvPr/>
        </p:nvSpPr>
        <p:spPr>
          <a:xfrm rot="5400000">
            <a:off x="2049295" y="4544533"/>
            <a:ext cx="448091" cy="199614"/>
          </a:xfrm>
          <a:prstGeom prst="rect">
            <a:avLst/>
          </a:prstGeom>
          <a:solidFill>
            <a:srgbClr val="3399FF"/>
          </a:solidFill>
          <a:ln w="25400" cap="flat" cmpd="sng" algn="ctr">
            <a:noFill/>
            <a:prstDash val="solid"/>
          </a:ln>
          <a:effectLst/>
        </p:spPr>
        <p:txBody>
          <a:bodyPr rtlCol="0" anchor="ctr"/>
          <a:lstStyle/>
          <a:p>
            <a:pPr algn="ctr" defTabSz="844078">
              <a:defRPr/>
            </a:pPr>
            <a:endParaRPr kumimoji="0" lang="ja-JP" altLang="en-US" sz="1477" b="1" kern="0">
              <a:solidFill>
                <a:prstClr val="white"/>
              </a:solidFill>
              <a:latin typeface="Meiryo UI" panose="020B0604030504040204" pitchFamily="50" charset="-128"/>
              <a:ea typeface="Meiryo UI" panose="020B0604030504040204" pitchFamily="50" charset="-128"/>
            </a:endParaRPr>
          </a:p>
        </p:txBody>
      </p:sp>
      <p:sp>
        <p:nvSpPr>
          <p:cNvPr id="31" name="テキスト ボックス 30">
            <a:extLst>
              <a:ext uri="{FF2B5EF4-FFF2-40B4-BE49-F238E27FC236}">
                <a16:creationId xmlns:a16="http://schemas.microsoft.com/office/drawing/2014/main" id="{2F736E4E-228F-5385-5917-218F7232D964}"/>
              </a:ext>
            </a:extLst>
          </p:cNvPr>
          <p:cNvSpPr txBox="1"/>
          <p:nvPr/>
        </p:nvSpPr>
        <p:spPr>
          <a:xfrm>
            <a:off x="621358" y="3462545"/>
            <a:ext cx="639919" cy="220188"/>
          </a:xfrm>
          <a:prstGeom prst="rect">
            <a:avLst/>
          </a:prstGeom>
          <a:noFill/>
        </p:spPr>
        <p:txBody>
          <a:bodyPr wrap="none" rtlCol="0">
            <a:spAutoFit/>
          </a:bodyPr>
          <a:lstStyle>
            <a:defPPr>
              <a:defRPr lang="ja-JP"/>
            </a:defPPr>
            <a:lvl1pPr>
              <a:defRPr sz="1200">
                <a:latin typeface="UD デジタル 教科書体 NK-R" panose="02020400000000000000" pitchFamily="18" charset="-128"/>
                <a:ea typeface="UD デジタル 教科書体 NK-R" panose="02020400000000000000" pitchFamily="18" charset="-128"/>
              </a:defRPr>
            </a:lvl1pPr>
          </a:lstStyle>
          <a:p>
            <a:pPr defTabSz="844078">
              <a:defRPr/>
            </a:pPr>
            <a:r>
              <a:rPr kumimoji="0" lang="ja-JP" altLang="en-US" sz="831" kern="0">
                <a:solidFill>
                  <a:prstClr val="black"/>
                </a:solidFill>
                <a:latin typeface="Meiryo UI" panose="020B0604030504040204" pitchFamily="50" charset="-128"/>
                <a:ea typeface="Meiryo UI" panose="020B0604030504040204" pitchFamily="50" charset="-128"/>
              </a:rPr>
              <a:t>＜ジビエ＞</a:t>
            </a:r>
            <a:endParaRPr kumimoji="0" lang="en-US" altLang="ja-JP" sz="831" kern="0">
              <a:solidFill>
                <a:prstClr val="black"/>
              </a:solidFill>
              <a:latin typeface="Meiryo UI" panose="020B0604030504040204" pitchFamily="50" charset="-128"/>
              <a:ea typeface="Meiryo UI" panose="020B0604030504040204" pitchFamily="50" charset="-128"/>
            </a:endParaRPr>
          </a:p>
        </p:txBody>
      </p:sp>
      <p:sp>
        <p:nvSpPr>
          <p:cNvPr id="32" name="テキスト ボックス 31">
            <a:extLst>
              <a:ext uri="{FF2B5EF4-FFF2-40B4-BE49-F238E27FC236}">
                <a16:creationId xmlns:a16="http://schemas.microsoft.com/office/drawing/2014/main" id="{23C21902-9729-FB4B-4939-A83C19DEF5C4}"/>
              </a:ext>
            </a:extLst>
          </p:cNvPr>
          <p:cNvSpPr txBox="1"/>
          <p:nvPr/>
        </p:nvSpPr>
        <p:spPr>
          <a:xfrm>
            <a:off x="1936560" y="2342152"/>
            <a:ext cx="925253" cy="220188"/>
          </a:xfrm>
          <a:prstGeom prst="rect">
            <a:avLst/>
          </a:prstGeom>
          <a:noFill/>
        </p:spPr>
        <p:txBody>
          <a:bodyPr wrap="none" rtlCol="0">
            <a:spAutoFit/>
          </a:bodyPr>
          <a:lstStyle>
            <a:defPPr>
              <a:defRPr lang="ja-JP"/>
            </a:defPPr>
            <a:lvl1pPr>
              <a:defRPr sz="1200">
                <a:latin typeface="UD デジタル 教科書体 NK-R" panose="02020400000000000000" pitchFamily="18" charset="-128"/>
                <a:ea typeface="UD デジタル 教科書体 NK-R" panose="02020400000000000000" pitchFamily="18" charset="-128"/>
              </a:defRPr>
            </a:lvl1pPr>
          </a:lstStyle>
          <a:p>
            <a:pPr defTabSz="844078">
              <a:defRPr/>
            </a:pPr>
            <a:r>
              <a:rPr kumimoji="0" lang="ja-JP" altLang="en-US" sz="831" kern="0">
                <a:solidFill>
                  <a:prstClr val="black"/>
                </a:solidFill>
                <a:latin typeface="Meiryo UI" panose="020B0604030504040204" pitchFamily="50" charset="-128"/>
                <a:ea typeface="Meiryo UI" panose="020B0604030504040204" pitchFamily="50" charset="-128"/>
              </a:rPr>
              <a:t>＜農作業体験＞</a:t>
            </a:r>
            <a:endParaRPr kumimoji="0" lang="en-US" altLang="ja-JP" sz="831" kern="0">
              <a:solidFill>
                <a:prstClr val="black"/>
              </a:solidFill>
              <a:latin typeface="Meiryo UI" panose="020B0604030504040204" pitchFamily="50" charset="-128"/>
              <a:ea typeface="Meiryo UI" panose="020B0604030504040204" pitchFamily="50" charset="-128"/>
            </a:endParaRPr>
          </a:p>
        </p:txBody>
      </p:sp>
      <p:sp>
        <p:nvSpPr>
          <p:cNvPr id="33" name="テキスト ボックス 32">
            <a:extLst>
              <a:ext uri="{FF2B5EF4-FFF2-40B4-BE49-F238E27FC236}">
                <a16:creationId xmlns:a16="http://schemas.microsoft.com/office/drawing/2014/main" id="{04F1A096-C96E-F25B-9A66-4825A2DD4FBB}"/>
              </a:ext>
            </a:extLst>
          </p:cNvPr>
          <p:cNvSpPr txBox="1"/>
          <p:nvPr/>
        </p:nvSpPr>
        <p:spPr>
          <a:xfrm>
            <a:off x="3244942" y="2363938"/>
            <a:ext cx="1317990" cy="220188"/>
          </a:xfrm>
          <a:prstGeom prst="rect">
            <a:avLst/>
          </a:prstGeom>
          <a:noFill/>
        </p:spPr>
        <p:txBody>
          <a:bodyPr wrap="none" rtlCol="0">
            <a:spAutoFit/>
          </a:bodyPr>
          <a:lstStyle>
            <a:defPPr>
              <a:defRPr lang="ja-JP"/>
            </a:defPPr>
            <a:lvl1pPr>
              <a:defRPr sz="1200">
                <a:latin typeface="UD デジタル 教科書体 NK-R" panose="02020400000000000000" pitchFamily="18" charset="-128"/>
                <a:ea typeface="UD デジタル 教科書体 NK-R" panose="02020400000000000000" pitchFamily="18" charset="-128"/>
              </a:defRPr>
            </a:lvl1pPr>
          </a:lstStyle>
          <a:p>
            <a:pPr defTabSz="844078">
              <a:defRPr/>
            </a:pPr>
            <a:r>
              <a:rPr kumimoji="0" lang="en-US" altLang="ja-JP" sz="831" kern="0">
                <a:solidFill>
                  <a:prstClr val="black"/>
                </a:solidFill>
                <a:latin typeface="Meiryo UI" panose="020B0604030504040204" pitchFamily="50" charset="-128"/>
                <a:ea typeface="Meiryo UI" panose="020B0604030504040204" pitchFamily="50" charset="-128"/>
              </a:rPr>
              <a:t>&lt;</a:t>
            </a:r>
            <a:r>
              <a:rPr kumimoji="0" lang="ja-JP" altLang="en-US" sz="831" kern="0">
                <a:solidFill>
                  <a:prstClr val="black"/>
                </a:solidFill>
                <a:latin typeface="Meiryo UI" panose="020B0604030504040204" pitchFamily="50" charset="-128"/>
                <a:ea typeface="Meiryo UI" panose="020B0604030504040204" pitchFamily="50" charset="-128"/>
              </a:rPr>
              <a:t>アドベンチャーツーリズム</a:t>
            </a:r>
            <a:r>
              <a:rPr kumimoji="0" lang="en-US" altLang="ja-JP" sz="831" kern="0">
                <a:solidFill>
                  <a:prstClr val="black"/>
                </a:solidFill>
                <a:latin typeface="Meiryo UI" panose="020B0604030504040204" pitchFamily="50" charset="-128"/>
                <a:ea typeface="Meiryo UI" panose="020B0604030504040204" pitchFamily="50" charset="-128"/>
              </a:rPr>
              <a:t>&gt;</a:t>
            </a:r>
          </a:p>
        </p:txBody>
      </p:sp>
      <p:sp>
        <p:nvSpPr>
          <p:cNvPr id="34" name="テキスト ボックス 33">
            <a:extLst>
              <a:ext uri="{FF2B5EF4-FFF2-40B4-BE49-F238E27FC236}">
                <a16:creationId xmlns:a16="http://schemas.microsoft.com/office/drawing/2014/main" id="{6F21733E-4035-C1E4-15C6-BCB09E60A8F6}"/>
              </a:ext>
            </a:extLst>
          </p:cNvPr>
          <p:cNvSpPr txBox="1"/>
          <p:nvPr/>
        </p:nvSpPr>
        <p:spPr>
          <a:xfrm>
            <a:off x="1849610" y="3456941"/>
            <a:ext cx="1117614" cy="220188"/>
          </a:xfrm>
          <a:prstGeom prst="rect">
            <a:avLst/>
          </a:prstGeom>
          <a:noFill/>
        </p:spPr>
        <p:txBody>
          <a:bodyPr wrap="none" rtlCol="0">
            <a:spAutoFit/>
          </a:bodyPr>
          <a:lstStyle>
            <a:defPPr>
              <a:defRPr lang="ja-JP"/>
            </a:defPPr>
            <a:lvl1pPr>
              <a:defRPr sz="1200">
                <a:latin typeface="UD デジタル 教科書体 NK-R" panose="02020400000000000000" pitchFamily="18" charset="-128"/>
                <a:ea typeface="UD デジタル 教科書体 NK-R" panose="02020400000000000000" pitchFamily="18" charset="-128"/>
              </a:defRPr>
            </a:lvl1pPr>
          </a:lstStyle>
          <a:p>
            <a:pPr defTabSz="844078">
              <a:defRPr/>
            </a:pPr>
            <a:r>
              <a:rPr kumimoji="0" lang="ja-JP" altLang="en-US" sz="831" kern="0">
                <a:solidFill>
                  <a:prstClr val="black"/>
                </a:solidFill>
                <a:latin typeface="Meiryo UI" panose="020B0604030504040204" pitchFamily="50" charset="-128"/>
                <a:ea typeface="Meiryo UI" panose="020B0604030504040204" pitchFamily="50" charset="-128"/>
              </a:rPr>
              <a:t>＜棚田百選の景観＞</a:t>
            </a:r>
            <a:endParaRPr kumimoji="0" lang="en-US" altLang="ja-JP" sz="831" kern="0">
              <a:solidFill>
                <a:prstClr val="black"/>
              </a:solidFill>
              <a:latin typeface="Meiryo UI" panose="020B0604030504040204" pitchFamily="50" charset="-128"/>
              <a:ea typeface="Meiryo UI" panose="020B0604030504040204" pitchFamily="50" charset="-128"/>
            </a:endParaRPr>
          </a:p>
        </p:txBody>
      </p:sp>
      <p:sp>
        <p:nvSpPr>
          <p:cNvPr id="35" name="正方形/長方形 34">
            <a:extLst>
              <a:ext uri="{FF2B5EF4-FFF2-40B4-BE49-F238E27FC236}">
                <a16:creationId xmlns:a16="http://schemas.microsoft.com/office/drawing/2014/main" id="{3C238D96-EC71-87BE-45E9-4D8BE18BD5E0}"/>
              </a:ext>
            </a:extLst>
          </p:cNvPr>
          <p:cNvSpPr/>
          <p:nvPr/>
        </p:nvSpPr>
        <p:spPr>
          <a:xfrm>
            <a:off x="220282" y="3288555"/>
            <a:ext cx="1384820" cy="187464"/>
          </a:xfrm>
          <a:prstGeom prst="rect">
            <a:avLst/>
          </a:prstGeom>
          <a:solidFill>
            <a:srgbClr val="FF7C80"/>
          </a:solidFill>
          <a:ln w="25400" cap="flat" cmpd="sng" algn="ctr">
            <a:noFill/>
            <a:prstDash val="solid"/>
          </a:ln>
          <a:effectLst/>
        </p:spPr>
        <p:txBody>
          <a:bodyPr rtlCol="0" anchor="ctr"/>
          <a:lstStyle/>
          <a:p>
            <a:pPr algn="ctr" defTabSz="844078">
              <a:defRPr/>
            </a:pPr>
            <a:r>
              <a:rPr kumimoji="0" lang="ja-JP" altLang="en-US" sz="1292" b="1" kern="0">
                <a:solidFill>
                  <a:prstClr val="white"/>
                </a:solidFill>
                <a:latin typeface="Meiryo UI" panose="020B0604030504040204" pitchFamily="50" charset="-128"/>
                <a:ea typeface="Meiryo UI" panose="020B0604030504040204" pitchFamily="50" charset="-128"/>
              </a:rPr>
              <a:t>食</a:t>
            </a:r>
          </a:p>
        </p:txBody>
      </p:sp>
      <p:sp>
        <p:nvSpPr>
          <p:cNvPr id="36" name="正方形/長方形 35">
            <a:extLst>
              <a:ext uri="{FF2B5EF4-FFF2-40B4-BE49-F238E27FC236}">
                <a16:creationId xmlns:a16="http://schemas.microsoft.com/office/drawing/2014/main" id="{0532E0E8-D01D-5CF2-DF6D-8190AA291851}"/>
              </a:ext>
            </a:extLst>
          </p:cNvPr>
          <p:cNvSpPr/>
          <p:nvPr/>
        </p:nvSpPr>
        <p:spPr>
          <a:xfrm>
            <a:off x="136210" y="2079027"/>
            <a:ext cx="4560778" cy="270741"/>
          </a:xfrm>
          <a:prstGeom prst="rect">
            <a:avLst/>
          </a:prstGeom>
          <a:solidFill>
            <a:srgbClr val="002060"/>
          </a:solidFill>
          <a:ln w="25400" cap="flat" cmpd="sng" algn="ctr">
            <a:noFill/>
            <a:prstDash val="solid"/>
          </a:ln>
          <a:effectLst/>
        </p:spPr>
        <p:txBody>
          <a:bodyPr wrap="square" tIns="47473" bIns="23736" rtlCol="0" anchor="ctr">
            <a:spAutoFit/>
          </a:bodyPr>
          <a:lstStyle/>
          <a:p>
            <a:pPr algn="ctr" defTabSz="842110">
              <a:defRPr/>
            </a:pPr>
            <a:r>
              <a:rPr kumimoji="0" lang="ja-JP" altLang="en-US" sz="1292" b="1" kern="0">
                <a:solidFill>
                  <a:prstClr val="white"/>
                </a:solidFill>
                <a:latin typeface="Meiryo UI" panose="020B0604030504040204" pitchFamily="50" charset="-128"/>
                <a:ea typeface="Meiryo UI" panose="020B0604030504040204" pitchFamily="50" charset="-128"/>
                <a:cs typeface="メイリオ" panose="020B0604030504040204" pitchFamily="50" charset="-128"/>
              </a:rPr>
              <a:t>農泊における多様なコンテンツ</a:t>
            </a:r>
            <a:endParaRPr kumimoji="0" lang="en-US" altLang="ja-JP" sz="1292" b="1" kern="0">
              <a:solidFill>
                <a:prstClr val="white"/>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37" name="テキスト ボックス 36">
            <a:extLst>
              <a:ext uri="{FF2B5EF4-FFF2-40B4-BE49-F238E27FC236}">
                <a16:creationId xmlns:a16="http://schemas.microsoft.com/office/drawing/2014/main" id="{1B3E3649-5718-65F7-7C12-1E44DC66968F}"/>
              </a:ext>
            </a:extLst>
          </p:cNvPr>
          <p:cNvSpPr txBox="1"/>
          <p:nvPr/>
        </p:nvSpPr>
        <p:spPr>
          <a:xfrm>
            <a:off x="3578919" y="3469935"/>
            <a:ext cx="819455" cy="220188"/>
          </a:xfrm>
          <a:prstGeom prst="rect">
            <a:avLst/>
          </a:prstGeom>
          <a:noFill/>
        </p:spPr>
        <p:txBody>
          <a:bodyPr wrap="none" rtlCol="0">
            <a:spAutoFit/>
          </a:bodyPr>
          <a:lstStyle>
            <a:defPPr>
              <a:defRPr lang="ja-JP"/>
            </a:defPPr>
            <a:lvl1pPr>
              <a:defRPr sz="1200">
                <a:latin typeface="UD デジタル 教科書体 NK-R" panose="02020400000000000000" pitchFamily="18" charset="-128"/>
                <a:ea typeface="UD デジタル 教科書体 NK-R" panose="02020400000000000000" pitchFamily="18" charset="-128"/>
              </a:defRPr>
            </a:lvl1pPr>
          </a:lstStyle>
          <a:p>
            <a:pPr defTabSz="779168">
              <a:defRPr/>
            </a:pPr>
            <a:r>
              <a:rPr kumimoji="0" lang="ja-JP" altLang="en-US" sz="831" kern="0">
                <a:solidFill>
                  <a:prstClr val="black"/>
                </a:solidFill>
                <a:latin typeface="Meiryo UI" panose="020B0604030504040204" pitchFamily="50" charset="-128"/>
                <a:ea typeface="Meiryo UI" panose="020B0604030504040204" pitchFamily="50" charset="-128"/>
              </a:rPr>
              <a:t>＜地域文化＞</a:t>
            </a:r>
            <a:endParaRPr kumimoji="0" lang="en-US" altLang="ja-JP" sz="831" kern="0">
              <a:solidFill>
                <a:prstClr val="black"/>
              </a:solidFill>
              <a:latin typeface="Meiryo UI" panose="020B0604030504040204" pitchFamily="50" charset="-128"/>
              <a:ea typeface="Meiryo UI" panose="020B0604030504040204" pitchFamily="50" charset="-128"/>
            </a:endParaRPr>
          </a:p>
        </p:txBody>
      </p:sp>
      <p:sp>
        <p:nvSpPr>
          <p:cNvPr id="38" name="正方形/長方形 37">
            <a:extLst>
              <a:ext uri="{FF2B5EF4-FFF2-40B4-BE49-F238E27FC236}">
                <a16:creationId xmlns:a16="http://schemas.microsoft.com/office/drawing/2014/main" id="{47C1A32B-CC21-31C4-8E7B-05475FBAEF5E}"/>
              </a:ext>
            </a:extLst>
          </p:cNvPr>
          <p:cNvSpPr/>
          <p:nvPr/>
        </p:nvSpPr>
        <p:spPr>
          <a:xfrm>
            <a:off x="1843111" y="4538730"/>
            <a:ext cx="849541" cy="183595"/>
          </a:xfrm>
          <a:prstGeom prst="rect">
            <a:avLst/>
          </a:prstGeom>
          <a:solidFill>
            <a:srgbClr val="3399FF"/>
          </a:solidFill>
          <a:ln w="25400" cap="flat" cmpd="sng" algn="ctr">
            <a:noFill/>
            <a:prstDash val="solid"/>
          </a:ln>
          <a:effectLst/>
        </p:spPr>
        <p:txBody>
          <a:bodyPr rtlCol="0" anchor="ctr"/>
          <a:lstStyle/>
          <a:p>
            <a:pPr algn="ctr" defTabSz="844078">
              <a:defRPr/>
            </a:pPr>
            <a:r>
              <a:rPr kumimoji="0" lang="ja-JP" altLang="en-US" sz="1292" b="1" kern="0">
                <a:solidFill>
                  <a:prstClr val="white"/>
                </a:solidFill>
                <a:latin typeface="Meiryo UI" panose="020B0604030504040204" pitchFamily="50" charset="-128"/>
                <a:ea typeface="Meiryo UI" panose="020B0604030504040204" pitchFamily="50" charset="-128"/>
              </a:rPr>
              <a:t>宿 泊</a:t>
            </a:r>
          </a:p>
        </p:txBody>
      </p:sp>
      <p:sp>
        <p:nvSpPr>
          <p:cNvPr id="39" name="正方形/長方形 38">
            <a:extLst>
              <a:ext uri="{FF2B5EF4-FFF2-40B4-BE49-F238E27FC236}">
                <a16:creationId xmlns:a16="http://schemas.microsoft.com/office/drawing/2014/main" id="{F9F3C47E-B1E8-5554-9785-92D237F3D3BC}"/>
              </a:ext>
            </a:extLst>
          </p:cNvPr>
          <p:cNvSpPr/>
          <p:nvPr/>
        </p:nvSpPr>
        <p:spPr>
          <a:xfrm>
            <a:off x="1753069" y="3292424"/>
            <a:ext cx="2823972" cy="179009"/>
          </a:xfrm>
          <a:prstGeom prst="rect">
            <a:avLst/>
          </a:prstGeom>
          <a:solidFill>
            <a:srgbClr val="009900"/>
          </a:solidFill>
          <a:ln w="25400" cap="flat" cmpd="sng" algn="ctr">
            <a:noFill/>
            <a:prstDash val="solid"/>
          </a:ln>
          <a:effectLst/>
        </p:spPr>
        <p:txBody>
          <a:bodyPr rtlCol="0" anchor="ctr"/>
          <a:lstStyle/>
          <a:p>
            <a:pPr algn="ctr" defTabSz="844078">
              <a:defRPr/>
            </a:pPr>
            <a:r>
              <a:rPr kumimoji="0" lang="ja-JP" altLang="en-US" sz="1292" b="1" kern="0">
                <a:solidFill>
                  <a:prstClr val="white"/>
                </a:solidFill>
                <a:latin typeface="Meiryo UI" panose="020B0604030504040204" pitchFamily="50" charset="-128"/>
                <a:ea typeface="Meiryo UI" panose="020B0604030504040204" pitchFamily="50" charset="-128"/>
              </a:rPr>
              <a:t>体 験</a:t>
            </a:r>
            <a:endParaRPr kumimoji="0" lang="en-US" altLang="ja-JP" sz="1292" b="1" kern="0">
              <a:solidFill>
                <a:prstClr val="white"/>
              </a:solidFill>
              <a:latin typeface="Meiryo UI" panose="020B0604030504040204" pitchFamily="50" charset="-128"/>
              <a:ea typeface="Meiryo UI" panose="020B0604030504040204" pitchFamily="50" charset="-128"/>
            </a:endParaRPr>
          </a:p>
        </p:txBody>
      </p:sp>
      <p:sp>
        <p:nvSpPr>
          <p:cNvPr id="40" name="四角形: 角を丸くする 39">
            <a:extLst>
              <a:ext uri="{FF2B5EF4-FFF2-40B4-BE49-F238E27FC236}">
                <a16:creationId xmlns:a16="http://schemas.microsoft.com/office/drawing/2014/main" id="{56489870-E324-D0F8-2392-6CD5509AE476}"/>
              </a:ext>
            </a:extLst>
          </p:cNvPr>
          <p:cNvSpPr/>
          <p:nvPr/>
        </p:nvSpPr>
        <p:spPr>
          <a:xfrm>
            <a:off x="120150" y="2350373"/>
            <a:ext cx="5122998" cy="3601414"/>
          </a:xfrm>
          <a:prstGeom prst="roundRect">
            <a:avLst>
              <a:gd name="adj" fmla="val 1495"/>
            </a:avLst>
          </a:prstGeom>
          <a:noFill/>
          <a:ln w="19050" cap="flat" cmpd="sng" algn="ctr">
            <a:solidFill>
              <a:sysClr val="window" lastClr="FFFFFF">
                <a:lumMod val="50000"/>
              </a:sysClr>
            </a:solidFill>
            <a:prstDash val="sysDot"/>
          </a:ln>
          <a:effectLst/>
        </p:spPr>
        <p:txBody>
          <a:bodyPr lIns="0" tIns="0" rIns="0" bIns="0" rtlCol="0" anchor="ctr"/>
          <a:lstStyle/>
          <a:p>
            <a:pPr algn="ctr" defTabSz="842110">
              <a:defRPr/>
            </a:pPr>
            <a:endParaRPr kumimoji="0" lang="ja-JP" altLang="en-US" sz="1582" b="1" kern="0">
              <a:solidFill>
                <a:srgbClr val="FF6600"/>
              </a:solidFill>
              <a:latin typeface="Meiryo UI" panose="020B0604030504040204" pitchFamily="50" charset="-128"/>
              <a:ea typeface="Meiryo UI" panose="020B0604030504040204" pitchFamily="50" charset="-128"/>
            </a:endParaRPr>
          </a:p>
        </p:txBody>
      </p:sp>
      <p:pic>
        <p:nvPicPr>
          <p:cNvPr id="41" name="図 40">
            <a:extLst>
              <a:ext uri="{FF2B5EF4-FFF2-40B4-BE49-F238E27FC236}">
                <a16:creationId xmlns:a16="http://schemas.microsoft.com/office/drawing/2014/main" id="{00436E62-C7B2-4874-AE99-35C3DC4ECC89}"/>
              </a:ext>
            </a:extLst>
          </p:cNvPr>
          <p:cNvPicPr>
            <a:picLocks noChangeAspect="1"/>
          </p:cNvPicPr>
          <p:nvPr/>
        </p:nvPicPr>
        <p:blipFill rotWithShape="1">
          <a:blip r:embed="rId8"/>
          <a:srcRect l="-2713" t="20772" r="-5639" b="2552"/>
          <a:stretch/>
        </p:blipFill>
        <p:spPr>
          <a:xfrm>
            <a:off x="3422772" y="2524865"/>
            <a:ext cx="1054031" cy="749694"/>
          </a:xfrm>
          <a:prstGeom prst="roundRect">
            <a:avLst/>
          </a:prstGeom>
        </p:spPr>
      </p:pic>
      <p:sp>
        <p:nvSpPr>
          <p:cNvPr id="42" name="テキスト ボックス 41">
            <a:extLst>
              <a:ext uri="{FF2B5EF4-FFF2-40B4-BE49-F238E27FC236}">
                <a16:creationId xmlns:a16="http://schemas.microsoft.com/office/drawing/2014/main" id="{B74623F7-3523-60A2-64D4-6C74971C0125}"/>
              </a:ext>
            </a:extLst>
          </p:cNvPr>
          <p:cNvSpPr txBox="1"/>
          <p:nvPr/>
        </p:nvSpPr>
        <p:spPr>
          <a:xfrm>
            <a:off x="1880310" y="2982336"/>
            <a:ext cx="941283" cy="319446"/>
          </a:xfrm>
          <a:prstGeom prst="rect">
            <a:avLst/>
          </a:prstGeom>
          <a:noFill/>
        </p:spPr>
        <p:txBody>
          <a:bodyPr wrap="none" rtlCol="0">
            <a:spAutoFit/>
          </a:bodyPr>
          <a:lstStyle/>
          <a:p>
            <a:pPr defTabSz="422039">
              <a:defRPr/>
            </a:pPr>
            <a:r>
              <a:rPr lang="ja-JP" altLang="en-US" sz="738">
                <a:solidFill>
                  <a:prstClr val="white"/>
                </a:solidFill>
                <a:effectLst>
                  <a:outerShdw blurRad="50800" dist="38100" dir="5400000" algn="t" rotWithShape="0">
                    <a:prstClr val="black">
                      <a:alpha val="40000"/>
                    </a:prstClr>
                  </a:outerShdw>
                </a:effectLst>
                <a:latin typeface="Meiryo UI" panose="020B0604030504040204" pitchFamily="50" charset="-128"/>
                <a:ea typeface="Meiryo UI" panose="020B0604030504040204" pitchFamily="50" charset="-128"/>
              </a:rPr>
              <a:t>田植え体験</a:t>
            </a:r>
            <a:endParaRPr lang="en-US" altLang="ja-JP" sz="738">
              <a:solidFill>
                <a:prstClr val="white"/>
              </a:solidFill>
              <a:effectLst>
                <a:outerShdw blurRad="50800" dist="38100" dir="5400000" algn="t" rotWithShape="0">
                  <a:prstClr val="black">
                    <a:alpha val="40000"/>
                  </a:prstClr>
                </a:outerShdw>
              </a:effectLst>
              <a:latin typeface="Meiryo UI" panose="020B0604030504040204" pitchFamily="50" charset="-128"/>
              <a:ea typeface="Meiryo UI" panose="020B0604030504040204" pitchFamily="50" charset="-128"/>
            </a:endParaRPr>
          </a:p>
          <a:p>
            <a:pPr defTabSz="422039">
              <a:defRPr/>
            </a:pPr>
            <a:r>
              <a:rPr lang="ja-JP" altLang="en-US" sz="738">
                <a:solidFill>
                  <a:prstClr val="white"/>
                </a:solidFill>
                <a:effectLst>
                  <a:outerShdw blurRad="50800" dist="38100" dir="5400000" algn="t" rotWithShape="0">
                    <a:prstClr val="black">
                      <a:alpha val="40000"/>
                    </a:prstClr>
                  </a:outerShdw>
                </a:effectLst>
                <a:latin typeface="Meiryo UI" panose="020B0604030504040204" pitchFamily="50" charset="-128"/>
                <a:ea typeface="Meiryo UI" panose="020B0604030504040204" pitchFamily="50" charset="-128"/>
              </a:rPr>
              <a:t>／栃木県大田原市</a:t>
            </a:r>
            <a:endParaRPr lang="en-US" altLang="ja-JP" sz="738">
              <a:solidFill>
                <a:prstClr val="white"/>
              </a:solidFill>
              <a:effectLst>
                <a:outerShdw blurRad="50800" dist="38100" dir="5400000" algn="t" rotWithShape="0">
                  <a:prstClr val="black">
                    <a:alpha val="40000"/>
                  </a:prstClr>
                </a:outerShdw>
              </a:effectLst>
              <a:latin typeface="Meiryo UI" panose="020B0604030504040204" pitchFamily="50" charset="-128"/>
              <a:ea typeface="Meiryo UI" panose="020B0604030504040204" pitchFamily="50" charset="-128"/>
            </a:endParaRPr>
          </a:p>
        </p:txBody>
      </p:sp>
      <p:sp>
        <p:nvSpPr>
          <p:cNvPr id="43" name="テキスト ボックス 42">
            <a:extLst>
              <a:ext uri="{FF2B5EF4-FFF2-40B4-BE49-F238E27FC236}">
                <a16:creationId xmlns:a16="http://schemas.microsoft.com/office/drawing/2014/main" id="{E1F1B059-564D-95F4-5E1D-175B0D08EED8}"/>
              </a:ext>
            </a:extLst>
          </p:cNvPr>
          <p:cNvSpPr txBox="1"/>
          <p:nvPr/>
        </p:nvSpPr>
        <p:spPr>
          <a:xfrm>
            <a:off x="444669" y="2363938"/>
            <a:ext cx="1170513" cy="220188"/>
          </a:xfrm>
          <a:prstGeom prst="rect">
            <a:avLst/>
          </a:prstGeom>
          <a:noFill/>
        </p:spPr>
        <p:txBody>
          <a:bodyPr wrap="none" rtlCol="0">
            <a:spAutoFit/>
          </a:bodyPr>
          <a:lstStyle/>
          <a:p>
            <a:pPr>
              <a:defRPr/>
            </a:pPr>
            <a:r>
              <a:rPr lang="ja-JP" altLang="en-US" sz="831">
                <a:solidFill>
                  <a:prstClr val="black"/>
                </a:solidFill>
                <a:latin typeface="Meiryo UI" panose="020B0604030504040204" pitchFamily="50" charset="-128"/>
                <a:ea typeface="Meiryo UI" panose="020B0604030504040204" pitchFamily="50" charset="-128"/>
              </a:rPr>
              <a:t>＜</a:t>
            </a:r>
            <a:r>
              <a:rPr lang="en-US" altLang="ja-JP" sz="831">
                <a:solidFill>
                  <a:prstClr val="black"/>
                </a:solidFill>
                <a:latin typeface="Meiryo UI" panose="020B0604030504040204" pitchFamily="50" charset="-128"/>
                <a:ea typeface="Meiryo UI" panose="020B0604030504040204" pitchFamily="50" charset="-128"/>
              </a:rPr>
              <a:t>SAVOR JAPAN </a:t>
            </a:r>
            <a:r>
              <a:rPr lang="ja-JP" altLang="en-US" sz="831">
                <a:solidFill>
                  <a:prstClr val="black"/>
                </a:solidFill>
                <a:latin typeface="Meiryo UI" panose="020B0604030504040204" pitchFamily="50" charset="-128"/>
                <a:ea typeface="Meiryo UI" panose="020B0604030504040204" pitchFamily="50" charset="-128"/>
              </a:rPr>
              <a:t>＞</a:t>
            </a:r>
            <a:endParaRPr lang="en-US" altLang="ja-JP" sz="831">
              <a:solidFill>
                <a:prstClr val="black"/>
              </a:solidFill>
              <a:latin typeface="Meiryo UI" panose="020B0604030504040204" pitchFamily="50" charset="-128"/>
              <a:ea typeface="Meiryo UI" panose="020B0604030504040204" pitchFamily="50" charset="-128"/>
            </a:endParaRPr>
          </a:p>
        </p:txBody>
      </p:sp>
      <p:sp>
        <p:nvSpPr>
          <p:cNvPr id="44" name="テキスト ボックス 43">
            <a:extLst>
              <a:ext uri="{FF2B5EF4-FFF2-40B4-BE49-F238E27FC236}">
                <a16:creationId xmlns:a16="http://schemas.microsoft.com/office/drawing/2014/main" id="{D6EF0644-9D3B-F0AA-FF3D-91909D88B2A1}"/>
              </a:ext>
            </a:extLst>
          </p:cNvPr>
          <p:cNvSpPr txBox="1"/>
          <p:nvPr/>
        </p:nvSpPr>
        <p:spPr>
          <a:xfrm>
            <a:off x="535177" y="3018001"/>
            <a:ext cx="845103" cy="205890"/>
          </a:xfrm>
          <a:prstGeom prst="rect">
            <a:avLst/>
          </a:prstGeom>
          <a:noFill/>
        </p:spPr>
        <p:txBody>
          <a:bodyPr wrap="none" rtlCol="0">
            <a:spAutoFit/>
          </a:bodyPr>
          <a:lstStyle/>
          <a:p>
            <a:pPr>
              <a:defRPr/>
            </a:pPr>
            <a:r>
              <a:rPr lang="ja-JP" altLang="en-US" sz="738">
                <a:solidFill>
                  <a:prstClr val="white"/>
                </a:solidFill>
                <a:effectLst>
                  <a:outerShdw blurRad="50800" dist="38100" dir="5400000" algn="t" rotWithShape="0">
                    <a:prstClr val="black">
                      <a:alpha val="40000"/>
                    </a:prstClr>
                  </a:outerShdw>
                </a:effectLst>
                <a:latin typeface="Meiryo UI" panose="020B0604030504040204" pitchFamily="50" charset="-128"/>
                <a:ea typeface="Meiryo UI" panose="020B0604030504040204" pitchFamily="50" charset="-128"/>
              </a:rPr>
              <a:t>もち料理</a:t>
            </a:r>
            <a:r>
              <a:rPr lang="en-US" altLang="ja-JP" sz="738">
                <a:solidFill>
                  <a:prstClr val="white"/>
                </a:solidFill>
                <a:effectLst>
                  <a:outerShdw blurRad="50800" dist="38100" dir="5400000" algn="t" rotWithShape="0">
                    <a:prstClr val="black">
                      <a:alpha val="40000"/>
                    </a:prstClr>
                  </a:outerShdw>
                </a:effectLst>
                <a:latin typeface="Meiryo UI" panose="020B0604030504040204" pitchFamily="50" charset="-128"/>
                <a:ea typeface="Meiryo UI" panose="020B0604030504040204" pitchFamily="50" charset="-128"/>
              </a:rPr>
              <a:t>/</a:t>
            </a:r>
            <a:r>
              <a:rPr lang="ja-JP" altLang="en-US" sz="738">
                <a:solidFill>
                  <a:prstClr val="white"/>
                </a:solidFill>
                <a:effectLst>
                  <a:outerShdw blurRad="50800" dist="38100" dir="5400000" algn="t" rotWithShape="0">
                    <a:prstClr val="black">
                      <a:alpha val="40000"/>
                    </a:prstClr>
                  </a:outerShdw>
                </a:effectLst>
                <a:latin typeface="Meiryo UI" panose="020B0604030504040204" pitchFamily="50" charset="-128"/>
                <a:ea typeface="Meiryo UI" panose="020B0604030504040204" pitchFamily="50" charset="-128"/>
              </a:rPr>
              <a:t>岩手県</a:t>
            </a:r>
            <a:endParaRPr lang="en-US" altLang="ja-JP" sz="738">
              <a:solidFill>
                <a:prstClr val="white"/>
              </a:solidFill>
              <a:effectLst>
                <a:outerShdw blurRad="50800" dist="38100" dir="5400000" algn="t" rotWithShape="0">
                  <a:prstClr val="black">
                    <a:alpha val="40000"/>
                  </a:prstClr>
                </a:outerShdw>
              </a:effectLst>
              <a:latin typeface="Meiryo UI" panose="020B0604030504040204" pitchFamily="50" charset="-128"/>
              <a:ea typeface="Meiryo UI" panose="020B0604030504040204" pitchFamily="50" charset="-128"/>
            </a:endParaRPr>
          </a:p>
        </p:txBody>
      </p:sp>
      <p:pic>
        <p:nvPicPr>
          <p:cNvPr id="45" name="図 44" descr="山と湖の風景&#10;&#10;中程度の精度で自動的に生成された説明">
            <a:extLst>
              <a:ext uri="{FF2B5EF4-FFF2-40B4-BE49-F238E27FC236}">
                <a16:creationId xmlns:a16="http://schemas.microsoft.com/office/drawing/2014/main" id="{868A19B3-EE8E-4673-3E58-9C53BA0608D7}"/>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1860435" y="3621438"/>
            <a:ext cx="1050058" cy="787543"/>
          </a:xfrm>
          <a:prstGeom prst="roundRect">
            <a:avLst/>
          </a:prstGeom>
        </p:spPr>
      </p:pic>
      <p:sp>
        <p:nvSpPr>
          <p:cNvPr id="46" name="テキスト ボックス 45">
            <a:extLst>
              <a:ext uri="{FF2B5EF4-FFF2-40B4-BE49-F238E27FC236}">
                <a16:creationId xmlns:a16="http://schemas.microsoft.com/office/drawing/2014/main" id="{AAAA0293-6FDF-1B39-C91A-0E4BCC82CB7C}"/>
              </a:ext>
            </a:extLst>
          </p:cNvPr>
          <p:cNvSpPr txBox="1"/>
          <p:nvPr/>
        </p:nvSpPr>
        <p:spPr>
          <a:xfrm>
            <a:off x="1880307" y="3657710"/>
            <a:ext cx="1909340" cy="319446"/>
          </a:xfrm>
          <a:prstGeom prst="rect">
            <a:avLst/>
          </a:prstGeom>
          <a:noFill/>
        </p:spPr>
        <p:txBody>
          <a:bodyPr wrap="square">
            <a:spAutoFit/>
          </a:bodyPr>
          <a:lstStyle/>
          <a:p>
            <a:pPr>
              <a:defRPr/>
            </a:pPr>
            <a:r>
              <a:rPr lang="ja-JP" altLang="en-US" sz="738">
                <a:solidFill>
                  <a:prstClr val="white"/>
                </a:solidFill>
                <a:effectLst>
                  <a:outerShdw blurRad="50800" dist="38100" dir="5400000" algn="t" rotWithShape="0">
                    <a:prstClr val="black">
                      <a:alpha val="40000"/>
                    </a:prstClr>
                  </a:outerShdw>
                </a:effectLst>
                <a:latin typeface="Meiryo UI" panose="020B0604030504040204" pitchFamily="50" charset="-128"/>
                <a:ea typeface="Meiryo UI" panose="020B0604030504040204" pitchFamily="50" charset="-128"/>
              </a:rPr>
              <a:t>棚田</a:t>
            </a:r>
            <a:endParaRPr lang="en-US" altLang="ja-JP" sz="738">
              <a:solidFill>
                <a:prstClr val="white"/>
              </a:solidFill>
              <a:effectLst>
                <a:outerShdw blurRad="50800" dist="38100" dir="5400000" algn="t" rotWithShape="0">
                  <a:prstClr val="black">
                    <a:alpha val="40000"/>
                  </a:prstClr>
                </a:outerShdw>
              </a:effectLst>
              <a:latin typeface="Meiryo UI" panose="020B0604030504040204" pitchFamily="50" charset="-128"/>
              <a:ea typeface="Meiryo UI" panose="020B0604030504040204" pitchFamily="50" charset="-128"/>
            </a:endParaRPr>
          </a:p>
          <a:p>
            <a:pPr>
              <a:defRPr/>
            </a:pPr>
            <a:r>
              <a:rPr lang="en-US" altLang="ja-JP" sz="738">
                <a:solidFill>
                  <a:prstClr val="white"/>
                </a:solidFill>
                <a:effectLst>
                  <a:outerShdw blurRad="50800" dist="38100" dir="5400000" algn="t" rotWithShape="0">
                    <a:prstClr val="black">
                      <a:alpha val="40000"/>
                    </a:prstClr>
                  </a:outerShdw>
                </a:effectLst>
                <a:latin typeface="Meiryo UI" panose="020B0604030504040204" pitchFamily="50" charset="-128"/>
                <a:ea typeface="Meiryo UI" panose="020B0604030504040204" pitchFamily="50" charset="-128"/>
              </a:rPr>
              <a:t>/</a:t>
            </a:r>
            <a:r>
              <a:rPr lang="ja-JP" altLang="en-US" sz="738">
                <a:solidFill>
                  <a:prstClr val="white"/>
                </a:solidFill>
                <a:effectLst>
                  <a:outerShdw blurRad="50800" dist="38100" dir="5400000" algn="t" rotWithShape="0">
                    <a:prstClr val="black">
                      <a:alpha val="40000"/>
                    </a:prstClr>
                  </a:outerShdw>
                </a:effectLst>
                <a:latin typeface="Meiryo UI" panose="020B0604030504040204" pitchFamily="50" charset="-128"/>
                <a:ea typeface="Meiryo UI" panose="020B0604030504040204" pitchFamily="50" charset="-128"/>
              </a:rPr>
              <a:t>和歌山県有田川町</a:t>
            </a:r>
            <a:endParaRPr lang="en-US" altLang="ja-JP" sz="738">
              <a:solidFill>
                <a:prstClr val="white"/>
              </a:solidFill>
              <a:effectLst>
                <a:outerShdw blurRad="50800" dist="38100" dir="5400000" algn="t" rotWithShape="0">
                  <a:prstClr val="black">
                    <a:alpha val="40000"/>
                  </a:prstClr>
                </a:outerShdw>
              </a:effectLst>
              <a:latin typeface="Meiryo UI" panose="020B0604030504040204" pitchFamily="50" charset="-128"/>
              <a:ea typeface="Meiryo UI" panose="020B0604030504040204" pitchFamily="50" charset="-128"/>
            </a:endParaRPr>
          </a:p>
        </p:txBody>
      </p:sp>
      <p:sp>
        <p:nvSpPr>
          <p:cNvPr id="47" name="テキスト ボックス 46">
            <a:extLst>
              <a:ext uri="{FF2B5EF4-FFF2-40B4-BE49-F238E27FC236}">
                <a16:creationId xmlns:a16="http://schemas.microsoft.com/office/drawing/2014/main" id="{DA84935F-6FBC-49A0-F8F5-F8AF1216BAD8}"/>
              </a:ext>
            </a:extLst>
          </p:cNvPr>
          <p:cNvSpPr txBox="1"/>
          <p:nvPr/>
        </p:nvSpPr>
        <p:spPr>
          <a:xfrm>
            <a:off x="3396448" y="4036308"/>
            <a:ext cx="1241701" cy="319446"/>
          </a:xfrm>
          <a:prstGeom prst="rect">
            <a:avLst/>
          </a:prstGeom>
          <a:noFill/>
        </p:spPr>
        <p:txBody>
          <a:bodyPr wrap="square" rtlCol="0">
            <a:spAutoFit/>
          </a:bodyPr>
          <a:lstStyle/>
          <a:p>
            <a:pPr defTabSz="422039">
              <a:defRPr/>
            </a:pPr>
            <a:r>
              <a:rPr lang="ja-JP" altLang="en-US" sz="738">
                <a:solidFill>
                  <a:prstClr val="white"/>
                </a:solidFill>
                <a:effectLst>
                  <a:outerShdw blurRad="50800" dist="38100" dir="5400000" algn="t" rotWithShape="0">
                    <a:prstClr val="black">
                      <a:alpha val="40000"/>
                    </a:prstClr>
                  </a:outerShdw>
                </a:effectLst>
                <a:latin typeface="Meiryo UI" panose="020B0604030504040204" pitchFamily="50" charset="-128"/>
                <a:ea typeface="Meiryo UI" panose="020B0604030504040204" pitchFamily="50" charset="-128"/>
              </a:rPr>
              <a:t>長良川上中流域　鵜飼い</a:t>
            </a:r>
            <a:endParaRPr lang="en-US" altLang="ja-JP" sz="738">
              <a:solidFill>
                <a:prstClr val="white"/>
              </a:solidFill>
              <a:effectLst>
                <a:outerShdw blurRad="50800" dist="38100" dir="5400000" algn="t" rotWithShape="0">
                  <a:prstClr val="black">
                    <a:alpha val="40000"/>
                  </a:prstClr>
                </a:outerShdw>
              </a:effectLst>
              <a:latin typeface="Meiryo UI" panose="020B0604030504040204" pitchFamily="50" charset="-128"/>
              <a:ea typeface="Meiryo UI" panose="020B0604030504040204" pitchFamily="50" charset="-128"/>
            </a:endParaRPr>
          </a:p>
          <a:p>
            <a:pPr defTabSz="422039">
              <a:defRPr/>
            </a:pPr>
            <a:r>
              <a:rPr lang="ja-JP" altLang="en-US" sz="738">
                <a:solidFill>
                  <a:prstClr val="white"/>
                </a:solidFill>
                <a:effectLst>
                  <a:outerShdw blurRad="50800" dist="38100" dir="5400000" algn="t" rotWithShape="0">
                    <a:prstClr val="black">
                      <a:alpha val="40000"/>
                    </a:prstClr>
                  </a:outerShdw>
                </a:effectLst>
                <a:latin typeface="Meiryo UI" panose="020B0604030504040204" pitchFamily="50" charset="-128"/>
                <a:ea typeface="Meiryo UI" panose="020B0604030504040204" pitchFamily="50" charset="-128"/>
              </a:rPr>
              <a:t>／岐阜県岐阜市</a:t>
            </a:r>
            <a:endParaRPr lang="en-US" altLang="ja-JP" sz="738">
              <a:solidFill>
                <a:prstClr val="white"/>
              </a:solidFill>
              <a:effectLst>
                <a:outerShdw blurRad="50800" dist="38100" dir="5400000" algn="t" rotWithShape="0">
                  <a:prstClr val="black">
                    <a:alpha val="40000"/>
                  </a:prstClr>
                </a:outerShdw>
              </a:effectLst>
              <a:latin typeface="Meiryo UI" panose="020B0604030504040204" pitchFamily="50" charset="-128"/>
              <a:ea typeface="Meiryo UI" panose="020B0604030504040204" pitchFamily="50" charset="-128"/>
            </a:endParaRPr>
          </a:p>
        </p:txBody>
      </p:sp>
      <p:sp>
        <p:nvSpPr>
          <p:cNvPr id="48" name="テキスト ボックス 47">
            <a:extLst>
              <a:ext uri="{FF2B5EF4-FFF2-40B4-BE49-F238E27FC236}">
                <a16:creationId xmlns:a16="http://schemas.microsoft.com/office/drawing/2014/main" id="{4F7B9851-CD81-B1B4-9A90-CDADBBED7B8D}"/>
              </a:ext>
            </a:extLst>
          </p:cNvPr>
          <p:cNvSpPr txBox="1"/>
          <p:nvPr/>
        </p:nvSpPr>
        <p:spPr>
          <a:xfrm>
            <a:off x="3422770" y="2496868"/>
            <a:ext cx="846707" cy="319446"/>
          </a:xfrm>
          <a:prstGeom prst="rect">
            <a:avLst/>
          </a:prstGeom>
          <a:noFill/>
        </p:spPr>
        <p:txBody>
          <a:bodyPr wrap="none" rtlCol="0">
            <a:spAutoFit/>
          </a:bodyPr>
          <a:lstStyle/>
          <a:p>
            <a:pPr defTabSz="422039">
              <a:defRPr/>
            </a:pPr>
            <a:r>
              <a:rPr lang="ja-JP" altLang="en-US" sz="738">
                <a:solidFill>
                  <a:prstClr val="white"/>
                </a:solidFill>
                <a:effectLst>
                  <a:outerShdw blurRad="50800" dist="38100" dir="5400000" algn="t" rotWithShape="0">
                    <a:prstClr val="black">
                      <a:alpha val="40000"/>
                    </a:prstClr>
                  </a:outerShdw>
                </a:effectLst>
                <a:latin typeface="Meiryo UI" panose="020B0604030504040204" pitchFamily="50" charset="-128"/>
                <a:ea typeface="Meiryo UI" panose="020B0604030504040204" pitchFamily="50" charset="-128"/>
              </a:rPr>
              <a:t>サイクリング</a:t>
            </a:r>
            <a:endParaRPr lang="en-US" altLang="ja-JP" sz="738">
              <a:solidFill>
                <a:prstClr val="white"/>
              </a:solidFill>
              <a:effectLst>
                <a:outerShdw blurRad="50800" dist="38100" dir="5400000" algn="t" rotWithShape="0">
                  <a:prstClr val="black">
                    <a:alpha val="40000"/>
                  </a:prstClr>
                </a:outerShdw>
              </a:effectLst>
              <a:latin typeface="Meiryo UI" panose="020B0604030504040204" pitchFamily="50" charset="-128"/>
              <a:ea typeface="Meiryo UI" panose="020B0604030504040204" pitchFamily="50" charset="-128"/>
            </a:endParaRPr>
          </a:p>
          <a:p>
            <a:pPr defTabSz="422039">
              <a:defRPr/>
            </a:pPr>
            <a:r>
              <a:rPr lang="ja-JP" altLang="en-US" sz="738">
                <a:solidFill>
                  <a:prstClr val="white"/>
                </a:solidFill>
                <a:effectLst>
                  <a:outerShdw blurRad="50800" dist="38100" dir="5400000" algn="t" rotWithShape="0">
                    <a:prstClr val="black">
                      <a:alpha val="40000"/>
                    </a:prstClr>
                  </a:outerShdw>
                </a:effectLst>
                <a:latin typeface="Meiryo UI" panose="020B0604030504040204" pitchFamily="50" charset="-128"/>
                <a:ea typeface="Meiryo UI" panose="020B0604030504040204" pitchFamily="50" charset="-128"/>
              </a:rPr>
              <a:t>／広島県尾道市</a:t>
            </a:r>
            <a:endParaRPr lang="en-US" altLang="ja-JP" sz="738">
              <a:solidFill>
                <a:prstClr val="white"/>
              </a:solidFill>
              <a:effectLst>
                <a:outerShdw blurRad="50800" dist="38100" dir="5400000" algn="t" rotWithShape="0">
                  <a:prstClr val="black">
                    <a:alpha val="40000"/>
                  </a:prstClr>
                </a:outerShdw>
              </a:effectLst>
              <a:latin typeface="Meiryo UI" panose="020B0604030504040204" pitchFamily="50" charset="-128"/>
              <a:ea typeface="Meiryo UI" panose="020B0604030504040204" pitchFamily="50" charset="-128"/>
            </a:endParaRPr>
          </a:p>
        </p:txBody>
      </p:sp>
      <p:pic>
        <p:nvPicPr>
          <p:cNvPr id="49" name="図 48">
            <a:extLst>
              <a:ext uri="{FF2B5EF4-FFF2-40B4-BE49-F238E27FC236}">
                <a16:creationId xmlns:a16="http://schemas.microsoft.com/office/drawing/2014/main" id="{5440265E-F78F-849F-EA0E-4A420DCAC290}"/>
              </a:ext>
            </a:extLst>
          </p:cNvPr>
          <p:cNvPicPr>
            <a:picLocks noChangeAspect="1"/>
          </p:cNvPicPr>
          <p:nvPr/>
        </p:nvPicPr>
        <p:blipFill rotWithShape="1">
          <a:blip r:embed="rId10" cstate="email">
            <a:extLst>
              <a:ext uri="{28A0092B-C50C-407E-A947-70E740481C1C}">
                <a14:useLocalDpi xmlns:a14="http://schemas.microsoft.com/office/drawing/2010/main" val="0"/>
              </a:ext>
            </a:extLst>
          </a:blip>
          <a:srcRect/>
          <a:stretch/>
        </p:blipFill>
        <p:spPr>
          <a:xfrm>
            <a:off x="358354" y="5064094"/>
            <a:ext cx="1179057" cy="786038"/>
          </a:xfrm>
          <a:prstGeom prst="flowChartAlternateProcess">
            <a:avLst/>
          </a:prstGeom>
        </p:spPr>
      </p:pic>
      <p:pic>
        <p:nvPicPr>
          <p:cNvPr id="50" name="図 49">
            <a:extLst>
              <a:ext uri="{FF2B5EF4-FFF2-40B4-BE49-F238E27FC236}">
                <a16:creationId xmlns:a16="http://schemas.microsoft.com/office/drawing/2014/main" id="{DAA01726-6704-B9BE-0FB0-7608EAFF9D2D}"/>
              </a:ext>
            </a:extLst>
          </p:cNvPr>
          <p:cNvPicPr>
            <a:picLocks noChangeAspect="1"/>
          </p:cNvPicPr>
          <p:nvPr/>
        </p:nvPicPr>
        <p:blipFill rotWithShape="1">
          <a:blip r:embed="rId11" cstate="email">
            <a:extLst>
              <a:ext uri="{28A0092B-C50C-407E-A947-70E740481C1C}">
                <a14:useLocalDpi xmlns:a14="http://schemas.microsoft.com/office/drawing/2010/main" val="0"/>
              </a:ext>
            </a:extLst>
          </a:blip>
          <a:srcRect/>
          <a:stretch/>
        </p:blipFill>
        <p:spPr>
          <a:xfrm>
            <a:off x="1009896" y="5018126"/>
            <a:ext cx="667660" cy="445106"/>
          </a:xfrm>
          <a:prstGeom prst="flowChartAlternateProcess">
            <a:avLst/>
          </a:prstGeom>
        </p:spPr>
      </p:pic>
      <p:sp>
        <p:nvSpPr>
          <p:cNvPr id="51" name="テキスト ボックス 50">
            <a:extLst>
              <a:ext uri="{FF2B5EF4-FFF2-40B4-BE49-F238E27FC236}">
                <a16:creationId xmlns:a16="http://schemas.microsoft.com/office/drawing/2014/main" id="{FFBE494E-BFB9-61A1-3A0D-0BCDC955AA31}"/>
              </a:ext>
            </a:extLst>
          </p:cNvPr>
          <p:cNvSpPr txBox="1"/>
          <p:nvPr/>
        </p:nvSpPr>
        <p:spPr>
          <a:xfrm>
            <a:off x="425952" y="5647245"/>
            <a:ext cx="1136850" cy="220188"/>
          </a:xfrm>
          <a:prstGeom prst="rect">
            <a:avLst/>
          </a:prstGeom>
          <a:noFill/>
        </p:spPr>
        <p:txBody>
          <a:bodyPr wrap="none" rtlCol="0">
            <a:spAutoFit/>
          </a:bodyPr>
          <a:lstStyle/>
          <a:p>
            <a:pPr defTabSz="422039">
              <a:defRPr/>
            </a:pPr>
            <a:r>
              <a:rPr lang="ja-JP" altLang="en-US" sz="831">
                <a:solidFill>
                  <a:prstClr val="white"/>
                </a:solidFill>
                <a:effectLst>
                  <a:outerShdw blurRad="50800" dist="38100" dir="5400000" algn="t" rotWithShape="0">
                    <a:prstClr val="black">
                      <a:alpha val="40000"/>
                    </a:prstClr>
                  </a:outerShdw>
                </a:effectLst>
                <a:latin typeface="Meiryo UI" panose="020B0604030504040204" pitchFamily="50" charset="-128"/>
                <a:ea typeface="Meiryo UI" panose="020B0604030504040204" pitchFamily="50" charset="-128"/>
              </a:rPr>
              <a:t>京都府南丹市美山町</a:t>
            </a:r>
            <a:endParaRPr lang="en-US" altLang="ja-JP" sz="831">
              <a:solidFill>
                <a:prstClr val="white"/>
              </a:solidFill>
              <a:effectLst>
                <a:outerShdw blurRad="50800" dist="38100" dir="5400000" algn="t" rotWithShape="0">
                  <a:prstClr val="black">
                    <a:alpha val="40000"/>
                  </a:prstClr>
                </a:outerShdw>
              </a:effectLst>
              <a:latin typeface="Meiryo UI" panose="020B0604030504040204" pitchFamily="50" charset="-128"/>
              <a:ea typeface="Meiryo UI" panose="020B0604030504040204" pitchFamily="50" charset="-128"/>
            </a:endParaRPr>
          </a:p>
        </p:txBody>
      </p:sp>
      <p:sp>
        <p:nvSpPr>
          <p:cNvPr id="52" name="テキスト ボックス 51">
            <a:extLst>
              <a:ext uri="{FF2B5EF4-FFF2-40B4-BE49-F238E27FC236}">
                <a16:creationId xmlns:a16="http://schemas.microsoft.com/office/drawing/2014/main" id="{C176A61B-A18B-F615-B33B-F022162C5575}"/>
              </a:ext>
            </a:extLst>
          </p:cNvPr>
          <p:cNvSpPr txBox="1"/>
          <p:nvPr/>
        </p:nvSpPr>
        <p:spPr>
          <a:xfrm>
            <a:off x="2109243" y="4845320"/>
            <a:ext cx="819455" cy="220188"/>
          </a:xfrm>
          <a:prstGeom prst="rect">
            <a:avLst/>
          </a:prstGeom>
          <a:noFill/>
        </p:spPr>
        <p:txBody>
          <a:bodyPr wrap="none" rtlCol="0">
            <a:spAutoFit/>
          </a:bodyPr>
          <a:lstStyle>
            <a:defPPr>
              <a:defRPr lang="ja-JP"/>
            </a:defPPr>
            <a:lvl1pPr>
              <a:defRPr sz="1200">
                <a:latin typeface="UD デジタル 教科書体 NK-R" panose="02020400000000000000" pitchFamily="18" charset="-128"/>
                <a:ea typeface="UD デジタル 教科書体 NK-R" panose="02020400000000000000" pitchFamily="18" charset="-128"/>
              </a:defRPr>
            </a:lvl1pPr>
          </a:lstStyle>
          <a:p>
            <a:pPr defTabSz="844078">
              <a:defRPr/>
            </a:pPr>
            <a:r>
              <a:rPr lang="ja-JP" altLang="en-US" sz="831">
                <a:solidFill>
                  <a:prstClr val="black"/>
                </a:solidFill>
                <a:latin typeface="Meiryo UI" panose="020B0604030504040204" pitchFamily="50" charset="-128"/>
                <a:ea typeface="Meiryo UI" panose="020B0604030504040204" pitchFamily="50" charset="-128"/>
              </a:rPr>
              <a:t>＜農家民宿＞</a:t>
            </a:r>
            <a:endParaRPr lang="en-US" altLang="ja-JP" sz="831">
              <a:solidFill>
                <a:prstClr val="black"/>
              </a:solidFill>
              <a:latin typeface="Meiryo UI" panose="020B0604030504040204" pitchFamily="50" charset="-128"/>
              <a:ea typeface="Meiryo UI" panose="020B0604030504040204" pitchFamily="50" charset="-128"/>
            </a:endParaRPr>
          </a:p>
        </p:txBody>
      </p:sp>
      <p:pic>
        <p:nvPicPr>
          <p:cNvPr id="53" name="図 52">
            <a:extLst>
              <a:ext uri="{FF2B5EF4-FFF2-40B4-BE49-F238E27FC236}">
                <a16:creationId xmlns:a16="http://schemas.microsoft.com/office/drawing/2014/main" id="{06569911-A7EE-8E43-73D0-55B6794625CA}"/>
              </a:ext>
            </a:extLst>
          </p:cNvPr>
          <p:cNvPicPr>
            <a:picLocks noChangeAspect="1"/>
          </p:cNvPicPr>
          <p:nvPr/>
        </p:nvPicPr>
        <p:blipFill rotWithShape="1">
          <a:blip r:embed="rId12" cstate="email">
            <a:extLst>
              <a:ext uri="{28A0092B-C50C-407E-A947-70E740481C1C}">
                <a14:useLocalDpi xmlns:a14="http://schemas.microsoft.com/office/drawing/2010/main" val="0"/>
              </a:ext>
            </a:extLst>
          </a:blip>
          <a:srcRect/>
          <a:stretch/>
        </p:blipFill>
        <p:spPr>
          <a:xfrm>
            <a:off x="1904690" y="5052329"/>
            <a:ext cx="1080291" cy="797803"/>
          </a:xfrm>
          <a:prstGeom prst="flowChartAlternateProcess">
            <a:avLst/>
          </a:prstGeom>
        </p:spPr>
      </p:pic>
      <p:pic>
        <p:nvPicPr>
          <p:cNvPr id="54" name="図 53">
            <a:extLst>
              <a:ext uri="{FF2B5EF4-FFF2-40B4-BE49-F238E27FC236}">
                <a16:creationId xmlns:a16="http://schemas.microsoft.com/office/drawing/2014/main" id="{ACA111E3-BA04-CF0B-7D9A-B9D6B454B5C4}"/>
              </a:ext>
            </a:extLst>
          </p:cNvPr>
          <p:cNvPicPr>
            <a:picLocks noChangeAspect="1"/>
          </p:cNvPicPr>
          <p:nvPr/>
        </p:nvPicPr>
        <p:blipFill rotWithShape="1">
          <a:blip r:embed="rId13" cstate="email">
            <a:extLst>
              <a:ext uri="{28A0092B-C50C-407E-A947-70E740481C1C}">
                <a14:useLocalDpi xmlns:a14="http://schemas.microsoft.com/office/drawing/2010/main" val="0"/>
              </a:ext>
            </a:extLst>
          </a:blip>
          <a:srcRect/>
          <a:stretch/>
        </p:blipFill>
        <p:spPr>
          <a:xfrm>
            <a:off x="2520045" y="5028643"/>
            <a:ext cx="653909" cy="486186"/>
          </a:xfrm>
          <a:prstGeom prst="flowChartAlternateProcess">
            <a:avLst/>
          </a:prstGeom>
        </p:spPr>
      </p:pic>
      <p:sp>
        <p:nvSpPr>
          <p:cNvPr id="55" name="テキスト ボックス 54">
            <a:extLst>
              <a:ext uri="{FF2B5EF4-FFF2-40B4-BE49-F238E27FC236}">
                <a16:creationId xmlns:a16="http://schemas.microsoft.com/office/drawing/2014/main" id="{E3B5C2E7-01F5-24FC-D042-A5F9A3B05B29}"/>
              </a:ext>
            </a:extLst>
          </p:cNvPr>
          <p:cNvSpPr txBox="1"/>
          <p:nvPr/>
        </p:nvSpPr>
        <p:spPr>
          <a:xfrm>
            <a:off x="2075664" y="5669941"/>
            <a:ext cx="819455" cy="220188"/>
          </a:xfrm>
          <a:prstGeom prst="rect">
            <a:avLst/>
          </a:prstGeom>
          <a:noFill/>
        </p:spPr>
        <p:txBody>
          <a:bodyPr wrap="none" rtlCol="0">
            <a:spAutoFit/>
          </a:bodyPr>
          <a:lstStyle/>
          <a:p>
            <a:pPr defTabSz="422039">
              <a:defRPr/>
            </a:pPr>
            <a:r>
              <a:rPr lang="ja-JP" altLang="en-US" sz="831">
                <a:solidFill>
                  <a:prstClr val="white"/>
                </a:solidFill>
                <a:effectLst>
                  <a:outerShdw blurRad="50800" dist="38100" dir="5400000" algn="t" rotWithShape="0">
                    <a:prstClr val="black">
                      <a:alpha val="40000"/>
                    </a:prstClr>
                  </a:outerShdw>
                </a:effectLst>
                <a:latin typeface="Meiryo UI" panose="020B0604030504040204" pitchFamily="50" charset="-128"/>
                <a:ea typeface="Meiryo UI" panose="020B0604030504040204" pitchFamily="50" charset="-128"/>
              </a:rPr>
              <a:t>福井県鯖江市</a:t>
            </a:r>
            <a:endParaRPr lang="en-US" altLang="ja-JP" sz="831">
              <a:solidFill>
                <a:prstClr val="white"/>
              </a:solidFill>
              <a:effectLst>
                <a:outerShdw blurRad="50800" dist="38100" dir="5400000" algn="t" rotWithShape="0">
                  <a:prstClr val="black">
                    <a:alpha val="40000"/>
                  </a:prstClr>
                </a:outerShdw>
              </a:effectLst>
              <a:latin typeface="Meiryo UI" panose="020B0604030504040204" pitchFamily="50" charset="-128"/>
              <a:ea typeface="Meiryo UI" panose="020B0604030504040204" pitchFamily="50" charset="-128"/>
            </a:endParaRPr>
          </a:p>
        </p:txBody>
      </p:sp>
      <p:sp>
        <p:nvSpPr>
          <p:cNvPr id="56" name="テキスト ボックス 55">
            <a:extLst>
              <a:ext uri="{FF2B5EF4-FFF2-40B4-BE49-F238E27FC236}">
                <a16:creationId xmlns:a16="http://schemas.microsoft.com/office/drawing/2014/main" id="{1ECE8AAD-974D-5AF6-C20F-056B2F6C6F16}"/>
              </a:ext>
            </a:extLst>
          </p:cNvPr>
          <p:cNvSpPr txBox="1"/>
          <p:nvPr/>
        </p:nvSpPr>
        <p:spPr>
          <a:xfrm>
            <a:off x="403413" y="4873336"/>
            <a:ext cx="1107996" cy="220188"/>
          </a:xfrm>
          <a:prstGeom prst="rect">
            <a:avLst/>
          </a:prstGeom>
          <a:noFill/>
        </p:spPr>
        <p:txBody>
          <a:bodyPr wrap="none" rtlCol="0">
            <a:spAutoFit/>
          </a:bodyPr>
          <a:lstStyle>
            <a:defPPr>
              <a:defRPr lang="ja-JP"/>
            </a:defPPr>
            <a:lvl1pPr>
              <a:defRPr sz="1200">
                <a:latin typeface="UD デジタル 教科書体 NK-R" panose="02020400000000000000" pitchFamily="18" charset="-128"/>
                <a:ea typeface="UD デジタル 教科書体 NK-R" panose="02020400000000000000" pitchFamily="18" charset="-128"/>
              </a:defRPr>
            </a:lvl1pPr>
          </a:lstStyle>
          <a:p>
            <a:pPr defTabSz="844078">
              <a:defRPr/>
            </a:pPr>
            <a:r>
              <a:rPr kumimoji="0" lang="ja-JP" altLang="en-US" sz="831" kern="0">
                <a:solidFill>
                  <a:prstClr val="black"/>
                </a:solidFill>
                <a:latin typeface="Meiryo UI" panose="020B0604030504040204" pitchFamily="50" charset="-128"/>
                <a:ea typeface="Meiryo UI" panose="020B0604030504040204" pitchFamily="50" charset="-128"/>
              </a:rPr>
              <a:t>＜古民家一棟貸し＞</a:t>
            </a:r>
            <a:endParaRPr kumimoji="0" lang="en-US" altLang="ja-JP" sz="831" kern="0">
              <a:solidFill>
                <a:prstClr val="black"/>
              </a:solidFill>
              <a:latin typeface="Meiryo UI" panose="020B0604030504040204" pitchFamily="50" charset="-128"/>
              <a:ea typeface="Meiryo UI" panose="020B0604030504040204" pitchFamily="50" charset="-128"/>
            </a:endParaRPr>
          </a:p>
        </p:txBody>
      </p:sp>
      <p:pic>
        <p:nvPicPr>
          <p:cNvPr id="57" name="Picture 7">
            <a:extLst>
              <a:ext uri="{FF2B5EF4-FFF2-40B4-BE49-F238E27FC236}">
                <a16:creationId xmlns:a16="http://schemas.microsoft.com/office/drawing/2014/main" id="{1368DD6A-3FDD-E9F5-409F-4DA8A80541C0}"/>
              </a:ext>
            </a:extLst>
          </p:cNvPr>
          <p:cNvPicPr>
            <a:picLocks noChangeAspect="1"/>
          </p:cNvPicPr>
          <p:nvPr/>
        </p:nvPicPr>
        <p:blipFill>
          <a:blip r:embed="rId14"/>
          <a:stretch>
            <a:fillRect/>
          </a:stretch>
        </p:blipFill>
        <p:spPr>
          <a:xfrm>
            <a:off x="3398552" y="5100246"/>
            <a:ext cx="1171012" cy="768214"/>
          </a:xfrm>
          <a:prstGeom prst="roundRect">
            <a:avLst/>
          </a:prstGeom>
        </p:spPr>
      </p:pic>
      <p:pic>
        <p:nvPicPr>
          <p:cNvPr id="58" name="Picture 4">
            <a:extLst>
              <a:ext uri="{FF2B5EF4-FFF2-40B4-BE49-F238E27FC236}">
                <a16:creationId xmlns:a16="http://schemas.microsoft.com/office/drawing/2014/main" id="{E663E3D4-227C-81EF-CD94-4A2F9374A86E}"/>
              </a:ext>
            </a:extLst>
          </p:cNvPr>
          <p:cNvPicPr>
            <a:picLocks noChangeAspect="1"/>
          </p:cNvPicPr>
          <p:nvPr/>
        </p:nvPicPr>
        <p:blipFill rotWithShape="1">
          <a:blip r:embed="rId15"/>
          <a:srcRect b="10208"/>
          <a:stretch/>
        </p:blipFill>
        <p:spPr>
          <a:xfrm>
            <a:off x="4035174" y="5018162"/>
            <a:ext cx="622930" cy="415085"/>
          </a:xfrm>
          <a:prstGeom prst="roundRect">
            <a:avLst/>
          </a:prstGeom>
        </p:spPr>
      </p:pic>
      <p:sp>
        <p:nvSpPr>
          <p:cNvPr id="59" name="テキスト ボックス 63">
            <a:extLst>
              <a:ext uri="{FF2B5EF4-FFF2-40B4-BE49-F238E27FC236}">
                <a16:creationId xmlns:a16="http://schemas.microsoft.com/office/drawing/2014/main" id="{9B728B2F-18FE-D0B2-4F9D-6A83BD8D0FC7}"/>
              </a:ext>
            </a:extLst>
          </p:cNvPr>
          <p:cNvSpPr txBox="1"/>
          <p:nvPr/>
        </p:nvSpPr>
        <p:spPr>
          <a:xfrm>
            <a:off x="3617901" y="5690173"/>
            <a:ext cx="983788" cy="213086"/>
          </a:xfrm>
          <a:prstGeom prst="rect">
            <a:avLst/>
          </a:prstGeom>
          <a:noFill/>
        </p:spPr>
        <p:txBody>
          <a:bodyPr wrap="square" lIns="84406" tIns="42203" rIns="84406" bIns="42203" rtlCol="0" anchor="t">
            <a:spAutoFit/>
          </a:bodyPr>
          <a:lstStyle/>
          <a:p>
            <a:pPr defTabSz="422039">
              <a:defRPr/>
            </a:pPr>
            <a:r>
              <a:rPr lang="ja-JP" altLang="en-US" sz="831">
                <a:solidFill>
                  <a:prstClr val="white"/>
                </a:solidFill>
                <a:effectLst>
                  <a:outerShdw blurRad="50800" dist="38100" dir="5400000" algn="t" rotWithShape="0">
                    <a:prstClr val="black">
                      <a:alpha val="40000"/>
                    </a:prstClr>
                  </a:outerShdw>
                </a:effectLst>
                <a:latin typeface="Meiryo UI" panose="020B0604030504040204" pitchFamily="50" charset="-128"/>
                <a:ea typeface="Meiryo UI" panose="020B0604030504040204" pitchFamily="50" charset="-128"/>
              </a:rPr>
              <a:t>鳥取県八頭町</a:t>
            </a:r>
            <a:endParaRPr lang="en-US" altLang="ja-JP" sz="831">
              <a:solidFill>
                <a:prstClr val="white"/>
              </a:solidFill>
              <a:effectLst>
                <a:outerShdw blurRad="50800" dist="38100" dir="5400000" algn="t" rotWithShape="0">
                  <a:prstClr val="black">
                    <a:alpha val="40000"/>
                  </a:prstClr>
                </a:outerShdw>
              </a:effectLst>
              <a:latin typeface="Meiryo UI" panose="020B0604030504040204" pitchFamily="50" charset="-128"/>
              <a:ea typeface="Meiryo UI" panose="020B0604030504040204" pitchFamily="50" charset="-128"/>
            </a:endParaRPr>
          </a:p>
        </p:txBody>
      </p:sp>
      <p:sp>
        <p:nvSpPr>
          <p:cNvPr id="60" name="テキスト ボックス 59">
            <a:extLst>
              <a:ext uri="{FF2B5EF4-FFF2-40B4-BE49-F238E27FC236}">
                <a16:creationId xmlns:a16="http://schemas.microsoft.com/office/drawing/2014/main" id="{2515F0A1-8D3B-79B4-DFF8-BE6FB7328571}"/>
              </a:ext>
            </a:extLst>
          </p:cNvPr>
          <p:cNvSpPr txBox="1"/>
          <p:nvPr/>
        </p:nvSpPr>
        <p:spPr>
          <a:xfrm>
            <a:off x="3489641" y="4825966"/>
            <a:ext cx="1074333" cy="220188"/>
          </a:xfrm>
          <a:prstGeom prst="rect">
            <a:avLst/>
          </a:prstGeom>
          <a:noFill/>
        </p:spPr>
        <p:txBody>
          <a:bodyPr wrap="none" rtlCol="0">
            <a:spAutoFit/>
          </a:bodyPr>
          <a:lstStyle>
            <a:defPPr>
              <a:defRPr lang="ja-JP"/>
            </a:defPPr>
            <a:lvl1pPr>
              <a:defRPr sz="1200">
                <a:latin typeface="UD デジタル 教科書体 NK-R" panose="02020400000000000000" pitchFamily="18" charset="-128"/>
                <a:ea typeface="UD デジタル 教科書体 NK-R" panose="02020400000000000000" pitchFamily="18" charset="-128"/>
              </a:defRPr>
            </a:lvl1pPr>
          </a:lstStyle>
          <a:p>
            <a:pPr defTabSz="844078">
              <a:defRPr/>
            </a:pPr>
            <a:r>
              <a:rPr kumimoji="0" lang="ja-JP" altLang="en-US" sz="831" kern="0">
                <a:solidFill>
                  <a:prstClr val="black"/>
                </a:solidFill>
                <a:latin typeface="Meiryo UI" panose="020B0604030504040204" pitchFamily="50" charset="-128"/>
                <a:ea typeface="Meiryo UI" panose="020B0604030504040204" pitchFamily="50" charset="-128"/>
              </a:rPr>
              <a:t>＜廃校活用ホテル＞</a:t>
            </a:r>
            <a:endParaRPr kumimoji="0" lang="en-US" altLang="ja-JP" sz="831" kern="0">
              <a:solidFill>
                <a:prstClr val="black"/>
              </a:solidFill>
              <a:latin typeface="Meiryo UI" panose="020B0604030504040204" pitchFamily="50" charset="-128"/>
              <a:ea typeface="Meiryo UI" panose="020B0604030504040204" pitchFamily="50" charset="-128"/>
            </a:endParaRPr>
          </a:p>
        </p:txBody>
      </p:sp>
      <p:pic>
        <p:nvPicPr>
          <p:cNvPr id="61" name="図 60" descr="ステーキと野菜&#10;&#10;自動的に生成された説明">
            <a:extLst>
              <a:ext uri="{FF2B5EF4-FFF2-40B4-BE49-F238E27FC236}">
                <a16:creationId xmlns:a16="http://schemas.microsoft.com/office/drawing/2014/main" id="{999BAD10-45EA-D3D0-DC04-DF5DA72E8F19}"/>
              </a:ext>
            </a:extLst>
          </p:cNvPr>
          <p:cNvPicPr>
            <a:picLocks noChangeAspect="1"/>
          </p:cNvPicPr>
          <p:nvPr/>
        </p:nvPicPr>
        <p:blipFill>
          <a:blip r:embed="rId16" cstate="email">
            <a:extLst>
              <a:ext uri="{28A0092B-C50C-407E-A947-70E740481C1C}">
                <a14:useLocalDpi xmlns:a14="http://schemas.microsoft.com/office/drawing/2010/main" val="0"/>
              </a:ext>
            </a:extLst>
          </a:blip>
          <a:stretch>
            <a:fillRect/>
          </a:stretch>
        </p:blipFill>
        <p:spPr>
          <a:xfrm>
            <a:off x="450632" y="3683014"/>
            <a:ext cx="1038567" cy="7366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2" name="テキスト ボックス 61">
            <a:extLst>
              <a:ext uri="{FF2B5EF4-FFF2-40B4-BE49-F238E27FC236}">
                <a16:creationId xmlns:a16="http://schemas.microsoft.com/office/drawing/2014/main" id="{77F6DEF4-A804-6282-2059-760B645AF66F}"/>
              </a:ext>
            </a:extLst>
          </p:cNvPr>
          <p:cNvSpPr txBox="1"/>
          <p:nvPr/>
        </p:nvSpPr>
        <p:spPr>
          <a:xfrm>
            <a:off x="736274" y="3659788"/>
            <a:ext cx="1241701" cy="319446"/>
          </a:xfrm>
          <a:prstGeom prst="rect">
            <a:avLst/>
          </a:prstGeom>
          <a:noFill/>
        </p:spPr>
        <p:txBody>
          <a:bodyPr wrap="square" rtlCol="0">
            <a:spAutoFit/>
          </a:bodyPr>
          <a:lstStyle/>
          <a:p>
            <a:pPr defTabSz="422039">
              <a:defRPr/>
            </a:pPr>
            <a:r>
              <a:rPr lang="ja-JP" altLang="en-US" sz="738">
                <a:solidFill>
                  <a:prstClr val="white"/>
                </a:solidFill>
                <a:effectLst>
                  <a:outerShdw blurRad="50800" dist="38100" dir="5400000" algn="t" rotWithShape="0">
                    <a:prstClr val="black">
                      <a:alpha val="40000"/>
                    </a:prstClr>
                  </a:outerShdw>
                </a:effectLst>
                <a:latin typeface="Meiryo UI" panose="020B0604030504040204" pitchFamily="50" charset="-128"/>
                <a:ea typeface="Meiryo UI" panose="020B0604030504040204" pitchFamily="50" charset="-128"/>
              </a:rPr>
              <a:t>鹿肉のロースト</a:t>
            </a:r>
            <a:endParaRPr lang="en-US" altLang="ja-JP" sz="738">
              <a:solidFill>
                <a:prstClr val="white"/>
              </a:solidFill>
              <a:effectLst>
                <a:outerShdw blurRad="50800" dist="38100" dir="5400000" algn="t" rotWithShape="0">
                  <a:prstClr val="black">
                    <a:alpha val="40000"/>
                  </a:prstClr>
                </a:outerShdw>
              </a:effectLst>
              <a:latin typeface="Meiryo UI" panose="020B0604030504040204" pitchFamily="50" charset="-128"/>
              <a:ea typeface="Meiryo UI" panose="020B0604030504040204" pitchFamily="50" charset="-128"/>
            </a:endParaRPr>
          </a:p>
          <a:p>
            <a:pPr defTabSz="422039">
              <a:defRPr/>
            </a:pPr>
            <a:r>
              <a:rPr lang="ja-JP" altLang="en-US" sz="738">
                <a:solidFill>
                  <a:prstClr val="white"/>
                </a:solidFill>
                <a:effectLst>
                  <a:outerShdw blurRad="50800" dist="38100" dir="5400000" algn="t" rotWithShape="0">
                    <a:prstClr val="black">
                      <a:alpha val="40000"/>
                    </a:prstClr>
                  </a:outerShdw>
                </a:effectLst>
                <a:latin typeface="Meiryo UI" panose="020B0604030504040204" pitchFamily="50" charset="-128"/>
                <a:ea typeface="Meiryo UI" panose="020B0604030504040204" pitchFamily="50" charset="-128"/>
              </a:rPr>
              <a:t>／北海道鶴居村</a:t>
            </a:r>
            <a:endParaRPr lang="en-US" altLang="ja-JP" sz="738">
              <a:solidFill>
                <a:prstClr val="white"/>
              </a:solidFill>
              <a:effectLst>
                <a:outerShdw blurRad="50800" dist="38100" dir="5400000" algn="t" rotWithShape="0">
                  <a:prstClr val="black">
                    <a:alpha val="40000"/>
                  </a:prstClr>
                </a:outerShdw>
              </a:effectLst>
              <a:latin typeface="Meiryo UI" panose="020B0604030504040204" pitchFamily="50" charset="-128"/>
              <a:ea typeface="Meiryo UI" panose="020B0604030504040204" pitchFamily="50" charset="-128"/>
            </a:endParaRPr>
          </a:p>
        </p:txBody>
      </p:sp>
      <p:grpSp>
        <p:nvGrpSpPr>
          <p:cNvPr id="22" name="グループ化 21">
            <a:extLst>
              <a:ext uri="{FF2B5EF4-FFF2-40B4-BE49-F238E27FC236}">
                <a16:creationId xmlns:a16="http://schemas.microsoft.com/office/drawing/2014/main" id="{501AD55B-6377-DFCB-352E-01C64FB1B35E}"/>
              </a:ext>
            </a:extLst>
          </p:cNvPr>
          <p:cNvGrpSpPr/>
          <p:nvPr/>
        </p:nvGrpSpPr>
        <p:grpSpPr>
          <a:xfrm>
            <a:off x="101963" y="5926988"/>
            <a:ext cx="4860882" cy="517113"/>
            <a:chOff x="336020" y="6296258"/>
            <a:chExt cx="5265955" cy="560206"/>
          </a:xfrm>
          <a:solidFill>
            <a:srgbClr val="92D050"/>
          </a:solidFill>
        </p:grpSpPr>
        <p:sp>
          <p:nvSpPr>
            <p:cNvPr id="23" name="四角形: 角を丸くする 22">
              <a:extLst>
                <a:ext uri="{FF2B5EF4-FFF2-40B4-BE49-F238E27FC236}">
                  <a16:creationId xmlns:a16="http://schemas.microsoft.com/office/drawing/2014/main" id="{13DFA049-483D-7F13-A25D-14DBF9E340DA}"/>
                </a:ext>
              </a:extLst>
            </p:cNvPr>
            <p:cNvSpPr/>
            <p:nvPr/>
          </p:nvSpPr>
          <p:spPr>
            <a:xfrm>
              <a:off x="336020" y="6396789"/>
              <a:ext cx="5265955" cy="459675"/>
            </a:xfrm>
            <a:prstGeom prst="roundRect">
              <a:avLst/>
            </a:prstGeom>
            <a:gradFill>
              <a:gsLst>
                <a:gs pos="0">
                  <a:srgbClr val="F69200"/>
                </a:gs>
                <a:gs pos="39000">
                  <a:srgbClr val="F69200"/>
                </a:gs>
                <a:gs pos="100000">
                  <a:srgbClr val="F69200">
                    <a:alpha val="29000"/>
                  </a:srgbClr>
                </a:gs>
              </a:gsLst>
              <a:lin ang="5400000" scaled="1"/>
            </a:gradFill>
            <a:ln w="25400" cap="flat" cmpd="sng" algn="ctr">
              <a:noFill/>
              <a:prstDash val="solid"/>
            </a:ln>
            <a:effectLst/>
          </p:spPr>
          <p:txBody>
            <a:bodyPr rtlCol="0" anchor="ctr"/>
            <a:lstStyle/>
            <a:p>
              <a:pPr algn="ctr" defTabSz="842110">
                <a:defRPr/>
              </a:pPr>
              <a:r>
                <a:rPr kumimoji="0" lang="ja-JP" altLang="en-US" sz="1108" b="1" kern="0">
                  <a:solidFill>
                    <a:prstClr val="white"/>
                  </a:solidFill>
                  <a:latin typeface="Meiryo UI" panose="020B0604030504040204" pitchFamily="50" charset="-128"/>
                  <a:ea typeface="Meiryo UI" panose="020B0604030504040204" pitchFamily="50" charset="-128"/>
                  <a:cs typeface="メイリオ" panose="020B0604030504040204" pitchFamily="50" charset="-128"/>
                </a:rPr>
                <a:t>自治体・地域おこし協力隊・特定地域づくり事業協同組合</a:t>
              </a:r>
              <a:endParaRPr kumimoji="0" lang="en-US" altLang="ja-JP" sz="1108" b="1" kern="0">
                <a:solidFill>
                  <a:prstClr val="white"/>
                </a:solidFill>
                <a:latin typeface="Meiryo UI" panose="020B0604030504040204" pitchFamily="50" charset="-128"/>
                <a:ea typeface="Meiryo UI" panose="020B0604030504040204" pitchFamily="50" charset="-128"/>
                <a:cs typeface="メイリオ" panose="020B0604030504040204" pitchFamily="50" charset="-128"/>
              </a:endParaRPr>
            </a:p>
            <a:p>
              <a:pPr algn="ctr" defTabSz="842110">
                <a:defRPr/>
              </a:pPr>
              <a:r>
                <a:rPr kumimoji="0" lang="ja-JP" altLang="en-US" sz="1108" b="1" kern="0">
                  <a:solidFill>
                    <a:prstClr val="white"/>
                  </a:solidFill>
                  <a:latin typeface="Meiryo UI" panose="020B0604030504040204" pitchFamily="50" charset="-128"/>
                  <a:ea typeface="Meiryo UI" panose="020B0604030504040204" pitchFamily="50" charset="-128"/>
                  <a:cs typeface="メイリオ" panose="020B0604030504040204" pitchFamily="50" charset="-128"/>
                </a:rPr>
                <a:t>などによるサポート</a:t>
              </a:r>
              <a:endParaRPr kumimoji="0" lang="en-US" altLang="ja-JP" sz="1108" b="1" kern="0">
                <a:solidFill>
                  <a:prstClr val="white"/>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24" name="矢印: 右 23">
              <a:extLst>
                <a:ext uri="{FF2B5EF4-FFF2-40B4-BE49-F238E27FC236}">
                  <a16:creationId xmlns:a16="http://schemas.microsoft.com/office/drawing/2014/main" id="{99C95917-7E90-AB6E-ACD3-DDCB7A92BB9C}"/>
                </a:ext>
              </a:extLst>
            </p:cNvPr>
            <p:cNvSpPr/>
            <p:nvPr/>
          </p:nvSpPr>
          <p:spPr>
            <a:xfrm rot="16200000">
              <a:off x="1197317" y="6077397"/>
              <a:ext cx="102690" cy="540411"/>
            </a:xfrm>
            <a:prstGeom prst="rightArrow">
              <a:avLst/>
            </a:prstGeom>
            <a:solidFill>
              <a:srgbClr val="F69200"/>
            </a:solidFill>
            <a:ln w="25400" cap="flat" cmpd="sng" algn="ctr">
              <a:noFill/>
              <a:prstDash val="solid"/>
            </a:ln>
            <a:effectLst/>
          </p:spPr>
          <p:txBody>
            <a:bodyPr rtlCol="0" anchor="ctr"/>
            <a:lstStyle/>
            <a:p>
              <a:pPr algn="ctr" defTabSz="840610">
                <a:defRPr/>
              </a:pPr>
              <a:endParaRPr kumimoji="0" lang="ja-JP" altLang="en-US" kern="0">
                <a:solidFill>
                  <a:prstClr val="white"/>
                </a:solidFill>
                <a:latin typeface="Meiryo UI" panose="020B0604030504040204" pitchFamily="50" charset="-128"/>
                <a:ea typeface="Meiryo UI" panose="020B0604030504040204" pitchFamily="50" charset="-128"/>
              </a:endParaRPr>
            </a:p>
          </p:txBody>
        </p:sp>
        <p:sp>
          <p:nvSpPr>
            <p:cNvPr id="25" name="矢印: 右 24">
              <a:extLst>
                <a:ext uri="{FF2B5EF4-FFF2-40B4-BE49-F238E27FC236}">
                  <a16:creationId xmlns:a16="http://schemas.microsoft.com/office/drawing/2014/main" id="{59305737-1372-DB05-7514-CEEA5748BD77}"/>
                </a:ext>
              </a:extLst>
            </p:cNvPr>
            <p:cNvSpPr/>
            <p:nvPr/>
          </p:nvSpPr>
          <p:spPr>
            <a:xfrm rot="16200000">
              <a:off x="2909547" y="6077397"/>
              <a:ext cx="102690" cy="540411"/>
            </a:xfrm>
            <a:prstGeom prst="rightArrow">
              <a:avLst/>
            </a:prstGeom>
            <a:solidFill>
              <a:srgbClr val="F69200"/>
            </a:solidFill>
            <a:ln w="25400" cap="flat" cmpd="sng" algn="ctr">
              <a:noFill/>
              <a:prstDash val="solid"/>
            </a:ln>
            <a:effectLst/>
          </p:spPr>
          <p:txBody>
            <a:bodyPr rtlCol="0" anchor="ctr"/>
            <a:lstStyle/>
            <a:p>
              <a:pPr algn="ctr" defTabSz="840610">
                <a:defRPr/>
              </a:pPr>
              <a:endParaRPr kumimoji="0" lang="ja-JP" altLang="en-US" kern="0">
                <a:solidFill>
                  <a:prstClr val="white"/>
                </a:solidFill>
                <a:latin typeface="Meiryo UI" panose="020B0604030504040204" pitchFamily="50" charset="-128"/>
                <a:ea typeface="Meiryo UI" panose="020B0604030504040204" pitchFamily="50" charset="-128"/>
              </a:endParaRPr>
            </a:p>
          </p:txBody>
        </p:sp>
        <p:sp>
          <p:nvSpPr>
            <p:cNvPr id="26" name="矢印: 右 25">
              <a:extLst>
                <a:ext uri="{FF2B5EF4-FFF2-40B4-BE49-F238E27FC236}">
                  <a16:creationId xmlns:a16="http://schemas.microsoft.com/office/drawing/2014/main" id="{15FA03F0-97E2-97CC-CF9B-15E5815CA168}"/>
                </a:ext>
              </a:extLst>
            </p:cNvPr>
            <p:cNvSpPr/>
            <p:nvPr/>
          </p:nvSpPr>
          <p:spPr>
            <a:xfrm rot="16200000">
              <a:off x="4604126" y="6077397"/>
              <a:ext cx="102690" cy="540411"/>
            </a:xfrm>
            <a:prstGeom prst="rightArrow">
              <a:avLst/>
            </a:prstGeom>
            <a:solidFill>
              <a:srgbClr val="F69200"/>
            </a:solidFill>
            <a:ln w="25400" cap="flat" cmpd="sng" algn="ctr">
              <a:noFill/>
              <a:prstDash val="solid"/>
            </a:ln>
            <a:effectLst/>
          </p:spPr>
          <p:txBody>
            <a:bodyPr rtlCol="0" anchor="ctr"/>
            <a:lstStyle/>
            <a:p>
              <a:pPr algn="ctr" defTabSz="840610">
                <a:defRPr/>
              </a:pPr>
              <a:endParaRPr kumimoji="0" lang="ja-JP" altLang="en-US" kern="0">
                <a:solidFill>
                  <a:prstClr val="white"/>
                </a:solidFill>
                <a:latin typeface="Meiryo UI" panose="020B0604030504040204" pitchFamily="50" charset="-128"/>
                <a:ea typeface="Meiryo UI" panose="020B0604030504040204" pitchFamily="50" charset="-128"/>
              </a:endParaRPr>
            </a:p>
          </p:txBody>
        </p:sp>
      </p:grpSp>
      <p:sp>
        <p:nvSpPr>
          <p:cNvPr id="4" name="スライド番号プレースホルダー 1">
            <a:extLst>
              <a:ext uri="{FF2B5EF4-FFF2-40B4-BE49-F238E27FC236}">
                <a16:creationId xmlns:a16="http://schemas.microsoft.com/office/drawing/2014/main" id="{28295CD9-D507-F511-B9E5-B971E753F02C}"/>
              </a:ext>
            </a:extLst>
          </p:cNvPr>
          <p:cNvSpPr txBox="1">
            <a:spLocks/>
          </p:cNvSpPr>
          <p:nvPr/>
        </p:nvSpPr>
        <p:spPr>
          <a:xfrm>
            <a:off x="7043146" y="6439703"/>
            <a:ext cx="2057400" cy="337038"/>
          </a:xfrm>
          <a:prstGeom prst="rect">
            <a:avLst/>
          </a:prstGeom>
        </p:spPr>
        <p:txBody>
          <a:bodyPr/>
          <a:lstStyle>
            <a:defPPr>
              <a:defRPr lang="ja-JP"/>
            </a:defPPr>
            <a:lvl1pPr marL="0" algn="l" defTabSz="910644" rtl="0" eaLnBrk="1" latinLnBrk="0" hangingPunct="1">
              <a:defRPr kumimoji="1" sz="1800" kern="1200">
                <a:solidFill>
                  <a:schemeClr val="tx1"/>
                </a:solidFill>
                <a:latin typeface="+mn-lt"/>
                <a:ea typeface="+mn-ea"/>
                <a:cs typeface="+mn-cs"/>
              </a:defRPr>
            </a:lvl1pPr>
            <a:lvl2pPr marL="455321" algn="l" defTabSz="910644" rtl="0" eaLnBrk="1" latinLnBrk="0" hangingPunct="1">
              <a:defRPr kumimoji="1" sz="1800" kern="1200">
                <a:solidFill>
                  <a:schemeClr val="tx1"/>
                </a:solidFill>
                <a:latin typeface="+mn-lt"/>
                <a:ea typeface="+mn-ea"/>
                <a:cs typeface="+mn-cs"/>
              </a:defRPr>
            </a:lvl2pPr>
            <a:lvl3pPr marL="910644" algn="l" defTabSz="910644" rtl="0" eaLnBrk="1" latinLnBrk="0" hangingPunct="1">
              <a:defRPr kumimoji="1" sz="1800" kern="1200">
                <a:solidFill>
                  <a:schemeClr val="tx1"/>
                </a:solidFill>
                <a:latin typeface="+mn-lt"/>
                <a:ea typeface="+mn-ea"/>
                <a:cs typeface="+mn-cs"/>
              </a:defRPr>
            </a:lvl3pPr>
            <a:lvl4pPr marL="1365965" algn="l" defTabSz="910644" rtl="0" eaLnBrk="1" latinLnBrk="0" hangingPunct="1">
              <a:defRPr kumimoji="1" sz="1800" kern="1200">
                <a:solidFill>
                  <a:schemeClr val="tx1"/>
                </a:solidFill>
                <a:latin typeface="+mn-lt"/>
                <a:ea typeface="+mn-ea"/>
                <a:cs typeface="+mn-cs"/>
              </a:defRPr>
            </a:lvl4pPr>
            <a:lvl5pPr marL="1821285" algn="l" defTabSz="910644" rtl="0" eaLnBrk="1" latinLnBrk="0" hangingPunct="1">
              <a:defRPr kumimoji="1" sz="1800" kern="1200">
                <a:solidFill>
                  <a:schemeClr val="tx1"/>
                </a:solidFill>
                <a:latin typeface="+mn-lt"/>
                <a:ea typeface="+mn-ea"/>
                <a:cs typeface="+mn-cs"/>
              </a:defRPr>
            </a:lvl5pPr>
            <a:lvl6pPr marL="2276609" algn="l" defTabSz="910644" rtl="0" eaLnBrk="1" latinLnBrk="0" hangingPunct="1">
              <a:defRPr kumimoji="1" sz="1800" kern="1200">
                <a:solidFill>
                  <a:schemeClr val="tx1"/>
                </a:solidFill>
                <a:latin typeface="+mn-lt"/>
                <a:ea typeface="+mn-ea"/>
                <a:cs typeface="+mn-cs"/>
              </a:defRPr>
            </a:lvl6pPr>
            <a:lvl7pPr marL="2731935" algn="l" defTabSz="910644" rtl="0" eaLnBrk="1" latinLnBrk="0" hangingPunct="1">
              <a:defRPr kumimoji="1" sz="1800" kern="1200">
                <a:solidFill>
                  <a:schemeClr val="tx1"/>
                </a:solidFill>
                <a:latin typeface="+mn-lt"/>
                <a:ea typeface="+mn-ea"/>
                <a:cs typeface="+mn-cs"/>
              </a:defRPr>
            </a:lvl7pPr>
            <a:lvl8pPr marL="3187257" algn="l" defTabSz="910644" rtl="0" eaLnBrk="1" latinLnBrk="0" hangingPunct="1">
              <a:defRPr kumimoji="1" sz="1800" kern="1200">
                <a:solidFill>
                  <a:schemeClr val="tx1"/>
                </a:solidFill>
                <a:latin typeface="+mn-lt"/>
                <a:ea typeface="+mn-ea"/>
                <a:cs typeface="+mn-cs"/>
              </a:defRPr>
            </a:lvl8pPr>
            <a:lvl9pPr marL="3642580" algn="l" defTabSz="910644" rtl="0" eaLnBrk="1" latinLnBrk="0" hangingPunct="1">
              <a:defRPr kumimoji="1" sz="1800" kern="1200">
                <a:solidFill>
                  <a:schemeClr val="tx1"/>
                </a:solidFill>
                <a:latin typeface="+mn-lt"/>
                <a:ea typeface="+mn-ea"/>
                <a:cs typeface="+mn-cs"/>
              </a:defRPr>
            </a:lvl9pPr>
          </a:lstStyle>
          <a:p>
            <a:pPr algn="r" defTabSz="840615" fontAlgn="auto">
              <a:spcBef>
                <a:spcPts val="0"/>
              </a:spcBef>
              <a:spcAft>
                <a:spcPts val="0"/>
              </a:spcAft>
              <a:defRPr/>
            </a:pPr>
            <a:fld id="{E623F6BE-AA73-45AC-8696-7AF00DAEA71B}" type="slidenum">
              <a:rPr lang="ja-JP" altLang="en-US" sz="1846">
                <a:solidFill>
                  <a:prstClr val="black"/>
                </a:solidFill>
                <a:latin typeface="游ゴシック" panose="020B0400000000000000" pitchFamily="50" charset="-128"/>
                <a:ea typeface="游ゴシック" panose="020B0400000000000000" pitchFamily="50" charset="-128"/>
              </a:rPr>
              <a:pPr algn="r" defTabSz="840615" fontAlgn="auto">
                <a:spcBef>
                  <a:spcPts val="0"/>
                </a:spcBef>
                <a:spcAft>
                  <a:spcPts val="0"/>
                </a:spcAft>
                <a:defRPr/>
              </a:pPr>
              <a:t>13</a:t>
            </a:fld>
            <a:endParaRPr lang="ja-JP" altLang="en-US" sz="1846" dirty="0">
              <a:solidFill>
                <a:prstClr val="black"/>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6749376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8" name="表 7">
            <a:extLst>
              <a:ext uri="{FF2B5EF4-FFF2-40B4-BE49-F238E27FC236}">
                <a16:creationId xmlns:a16="http://schemas.microsoft.com/office/drawing/2014/main" id="{66442F27-FBCF-D3FE-8CE5-0DE2C54F03F2}"/>
              </a:ext>
            </a:extLst>
          </p:cNvPr>
          <p:cNvGraphicFramePr>
            <a:graphicFrameLocks noGrp="1"/>
          </p:cNvGraphicFramePr>
          <p:nvPr/>
        </p:nvGraphicFramePr>
        <p:xfrm>
          <a:off x="0" y="2196670"/>
          <a:ext cx="9144000" cy="4506329"/>
        </p:xfrm>
        <a:graphic>
          <a:graphicData uri="http://schemas.openxmlformats.org/drawingml/2006/table">
            <a:tbl>
              <a:tblPr firstRow="1" bandRow="1">
                <a:tableStyleId>{5C22544A-7EE6-4342-B048-85BDC9FD1C3A}</a:tableStyleId>
              </a:tblPr>
              <a:tblGrid>
                <a:gridCol w="6345718">
                  <a:extLst>
                    <a:ext uri="{9D8B030D-6E8A-4147-A177-3AD203B41FA5}">
                      <a16:colId xmlns:a16="http://schemas.microsoft.com/office/drawing/2014/main" val="1995409953"/>
                    </a:ext>
                  </a:extLst>
                </a:gridCol>
                <a:gridCol w="2798282">
                  <a:extLst>
                    <a:ext uri="{9D8B030D-6E8A-4147-A177-3AD203B41FA5}">
                      <a16:colId xmlns:a16="http://schemas.microsoft.com/office/drawing/2014/main" val="300980716"/>
                    </a:ext>
                  </a:extLst>
                </a:gridCol>
              </a:tblGrid>
              <a:tr h="253544">
                <a:tc>
                  <a:txBody>
                    <a:bodyPr/>
                    <a:lstStyle/>
                    <a:p>
                      <a:pPr algn="ctr"/>
                      <a:r>
                        <a:rPr kumimoji="1" lang="ja-JP" altLang="en-US" sz="1100" u="none" spc="300" baseline="0">
                          <a:solidFill>
                            <a:schemeClr val="tx1"/>
                          </a:solidFill>
                          <a:latin typeface="Meiryo UI" panose="020B0604030504040204" pitchFamily="50" charset="-128"/>
                          <a:ea typeface="Meiryo UI" panose="020B0604030504040204" pitchFamily="50" charset="-128"/>
                        </a:rPr>
                        <a:t>＜事業の内容＞</a:t>
                      </a:r>
                    </a:p>
                  </a:txBody>
                  <a:tcPr marL="84406" marR="84406" marT="42203" marB="42203" anchor="ctr">
                    <a:lnL w="12700" cmpd="sng">
                      <a:noFill/>
                    </a:lnL>
                    <a:lnR w="1905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C3D69B"/>
                    </a:solidFill>
                  </a:tcPr>
                </a:tc>
                <a:tc>
                  <a:txBody>
                    <a:bodyPr/>
                    <a:lstStyle/>
                    <a:p>
                      <a:pPr algn="ctr"/>
                      <a:r>
                        <a:rPr kumimoji="1" lang="ja-JP" altLang="en-US" sz="1100" u="none" spc="300" baseline="0">
                          <a:solidFill>
                            <a:schemeClr val="tx1"/>
                          </a:solidFill>
                          <a:latin typeface="Meiryo UI" panose="020B0604030504040204" pitchFamily="50" charset="-128"/>
                          <a:ea typeface="Meiryo UI" panose="020B0604030504040204" pitchFamily="50" charset="-128"/>
                        </a:rPr>
                        <a:t>＜事業イメージ＞</a:t>
                      </a:r>
                    </a:p>
                  </a:txBody>
                  <a:tcPr marL="84406" marR="84406" marT="42203" marB="42203" anchor="ctr">
                    <a:lnL w="19050" cap="flat" cmpd="sng" algn="ctr">
                      <a:solidFill>
                        <a:schemeClr val="bg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C3D69B"/>
                    </a:solidFill>
                  </a:tcPr>
                </a:tc>
                <a:extLst>
                  <a:ext uri="{0D108BD9-81ED-4DB2-BD59-A6C34878D82A}">
                    <a16:rowId xmlns:a16="http://schemas.microsoft.com/office/drawing/2014/main" val="1622119663"/>
                  </a:ext>
                </a:extLst>
              </a:tr>
              <a:tr h="3671966">
                <a:tc>
                  <a:txBody>
                    <a:bodyPr/>
                    <a:lstStyle/>
                    <a:p>
                      <a:pPr algn="just">
                        <a:lnSpc>
                          <a:spcPts val="1400"/>
                        </a:lnSpc>
                        <a:spcBef>
                          <a:spcPts val="0"/>
                        </a:spcBef>
                        <a:spcAft>
                          <a:spcPts val="0"/>
                        </a:spcAft>
                      </a:pPr>
                      <a:r>
                        <a:rPr kumimoji="1" lang="ja-JP" altLang="en-US" sz="1000" b="1" u="none">
                          <a:solidFill>
                            <a:schemeClr val="tx1"/>
                          </a:solidFill>
                          <a:latin typeface="Meiryo UI" panose="020B0604030504040204" pitchFamily="50" charset="-128"/>
                          <a:ea typeface="Meiryo UI" panose="020B0604030504040204" pitchFamily="50" charset="-128"/>
                        </a:rPr>
                        <a:t>１．農山漁村発イノベーション推進事業（農泊推進型）　</a:t>
                      </a:r>
                      <a:endParaRPr kumimoji="1" lang="en-US" altLang="ja-JP" sz="1000" b="1" u="none">
                        <a:solidFill>
                          <a:schemeClr val="tx1"/>
                        </a:solidFill>
                        <a:latin typeface="Meiryo UI" panose="020B0604030504040204" pitchFamily="50" charset="-128"/>
                        <a:ea typeface="Meiryo UI" panose="020B0604030504040204" pitchFamily="50" charset="-128"/>
                      </a:endParaRPr>
                    </a:p>
                    <a:p>
                      <a:pPr marL="125730" algn="just">
                        <a:lnSpc>
                          <a:spcPts val="1330"/>
                        </a:lnSpc>
                        <a:spcBef>
                          <a:spcPts val="0"/>
                        </a:spcBef>
                        <a:spcAft>
                          <a:spcPts val="0"/>
                        </a:spcAft>
                      </a:pPr>
                      <a:r>
                        <a:rPr kumimoji="1" lang="ja-JP" altLang="en-US" sz="1000" b="1" u="none">
                          <a:solidFill>
                            <a:schemeClr val="tx1"/>
                          </a:solidFill>
                          <a:latin typeface="Meiryo UI" panose="020B0604030504040204" pitchFamily="50" charset="-128"/>
                          <a:ea typeface="Meiryo UI" panose="020B0604030504040204" pitchFamily="50" charset="-128"/>
                        </a:rPr>
                        <a:t>① 農泊推進事業</a:t>
                      </a:r>
                      <a:r>
                        <a:rPr lang="ja-JP" altLang="en-US" sz="1000" b="1" u="none">
                          <a:solidFill>
                            <a:schemeClr val="tx1"/>
                          </a:solidFill>
                          <a:latin typeface="Meiryo UI" panose="020B0604030504040204" pitchFamily="50" charset="-128"/>
                          <a:ea typeface="Meiryo UI" panose="020B0604030504040204" pitchFamily="50" charset="-128"/>
                        </a:rPr>
                        <a:t>等</a:t>
                      </a:r>
                      <a:endParaRPr kumimoji="1" lang="ja-JP" altLang="en-US" sz="1000" b="1" u="none">
                        <a:solidFill>
                          <a:schemeClr val="tx1"/>
                        </a:solidFill>
                        <a:latin typeface="Meiryo UI" panose="020B0604030504040204" pitchFamily="50" charset="-128"/>
                        <a:ea typeface="Meiryo UI" panose="020B0604030504040204" pitchFamily="50" charset="-128"/>
                      </a:endParaRPr>
                    </a:p>
                    <a:p>
                      <a:pPr marL="265113" marR="0" lvl="0" indent="-12700" algn="just" defTabSz="742950" rtl="0" eaLnBrk="1" fontAlgn="auto" latinLnBrk="0" hangingPunct="1">
                        <a:lnSpc>
                          <a:spcPts val="1330"/>
                        </a:lnSpc>
                        <a:spcBef>
                          <a:spcPts val="0"/>
                        </a:spcBef>
                        <a:spcAft>
                          <a:spcPts val="0"/>
                        </a:spcAft>
                        <a:buClrTx/>
                        <a:buSzTx/>
                        <a:buFontTx/>
                        <a:buNone/>
                        <a:tabLst/>
                        <a:defRPr/>
                      </a:pPr>
                      <a:r>
                        <a:rPr kumimoji="1" lang="ja-JP" altLang="en-US" sz="1000" b="0" u="none">
                          <a:solidFill>
                            <a:schemeClr val="tx1"/>
                          </a:solidFill>
                          <a:latin typeface="Meiryo UI" panose="020B0604030504040204" pitchFamily="50" charset="-128"/>
                          <a:ea typeface="Meiryo UI" panose="020B0604030504040204" pitchFamily="50" charset="-128"/>
                        </a:rPr>
                        <a:t>　農泊の</a:t>
                      </a:r>
                      <a:r>
                        <a:rPr kumimoji="1" lang="ja-JP" altLang="en-US" sz="1000" b="1" u="none">
                          <a:solidFill>
                            <a:schemeClr val="tx1"/>
                          </a:solidFill>
                          <a:latin typeface="Meiryo UI" panose="020B0604030504040204" pitchFamily="50" charset="-128"/>
                          <a:ea typeface="Meiryo UI" panose="020B0604030504040204" pitchFamily="50" charset="-128"/>
                        </a:rPr>
                        <a:t>推進体制整備</a:t>
                      </a:r>
                      <a:r>
                        <a:rPr kumimoji="1" lang="ja-JP" altLang="en-US" sz="1000" b="0" u="none">
                          <a:solidFill>
                            <a:schemeClr val="tx1"/>
                          </a:solidFill>
                          <a:latin typeface="Meiryo UI" panose="020B0604030504040204" pitchFamily="50" charset="-128"/>
                          <a:ea typeface="Meiryo UI" panose="020B0604030504040204" pitchFamily="50" charset="-128"/>
                        </a:rPr>
                        <a:t>や地元食材・景観等を活用した</a:t>
                      </a:r>
                      <a:r>
                        <a:rPr kumimoji="1" lang="ja-JP" altLang="en-US" sz="1000" b="1" u="none">
                          <a:solidFill>
                            <a:schemeClr val="tx1"/>
                          </a:solidFill>
                          <a:latin typeface="Meiryo UI" panose="020B0604030504040204" pitchFamily="50" charset="-128"/>
                          <a:ea typeface="Meiryo UI" panose="020B0604030504040204" pitchFamily="50" charset="-128"/>
                        </a:rPr>
                        <a:t>観光コンテンツの開発</a:t>
                      </a:r>
                      <a:r>
                        <a:rPr kumimoji="1" lang="ja-JP" altLang="en-US" sz="1000" b="0" u="none">
                          <a:solidFill>
                            <a:schemeClr val="tx1"/>
                          </a:solidFill>
                          <a:latin typeface="Meiryo UI" panose="020B0604030504040204" pitchFamily="50" charset="-128"/>
                          <a:ea typeface="Meiryo UI" panose="020B0604030504040204" pitchFamily="50" charset="-128"/>
                        </a:rPr>
                        <a:t>、</a:t>
                      </a:r>
                      <a:r>
                        <a:rPr kumimoji="1" lang="en-US" altLang="ja-JP" sz="1000" b="1" u="none">
                          <a:solidFill>
                            <a:schemeClr val="tx1"/>
                          </a:solidFill>
                          <a:latin typeface="Meiryo UI" panose="020B0604030504040204" pitchFamily="50" charset="-128"/>
                          <a:ea typeface="Meiryo UI" panose="020B0604030504040204" pitchFamily="50" charset="-128"/>
                        </a:rPr>
                        <a:t>Wi-Fi</a:t>
                      </a:r>
                      <a:r>
                        <a:rPr kumimoji="1" lang="ja-JP" altLang="en-US" sz="1000" b="1" u="none">
                          <a:solidFill>
                            <a:schemeClr val="tx1"/>
                          </a:solidFill>
                          <a:latin typeface="Meiryo UI" panose="020B0604030504040204" pitchFamily="50" charset="-128"/>
                          <a:ea typeface="Meiryo UI" panose="020B0604030504040204" pitchFamily="50" charset="-128"/>
                        </a:rPr>
                        <a:t>等の環境整備</a:t>
                      </a:r>
                      <a:r>
                        <a:rPr kumimoji="1" lang="ja-JP" altLang="en-US" sz="1000" b="0" u="none">
                          <a:solidFill>
                            <a:schemeClr val="tx1"/>
                          </a:solidFill>
                          <a:latin typeface="Meiryo UI" panose="020B0604030504040204" pitchFamily="50" charset="-128"/>
                          <a:ea typeface="Meiryo UI" panose="020B0604030504040204" pitchFamily="50" charset="-128"/>
                        </a:rPr>
                        <a:t>、</a:t>
                      </a:r>
                      <a:r>
                        <a:rPr kumimoji="1" lang="ja-JP" altLang="en-US" sz="1000" b="1" u="none">
                          <a:solidFill>
                            <a:schemeClr val="tx1"/>
                          </a:solidFill>
                          <a:latin typeface="Meiryo UI" panose="020B0604030504040204" pitchFamily="50" charset="-128"/>
                          <a:ea typeface="Meiryo UI" panose="020B0604030504040204" pitchFamily="50" charset="-128"/>
                        </a:rPr>
                        <a:t>新たな取組に必要な人材確保等を支援</a:t>
                      </a:r>
                      <a:r>
                        <a:rPr kumimoji="1" lang="ja-JP" altLang="en-US" sz="1000" b="0" u="none">
                          <a:solidFill>
                            <a:schemeClr val="tx1"/>
                          </a:solidFill>
                          <a:latin typeface="Meiryo UI" panose="020B0604030504040204" pitchFamily="50" charset="-128"/>
                          <a:ea typeface="Meiryo UI" panose="020B0604030504040204" pitchFamily="50" charset="-128"/>
                        </a:rPr>
                        <a:t>します。</a:t>
                      </a:r>
                      <a:r>
                        <a:rPr kumimoji="1" lang="en-US" altLang="ja-JP" sz="1000" b="0" u="none">
                          <a:solidFill>
                            <a:schemeClr val="tx1"/>
                          </a:solidFill>
                          <a:latin typeface="Meiryo UI" panose="020B0604030504040204" pitchFamily="50" charset="-128"/>
                          <a:ea typeface="Meiryo UI" panose="020B0604030504040204" pitchFamily="50" charset="-128"/>
                        </a:rPr>
                        <a:t>【</a:t>
                      </a:r>
                      <a:r>
                        <a:rPr kumimoji="1" lang="ja-JP" altLang="en-US" sz="1000" b="0" u="none">
                          <a:solidFill>
                            <a:schemeClr val="tx1"/>
                          </a:solidFill>
                          <a:latin typeface="Meiryo UI" panose="020B0604030504040204" pitchFamily="50" charset="-128"/>
                          <a:ea typeface="Meiryo UI" panose="020B0604030504040204" pitchFamily="50" charset="-128"/>
                        </a:rPr>
                        <a:t>事業期間：上限２年間</a:t>
                      </a:r>
                      <a:r>
                        <a:rPr kumimoji="1" lang="en-US" altLang="ja-JP" sz="1000" b="0" u="none">
                          <a:solidFill>
                            <a:schemeClr val="tx1"/>
                          </a:solidFill>
                          <a:latin typeface="Meiryo UI" panose="020B0604030504040204" pitchFamily="50" charset="-128"/>
                          <a:ea typeface="Meiryo UI" panose="020B0604030504040204" pitchFamily="50" charset="-128"/>
                        </a:rPr>
                        <a:t>】</a:t>
                      </a:r>
                      <a:endParaRPr kumimoji="1" lang="ja-JP" altLang="en-US" sz="1000" b="0" u="none">
                        <a:solidFill>
                          <a:schemeClr val="tx1"/>
                        </a:solidFill>
                        <a:latin typeface="Meiryo UI" panose="020B0604030504040204" pitchFamily="50" charset="-128"/>
                        <a:ea typeface="Meiryo UI" panose="020B0604030504040204" pitchFamily="50" charset="-128"/>
                      </a:endParaRPr>
                    </a:p>
                    <a:p>
                      <a:pPr marL="377825" indent="-125730" algn="just">
                        <a:lnSpc>
                          <a:spcPts val="1330"/>
                        </a:lnSpc>
                        <a:spcBef>
                          <a:spcPts val="0"/>
                        </a:spcBef>
                        <a:spcAft>
                          <a:spcPts val="0"/>
                        </a:spcAft>
                      </a:pPr>
                      <a:r>
                        <a:rPr kumimoji="1" lang="ja-JP" altLang="en-US" sz="1000" b="0" u="sng">
                          <a:solidFill>
                            <a:schemeClr val="tx1"/>
                          </a:solidFill>
                          <a:latin typeface="Meiryo UI" panose="020B0604030504040204" pitchFamily="50" charset="-128"/>
                          <a:ea typeface="Meiryo UI" panose="020B0604030504040204" pitchFamily="50" charset="-128"/>
                        </a:rPr>
                        <a:t>ア　農泊地域創出タイプ</a:t>
                      </a:r>
                      <a:r>
                        <a:rPr kumimoji="1" lang="ja-JP" altLang="en-US" sz="1000" b="0" u="none">
                          <a:solidFill>
                            <a:schemeClr val="tx1"/>
                          </a:solidFill>
                          <a:latin typeface="Meiryo UI" panose="020B0604030504040204" pitchFamily="50" charset="-128"/>
                          <a:ea typeface="Meiryo UI" panose="020B0604030504040204" pitchFamily="50" charset="-128"/>
                        </a:rPr>
                        <a:t>：農泊に新たに取り組む地域を支援します。</a:t>
                      </a:r>
                      <a:r>
                        <a:rPr kumimoji="1" lang="en-US" altLang="ja-JP" sz="1000" b="0" u="none">
                          <a:solidFill>
                            <a:schemeClr val="tx1"/>
                          </a:solidFill>
                          <a:latin typeface="Meiryo UI" panose="020B0604030504040204" pitchFamily="50" charset="-128"/>
                          <a:ea typeface="Meiryo UI" panose="020B0604030504040204" pitchFamily="50" charset="-128"/>
                        </a:rPr>
                        <a:t>【</a:t>
                      </a:r>
                      <a:r>
                        <a:rPr kumimoji="1" lang="ja-JP" altLang="en-US" sz="1000" b="0" u="none">
                          <a:solidFill>
                            <a:schemeClr val="tx1"/>
                          </a:solidFill>
                          <a:latin typeface="Meiryo UI" panose="020B0604030504040204" pitchFamily="50" charset="-128"/>
                          <a:ea typeface="Meiryo UI" panose="020B0604030504040204" pitchFamily="50" charset="-128"/>
                        </a:rPr>
                        <a:t>交付率：定額（上限</a:t>
                      </a:r>
                      <a:r>
                        <a:rPr kumimoji="1" lang="en-US" altLang="ja-JP" sz="1000" b="0" u="none">
                          <a:solidFill>
                            <a:schemeClr val="tx1"/>
                          </a:solidFill>
                          <a:latin typeface="Meiryo UI" panose="020B0604030504040204" pitchFamily="50" charset="-128"/>
                          <a:ea typeface="Meiryo UI" panose="020B0604030504040204" pitchFamily="50" charset="-128"/>
                        </a:rPr>
                        <a:t>500</a:t>
                      </a:r>
                      <a:r>
                        <a:rPr kumimoji="1" lang="ja-JP" altLang="en-US" sz="1000" b="0" u="none">
                          <a:solidFill>
                            <a:schemeClr val="tx1"/>
                          </a:solidFill>
                          <a:latin typeface="Meiryo UI" panose="020B0604030504040204" pitchFamily="50" charset="-128"/>
                          <a:ea typeface="Meiryo UI" panose="020B0604030504040204" pitchFamily="50" charset="-128"/>
                        </a:rPr>
                        <a:t>万円</a:t>
                      </a:r>
                      <a:r>
                        <a:rPr kumimoji="1" lang="en-US" altLang="ja-JP" sz="1000" b="0" u="none">
                          <a:solidFill>
                            <a:schemeClr val="tx1"/>
                          </a:solidFill>
                          <a:latin typeface="Meiryo UI" panose="020B0604030504040204" pitchFamily="50" charset="-128"/>
                          <a:ea typeface="Meiryo UI" panose="020B0604030504040204" pitchFamily="50" charset="-128"/>
                        </a:rPr>
                        <a:t>/</a:t>
                      </a:r>
                      <a:r>
                        <a:rPr kumimoji="1" lang="ja-JP" altLang="en-US" sz="1000" b="0" u="none">
                          <a:solidFill>
                            <a:schemeClr val="tx1"/>
                          </a:solidFill>
                          <a:latin typeface="Meiryo UI" panose="020B0604030504040204" pitchFamily="50" charset="-128"/>
                          <a:ea typeface="Meiryo UI" panose="020B0604030504040204" pitchFamily="50" charset="-128"/>
                        </a:rPr>
                        <a:t>年）</a:t>
                      </a:r>
                      <a:r>
                        <a:rPr kumimoji="1" lang="en-US" altLang="ja-JP" sz="1000" b="0" u="none">
                          <a:solidFill>
                            <a:schemeClr val="tx1"/>
                          </a:solidFill>
                          <a:latin typeface="Meiryo UI" panose="020B0604030504040204" pitchFamily="50" charset="-128"/>
                          <a:ea typeface="Meiryo UI" panose="020B0604030504040204" pitchFamily="50" charset="-128"/>
                        </a:rPr>
                        <a:t>】</a:t>
                      </a:r>
                    </a:p>
                    <a:p>
                      <a:pPr marL="1700213" indent="-1447800" algn="just">
                        <a:lnSpc>
                          <a:spcPts val="1330"/>
                        </a:lnSpc>
                        <a:spcBef>
                          <a:spcPts val="0"/>
                        </a:spcBef>
                        <a:spcAft>
                          <a:spcPts val="0"/>
                        </a:spcAft>
                      </a:pPr>
                      <a:r>
                        <a:rPr kumimoji="1" lang="ja-JP" altLang="en-US" sz="1000" b="0" u="sng">
                          <a:solidFill>
                            <a:schemeClr val="tx1"/>
                          </a:solidFill>
                          <a:latin typeface="Meiryo UI" panose="020B0604030504040204" pitchFamily="50" charset="-128"/>
                          <a:ea typeface="Meiryo UI" panose="020B0604030504040204" pitchFamily="50" charset="-128"/>
                        </a:rPr>
                        <a:t>イ　農泊地域経営強化タイプ：過去に農泊推進事業を実施した地域において、</a:t>
                      </a:r>
                      <a:r>
                        <a:rPr kumimoji="1" lang="ja-JP" altLang="en-US" sz="1000" b="0" u="sng" strike="noStrike" baseline="0">
                          <a:solidFill>
                            <a:schemeClr val="tx1"/>
                          </a:solidFill>
                          <a:latin typeface="Meiryo UI" panose="020B0604030504040204" pitchFamily="50" charset="-128"/>
                          <a:ea typeface="Meiryo UI" panose="020B0604030504040204" pitchFamily="50" charset="-128"/>
                        </a:rPr>
                        <a:t>単価の引き上げ等の</a:t>
                      </a:r>
                      <a:r>
                        <a:rPr kumimoji="1" lang="ja-JP" altLang="en-US" sz="1000" b="0" u="sng">
                          <a:solidFill>
                            <a:schemeClr val="tx1"/>
                          </a:solidFill>
                          <a:latin typeface="Meiryo UI" panose="020B0604030504040204" pitchFamily="50" charset="-128"/>
                          <a:ea typeface="Meiryo UI" panose="020B0604030504040204" pitchFamily="50" charset="-128"/>
                        </a:rPr>
                        <a:t>高付加価値化を目指す新たな取組を支援します。</a:t>
                      </a:r>
                    </a:p>
                    <a:p>
                      <a:pPr marL="1699895" indent="-1447800" algn="just">
                        <a:lnSpc>
                          <a:spcPts val="1330"/>
                        </a:lnSpc>
                        <a:spcBef>
                          <a:spcPts val="0"/>
                        </a:spcBef>
                        <a:spcAft>
                          <a:spcPts val="0"/>
                        </a:spcAft>
                      </a:pPr>
                      <a:r>
                        <a:rPr kumimoji="1" lang="ja-JP" altLang="en-US" sz="1000" b="0" u="none">
                          <a:solidFill>
                            <a:schemeClr val="tx1"/>
                          </a:solidFill>
                          <a:latin typeface="Meiryo UI" panose="020B0604030504040204" pitchFamily="50" charset="-128"/>
                          <a:ea typeface="Meiryo UI" panose="020B0604030504040204" pitchFamily="50" charset="-128"/>
                        </a:rPr>
                        <a:t>　　　　　　　　　　　　　　　　</a:t>
                      </a:r>
                      <a:r>
                        <a:rPr kumimoji="1" lang="en-US" altLang="ja-JP" sz="1000" b="0" u="sng">
                          <a:solidFill>
                            <a:schemeClr val="tx1"/>
                          </a:solidFill>
                          <a:latin typeface="Meiryo UI" panose="020B0604030504040204" pitchFamily="50" charset="-128"/>
                          <a:ea typeface="Meiryo UI" panose="020B0604030504040204" pitchFamily="50" charset="-128"/>
                        </a:rPr>
                        <a:t>【</a:t>
                      </a:r>
                      <a:r>
                        <a:rPr kumimoji="1" lang="ja-JP" altLang="en-US" sz="1000" b="0" u="sng">
                          <a:solidFill>
                            <a:schemeClr val="tx1"/>
                          </a:solidFill>
                          <a:latin typeface="Meiryo UI" panose="020B0604030504040204" pitchFamily="50" charset="-128"/>
                          <a:ea typeface="Meiryo UI" panose="020B0604030504040204" pitchFamily="50" charset="-128"/>
                        </a:rPr>
                        <a:t>交付率：定額（上限（</a:t>
                      </a:r>
                      <a:r>
                        <a:rPr kumimoji="1" lang="en-US" altLang="ja-JP" sz="1000" b="0" u="sng">
                          <a:solidFill>
                            <a:schemeClr val="tx1"/>
                          </a:solidFill>
                          <a:latin typeface="Meiryo UI" panose="020B0604030504040204" pitchFamily="50" charset="-128"/>
                          <a:ea typeface="Meiryo UI" panose="020B0604030504040204" pitchFamily="50" charset="-128"/>
                        </a:rPr>
                        <a:t>250</a:t>
                      </a:r>
                      <a:r>
                        <a:rPr kumimoji="1" lang="ja-JP" altLang="en-US" sz="1000" b="0" u="sng">
                          <a:solidFill>
                            <a:schemeClr val="tx1"/>
                          </a:solidFill>
                          <a:latin typeface="Meiryo UI" panose="020B0604030504040204" pitchFamily="50" charset="-128"/>
                          <a:ea typeface="Meiryo UI" panose="020B0604030504040204" pitchFamily="50" charset="-128"/>
                        </a:rPr>
                        <a:t>万円（年基準額）</a:t>
                      </a:r>
                      <a:r>
                        <a:rPr kumimoji="1" lang="en-US" altLang="ja-JP" sz="1000" b="0" u="sng">
                          <a:solidFill>
                            <a:schemeClr val="tx1"/>
                          </a:solidFill>
                          <a:latin typeface="Meiryo UI" panose="020B0604030504040204" pitchFamily="50" charset="-128"/>
                          <a:ea typeface="Meiryo UI" panose="020B0604030504040204" pitchFamily="50" charset="-128"/>
                        </a:rPr>
                        <a:t>×</a:t>
                      </a:r>
                      <a:r>
                        <a:rPr kumimoji="1" lang="ja-JP" altLang="en-US" sz="1000" b="0" u="sng">
                          <a:solidFill>
                            <a:schemeClr val="tx1"/>
                          </a:solidFill>
                          <a:latin typeface="Meiryo UI" panose="020B0604030504040204" pitchFamily="50" charset="-128"/>
                          <a:ea typeface="Meiryo UI" panose="020B0604030504040204" pitchFamily="50" charset="-128"/>
                        </a:rPr>
                        <a:t>事業期間））</a:t>
                      </a:r>
                      <a:r>
                        <a:rPr kumimoji="1" lang="en-US" altLang="ja-JP" sz="1000" b="0" u="sng">
                          <a:solidFill>
                            <a:schemeClr val="tx1"/>
                          </a:solidFill>
                          <a:latin typeface="Meiryo UI" panose="020B0604030504040204" pitchFamily="50" charset="-128"/>
                          <a:ea typeface="Meiryo UI" panose="020B0604030504040204" pitchFamily="50" charset="-128"/>
                        </a:rPr>
                        <a:t>】</a:t>
                      </a:r>
                      <a:endParaRPr lang="ja-JP" altLang="ja-JP" sz="1000" b="0" i="0" u="sng" strike="noStrike" noProof="0">
                        <a:solidFill>
                          <a:schemeClr val="tx1"/>
                        </a:solidFill>
                        <a:latin typeface="Meiryo UI" panose="020B0604030504040204" pitchFamily="50" charset="-128"/>
                        <a:ea typeface="Meiryo UI" panose="020B0604030504040204" pitchFamily="50" charset="-128"/>
                      </a:endParaRPr>
                    </a:p>
                    <a:p>
                      <a:pPr marL="1699895" lvl="0" indent="-1447800" algn="just">
                        <a:lnSpc>
                          <a:spcPts val="1330"/>
                        </a:lnSpc>
                        <a:spcBef>
                          <a:spcPts val="0"/>
                        </a:spcBef>
                        <a:spcAft>
                          <a:spcPts val="0"/>
                        </a:spcAft>
                        <a:buNone/>
                      </a:pPr>
                      <a:r>
                        <a:rPr lang="ja-JP" altLang="en-US" sz="1000" b="0" i="0" u="none" strike="noStrike" noProof="0">
                          <a:solidFill>
                            <a:schemeClr val="tx1"/>
                          </a:solidFill>
                          <a:latin typeface="Meiryo UI" panose="020B0604030504040204" pitchFamily="50" charset="-128"/>
                          <a:ea typeface="Meiryo UI" panose="020B0604030504040204" pitchFamily="50" charset="-128"/>
                        </a:rPr>
                        <a:t>ウ</a:t>
                      </a:r>
                      <a:r>
                        <a:rPr lang="ja-JP" altLang="ja-JP" sz="1000" b="0" i="0" u="none" strike="noStrike" noProof="0">
                          <a:solidFill>
                            <a:schemeClr val="tx1"/>
                          </a:solidFill>
                          <a:latin typeface="Meiryo UI" panose="020B0604030504040204" pitchFamily="50" charset="-128"/>
                          <a:ea typeface="Meiryo UI" panose="020B0604030504040204" pitchFamily="50" charset="-128"/>
                        </a:rPr>
                        <a:t> 人材</a:t>
                      </a:r>
                      <a:r>
                        <a:rPr lang="ja-JP" altLang="en-US" sz="1000" b="0" i="0" u="none" strike="noStrike" noProof="0">
                          <a:solidFill>
                            <a:schemeClr val="tx1"/>
                          </a:solidFill>
                          <a:latin typeface="Meiryo UI" panose="020B0604030504040204" pitchFamily="50" charset="-128"/>
                          <a:ea typeface="Meiryo UI" panose="020B0604030504040204" pitchFamily="50" charset="-128"/>
                        </a:rPr>
                        <a:t>活用事</a:t>
                      </a:r>
                      <a:r>
                        <a:rPr lang="ja-JP" altLang="ja-JP" sz="1000" b="0" i="0" u="none" strike="noStrike" noProof="0">
                          <a:solidFill>
                            <a:schemeClr val="tx1"/>
                          </a:solidFill>
                          <a:latin typeface="Meiryo UI" panose="020B0604030504040204" pitchFamily="50" charset="-128"/>
                          <a:ea typeface="Meiryo UI" panose="020B0604030504040204" pitchFamily="50" charset="-128"/>
                        </a:rPr>
                        <a:t>業</a:t>
                      </a:r>
                      <a:r>
                        <a:rPr lang="en-US" altLang="ja-JP" sz="1000" b="0" i="0" u="none" strike="noStrike" noProof="0">
                          <a:solidFill>
                            <a:schemeClr val="tx1"/>
                          </a:solidFill>
                          <a:latin typeface="Meiryo UI" panose="020B0604030504040204" pitchFamily="50" charset="-128"/>
                          <a:ea typeface="Meiryo UI" panose="020B0604030504040204" pitchFamily="50" charset="-128"/>
                        </a:rPr>
                        <a:t>【</a:t>
                      </a:r>
                      <a:r>
                        <a:rPr lang="ja-JP" altLang="en-US" sz="1000" b="0" i="0" u="none" strike="noStrike" noProof="0">
                          <a:solidFill>
                            <a:schemeClr val="tx1"/>
                          </a:solidFill>
                          <a:latin typeface="Meiryo UI" panose="020B0604030504040204" pitchFamily="50" charset="-128"/>
                          <a:ea typeface="Meiryo UI" panose="020B0604030504040204" pitchFamily="50" charset="-128"/>
                        </a:rPr>
                        <a:t>交付率：定額(研修生タイプの場合は上限250万円、</a:t>
                      </a:r>
                      <a:r>
                        <a:rPr lang="ja-JP" altLang="en-US" sz="1000" b="0" i="0" u="sng" strike="noStrike" noProof="0">
                          <a:solidFill>
                            <a:schemeClr val="tx1"/>
                          </a:solidFill>
                          <a:latin typeface="Meiryo UI" panose="020B0604030504040204" pitchFamily="50" charset="-128"/>
                          <a:ea typeface="Meiryo UI" panose="020B0604030504040204" pitchFamily="50" charset="-128"/>
                        </a:rPr>
                        <a:t>専門家タイプの場合は上限650万円</a:t>
                      </a:r>
                      <a:r>
                        <a:rPr lang="ja-JP" altLang="en-US" sz="1000" b="0" i="0" u="none" strike="noStrike" noProof="0">
                          <a:solidFill>
                            <a:schemeClr val="tx1"/>
                          </a:solidFill>
                          <a:latin typeface="Meiryo UI" panose="020B0604030504040204" pitchFamily="50" charset="-128"/>
                          <a:ea typeface="Meiryo UI" panose="020B0604030504040204" pitchFamily="50" charset="-128"/>
                        </a:rPr>
                        <a:t>)</a:t>
                      </a:r>
                      <a:r>
                        <a:rPr lang="en-US" altLang="ja-JP" sz="1000" b="0" i="0" u="none" strike="noStrike" noProof="0">
                          <a:solidFill>
                            <a:schemeClr val="tx1"/>
                          </a:solidFill>
                          <a:latin typeface="Meiryo UI" panose="020B0604030504040204" pitchFamily="50" charset="-128"/>
                          <a:ea typeface="Meiryo UI" panose="020B0604030504040204" pitchFamily="50" charset="-128"/>
                        </a:rPr>
                        <a:t>】</a:t>
                      </a:r>
                      <a:endParaRPr kumimoji="1" lang="ja-JP" altLang="ja-JP" sz="1000" b="0" i="0" u="none" strike="noStrike" noProof="0">
                        <a:solidFill>
                          <a:schemeClr val="tx1"/>
                        </a:solidFill>
                        <a:latin typeface="Meiryo UI" panose="020B0604030504040204" pitchFamily="50" charset="-128"/>
                        <a:ea typeface="Meiryo UI" panose="020B0604030504040204" pitchFamily="50" charset="-128"/>
                      </a:endParaRPr>
                    </a:p>
                    <a:p>
                      <a:pPr marL="0" indent="0" algn="just">
                        <a:lnSpc>
                          <a:spcPts val="1330"/>
                        </a:lnSpc>
                        <a:spcBef>
                          <a:spcPts val="0"/>
                        </a:spcBef>
                        <a:spcAft>
                          <a:spcPts val="0"/>
                        </a:spcAft>
                      </a:pPr>
                      <a:r>
                        <a:rPr lang="en-US" altLang="ja-JP" sz="1000" b="0" u="none">
                          <a:solidFill>
                            <a:schemeClr val="tx1"/>
                          </a:solidFill>
                          <a:latin typeface="Meiryo UI" panose="020B0604030504040204" pitchFamily="50" charset="-128"/>
                          <a:ea typeface="Meiryo UI" panose="020B0604030504040204" pitchFamily="50" charset="-128"/>
                        </a:rPr>
                        <a:t>   ②</a:t>
                      </a:r>
                      <a:r>
                        <a:rPr lang="ja-JP" altLang="en-US" sz="1000" b="1" u="none">
                          <a:solidFill>
                            <a:schemeClr val="tx1"/>
                          </a:solidFill>
                          <a:latin typeface="Meiryo UI" panose="020B0604030504040204" pitchFamily="50" charset="-128"/>
                          <a:ea typeface="Meiryo UI" panose="020B0604030504040204" pitchFamily="50" charset="-128"/>
                        </a:rPr>
                        <a:t> </a:t>
                      </a:r>
                      <a:r>
                        <a:rPr kumimoji="1" lang="ja-JP" altLang="en-US" sz="1000" b="1" u="none">
                          <a:solidFill>
                            <a:schemeClr val="tx1"/>
                          </a:solidFill>
                          <a:latin typeface="Meiryo UI" panose="020B0604030504040204" pitchFamily="50" charset="-128"/>
                          <a:ea typeface="Meiryo UI" panose="020B0604030504040204" pitchFamily="50" charset="-128"/>
                        </a:rPr>
                        <a:t>広域ネットワーク推進事業</a:t>
                      </a:r>
                      <a:endParaRPr kumimoji="1" lang="en-US" altLang="ja-JP" sz="1000" b="1" u="none">
                        <a:solidFill>
                          <a:schemeClr val="tx1"/>
                        </a:solidFill>
                        <a:latin typeface="Meiryo UI" panose="020B0604030504040204" pitchFamily="50" charset="-128"/>
                        <a:ea typeface="Meiryo UI" panose="020B0604030504040204" pitchFamily="50" charset="-128"/>
                      </a:endParaRPr>
                    </a:p>
                    <a:p>
                      <a:pPr marL="266700" marR="0" lvl="0" indent="0" algn="just" defTabSz="742950" rtl="0" eaLnBrk="1" fontAlgn="auto" latinLnBrk="0" hangingPunct="1">
                        <a:lnSpc>
                          <a:spcPts val="1330"/>
                        </a:lnSpc>
                        <a:spcBef>
                          <a:spcPts val="0"/>
                        </a:spcBef>
                        <a:spcAft>
                          <a:spcPts val="0"/>
                        </a:spcAft>
                        <a:buClrTx/>
                        <a:buSzTx/>
                        <a:buFontTx/>
                        <a:buNone/>
                        <a:tabLst/>
                        <a:defRPr/>
                      </a:pPr>
                      <a:r>
                        <a:rPr kumimoji="1" lang="ja-JP" altLang="en-US" sz="1000" b="1" u="none">
                          <a:solidFill>
                            <a:schemeClr val="tx1"/>
                          </a:solidFill>
                          <a:latin typeface="Meiryo UI" panose="020B0604030504040204" pitchFamily="50" charset="-128"/>
                          <a:ea typeface="Meiryo UI" panose="020B0604030504040204" pitchFamily="50" charset="-128"/>
                        </a:rPr>
                        <a:t>　戦略的な国内外へのプロモーション</a:t>
                      </a:r>
                      <a:r>
                        <a:rPr kumimoji="1" lang="ja-JP" altLang="en-US" sz="1000" b="0" u="none">
                          <a:solidFill>
                            <a:schemeClr val="tx1"/>
                          </a:solidFill>
                          <a:latin typeface="Meiryo UI" panose="020B0604030504040204" pitchFamily="50" charset="-128"/>
                          <a:ea typeface="Meiryo UI" panose="020B0604030504040204" pitchFamily="50" charset="-128"/>
                        </a:rPr>
                        <a:t>、課題を抱える地域への</a:t>
                      </a:r>
                      <a:r>
                        <a:rPr kumimoji="1" lang="ja-JP" altLang="en-US" sz="1000" b="1" u="none">
                          <a:solidFill>
                            <a:schemeClr val="tx1"/>
                          </a:solidFill>
                          <a:latin typeface="Meiryo UI" panose="020B0604030504040204" pitchFamily="50" charset="-128"/>
                          <a:ea typeface="Meiryo UI" panose="020B0604030504040204" pitchFamily="50" charset="-128"/>
                        </a:rPr>
                        <a:t>専門家派遣・指導、ニーズ調査等を支援</a:t>
                      </a:r>
                      <a:r>
                        <a:rPr kumimoji="1" lang="ja-JP" altLang="en-US" sz="1000" b="0" u="none">
                          <a:solidFill>
                            <a:schemeClr val="tx1"/>
                          </a:solidFill>
                          <a:latin typeface="Meiryo UI" panose="020B0604030504040204" pitchFamily="50" charset="-128"/>
                          <a:ea typeface="Meiryo UI" panose="020B0604030504040204" pitchFamily="50" charset="-128"/>
                        </a:rPr>
                        <a:t>します。</a:t>
                      </a:r>
                      <a:endParaRPr kumimoji="1" lang="en-US" altLang="ja-JP" sz="1000" b="0" u="none">
                        <a:solidFill>
                          <a:schemeClr val="tx1"/>
                        </a:solidFill>
                        <a:latin typeface="Meiryo UI" panose="020B0604030504040204" pitchFamily="50" charset="-128"/>
                        <a:ea typeface="Meiryo UI" panose="020B0604030504040204" pitchFamily="50" charset="-128"/>
                      </a:endParaRPr>
                    </a:p>
                    <a:p>
                      <a:pPr marL="250825" marR="0" lvl="0" indent="15875" algn="just" defTabSz="742950" rtl="0" eaLnBrk="1" fontAlgn="auto" latinLnBrk="0" hangingPunct="1">
                        <a:lnSpc>
                          <a:spcPts val="1500"/>
                        </a:lnSpc>
                        <a:spcBef>
                          <a:spcPts val="0"/>
                        </a:spcBef>
                        <a:spcAft>
                          <a:spcPts val="0"/>
                        </a:spcAft>
                        <a:buClrTx/>
                        <a:buSzTx/>
                        <a:buFontTx/>
                        <a:buNone/>
                        <a:tabLst/>
                        <a:defRPr/>
                      </a:pPr>
                      <a:r>
                        <a:rPr kumimoji="1" lang="en-US" altLang="ja-JP" sz="1000" b="0" u="none">
                          <a:solidFill>
                            <a:schemeClr val="tx1"/>
                          </a:solidFill>
                          <a:latin typeface="Meiryo UI" panose="020B0604030504040204" pitchFamily="50" charset="-128"/>
                          <a:ea typeface="Meiryo UI" panose="020B0604030504040204" pitchFamily="50" charset="-128"/>
                        </a:rPr>
                        <a:t>【</a:t>
                      </a:r>
                      <a:r>
                        <a:rPr kumimoji="1" lang="ja-JP" altLang="en-US" sz="1000" b="0" u="none">
                          <a:solidFill>
                            <a:schemeClr val="tx1"/>
                          </a:solidFill>
                          <a:latin typeface="Meiryo UI" panose="020B0604030504040204" pitchFamily="50" charset="-128"/>
                          <a:ea typeface="Meiryo UI" panose="020B0604030504040204" pitchFamily="50" charset="-128"/>
                        </a:rPr>
                        <a:t>事業期間：１年間、交付率：定額</a:t>
                      </a:r>
                      <a:r>
                        <a:rPr kumimoji="1" lang="en-US" altLang="ja-JP" sz="1000" b="0" u="none">
                          <a:solidFill>
                            <a:schemeClr val="tx1"/>
                          </a:solidFill>
                          <a:latin typeface="Meiryo UI" panose="020B0604030504040204" pitchFamily="50" charset="-128"/>
                          <a:ea typeface="Meiryo UI" panose="020B0604030504040204" pitchFamily="50" charset="-128"/>
                        </a:rPr>
                        <a:t>】</a:t>
                      </a:r>
                    </a:p>
                    <a:p>
                      <a:pPr marL="250825" marR="0" lvl="0" indent="15875" algn="just" defTabSz="742950" rtl="0" eaLnBrk="1" fontAlgn="auto" latinLnBrk="0" hangingPunct="1">
                        <a:lnSpc>
                          <a:spcPts val="1500"/>
                        </a:lnSpc>
                        <a:spcBef>
                          <a:spcPts val="0"/>
                        </a:spcBef>
                        <a:spcAft>
                          <a:spcPts val="0"/>
                        </a:spcAft>
                        <a:buClrTx/>
                        <a:buSzTx/>
                        <a:buFontTx/>
                        <a:buNone/>
                        <a:tabLst/>
                        <a:defRPr/>
                      </a:pPr>
                      <a:endParaRPr kumimoji="1" lang="en-US" altLang="ja-JP" sz="1000" b="0" u="none">
                        <a:solidFill>
                          <a:schemeClr val="tx1"/>
                        </a:solidFill>
                        <a:latin typeface="Meiryo UI" panose="020B0604030504040204" pitchFamily="50" charset="-128"/>
                        <a:ea typeface="Meiryo UI" panose="020B0604030504040204" pitchFamily="50" charset="-128"/>
                      </a:endParaRPr>
                    </a:p>
                    <a:p>
                      <a:pPr marL="140335" indent="-140335" algn="just">
                        <a:lnSpc>
                          <a:spcPct val="150000"/>
                        </a:lnSpc>
                        <a:spcBef>
                          <a:spcPts val="0"/>
                        </a:spcBef>
                        <a:spcAft>
                          <a:spcPts val="0"/>
                        </a:spcAft>
                      </a:pPr>
                      <a:r>
                        <a:rPr kumimoji="1" lang="ja-JP" altLang="en-US" sz="1000" b="1" u="none">
                          <a:solidFill>
                            <a:schemeClr val="tx1"/>
                          </a:solidFill>
                          <a:latin typeface="Meiryo UI" panose="020B0604030504040204" pitchFamily="50" charset="-128"/>
                          <a:ea typeface="Meiryo UI" panose="020B0604030504040204" pitchFamily="50" charset="-128"/>
                        </a:rPr>
                        <a:t>２．農山漁村発イノベーション整備事業（農泊推進型）</a:t>
                      </a:r>
                      <a:endParaRPr kumimoji="1" lang="en-US" altLang="ja-JP" sz="1000" b="1" u="none">
                        <a:solidFill>
                          <a:schemeClr val="tx1"/>
                        </a:solidFill>
                        <a:latin typeface="Meiryo UI" panose="020B0604030504040204" pitchFamily="50" charset="-128"/>
                        <a:ea typeface="Meiryo UI" panose="020B0604030504040204" pitchFamily="50" charset="-128"/>
                      </a:endParaRPr>
                    </a:p>
                    <a:p>
                      <a:pPr marL="252000" marR="0" lvl="0" indent="-126000" algn="just" defTabSz="742950" rtl="0" eaLnBrk="1" fontAlgn="auto" latinLnBrk="0" hangingPunct="1">
                        <a:lnSpc>
                          <a:spcPts val="1300"/>
                        </a:lnSpc>
                        <a:spcBef>
                          <a:spcPts val="0"/>
                        </a:spcBef>
                        <a:spcAft>
                          <a:spcPts val="0"/>
                        </a:spcAft>
                        <a:buClrTx/>
                        <a:buSzTx/>
                        <a:buFontTx/>
                        <a:buNone/>
                        <a:tabLst/>
                        <a:defRPr/>
                      </a:pPr>
                      <a:r>
                        <a:rPr kumimoji="1" lang="ja-JP" altLang="en-US" sz="1000" b="0" u="none">
                          <a:solidFill>
                            <a:schemeClr val="tx1"/>
                          </a:solidFill>
                          <a:latin typeface="Meiryo UI" panose="020B0604030504040204" pitchFamily="50" charset="-128"/>
                          <a:ea typeface="Meiryo UI" panose="020B0604030504040204" pitchFamily="50" charset="-128"/>
                        </a:rPr>
                        <a:t>① 農泊の推進に必要な</a:t>
                      </a:r>
                      <a:r>
                        <a:rPr kumimoji="1" lang="ja-JP" altLang="en-US" sz="1000" b="1" u="none">
                          <a:solidFill>
                            <a:schemeClr val="tx1"/>
                          </a:solidFill>
                          <a:latin typeface="Meiryo UI" panose="020B0604030504040204" pitchFamily="50" charset="-128"/>
                          <a:ea typeface="Meiryo UI" panose="020B0604030504040204" pitchFamily="50" charset="-128"/>
                        </a:rPr>
                        <a:t>古民家等を活用した滞在施設</a:t>
                      </a:r>
                      <a:r>
                        <a:rPr kumimoji="1" lang="ja-JP" altLang="en-US" sz="1000" b="0" u="none">
                          <a:solidFill>
                            <a:schemeClr val="tx1"/>
                          </a:solidFill>
                          <a:latin typeface="Meiryo UI" panose="020B0604030504040204" pitchFamily="50" charset="-128"/>
                          <a:ea typeface="Meiryo UI" panose="020B0604030504040204" pitchFamily="50" charset="-128"/>
                        </a:rPr>
                        <a:t>、</a:t>
                      </a:r>
                      <a:r>
                        <a:rPr kumimoji="1" lang="ja-JP" altLang="en-US" sz="1000" b="1" u="none">
                          <a:solidFill>
                            <a:schemeClr val="tx1"/>
                          </a:solidFill>
                          <a:latin typeface="Meiryo UI" panose="020B0604030504040204" pitchFamily="50" charset="-128"/>
                          <a:ea typeface="Meiryo UI" panose="020B0604030504040204" pitchFamily="50" charset="-128"/>
                        </a:rPr>
                        <a:t>一棟貸し施設</a:t>
                      </a:r>
                      <a:r>
                        <a:rPr kumimoji="1" lang="ja-JP" altLang="en-US" sz="1000" b="0" u="none">
                          <a:solidFill>
                            <a:schemeClr val="tx1"/>
                          </a:solidFill>
                          <a:latin typeface="Meiryo UI" panose="020B0604030504040204" pitchFamily="50" charset="-128"/>
                          <a:ea typeface="Meiryo UI" panose="020B0604030504040204" pitchFamily="50" charset="-128"/>
                        </a:rPr>
                        <a:t>、</a:t>
                      </a:r>
                      <a:r>
                        <a:rPr kumimoji="1" lang="ja-JP" altLang="en-US" sz="1000" b="1" u="none">
                          <a:solidFill>
                            <a:schemeClr val="tx1"/>
                          </a:solidFill>
                          <a:latin typeface="Meiryo UI" panose="020B0604030504040204" pitchFamily="50" charset="-128"/>
                          <a:ea typeface="Meiryo UI" panose="020B0604030504040204" pitchFamily="50" charset="-128"/>
                        </a:rPr>
                        <a:t>体験・交流施設等の整備を支援</a:t>
                      </a:r>
                      <a:r>
                        <a:rPr kumimoji="1" lang="ja-JP" altLang="en-US" sz="1000" b="0" u="none">
                          <a:solidFill>
                            <a:schemeClr val="tx1"/>
                          </a:solidFill>
                          <a:latin typeface="Meiryo UI" panose="020B0604030504040204" pitchFamily="50" charset="-128"/>
                          <a:ea typeface="Meiryo UI" panose="020B0604030504040204" pitchFamily="50" charset="-128"/>
                        </a:rPr>
                        <a:t>します。</a:t>
                      </a:r>
                      <a:endParaRPr kumimoji="1" lang="en-US" altLang="ja-JP" sz="1000" b="0" u="none">
                        <a:solidFill>
                          <a:schemeClr val="tx1"/>
                        </a:solidFill>
                        <a:latin typeface="Meiryo UI" panose="020B0604030504040204" pitchFamily="50" charset="-128"/>
                        <a:ea typeface="Meiryo UI" panose="020B0604030504040204" pitchFamily="50" charset="-128"/>
                      </a:endParaRPr>
                    </a:p>
                    <a:p>
                      <a:pPr marL="265113" marR="0" lvl="0" indent="1588" algn="just" defTabSz="742950" rtl="0" eaLnBrk="1" fontAlgn="auto" latinLnBrk="0" hangingPunct="1">
                        <a:lnSpc>
                          <a:spcPts val="1300"/>
                        </a:lnSpc>
                        <a:spcBef>
                          <a:spcPts val="0"/>
                        </a:spcBef>
                        <a:spcAft>
                          <a:spcPts val="0"/>
                        </a:spcAft>
                        <a:buClrTx/>
                        <a:buSzTx/>
                        <a:buFontTx/>
                        <a:buNone/>
                        <a:tabLst/>
                        <a:defRPr/>
                      </a:pPr>
                      <a:r>
                        <a:rPr kumimoji="1" lang="en-US" altLang="ja-JP" sz="1000" b="0" u="none">
                          <a:solidFill>
                            <a:schemeClr val="tx1"/>
                          </a:solidFill>
                          <a:latin typeface="Meiryo UI" panose="020B0604030504040204" pitchFamily="50" charset="-128"/>
                          <a:ea typeface="Meiryo UI" panose="020B0604030504040204" pitchFamily="50" charset="-128"/>
                        </a:rPr>
                        <a:t>【</a:t>
                      </a:r>
                      <a:r>
                        <a:rPr kumimoji="1" lang="ja-JP" altLang="en-US" sz="1000" b="0" u="none">
                          <a:solidFill>
                            <a:schemeClr val="tx1"/>
                          </a:solidFill>
                          <a:latin typeface="Meiryo UI" panose="020B0604030504040204" pitchFamily="50" charset="-128"/>
                          <a:ea typeface="Meiryo UI" panose="020B0604030504040204" pitchFamily="50" charset="-128"/>
                        </a:rPr>
                        <a:t>事業期間：上限２年間、交付率：</a:t>
                      </a:r>
                      <a:r>
                        <a:rPr kumimoji="1" lang="en-US" altLang="ja-JP" sz="1000" b="0" u="none">
                          <a:solidFill>
                            <a:schemeClr val="tx1"/>
                          </a:solidFill>
                          <a:latin typeface="Meiryo UI" panose="020B0604030504040204" pitchFamily="50" charset="-128"/>
                          <a:ea typeface="Meiryo UI" panose="020B0604030504040204" pitchFamily="50" charset="-128"/>
                        </a:rPr>
                        <a:t>1/2</a:t>
                      </a:r>
                      <a:r>
                        <a:rPr kumimoji="1" lang="ja-JP" altLang="en-US" sz="1000" b="0" u="none">
                          <a:solidFill>
                            <a:schemeClr val="tx1"/>
                          </a:solidFill>
                          <a:latin typeface="Meiryo UI" panose="020B0604030504040204" pitchFamily="50" charset="-128"/>
                          <a:ea typeface="Meiryo UI" panose="020B0604030504040204" pitchFamily="50" charset="-128"/>
                        </a:rPr>
                        <a:t>（上限</a:t>
                      </a:r>
                      <a:r>
                        <a:rPr kumimoji="1" lang="en-US" altLang="ja-JP" sz="1000" b="0" u="none">
                          <a:solidFill>
                            <a:schemeClr val="tx1"/>
                          </a:solidFill>
                          <a:latin typeface="Meiryo UI" panose="020B0604030504040204" pitchFamily="50" charset="-128"/>
                          <a:ea typeface="Meiryo UI" panose="020B0604030504040204" pitchFamily="50" charset="-128"/>
                        </a:rPr>
                        <a:t>2,500</a:t>
                      </a:r>
                      <a:r>
                        <a:rPr kumimoji="1" lang="ja-JP" altLang="en-US" sz="1000" b="0" u="none">
                          <a:solidFill>
                            <a:schemeClr val="tx1"/>
                          </a:solidFill>
                          <a:latin typeface="Meiryo UI" panose="020B0604030504040204" pitchFamily="50" charset="-128"/>
                          <a:ea typeface="Meiryo UI" panose="020B0604030504040204" pitchFamily="50" charset="-128"/>
                        </a:rPr>
                        <a:t>万円</a:t>
                      </a:r>
                      <a:r>
                        <a:rPr kumimoji="1" lang="en-US" altLang="ja-JP" sz="1000" b="0" u="none">
                          <a:solidFill>
                            <a:schemeClr val="tx1"/>
                          </a:solidFill>
                          <a:latin typeface="Meiryo UI" panose="020B0604030504040204" pitchFamily="50" charset="-128"/>
                          <a:ea typeface="Meiryo UI" panose="020B0604030504040204" pitchFamily="50" charset="-128"/>
                        </a:rPr>
                        <a:t>/</a:t>
                      </a:r>
                      <a:r>
                        <a:rPr kumimoji="1" lang="ja-JP" altLang="en-US" sz="1000" b="0" u="none">
                          <a:solidFill>
                            <a:schemeClr val="tx1"/>
                          </a:solidFill>
                          <a:latin typeface="Meiryo UI" panose="020B0604030504040204" pitchFamily="50" charset="-128"/>
                          <a:ea typeface="Meiryo UI" panose="020B0604030504040204" pitchFamily="50" charset="-128"/>
                        </a:rPr>
                        <a:t>事業期間</a:t>
                      </a:r>
                      <a:r>
                        <a:rPr kumimoji="1" lang="en-US" altLang="ja-JP" sz="1000" b="0" u="none">
                          <a:solidFill>
                            <a:schemeClr val="tx1"/>
                          </a:solidFill>
                          <a:latin typeface="Meiryo UI" panose="020B0604030504040204" pitchFamily="50" charset="-128"/>
                          <a:ea typeface="Meiryo UI" panose="020B0604030504040204" pitchFamily="50" charset="-128"/>
                        </a:rPr>
                        <a:t>※</a:t>
                      </a:r>
                      <a:r>
                        <a:rPr kumimoji="1" lang="ja-JP" altLang="en-US" sz="1000" b="0" u="none">
                          <a:solidFill>
                            <a:schemeClr val="tx1"/>
                          </a:solidFill>
                          <a:latin typeface="Meiryo UI" panose="020B0604030504040204" pitchFamily="50" charset="-128"/>
                          <a:ea typeface="Meiryo UI" panose="020B0604030504040204" pitchFamily="50" charset="-128"/>
                        </a:rPr>
                        <a:t>）</a:t>
                      </a:r>
                      <a:r>
                        <a:rPr kumimoji="1" lang="en-US" altLang="ja-JP" sz="1000" b="0" u="none">
                          <a:solidFill>
                            <a:schemeClr val="tx1"/>
                          </a:solidFill>
                          <a:latin typeface="Meiryo UI" panose="020B0604030504040204" pitchFamily="50" charset="-128"/>
                          <a:ea typeface="Meiryo UI" panose="020B0604030504040204" pitchFamily="50" charset="-128"/>
                        </a:rPr>
                        <a:t>】</a:t>
                      </a:r>
                    </a:p>
                    <a:p>
                      <a:pPr marL="252000" marR="0" lvl="0" indent="0" algn="just" defTabSz="742950" rtl="0" eaLnBrk="1" fontAlgn="auto" latinLnBrk="0" hangingPunct="1">
                        <a:lnSpc>
                          <a:spcPts val="1300"/>
                        </a:lnSpc>
                        <a:spcBef>
                          <a:spcPts val="0"/>
                        </a:spcBef>
                        <a:spcAft>
                          <a:spcPts val="0"/>
                        </a:spcAft>
                        <a:buClrTx/>
                        <a:buSzTx/>
                        <a:buFontTx/>
                        <a:buNone/>
                        <a:tabLst/>
                        <a:defRPr/>
                      </a:pPr>
                      <a:r>
                        <a:rPr kumimoji="1" lang="ja-JP" altLang="en-US" sz="1000" b="0" u="none">
                          <a:solidFill>
                            <a:schemeClr val="tx1"/>
                          </a:solidFill>
                          <a:latin typeface="Meiryo UI" panose="020B0604030504040204" pitchFamily="50" charset="-128"/>
                          <a:ea typeface="Meiryo UI" panose="020B0604030504040204" pitchFamily="50" charset="-128"/>
                        </a:rPr>
                        <a:t>（</a:t>
                      </a:r>
                      <a:r>
                        <a:rPr kumimoji="1" lang="en-US" altLang="ja-JP" sz="1000" b="0" u="none">
                          <a:solidFill>
                            <a:schemeClr val="tx1"/>
                          </a:solidFill>
                          <a:latin typeface="Meiryo UI" panose="020B0604030504040204" pitchFamily="50" charset="-128"/>
                          <a:ea typeface="Meiryo UI" panose="020B0604030504040204" pitchFamily="50" charset="-128"/>
                        </a:rPr>
                        <a:t>※ </a:t>
                      </a:r>
                      <a:r>
                        <a:rPr kumimoji="1" lang="ja-JP" altLang="en-US" sz="1000" b="0" u="none">
                          <a:solidFill>
                            <a:schemeClr val="tx1"/>
                          </a:solidFill>
                          <a:latin typeface="Meiryo UI" panose="020B0604030504040204" pitchFamily="50" charset="-128"/>
                          <a:ea typeface="Meiryo UI" panose="020B0604030504040204" pitchFamily="50" charset="-128"/>
                        </a:rPr>
                        <a:t>遊休資産の改修：上限</a:t>
                      </a:r>
                      <a:r>
                        <a:rPr kumimoji="1" lang="en-US" altLang="ja-JP" sz="1000" b="0" u="none">
                          <a:solidFill>
                            <a:schemeClr val="tx1"/>
                          </a:solidFill>
                          <a:latin typeface="Meiryo UI" panose="020B0604030504040204" pitchFamily="50" charset="-128"/>
                          <a:ea typeface="Meiryo UI" panose="020B0604030504040204" pitchFamily="50" charset="-128"/>
                        </a:rPr>
                        <a:t>5,000</a:t>
                      </a:r>
                      <a:r>
                        <a:rPr kumimoji="1" lang="ja-JP" altLang="en-US" sz="1000" b="0" u="none">
                          <a:solidFill>
                            <a:schemeClr val="tx1"/>
                          </a:solidFill>
                          <a:latin typeface="Meiryo UI" panose="020B0604030504040204" pitchFamily="50" charset="-128"/>
                          <a:ea typeface="Meiryo UI" panose="020B0604030504040204" pitchFamily="50" charset="-128"/>
                        </a:rPr>
                        <a:t>万円、市町村所有の遊休資産を宿泊施設として改修：上限１億円）</a:t>
                      </a:r>
                      <a:endParaRPr kumimoji="1" lang="en-US" altLang="ja-JP" sz="1000" b="0" u="none">
                        <a:solidFill>
                          <a:schemeClr val="tx1"/>
                        </a:solidFill>
                        <a:latin typeface="Meiryo UI" panose="020B0604030504040204" pitchFamily="50" charset="-128"/>
                        <a:ea typeface="Meiryo UI" panose="020B0604030504040204" pitchFamily="50" charset="-128"/>
                      </a:endParaRPr>
                    </a:p>
                    <a:p>
                      <a:pPr marL="252000" marR="0" lvl="0" indent="-126000" algn="just" defTabSz="742950" rtl="0" eaLnBrk="1" fontAlgn="auto" latinLnBrk="0" hangingPunct="1">
                        <a:lnSpc>
                          <a:spcPts val="1300"/>
                        </a:lnSpc>
                        <a:spcBef>
                          <a:spcPts val="0"/>
                        </a:spcBef>
                        <a:spcAft>
                          <a:spcPts val="0"/>
                        </a:spcAft>
                        <a:buClrTx/>
                        <a:buSzTx/>
                        <a:buFontTx/>
                        <a:buNone/>
                        <a:tabLst/>
                        <a:defRPr/>
                      </a:pPr>
                      <a:r>
                        <a:rPr kumimoji="1" lang="ja-JP" altLang="en-US" sz="1000" b="0" u="none">
                          <a:solidFill>
                            <a:schemeClr val="tx1"/>
                          </a:solidFill>
                          <a:latin typeface="Meiryo UI" panose="020B0604030504040204" pitchFamily="50" charset="-128"/>
                          <a:ea typeface="Meiryo UI" panose="020B0604030504040204" pitchFamily="50" charset="-128"/>
                        </a:rPr>
                        <a:t>② </a:t>
                      </a:r>
                      <a:r>
                        <a:rPr kumimoji="1" lang="ja-JP" altLang="en-US" sz="1000" b="1" u="none">
                          <a:solidFill>
                            <a:schemeClr val="tx1"/>
                          </a:solidFill>
                          <a:latin typeface="Meiryo UI" panose="020B0604030504040204" pitchFamily="50" charset="-128"/>
                          <a:ea typeface="Meiryo UI" panose="020B0604030504040204" pitchFamily="50" charset="-128"/>
                        </a:rPr>
                        <a:t>農家民泊等における小規模な改修を支援</a:t>
                      </a:r>
                      <a:r>
                        <a:rPr kumimoji="1" lang="ja-JP" altLang="en-US" sz="1000" b="0" u="none">
                          <a:solidFill>
                            <a:schemeClr val="tx1"/>
                          </a:solidFill>
                          <a:latin typeface="Meiryo UI" panose="020B0604030504040204" pitchFamily="50" charset="-128"/>
                          <a:ea typeface="Meiryo UI" panose="020B0604030504040204" pitchFamily="50" charset="-128"/>
                        </a:rPr>
                        <a:t>します。</a:t>
                      </a:r>
                    </a:p>
                    <a:p>
                      <a:pPr marL="265113" marR="0" lvl="0" indent="0" algn="just" defTabSz="742950" rtl="0" eaLnBrk="1" fontAlgn="auto" latinLnBrk="0" hangingPunct="1">
                        <a:lnSpc>
                          <a:spcPts val="1300"/>
                        </a:lnSpc>
                        <a:spcBef>
                          <a:spcPts val="0"/>
                        </a:spcBef>
                        <a:spcAft>
                          <a:spcPts val="0"/>
                        </a:spcAft>
                        <a:buClrTx/>
                        <a:buSzTx/>
                        <a:buFontTx/>
                        <a:buNone/>
                        <a:tabLst/>
                        <a:defRPr/>
                      </a:pPr>
                      <a:r>
                        <a:rPr kumimoji="1" lang="en-US" altLang="ja-JP" sz="1000" b="0" u="none">
                          <a:solidFill>
                            <a:schemeClr val="tx1"/>
                          </a:solidFill>
                          <a:latin typeface="Meiryo UI" panose="020B0604030504040204" pitchFamily="50" charset="-128"/>
                          <a:ea typeface="Meiryo UI" panose="020B0604030504040204" pitchFamily="50" charset="-128"/>
                        </a:rPr>
                        <a:t>【</a:t>
                      </a:r>
                      <a:r>
                        <a:rPr kumimoji="1" lang="ja-JP" altLang="en-US" sz="1000" b="0" u="none">
                          <a:solidFill>
                            <a:schemeClr val="tx1"/>
                          </a:solidFill>
                          <a:latin typeface="Meiryo UI" panose="020B0604030504040204" pitchFamily="50" charset="-128"/>
                          <a:ea typeface="Meiryo UI" panose="020B0604030504040204" pitchFamily="50" charset="-128"/>
                        </a:rPr>
                        <a:t>事業期間：１年間、交付率：</a:t>
                      </a:r>
                      <a:r>
                        <a:rPr kumimoji="1" lang="en-US" altLang="ja-JP" sz="1000" b="0" u="none">
                          <a:solidFill>
                            <a:schemeClr val="tx1"/>
                          </a:solidFill>
                          <a:latin typeface="Meiryo UI" panose="020B0604030504040204" pitchFamily="50" charset="-128"/>
                          <a:ea typeface="Meiryo UI" panose="020B0604030504040204" pitchFamily="50" charset="-128"/>
                        </a:rPr>
                        <a:t>1/2</a:t>
                      </a:r>
                      <a:r>
                        <a:rPr kumimoji="1" lang="ja-JP" altLang="en-US" sz="1000" b="0" u="none">
                          <a:solidFill>
                            <a:schemeClr val="tx1"/>
                          </a:solidFill>
                          <a:latin typeface="Meiryo UI" panose="020B0604030504040204" pitchFamily="50" charset="-128"/>
                          <a:ea typeface="Meiryo UI" panose="020B0604030504040204" pitchFamily="50" charset="-128"/>
                        </a:rPr>
                        <a:t>（上限</a:t>
                      </a:r>
                      <a:r>
                        <a:rPr kumimoji="1" lang="en-US" altLang="ja-JP" sz="1000" b="0" u="none">
                          <a:solidFill>
                            <a:schemeClr val="tx1"/>
                          </a:solidFill>
                          <a:latin typeface="Meiryo UI" panose="020B0604030504040204" pitchFamily="50" charset="-128"/>
                          <a:ea typeface="Meiryo UI" panose="020B0604030504040204" pitchFamily="50" charset="-128"/>
                        </a:rPr>
                        <a:t>1,000</a:t>
                      </a:r>
                      <a:r>
                        <a:rPr kumimoji="1" lang="ja-JP" altLang="en-US" sz="1000" b="0" u="none">
                          <a:solidFill>
                            <a:schemeClr val="tx1"/>
                          </a:solidFill>
                          <a:latin typeface="Meiryo UI" panose="020B0604030504040204" pitchFamily="50" charset="-128"/>
                          <a:ea typeface="Meiryo UI" panose="020B0604030504040204" pitchFamily="50" charset="-128"/>
                        </a:rPr>
                        <a:t>万円</a:t>
                      </a:r>
                      <a:r>
                        <a:rPr kumimoji="1" lang="en-US" altLang="ja-JP" sz="1000" b="0" u="none">
                          <a:solidFill>
                            <a:schemeClr val="tx1"/>
                          </a:solidFill>
                          <a:latin typeface="Meiryo UI" panose="020B0604030504040204" pitchFamily="50" charset="-128"/>
                          <a:ea typeface="Meiryo UI" panose="020B0604030504040204" pitchFamily="50" charset="-128"/>
                        </a:rPr>
                        <a:t>/</a:t>
                      </a:r>
                      <a:r>
                        <a:rPr kumimoji="1" lang="ja-JP" altLang="en-US" sz="1000" b="0" u="none">
                          <a:solidFill>
                            <a:schemeClr val="tx1"/>
                          </a:solidFill>
                          <a:latin typeface="Meiryo UI" panose="020B0604030504040204" pitchFamily="50" charset="-128"/>
                          <a:ea typeface="Meiryo UI" panose="020B0604030504040204" pitchFamily="50" charset="-128"/>
                        </a:rPr>
                        <a:t>経営者かつ</a:t>
                      </a:r>
                      <a:r>
                        <a:rPr kumimoji="1" lang="en-US" altLang="ja-JP" sz="1000" b="0" u="none">
                          <a:solidFill>
                            <a:schemeClr val="tx1"/>
                          </a:solidFill>
                          <a:latin typeface="Meiryo UI" panose="020B0604030504040204" pitchFamily="50" charset="-128"/>
                          <a:ea typeface="Meiryo UI" panose="020B0604030504040204" pitchFamily="50" charset="-128"/>
                        </a:rPr>
                        <a:t>5,000</a:t>
                      </a:r>
                      <a:r>
                        <a:rPr kumimoji="1" lang="ja-JP" altLang="en-US" sz="1000" b="0" u="none">
                          <a:solidFill>
                            <a:schemeClr val="tx1"/>
                          </a:solidFill>
                          <a:latin typeface="Meiryo UI" panose="020B0604030504040204" pitchFamily="50" charset="-128"/>
                          <a:ea typeface="Meiryo UI" panose="020B0604030504040204" pitchFamily="50" charset="-128"/>
                        </a:rPr>
                        <a:t>万円</a:t>
                      </a:r>
                      <a:r>
                        <a:rPr kumimoji="1" lang="en-US" altLang="ja-JP" sz="1000" b="0" u="none">
                          <a:solidFill>
                            <a:schemeClr val="tx1"/>
                          </a:solidFill>
                          <a:latin typeface="Meiryo UI" panose="020B0604030504040204" pitchFamily="50" charset="-128"/>
                          <a:ea typeface="Meiryo UI" panose="020B0604030504040204" pitchFamily="50" charset="-128"/>
                        </a:rPr>
                        <a:t>/</a:t>
                      </a:r>
                      <a:r>
                        <a:rPr kumimoji="1" lang="ja-JP" altLang="en-US" sz="1000" b="0" u="none">
                          <a:solidFill>
                            <a:schemeClr val="tx1"/>
                          </a:solidFill>
                          <a:latin typeface="Meiryo UI" panose="020B0604030504040204" pitchFamily="50" charset="-128"/>
                          <a:ea typeface="Meiryo UI" panose="020B0604030504040204" pitchFamily="50" charset="-128"/>
                        </a:rPr>
                        <a:t>地域、</a:t>
                      </a:r>
                      <a:r>
                        <a:rPr kumimoji="1" lang="ja-JP" altLang="en-US" sz="10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農家民宿へ転換する場</a:t>
                      </a:r>
                      <a:endParaRPr kumimoji="1" lang="en-US" altLang="ja-JP" sz="10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65113" marR="0" lvl="0" indent="0" algn="just" defTabSz="742950" rtl="0" eaLnBrk="1" fontAlgn="auto" latinLnBrk="0" hangingPunct="1">
                        <a:lnSpc>
                          <a:spcPts val="13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合は上限</a:t>
                      </a:r>
                      <a:r>
                        <a:rPr kumimoji="1" lang="en-US" altLang="ja-JP" sz="10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100</a:t>
                      </a:r>
                      <a:r>
                        <a:rPr kumimoji="1" lang="ja-JP" altLang="en-US" sz="10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万円を加算</a:t>
                      </a:r>
                      <a:r>
                        <a:rPr kumimoji="1" lang="ja-JP" altLang="en-US" sz="1000" b="0" u="none">
                          <a:solidFill>
                            <a:schemeClr val="tx1"/>
                          </a:solidFill>
                          <a:latin typeface="Meiryo UI" panose="020B0604030504040204" pitchFamily="50" charset="-128"/>
                          <a:ea typeface="Meiryo UI" panose="020B0604030504040204" pitchFamily="50" charset="-128"/>
                        </a:rPr>
                        <a:t>）</a:t>
                      </a:r>
                      <a:r>
                        <a:rPr kumimoji="1" lang="en-US" altLang="ja-JP" sz="1000" b="0" u="none">
                          <a:solidFill>
                            <a:schemeClr val="tx1"/>
                          </a:solidFill>
                          <a:latin typeface="Meiryo UI" panose="020B0604030504040204" pitchFamily="50" charset="-128"/>
                          <a:ea typeface="Meiryo UI" panose="020B0604030504040204" pitchFamily="50" charset="-128"/>
                        </a:rPr>
                        <a:t>】</a:t>
                      </a:r>
                    </a:p>
                    <a:p>
                      <a:pPr marL="140400" indent="-140400" algn="just">
                        <a:lnSpc>
                          <a:spcPts val="1400"/>
                        </a:lnSpc>
                        <a:spcBef>
                          <a:spcPts val="0"/>
                        </a:spcBef>
                        <a:spcAft>
                          <a:spcPts val="0"/>
                        </a:spcAft>
                      </a:pPr>
                      <a:endParaRPr kumimoji="1" lang="en-US" altLang="ja-JP" sz="1000" b="1" u="none">
                        <a:solidFill>
                          <a:schemeClr val="tx1"/>
                        </a:solidFill>
                        <a:latin typeface="Meiryo UI" panose="020B0604030504040204" pitchFamily="50" charset="-128"/>
                        <a:ea typeface="Meiryo UI" panose="020B0604030504040204" pitchFamily="50" charset="-128"/>
                      </a:endParaRPr>
                    </a:p>
                  </a:txBody>
                  <a:tcPr marL="84406" marR="84406" marT="42203" marB="42203">
                    <a:lnL w="12700" cmpd="sng">
                      <a:noFill/>
                    </a:lnL>
                    <a:lnR w="1905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endParaRPr kumimoji="1" lang="ja-JP" altLang="en-US" sz="1000" u="none">
                        <a:solidFill>
                          <a:schemeClr val="tx1"/>
                        </a:solidFill>
                        <a:latin typeface="Meiryo UI" panose="020B0604030504040204" pitchFamily="50" charset="-128"/>
                        <a:ea typeface="Meiryo UI" panose="020B0604030504040204" pitchFamily="50" charset="-128"/>
                      </a:endParaRPr>
                    </a:p>
                  </a:txBody>
                  <a:tcPr marL="84406" marR="84406" marT="42203" marB="42203">
                    <a:lnL w="19050" cap="flat" cmpd="sng" algn="ctr">
                      <a:solidFill>
                        <a:schemeClr val="bg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25939766"/>
                  </a:ext>
                </a:extLst>
              </a:tr>
              <a:tr h="580819">
                <a:tc>
                  <a:txBody>
                    <a:bodyPr/>
                    <a:lstStyle/>
                    <a:p>
                      <a:pPr marL="140400" marR="0" lvl="0" indent="-140400" algn="just" defTabSz="742950" rtl="0" eaLnBrk="1" fontAlgn="auto" latinLnBrk="0" hangingPunct="1">
                        <a:lnSpc>
                          <a:spcPts val="1400"/>
                        </a:lnSpc>
                        <a:spcBef>
                          <a:spcPts val="0"/>
                        </a:spcBef>
                        <a:spcAft>
                          <a:spcPts val="0"/>
                        </a:spcAft>
                        <a:buClrTx/>
                        <a:buSzTx/>
                        <a:buFontTx/>
                        <a:buNone/>
                        <a:tabLst/>
                        <a:defRPr/>
                      </a:pPr>
                      <a:r>
                        <a:rPr kumimoji="1" lang="ja-JP" altLang="en-US" sz="1000" b="0" u="none">
                          <a:solidFill>
                            <a:schemeClr val="tx1"/>
                          </a:solidFill>
                          <a:latin typeface="Meiryo UI" panose="020B0604030504040204" pitchFamily="50" charset="-128"/>
                          <a:ea typeface="Meiryo UI" panose="020B0604030504040204" pitchFamily="50" charset="-128"/>
                        </a:rPr>
                        <a:t>　　　　　　　　　　　　　　　　　　　　　　　　　　　　　　　　　　　　　　　　　　　　　　　　　　　　　　　　　　　</a:t>
                      </a:r>
                      <a:r>
                        <a:rPr kumimoji="1" lang="en-US" altLang="ja-JP" sz="1000" b="0" u="none">
                          <a:solidFill>
                            <a:schemeClr val="tx1"/>
                          </a:solidFill>
                          <a:latin typeface="Meiryo UI" panose="020B0604030504040204" pitchFamily="50" charset="-128"/>
                          <a:ea typeface="Meiryo UI" panose="020B0604030504040204" pitchFamily="50" charset="-128"/>
                        </a:rPr>
                        <a:t>※</a:t>
                      </a:r>
                      <a:r>
                        <a:rPr kumimoji="1" lang="ja-JP" altLang="en-US" sz="1000" b="0" u="none">
                          <a:solidFill>
                            <a:schemeClr val="tx1"/>
                          </a:solidFill>
                          <a:latin typeface="Meiryo UI" panose="020B0604030504040204" pitchFamily="50" charset="-128"/>
                          <a:ea typeface="Meiryo UI" panose="020B0604030504040204" pitchFamily="50" charset="-128"/>
                        </a:rPr>
                        <a:t>下線部は拡充内容</a:t>
                      </a:r>
                    </a:p>
                  </a:txBody>
                  <a:tcPr marL="84406" marR="84406" marT="42203" marB="42203">
                    <a:lnL w="12700" cmpd="sng">
                      <a:noFill/>
                    </a:lnL>
                    <a:lnR w="1905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endParaRPr kumimoji="1" lang="ja-JP" altLang="en-US" sz="1000" u="none">
                        <a:solidFill>
                          <a:schemeClr val="tx1"/>
                        </a:solidFill>
                        <a:latin typeface="Meiryo UI" panose="020B0604030504040204" pitchFamily="50" charset="-128"/>
                        <a:ea typeface="Meiryo UI" panose="020B0604030504040204" pitchFamily="50" charset="-128"/>
                      </a:endParaRPr>
                    </a:p>
                  </a:txBody>
                  <a:tcPr marL="84406" marR="84406" marT="42203" marB="42203">
                    <a:lnL w="19050" cap="flat" cmpd="sng" algn="ctr">
                      <a:solidFill>
                        <a:schemeClr val="bg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042808"/>
                  </a:ext>
                </a:extLst>
              </a:tr>
            </a:tbl>
          </a:graphicData>
        </a:graphic>
      </p:graphicFrame>
      <p:sp>
        <p:nvSpPr>
          <p:cNvPr id="99" name="テキスト ボックス 98">
            <a:extLst>
              <a:ext uri="{FF2B5EF4-FFF2-40B4-BE49-F238E27FC236}">
                <a16:creationId xmlns:a16="http://schemas.microsoft.com/office/drawing/2014/main" id="{AF7AB06A-F245-EC99-A526-02363A2EB190}"/>
              </a:ext>
            </a:extLst>
          </p:cNvPr>
          <p:cNvSpPr txBox="1"/>
          <p:nvPr/>
        </p:nvSpPr>
        <p:spPr>
          <a:xfrm>
            <a:off x="0" y="6331402"/>
            <a:ext cx="8754342" cy="262829"/>
          </a:xfrm>
          <a:prstGeom prst="rect">
            <a:avLst/>
          </a:prstGeom>
          <a:noFill/>
        </p:spPr>
        <p:txBody>
          <a:bodyPr wrap="square" rtlCol="0" anchor="b">
            <a:spAutoFit/>
          </a:bodyPr>
          <a:lstStyle/>
          <a:p>
            <a:pPr algn="r" defTabSz="844078">
              <a:defRPr/>
            </a:pPr>
            <a:r>
              <a:rPr lang="ja-JP" altLang="en-US" sz="1108">
                <a:solidFill>
                  <a:prstClr val="black"/>
                </a:solidFill>
                <a:latin typeface="Meiryo UI"/>
                <a:ea typeface="Meiryo UI"/>
              </a:rPr>
              <a:t>［お問い合わせ先］</a:t>
            </a:r>
            <a:r>
              <a:rPr lang="zh-TW" altLang="en-US" sz="1108">
                <a:solidFill>
                  <a:prstClr val="black"/>
                </a:solidFill>
                <a:latin typeface="Meiryo UI"/>
                <a:ea typeface="Meiryo UI"/>
              </a:rPr>
              <a:t>農村振興局都市農村交流課</a:t>
            </a:r>
            <a:r>
              <a:rPr lang="ja-JP" altLang="en-US" sz="1108">
                <a:solidFill>
                  <a:prstClr val="black"/>
                </a:solidFill>
                <a:latin typeface="Meiryo UI"/>
                <a:ea typeface="Meiryo UI"/>
              </a:rPr>
              <a:t>（</a:t>
            </a:r>
            <a:r>
              <a:rPr lang="en-US" altLang="ja-JP" sz="1108">
                <a:solidFill>
                  <a:prstClr val="black"/>
                </a:solidFill>
                <a:latin typeface="Meiryo UI"/>
                <a:ea typeface="Meiryo UI"/>
              </a:rPr>
              <a:t>03-3502-0030</a:t>
            </a:r>
            <a:r>
              <a:rPr lang="ja-JP" altLang="en-US" sz="1108">
                <a:solidFill>
                  <a:prstClr val="black"/>
                </a:solidFill>
                <a:latin typeface="Meiryo UI"/>
                <a:ea typeface="Meiryo UI"/>
              </a:rPr>
              <a:t>）</a:t>
            </a:r>
          </a:p>
        </p:txBody>
      </p:sp>
      <p:sp>
        <p:nvSpPr>
          <p:cNvPr id="100" name="テキスト ボックス 99">
            <a:extLst>
              <a:ext uri="{FF2B5EF4-FFF2-40B4-BE49-F238E27FC236}">
                <a16:creationId xmlns:a16="http://schemas.microsoft.com/office/drawing/2014/main" id="{D920E16E-3647-0331-0601-A1C02F3F059E}"/>
              </a:ext>
            </a:extLst>
          </p:cNvPr>
          <p:cNvSpPr txBox="1"/>
          <p:nvPr/>
        </p:nvSpPr>
        <p:spPr>
          <a:xfrm>
            <a:off x="0" y="263771"/>
            <a:ext cx="6424246" cy="492250"/>
          </a:xfrm>
          <a:prstGeom prst="rect">
            <a:avLst/>
          </a:prstGeom>
          <a:noFill/>
        </p:spPr>
        <p:txBody>
          <a:bodyPr wrap="square" tIns="9969" rtlCol="0">
            <a:spAutoFit/>
          </a:bodyPr>
          <a:lstStyle/>
          <a:p>
            <a:pPr defTabSz="844078">
              <a:lnSpc>
                <a:spcPts val="1662"/>
              </a:lnSpc>
              <a:defRPr/>
            </a:pPr>
            <a:r>
              <a:rPr lang="ja-JP" altLang="en-US" sz="1108" b="1">
                <a:solidFill>
                  <a:prstClr val="black"/>
                </a:solidFill>
                <a:latin typeface="Meiryo UI" panose="020B0604030504040204" pitchFamily="50" charset="-128"/>
                <a:ea typeface="Meiryo UI" panose="020B0604030504040204" pitchFamily="50" charset="-128"/>
              </a:rPr>
              <a:t>　農山漁村振興交付金（農山漁村発イノベーション対策）のうち</a:t>
            </a:r>
            <a:endParaRPr lang="en-US" altLang="ja-JP" sz="1108" b="1">
              <a:solidFill>
                <a:prstClr val="black"/>
              </a:solidFill>
              <a:latin typeface="Meiryo UI" panose="020B0604030504040204" pitchFamily="50" charset="-128"/>
              <a:ea typeface="Meiryo UI" panose="020B0604030504040204" pitchFamily="50" charset="-128"/>
            </a:endParaRPr>
          </a:p>
          <a:p>
            <a:pPr defTabSz="844078">
              <a:lnSpc>
                <a:spcPts val="1662"/>
              </a:lnSpc>
              <a:defRPr/>
            </a:pPr>
            <a:r>
              <a:rPr lang="ja-JP" altLang="en-US" b="1">
                <a:solidFill>
                  <a:prstClr val="black"/>
                </a:solidFill>
                <a:latin typeface="Meiryo UI"/>
                <a:ea typeface="Meiryo UI"/>
              </a:rPr>
              <a:t>　農山漁村発イノベーション推進・整備事業（農泊推進型）</a:t>
            </a:r>
            <a:endParaRPr lang="ja-JP" altLang="en-US" b="1">
              <a:solidFill>
                <a:prstClr val="black"/>
              </a:solidFill>
              <a:latin typeface="Meiryo UI" panose="020B0604030504040204" pitchFamily="50" charset="-128"/>
              <a:ea typeface="Meiryo UI" panose="020B0604030504040204" pitchFamily="50" charset="-128"/>
            </a:endParaRPr>
          </a:p>
        </p:txBody>
      </p:sp>
      <p:sp>
        <p:nvSpPr>
          <p:cNvPr id="101" name="テキスト ボックス 100">
            <a:extLst>
              <a:ext uri="{FF2B5EF4-FFF2-40B4-BE49-F238E27FC236}">
                <a16:creationId xmlns:a16="http://schemas.microsoft.com/office/drawing/2014/main" id="{D106DE69-0303-8B57-8F75-0C823EF1575B}"/>
              </a:ext>
            </a:extLst>
          </p:cNvPr>
          <p:cNvSpPr txBox="1"/>
          <p:nvPr/>
        </p:nvSpPr>
        <p:spPr>
          <a:xfrm>
            <a:off x="0" y="629311"/>
            <a:ext cx="9144000" cy="291170"/>
          </a:xfrm>
          <a:prstGeom prst="rect">
            <a:avLst/>
          </a:prstGeom>
          <a:noFill/>
        </p:spPr>
        <p:txBody>
          <a:bodyPr wrap="square" rtlCol="0">
            <a:spAutoFit/>
          </a:bodyPr>
          <a:lstStyle/>
          <a:p>
            <a:pPr algn="r" defTabSz="844078">
              <a:defRPr/>
            </a:pPr>
            <a:r>
              <a:rPr lang="en-US" altLang="ja-JP" sz="1292" b="1">
                <a:solidFill>
                  <a:prstClr val="black"/>
                </a:solidFill>
                <a:latin typeface="Meiryo UI"/>
                <a:ea typeface="Meiryo UI"/>
              </a:rPr>
              <a:t>【</a:t>
            </a:r>
            <a:r>
              <a:rPr lang="ja-JP" altLang="en-US" sz="1292" b="1">
                <a:solidFill>
                  <a:prstClr val="black"/>
                </a:solidFill>
                <a:latin typeface="Meiryo UI"/>
                <a:ea typeface="Meiryo UI"/>
              </a:rPr>
              <a:t>令和６年度予算額　</a:t>
            </a:r>
            <a:r>
              <a:rPr lang="en-US" altLang="ja-JP" sz="1292" b="1">
                <a:solidFill>
                  <a:prstClr val="black"/>
                </a:solidFill>
                <a:latin typeface="Meiryo UI"/>
                <a:ea typeface="Meiryo UI"/>
              </a:rPr>
              <a:t>8,389</a:t>
            </a:r>
            <a:r>
              <a:rPr lang="ja-JP" altLang="en-US" sz="1292" b="1">
                <a:solidFill>
                  <a:prstClr val="black"/>
                </a:solidFill>
                <a:latin typeface="Meiryo UI"/>
                <a:ea typeface="Meiryo UI"/>
              </a:rPr>
              <a:t>（</a:t>
            </a:r>
            <a:r>
              <a:rPr lang="en-US" altLang="ja-JP" sz="1292" b="1">
                <a:solidFill>
                  <a:prstClr val="black"/>
                </a:solidFill>
                <a:latin typeface="Meiryo UI"/>
                <a:ea typeface="Meiryo UI"/>
              </a:rPr>
              <a:t>9,070</a:t>
            </a:r>
            <a:r>
              <a:rPr lang="ja-JP" altLang="en-US" sz="1292" b="1">
                <a:solidFill>
                  <a:prstClr val="black"/>
                </a:solidFill>
                <a:latin typeface="Meiryo UI"/>
                <a:ea typeface="Meiryo UI"/>
              </a:rPr>
              <a:t>）百万円の内数</a:t>
            </a:r>
            <a:r>
              <a:rPr lang="en-US" altLang="ja-JP" sz="1292" b="1">
                <a:solidFill>
                  <a:prstClr val="black"/>
                </a:solidFill>
                <a:latin typeface="Meiryo UI"/>
                <a:ea typeface="Meiryo UI"/>
              </a:rPr>
              <a:t>】</a:t>
            </a:r>
            <a:endParaRPr lang="ja-JP" altLang="en-US" sz="1292" b="1">
              <a:solidFill>
                <a:prstClr val="black"/>
              </a:solidFill>
              <a:latin typeface="Meiryo UI"/>
              <a:ea typeface="Meiryo UI"/>
            </a:endParaRPr>
          </a:p>
        </p:txBody>
      </p:sp>
      <p:sp>
        <p:nvSpPr>
          <p:cNvPr id="102" name="四角形: 角を丸くする 101">
            <a:extLst>
              <a:ext uri="{FF2B5EF4-FFF2-40B4-BE49-F238E27FC236}">
                <a16:creationId xmlns:a16="http://schemas.microsoft.com/office/drawing/2014/main" id="{F6EC193B-B592-E10D-5777-08DA15376300}"/>
              </a:ext>
            </a:extLst>
          </p:cNvPr>
          <p:cNvSpPr/>
          <p:nvPr/>
        </p:nvSpPr>
        <p:spPr>
          <a:xfrm>
            <a:off x="19385" y="928385"/>
            <a:ext cx="9105231" cy="1213706"/>
          </a:xfrm>
          <a:prstGeom prst="roundRect">
            <a:avLst/>
          </a:prstGeom>
          <a:ln w="28575">
            <a:solidFill>
              <a:srgbClr val="76923C"/>
            </a:solidFill>
          </a:ln>
        </p:spPr>
        <p:style>
          <a:lnRef idx="2">
            <a:schemeClr val="accent6"/>
          </a:lnRef>
          <a:fillRef idx="1">
            <a:schemeClr val="lt1"/>
          </a:fillRef>
          <a:effectRef idx="0">
            <a:schemeClr val="accent6"/>
          </a:effectRef>
          <a:fontRef idx="minor">
            <a:schemeClr val="dk1"/>
          </a:fontRef>
        </p:style>
        <p:txBody>
          <a:bodyPr lIns="84406" tIns="42203" rIns="84406" bIns="42203" rtlCol="0" anchor="ctr"/>
          <a:lstStyle/>
          <a:p>
            <a:pPr defTabSz="844078">
              <a:defRPr/>
            </a:pPr>
            <a:r>
              <a:rPr lang="ja-JP" altLang="en-US" sz="1108" b="1">
                <a:solidFill>
                  <a:schemeClr val="tx1"/>
                </a:solidFill>
                <a:latin typeface="Meiryo UI"/>
                <a:ea typeface="Meiryo UI"/>
              </a:rPr>
              <a:t>＜対策のポイント＞</a:t>
            </a:r>
            <a:endParaRPr lang="en-US" altLang="ja-JP" sz="1108" b="1">
              <a:solidFill>
                <a:schemeClr val="tx1"/>
              </a:solidFill>
              <a:latin typeface="Meiryo UI"/>
              <a:ea typeface="Meiryo UI"/>
            </a:endParaRPr>
          </a:p>
          <a:p>
            <a:pPr indent="116060" defTabSz="844078">
              <a:defRPr/>
            </a:pPr>
            <a:r>
              <a:rPr lang="ja-JP" altLang="en-US" sz="1108" b="1">
                <a:solidFill>
                  <a:schemeClr val="tx1"/>
                </a:solidFill>
                <a:latin typeface="Meiryo UI"/>
                <a:ea typeface="Meiryo UI"/>
              </a:rPr>
              <a:t>農山漁村の所得向上と関係人口の創出</a:t>
            </a:r>
            <a:r>
              <a:rPr lang="ja-JP" altLang="en-US" sz="1108">
                <a:solidFill>
                  <a:schemeClr val="tx1"/>
                </a:solidFill>
                <a:latin typeface="Meiryo UI"/>
                <a:ea typeface="Meiryo UI"/>
              </a:rPr>
              <a:t>を図るため、農泊地域の</a:t>
            </a:r>
            <a:r>
              <a:rPr lang="ja-JP" altLang="en-US" sz="1108" b="1">
                <a:solidFill>
                  <a:schemeClr val="tx1"/>
                </a:solidFill>
                <a:latin typeface="Meiryo UI"/>
                <a:ea typeface="Meiryo UI"/>
              </a:rPr>
              <a:t>実施体制の整備や経営の強化</a:t>
            </a:r>
            <a:r>
              <a:rPr lang="ja-JP" altLang="en-US" sz="1108">
                <a:solidFill>
                  <a:schemeClr val="tx1"/>
                </a:solidFill>
                <a:latin typeface="Meiryo UI"/>
                <a:ea typeface="Meiryo UI"/>
              </a:rPr>
              <a:t>、食や景観の</a:t>
            </a:r>
            <a:r>
              <a:rPr lang="ja-JP" altLang="en-US" sz="1108" b="1">
                <a:solidFill>
                  <a:schemeClr val="tx1"/>
                </a:solidFill>
                <a:latin typeface="Meiryo UI"/>
                <a:ea typeface="Meiryo UI"/>
              </a:rPr>
              <a:t>観光コンテンツとしての磨き上げ</a:t>
            </a:r>
            <a:r>
              <a:rPr lang="ja-JP" altLang="en-US" sz="1108">
                <a:solidFill>
                  <a:schemeClr val="tx1"/>
                </a:solidFill>
                <a:latin typeface="Meiryo UI"/>
                <a:ea typeface="Meiryo UI"/>
              </a:rPr>
              <a:t>、</a:t>
            </a:r>
            <a:r>
              <a:rPr lang="ja-JP" altLang="en-US" sz="1108" b="1">
                <a:solidFill>
                  <a:schemeClr val="tx1"/>
                </a:solidFill>
                <a:latin typeface="Meiryo UI"/>
                <a:ea typeface="Meiryo UI"/>
              </a:rPr>
              <a:t>国内外へのプロモーション</a:t>
            </a:r>
            <a:r>
              <a:rPr lang="ja-JP" altLang="en-US" sz="1108">
                <a:solidFill>
                  <a:schemeClr val="tx1"/>
                </a:solidFill>
                <a:latin typeface="Meiryo UI"/>
                <a:ea typeface="Meiryo UI"/>
              </a:rPr>
              <a:t>、古民家を活用した</a:t>
            </a:r>
            <a:r>
              <a:rPr lang="ja-JP" altLang="en-US" sz="1108" b="1">
                <a:solidFill>
                  <a:schemeClr val="tx1"/>
                </a:solidFill>
                <a:latin typeface="Meiryo UI"/>
                <a:ea typeface="Meiryo UI"/>
              </a:rPr>
              <a:t>滞在施設の整備</a:t>
            </a:r>
            <a:r>
              <a:rPr lang="ja-JP" altLang="en-US" sz="1108">
                <a:solidFill>
                  <a:schemeClr val="tx1"/>
                </a:solidFill>
                <a:latin typeface="Meiryo UI"/>
                <a:ea typeface="Meiryo UI"/>
              </a:rPr>
              <a:t>等を一体的に支援します。</a:t>
            </a:r>
            <a:endParaRPr lang="en-US" altLang="ja-JP" sz="1108">
              <a:solidFill>
                <a:schemeClr val="tx1"/>
              </a:solidFill>
              <a:latin typeface="Meiryo UI"/>
              <a:ea typeface="Meiryo UI"/>
            </a:endParaRPr>
          </a:p>
          <a:p>
            <a:pPr indent="116060" defTabSz="844078">
              <a:defRPr/>
            </a:pPr>
            <a:endParaRPr lang="en-US" altLang="ja-JP" sz="1108">
              <a:solidFill>
                <a:schemeClr val="tx1"/>
              </a:solidFill>
              <a:latin typeface="Meiryo UI"/>
              <a:ea typeface="Meiryo UI"/>
            </a:endParaRPr>
          </a:p>
          <a:p>
            <a:pPr defTabSz="844078">
              <a:defRPr/>
            </a:pPr>
            <a:r>
              <a:rPr lang="ja-JP" altLang="en-US" sz="1108" b="1">
                <a:solidFill>
                  <a:schemeClr val="tx1"/>
                </a:solidFill>
                <a:latin typeface="Meiryo UI"/>
                <a:ea typeface="Meiryo UI"/>
              </a:rPr>
              <a:t>＜事業目標＞</a:t>
            </a:r>
            <a:endParaRPr lang="en-US" altLang="ja-JP" sz="1108" b="1">
              <a:solidFill>
                <a:schemeClr val="tx1"/>
              </a:solidFill>
              <a:latin typeface="Meiryo UI"/>
              <a:ea typeface="Meiryo UI"/>
            </a:endParaRPr>
          </a:p>
          <a:p>
            <a:pPr defTabSz="844078">
              <a:defRPr/>
            </a:pPr>
            <a:r>
              <a:rPr lang="ja-JP" altLang="en-US" sz="1108">
                <a:solidFill>
                  <a:schemeClr val="tx1"/>
                </a:solidFill>
                <a:latin typeface="Meiryo UI"/>
                <a:ea typeface="Meiryo UI"/>
              </a:rPr>
              <a:t>○　都市と農山漁村の交流人口の増加（</a:t>
            </a:r>
            <a:r>
              <a:rPr lang="en-US" altLang="ja-JP" sz="1108">
                <a:solidFill>
                  <a:schemeClr val="tx1"/>
                </a:solidFill>
                <a:latin typeface="Meiryo UI"/>
                <a:ea typeface="Meiryo UI"/>
              </a:rPr>
              <a:t>1,540</a:t>
            </a:r>
            <a:r>
              <a:rPr lang="ja-JP" altLang="en-US" sz="1108">
                <a:solidFill>
                  <a:schemeClr val="tx1"/>
                </a:solidFill>
                <a:latin typeface="Meiryo UI"/>
                <a:ea typeface="Meiryo UI"/>
              </a:rPr>
              <a:t>万人［令和７年度まで］）</a:t>
            </a:r>
            <a:endParaRPr lang="en-US" altLang="ja-JP" sz="1108">
              <a:solidFill>
                <a:schemeClr val="tx1"/>
              </a:solidFill>
              <a:latin typeface="Meiryo UI"/>
              <a:ea typeface="Meiryo UI"/>
            </a:endParaRPr>
          </a:p>
          <a:p>
            <a:pPr defTabSz="844078">
              <a:defRPr/>
            </a:pPr>
            <a:r>
              <a:rPr lang="ja-JP" altLang="en-US" sz="1108">
                <a:solidFill>
                  <a:schemeClr val="tx1"/>
                </a:solidFill>
                <a:latin typeface="Meiryo UI"/>
                <a:ea typeface="Meiryo UI"/>
              </a:rPr>
              <a:t>○　農泊地域での年間延べ宿泊者数（</a:t>
            </a:r>
            <a:r>
              <a:rPr lang="en-US" altLang="ja-JP" sz="1108">
                <a:solidFill>
                  <a:schemeClr val="tx1"/>
                </a:solidFill>
                <a:latin typeface="Meiryo UI"/>
                <a:ea typeface="Meiryo UI"/>
              </a:rPr>
              <a:t>700</a:t>
            </a:r>
            <a:r>
              <a:rPr lang="ja-JP" altLang="en-US" sz="1108">
                <a:solidFill>
                  <a:schemeClr val="tx1"/>
                </a:solidFill>
                <a:latin typeface="Meiryo UI"/>
                <a:ea typeface="Meiryo UI"/>
              </a:rPr>
              <a:t>万人泊［令和７年度まで］）</a:t>
            </a:r>
            <a:endParaRPr lang="en-US" altLang="ja-JP" sz="1108">
              <a:solidFill>
                <a:schemeClr val="tx1"/>
              </a:solidFill>
              <a:latin typeface="Meiryo UI"/>
              <a:ea typeface="Meiryo UI"/>
            </a:endParaRPr>
          </a:p>
        </p:txBody>
      </p:sp>
      <p:grpSp>
        <p:nvGrpSpPr>
          <p:cNvPr id="103" name="グループ化 102">
            <a:extLst>
              <a:ext uri="{FF2B5EF4-FFF2-40B4-BE49-F238E27FC236}">
                <a16:creationId xmlns:a16="http://schemas.microsoft.com/office/drawing/2014/main" id="{E1B5385D-FCCB-7F98-6F20-D0E41BE723E3}"/>
              </a:ext>
            </a:extLst>
          </p:cNvPr>
          <p:cNvGrpSpPr/>
          <p:nvPr/>
        </p:nvGrpSpPr>
        <p:grpSpPr>
          <a:xfrm>
            <a:off x="6314537" y="2452665"/>
            <a:ext cx="2869165" cy="3951124"/>
            <a:chOff x="6840747" y="2371304"/>
            <a:chExt cx="3108262" cy="4280384"/>
          </a:xfrm>
        </p:grpSpPr>
        <p:pic>
          <p:nvPicPr>
            <p:cNvPr id="104" name="図 10">
              <a:extLst>
                <a:ext uri="{FF2B5EF4-FFF2-40B4-BE49-F238E27FC236}">
                  <a16:creationId xmlns:a16="http://schemas.microsoft.com/office/drawing/2014/main" id="{CD239FEC-B7E1-E2EB-FEF2-CD9449FA2183}"/>
                </a:ext>
              </a:extLst>
            </p:cNvPr>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a:stretch/>
          </p:blipFill>
          <p:spPr bwMode="auto">
            <a:xfrm>
              <a:off x="8486402" y="4649512"/>
              <a:ext cx="1163822" cy="855112"/>
            </a:xfrm>
            <a:prstGeom prst="rect">
              <a:avLst/>
            </a:prstGeom>
            <a:noFill/>
            <a:ln w="9525">
              <a:solidFill>
                <a:schemeClr val="bg1">
                  <a:lumMod val="7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05" name="図 104">
              <a:extLst>
                <a:ext uri="{FF2B5EF4-FFF2-40B4-BE49-F238E27FC236}">
                  <a16:creationId xmlns:a16="http://schemas.microsoft.com/office/drawing/2014/main" id="{93B25D1F-AB17-67D7-E35F-E0ED843B0B8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029320" y="3616988"/>
              <a:ext cx="1155891" cy="866818"/>
            </a:xfrm>
            <a:prstGeom prst="rect">
              <a:avLst/>
            </a:prstGeom>
            <a:noFill/>
            <a:ln w="9525">
              <a:solidFill>
                <a:schemeClr val="bg1">
                  <a:lumMod val="75000"/>
                </a:schemeClr>
              </a:solidFill>
              <a:miter lim="800000"/>
              <a:headEnd/>
              <a:tailEnd/>
            </a:ln>
          </p:spPr>
        </p:pic>
        <p:pic>
          <p:nvPicPr>
            <p:cNvPr id="106" name="図 105">
              <a:extLst>
                <a:ext uri="{FF2B5EF4-FFF2-40B4-BE49-F238E27FC236}">
                  <a16:creationId xmlns:a16="http://schemas.microsoft.com/office/drawing/2014/main" id="{5106CB47-9C18-2ABF-D128-271F6DABBAA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498447" y="3618498"/>
              <a:ext cx="1155891" cy="863798"/>
            </a:xfrm>
            <a:prstGeom prst="rect">
              <a:avLst/>
            </a:prstGeom>
            <a:noFill/>
            <a:ln w="9525">
              <a:solidFill>
                <a:schemeClr val="bg1">
                  <a:lumMod val="75000"/>
                </a:schemeClr>
              </a:solidFill>
              <a:miter lim="800000"/>
              <a:headEnd/>
              <a:tailEnd/>
            </a:ln>
          </p:spPr>
        </p:pic>
        <p:pic>
          <p:nvPicPr>
            <p:cNvPr id="107" name="図 106">
              <a:extLst>
                <a:ext uri="{FF2B5EF4-FFF2-40B4-BE49-F238E27FC236}">
                  <a16:creationId xmlns:a16="http://schemas.microsoft.com/office/drawing/2014/main" id="{E580F6AC-7658-4324-5167-3956A9AE6531}"/>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8490957" y="5631476"/>
              <a:ext cx="1163381" cy="882000"/>
            </a:xfrm>
            <a:prstGeom prst="rect">
              <a:avLst/>
            </a:prstGeom>
            <a:noFill/>
            <a:ln w="9525">
              <a:solidFill>
                <a:schemeClr val="bg1">
                  <a:lumMod val="75000"/>
                </a:schemeClr>
              </a:solidFill>
              <a:miter lim="800000"/>
              <a:headEnd/>
              <a:tailEnd/>
            </a:ln>
          </p:spPr>
        </p:pic>
        <p:pic>
          <p:nvPicPr>
            <p:cNvPr id="108" name="図 107">
              <a:extLst>
                <a:ext uri="{FF2B5EF4-FFF2-40B4-BE49-F238E27FC236}">
                  <a16:creationId xmlns:a16="http://schemas.microsoft.com/office/drawing/2014/main" id="{25DDC62B-F910-D0E4-7238-7E75CA7EB5BC}"/>
                </a:ext>
              </a:extLst>
            </p:cNvPr>
            <p:cNvPicPr>
              <a:picLocks noChangeAspect="1"/>
            </p:cNvPicPr>
            <p:nvPr/>
          </p:nvPicPr>
          <p:blipFill>
            <a:blip r:embed="rId6"/>
            <a:stretch>
              <a:fillRect/>
            </a:stretch>
          </p:blipFill>
          <p:spPr>
            <a:xfrm>
              <a:off x="7029320" y="5633797"/>
              <a:ext cx="1172905" cy="879679"/>
            </a:xfrm>
            <a:prstGeom prst="rect">
              <a:avLst/>
            </a:prstGeom>
            <a:noFill/>
            <a:ln w="9525">
              <a:solidFill>
                <a:schemeClr val="bg1">
                  <a:lumMod val="75000"/>
                </a:schemeClr>
              </a:solidFill>
              <a:miter lim="800000"/>
              <a:headEnd/>
              <a:tailEnd/>
            </a:ln>
          </p:spPr>
        </p:pic>
        <p:pic>
          <p:nvPicPr>
            <p:cNvPr id="109" name="図 108">
              <a:extLst>
                <a:ext uri="{FF2B5EF4-FFF2-40B4-BE49-F238E27FC236}">
                  <a16:creationId xmlns:a16="http://schemas.microsoft.com/office/drawing/2014/main" id="{4BB09360-6214-E84B-048A-C48DD8844417}"/>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t="10186" b="1607"/>
            <a:stretch/>
          </p:blipFill>
          <p:spPr>
            <a:xfrm>
              <a:off x="7040348" y="4640061"/>
              <a:ext cx="1162338" cy="860006"/>
            </a:xfrm>
            <a:prstGeom prst="rect">
              <a:avLst/>
            </a:prstGeom>
            <a:noFill/>
            <a:ln w="9525">
              <a:solidFill>
                <a:schemeClr val="bg1">
                  <a:lumMod val="75000"/>
                </a:schemeClr>
              </a:solidFill>
              <a:miter lim="800000"/>
              <a:headEnd/>
              <a:tailEnd/>
            </a:ln>
          </p:spPr>
        </p:pic>
        <p:grpSp>
          <p:nvGrpSpPr>
            <p:cNvPr id="110" name="グループ化 109">
              <a:extLst>
                <a:ext uri="{FF2B5EF4-FFF2-40B4-BE49-F238E27FC236}">
                  <a16:creationId xmlns:a16="http://schemas.microsoft.com/office/drawing/2014/main" id="{58BEFE94-3252-7164-CD6C-BA10AE534EC4}"/>
                </a:ext>
              </a:extLst>
            </p:cNvPr>
            <p:cNvGrpSpPr/>
            <p:nvPr/>
          </p:nvGrpSpPr>
          <p:grpSpPr>
            <a:xfrm>
              <a:off x="7933849" y="4629017"/>
              <a:ext cx="344912" cy="450907"/>
              <a:chOff x="9589918" y="2103570"/>
              <a:chExt cx="567415" cy="741778"/>
            </a:xfrm>
          </p:grpSpPr>
          <p:pic>
            <p:nvPicPr>
              <p:cNvPr id="129" name="Picture 2">
                <a:extLst>
                  <a:ext uri="{FF2B5EF4-FFF2-40B4-BE49-F238E27FC236}">
                    <a16:creationId xmlns:a16="http://schemas.microsoft.com/office/drawing/2014/main" id="{2B4F69FE-4616-B81A-BEAA-EEABD98C7D0E}"/>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9589918" y="2103570"/>
                <a:ext cx="567415" cy="741778"/>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30" name="正方形/長方形 129">
                <a:extLst>
                  <a:ext uri="{FF2B5EF4-FFF2-40B4-BE49-F238E27FC236}">
                    <a16:creationId xmlns:a16="http://schemas.microsoft.com/office/drawing/2014/main" id="{79BE3D1C-A970-1CAF-4D9E-F3933D081748}"/>
                  </a:ext>
                </a:extLst>
              </p:cNvPr>
              <p:cNvSpPr/>
              <p:nvPr/>
            </p:nvSpPr>
            <p:spPr>
              <a:xfrm>
                <a:off x="9609884" y="2650961"/>
                <a:ext cx="133634"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9584">
                  <a:defRPr/>
                </a:pPr>
                <a:endParaRPr lang="ja-JP" altLang="en-US" sz="1677">
                  <a:solidFill>
                    <a:prstClr val="black"/>
                  </a:solidFill>
                  <a:latin typeface="Calibri" panose="020F0502020204030204"/>
                  <a:ea typeface="游ゴシック" panose="020B0400000000000000" pitchFamily="50" charset="-128"/>
                </a:endParaRPr>
              </a:p>
            </p:txBody>
          </p:sp>
          <p:sp>
            <p:nvSpPr>
              <p:cNvPr id="131" name="正方形/長方形 130">
                <a:extLst>
                  <a:ext uri="{FF2B5EF4-FFF2-40B4-BE49-F238E27FC236}">
                    <a16:creationId xmlns:a16="http://schemas.microsoft.com/office/drawing/2014/main" id="{C77047EB-5E54-932D-A1A3-0C41C5059D44}"/>
                  </a:ext>
                </a:extLst>
              </p:cNvPr>
              <p:cNvSpPr/>
              <p:nvPr/>
            </p:nvSpPr>
            <p:spPr>
              <a:xfrm>
                <a:off x="9609858" y="2702449"/>
                <a:ext cx="133634"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9584">
                  <a:defRPr/>
                </a:pPr>
                <a:endParaRPr lang="ja-JP" altLang="en-US" sz="1677">
                  <a:solidFill>
                    <a:prstClr val="black"/>
                  </a:solidFill>
                  <a:latin typeface="Calibri" panose="020F0502020204030204"/>
                  <a:ea typeface="游ゴシック" panose="020B0400000000000000" pitchFamily="50" charset="-128"/>
                </a:endParaRPr>
              </a:p>
            </p:txBody>
          </p:sp>
        </p:grpSp>
        <p:sp>
          <p:nvSpPr>
            <p:cNvPr id="111" name="テキスト ボックス 110">
              <a:extLst>
                <a:ext uri="{FF2B5EF4-FFF2-40B4-BE49-F238E27FC236}">
                  <a16:creationId xmlns:a16="http://schemas.microsoft.com/office/drawing/2014/main" id="{8FB3E101-B297-4BE7-12F5-E0216398074A}"/>
                </a:ext>
              </a:extLst>
            </p:cNvPr>
            <p:cNvSpPr txBox="1"/>
            <p:nvPr/>
          </p:nvSpPr>
          <p:spPr>
            <a:xfrm>
              <a:off x="8433295" y="5486055"/>
              <a:ext cx="1253482" cy="158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sz="800">
                  <a:solidFill>
                    <a:schemeClr val="tx1"/>
                  </a:solidFill>
                  <a:latin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844078">
                <a:defRPr/>
              </a:pPr>
              <a:r>
                <a:rPr lang="ja-JP" altLang="en-US" sz="738">
                  <a:solidFill>
                    <a:prstClr val="black"/>
                  </a:solidFill>
                  <a:latin typeface="Meiryo UI"/>
                  <a:ea typeface="Meiryo UI"/>
                </a:rPr>
                <a:t>専門家の派遣・指導</a:t>
              </a:r>
            </a:p>
          </p:txBody>
        </p:sp>
        <p:sp>
          <p:nvSpPr>
            <p:cNvPr id="112" name="テキスト ボックス 111">
              <a:extLst>
                <a:ext uri="{FF2B5EF4-FFF2-40B4-BE49-F238E27FC236}">
                  <a16:creationId xmlns:a16="http://schemas.microsoft.com/office/drawing/2014/main" id="{20922AB5-E4E3-6CDC-2390-62D960340234}"/>
                </a:ext>
              </a:extLst>
            </p:cNvPr>
            <p:cNvSpPr txBox="1"/>
            <p:nvPr/>
          </p:nvSpPr>
          <p:spPr>
            <a:xfrm>
              <a:off x="7002864" y="6493288"/>
              <a:ext cx="2678400" cy="158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defRPr sz="800">
                  <a:latin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defTabSz="844078">
                <a:defRPr/>
              </a:pPr>
              <a:r>
                <a:rPr lang="ja-JP" altLang="en-US" sz="738">
                  <a:solidFill>
                    <a:prstClr val="black"/>
                  </a:solidFill>
                  <a:latin typeface="Meiryo UI"/>
                  <a:ea typeface="Meiryo UI"/>
                </a:rPr>
                <a:t>古民家等を活用した滞在施設の整備</a:t>
              </a:r>
            </a:p>
          </p:txBody>
        </p:sp>
        <p:sp>
          <p:nvSpPr>
            <p:cNvPr id="113" name="テキスト ボックス 112">
              <a:extLst>
                <a:ext uri="{FF2B5EF4-FFF2-40B4-BE49-F238E27FC236}">
                  <a16:creationId xmlns:a16="http://schemas.microsoft.com/office/drawing/2014/main" id="{8A78F05B-721D-FD35-8B59-965EEC312076}"/>
                </a:ext>
              </a:extLst>
            </p:cNvPr>
            <p:cNvSpPr txBox="1"/>
            <p:nvPr/>
          </p:nvSpPr>
          <p:spPr>
            <a:xfrm>
              <a:off x="7001549" y="4462352"/>
              <a:ext cx="2678400" cy="158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defRPr sz="800">
                  <a:latin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defTabSz="844078">
                <a:defRPr/>
              </a:pPr>
              <a:r>
                <a:rPr lang="ja-JP" altLang="en-US" sz="738">
                  <a:solidFill>
                    <a:schemeClr val="tx1"/>
                  </a:solidFill>
                  <a:latin typeface="Meiryo UI"/>
                  <a:ea typeface="Meiryo UI"/>
                </a:rPr>
                <a:t>地元食材・景観等を活用した観光コンテンツの開発</a:t>
              </a:r>
            </a:p>
          </p:txBody>
        </p:sp>
        <p:sp>
          <p:nvSpPr>
            <p:cNvPr id="114" name="テキスト ボックス 113">
              <a:extLst>
                <a:ext uri="{FF2B5EF4-FFF2-40B4-BE49-F238E27FC236}">
                  <a16:creationId xmlns:a16="http://schemas.microsoft.com/office/drawing/2014/main" id="{7EE69570-3A11-A2C3-20F0-33CBE966A10F}"/>
                </a:ext>
              </a:extLst>
            </p:cNvPr>
            <p:cNvSpPr txBox="1"/>
            <p:nvPr/>
          </p:nvSpPr>
          <p:spPr>
            <a:xfrm>
              <a:off x="6941185" y="5479585"/>
              <a:ext cx="1359257" cy="158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sz="800">
                  <a:solidFill>
                    <a:schemeClr val="tx1"/>
                  </a:solidFill>
                  <a:latin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844078">
                <a:defRPr/>
              </a:pPr>
              <a:r>
                <a:rPr lang="en-US" altLang="ja-JP" sz="738">
                  <a:latin typeface="Meiryo UI"/>
                  <a:ea typeface="Meiryo UI"/>
                </a:rPr>
                <a:t>Wi-Fi</a:t>
              </a:r>
              <a:r>
                <a:rPr lang="ja-JP" altLang="en-US" sz="738">
                  <a:latin typeface="Meiryo UI"/>
                  <a:ea typeface="Meiryo UI"/>
                </a:rPr>
                <a:t>の環境整備</a:t>
              </a:r>
              <a:endParaRPr lang="en-US" altLang="ja-JP" sz="738">
                <a:latin typeface="Meiryo UI"/>
                <a:ea typeface="Meiryo UI"/>
              </a:endParaRPr>
            </a:p>
          </p:txBody>
        </p:sp>
        <p:sp>
          <p:nvSpPr>
            <p:cNvPr id="115" name="正方形/長方形 114">
              <a:extLst>
                <a:ext uri="{FF2B5EF4-FFF2-40B4-BE49-F238E27FC236}">
                  <a16:creationId xmlns:a16="http://schemas.microsoft.com/office/drawing/2014/main" id="{9F87EBE4-773A-1D42-0621-9BBCC5A56EAC}"/>
                </a:ext>
              </a:extLst>
            </p:cNvPr>
            <p:cNvSpPr/>
            <p:nvPr/>
          </p:nvSpPr>
          <p:spPr>
            <a:xfrm>
              <a:off x="6883400" y="2395728"/>
              <a:ext cx="3022600" cy="1193044"/>
            </a:xfrm>
            <a:prstGeom prst="rect">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78">
                <a:defRPr/>
              </a:pPr>
              <a:endParaRPr lang="ja-JP" altLang="en-US">
                <a:solidFill>
                  <a:prstClr val="white"/>
                </a:solidFill>
                <a:latin typeface="Meiryo UI"/>
                <a:ea typeface="Meiryo UI"/>
              </a:endParaRPr>
            </a:p>
          </p:txBody>
        </p:sp>
        <p:grpSp>
          <p:nvGrpSpPr>
            <p:cNvPr id="116" name="グループ化 115">
              <a:extLst>
                <a:ext uri="{FF2B5EF4-FFF2-40B4-BE49-F238E27FC236}">
                  <a16:creationId xmlns:a16="http://schemas.microsoft.com/office/drawing/2014/main" id="{5FA01FE1-56BC-D58A-EDFD-C53872FB5147}"/>
                </a:ext>
              </a:extLst>
            </p:cNvPr>
            <p:cNvGrpSpPr/>
            <p:nvPr/>
          </p:nvGrpSpPr>
          <p:grpSpPr>
            <a:xfrm>
              <a:off x="7006371" y="2581861"/>
              <a:ext cx="2751081" cy="942169"/>
              <a:chOff x="10186054" y="5333560"/>
              <a:chExt cx="3046924" cy="1043491"/>
            </a:xfrm>
          </p:grpSpPr>
          <p:grpSp>
            <p:nvGrpSpPr>
              <p:cNvPr id="118" name="グループ化 117">
                <a:extLst>
                  <a:ext uri="{FF2B5EF4-FFF2-40B4-BE49-F238E27FC236}">
                    <a16:creationId xmlns:a16="http://schemas.microsoft.com/office/drawing/2014/main" id="{FF15804E-B7DB-F7D5-792E-EEB84A82F3C4}"/>
                  </a:ext>
                </a:extLst>
              </p:cNvPr>
              <p:cNvGrpSpPr/>
              <p:nvPr/>
            </p:nvGrpSpPr>
            <p:grpSpPr>
              <a:xfrm>
                <a:off x="10186054" y="5586265"/>
                <a:ext cx="3046924" cy="790786"/>
                <a:chOff x="-2034138" y="4417849"/>
                <a:chExt cx="1832738" cy="907961"/>
              </a:xfrm>
            </p:grpSpPr>
            <p:sp>
              <p:nvSpPr>
                <p:cNvPr id="120" name="角丸四角形 138">
                  <a:extLst>
                    <a:ext uri="{FF2B5EF4-FFF2-40B4-BE49-F238E27FC236}">
                      <a16:creationId xmlns:a16="http://schemas.microsoft.com/office/drawing/2014/main" id="{643C88F8-641F-1948-4CDF-70128E188895}"/>
                    </a:ext>
                  </a:extLst>
                </p:cNvPr>
                <p:cNvSpPr/>
                <p:nvPr/>
              </p:nvSpPr>
              <p:spPr>
                <a:xfrm>
                  <a:off x="-1532816" y="4783075"/>
                  <a:ext cx="824072" cy="245887"/>
                </a:xfrm>
                <a:prstGeom prst="roundRect">
                  <a:avLst>
                    <a:gd name="adj" fmla="val 30292"/>
                  </a:avLst>
                </a:prstGeom>
                <a:solidFill>
                  <a:srgbClr val="FC67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842110">
                    <a:defRPr/>
                  </a:pPr>
                  <a:r>
                    <a:rPr lang="ja-JP" altLang="en-US" sz="1015" b="1">
                      <a:solidFill>
                        <a:prstClr val="white"/>
                      </a:solidFill>
                      <a:latin typeface="メイリオ" panose="020B0604030504040204" pitchFamily="50" charset="-128"/>
                      <a:ea typeface="メイリオ" panose="020B0604030504040204" pitchFamily="50" charset="-128"/>
                    </a:rPr>
                    <a:t>中核法人</a:t>
                  </a:r>
                </a:p>
              </p:txBody>
            </p:sp>
            <p:sp>
              <p:nvSpPr>
                <p:cNvPr id="121" name="楕円 120">
                  <a:extLst>
                    <a:ext uri="{FF2B5EF4-FFF2-40B4-BE49-F238E27FC236}">
                      <a16:creationId xmlns:a16="http://schemas.microsoft.com/office/drawing/2014/main" id="{5D04B1A4-4442-5A09-1F44-D7D9B4DDAB48}"/>
                    </a:ext>
                  </a:extLst>
                </p:cNvPr>
                <p:cNvSpPr/>
                <p:nvPr/>
              </p:nvSpPr>
              <p:spPr>
                <a:xfrm>
                  <a:off x="-1995861" y="4509693"/>
                  <a:ext cx="1745450" cy="801692"/>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840610">
                    <a:defRPr/>
                  </a:pPr>
                  <a:endParaRPr lang="ja-JP" altLang="en-US" sz="1015">
                    <a:solidFill>
                      <a:prstClr val="white"/>
                    </a:solidFill>
                    <a:latin typeface="Calibri"/>
                    <a:ea typeface="ＭＳ Ｐゴシック" panose="020B0600070205080204" pitchFamily="50" charset="-128"/>
                  </a:endParaRPr>
                </a:p>
              </p:txBody>
            </p:sp>
            <p:sp>
              <p:nvSpPr>
                <p:cNvPr id="122" name="角丸四角形 130">
                  <a:extLst>
                    <a:ext uri="{FF2B5EF4-FFF2-40B4-BE49-F238E27FC236}">
                      <a16:creationId xmlns:a16="http://schemas.microsoft.com/office/drawing/2014/main" id="{8732F896-D46F-9E2A-AD8C-74AF1D51D7CA}"/>
                    </a:ext>
                  </a:extLst>
                </p:cNvPr>
                <p:cNvSpPr/>
                <p:nvPr/>
              </p:nvSpPr>
              <p:spPr>
                <a:xfrm>
                  <a:off x="-789474" y="4523002"/>
                  <a:ext cx="474859" cy="228896"/>
                </a:xfrm>
                <a:prstGeom prst="roundRect">
                  <a:avLst>
                    <a:gd name="adj" fmla="val 50000"/>
                  </a:avLst>
                </a:prstGeom>
                <a:solidFill>
                  <a:schemeClr val="bg1"/>
                </a:solidFill>
                <a:ln w="19050" cmpd="sng">
                  <a:solidFill>
                    <a:srgbClr val="FF6600"/>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99692" rIns="0" bIns="66462" numCol="1" spcCol="0" rtlCol="0" fromWordArt="0" anchor="ctr" anchorCtr="0" forceAA="0" compatLnSpc="1">
                  <a:prstTxWarp prst="textNoShape">
                    <a:avLst/>
                  </a:prstTxWarp>
                  <a:noAutofit/>
                </a:bodyPr>
                <a:lstStyle/>
                <a:p>
                  <a:pPr algn="ctr" defTabSz="842110">
                    <a:defRPr/>
                  </a:pPr>
                  <a:r>
                    <a:rPr lang="ja-JP" altLang="en-US" sz="1015">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宿 泊 業</a:t>
                  </a:r>
                </a:p>
              </p:txBody>
            </p:sp>
            <p:sp>
              <p:nvSpPr>
                <p:cNvPr id="123" name="角丸四角形 132">
                  <a:extLst>
                    <a:ext uri="{FF2B5EF4-FFF2-40B4-BE49-F238E27FC236}">
                      <a16:creationId xmlns:a16="http://schemas.microsoft.com/office/drawing/2014/main" id="{C2C33C07-8BD5-DE35-5A8C-E60BFF88B243}"/>
                    </a:ext>
                  </a:extLst>
                </p:cNvPr>
                <p:cNvSpPr/>
                <p:nvPr/>
              </p:nvSpPr>
              <p:spPr>
                <a:xfrm>
                  <a:off x="-1425050" y="4417849"/>
                  <a:ext cx="608540" cy="204012"/>
                </a:xfrm>
                <a:prstGeom prst="roundRect">
                  <a:avLst>
                    <a:gd name="adj" fmla="val 50000"/>
                  </a:avLst>
                </a:prstGeom>
                <a:solidFill>
                  <a:schemeClr val="bg1"/>
                </a:solidFill>
                <a:ln w="19050" cmpd="sng">
                  <a:solidFill>
                    <a:srgbClr val="FF6600"/>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99692" rIns="0" bIns="66462" numCol="1" spcCol="0" rtlCol="0" fromWordArt="0" anchor="ctr" anchorCtr="0" forceAA="0" compatLnSpc="1">
                  <a:prstTxWarp prst="textNoShape">
                    <a:avLst/>
                  </a:prstTxWarp>
                  <a:noAutofit/>
                </a:bodyPr>
                <a:lstStyle/>
                <a:p>
                  <a:pPr algn="ctr" defTabSz="842110">
                    <a:defRPr/>
                  </a:pPr>
                  <a:r>
                    <a:rPr lang="ja-JP" altLang="en-US" sz="1015">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飲 食 業</a:t>
                  </a:r>
                </a:p>
              </p:txBody>
            </p:sp>
            <p:sp>
              <p:nvSpPr>
                <p:cNvPr id="124" name="角丸四角形 134">
                  <a:extLst>
                    <a:ext uri="{FF2B5EF4-FFF2-40B4-BE49-F238E27FC236}">
                      <a16:creationId xmlns:a16="http://schemas.microsoft.com/office/drawing/2014/main" id="{72407DD2-35D5-2AA7-AF97-29B89B3326C1}"/>
                    </a:ext>
                  </a:extLst>
                </p:cNvPr>
                <p:cNvSpPr/>
                <p:nvPr/>
              </p:nvSpPr>
              <p:spPr>
                <a:xfrm>
                  <a:off x="-998891" y="5096914"/>
                  <a:ext cx="549701" cy="228896"/>
                </a:xfrm>
                <a:prstGeom prst="roundRect">
                  <a:avLst>
                    <a:gd name="adj" fmla="val 50000"/>
                  </a:avLst>
                </a:prstGeom>
                <a:solidFill>
                  <a:schemeClr val="bg1"/>
                </a:solidFill>
                <a:ln w="19050" cmpd="sng">
                  <a:solidFill>
                    <a:srgbClr val="FF6600"/>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99692" rIns="0" bIns="66462" numCol="1" spcCol="0" rtlCol="0" fromWordArt="0" anchor="ctr" anchorCtr="0" forceAA="0" compatLnSpc="1">
                  <a:prstTxWarp prst="textNoShape">
                    <a:avLst/>
                  </a:prstTxWarp>
                  <a:noAutofit/>
                </a:bodyPr>
                <a:lstStyle/>
                <a:p>
                  <a:pPr algn="ctr" defTabSz="842110">
                    <a:defRPr/>
                  </a:pPr>
                  <a:r>
                    <a:rPr lang="ja-JP" altLang="en-US" sz="1015">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農林水産業</a:t>
                  </a:r>
                </a:p>
              </p:txBody>
            </p:sp>
            <p:sp>
              <p:nvSpPr>
                <p:cNvPr id="125" name="角丸四角形 136">
                  <a:extLst>
                    <a:ext uri="{FF2B5EF4-FFF2-40B4-BE49-F238E27FC236}">
                      <a16:creationId xmlns:a16="http://schemas.microsoft.com/office/drawing/2014/main" id="{21F9220C-BB31-BA7C-C1AD-E862CA61F475}"/>
                    </a:ext>
                  </a:extLst>
                </p:cNvPr>
                <p:cNvSpPr/>
                <p:nvPr/>
              </p:nvSpPr>
              <p:spPr>
                <a:xfrm>
                  <a:off x="-1926905" y="4518426"/>
                  <a:ext cx="474859" cy="228896"/>
                </a:xfrm>
                <a:prstGeom prst="roundRect">
                  <a:avLst>
                    <a:gd name="adj" fmla="val 50000"/>
                  </a:avLst>
                </a:prstGeom>
                <a:solidFill>
                  <a:schemeClr val="bg1"/>
                </a:solidFill>
                <a:ln w="19050" cmpd="sng">
                  <a:solidFill>
                    <a:srgbClr val="FF6600"/>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99692" rIns="0" bIns="66462" numCol="1" spcCol="0" rtlCol="0" fromWordArt="0" anchor="ctr" anchorCtr="0" forceAA="0" compatLnSpc="1">
                  <a:prstTxWarp prst="textNoShape">
                    <a:avLst/>
                  </a:prstTxWarp>
                  <a:noAutofit/>
                </a:bodyPr>
                <a:lstStyle/>
                <a:p>
                  <a:pPr algn="ctr" defTabSz="842110">
                    <a:defRPr/>
                  </a:pPr>
                  <a:r>
                    <a:rPr lang="ja-JP" altLang="en-US" sz="1015">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小売業</a:t>
                  </a:r>
                </a:p>
              </p:txBody>
            </p:sp>
            <p:sp>
              <p:nvSpPr>
                <p:cNvPr id="126" name="角丸四角形 129">
                  <a:extLst>
                    <a:ext uri="{FF2B5EF4-FFF2-40B4-BE49-F238E27FC236}">
                      <a16:creationId xmlns:a16="http://schemas.microsoft.com/office/drawing/2014/main" id="{0DE29E15-BCB1-50CF-8A42-533B030B88C8}"/>
                    </a:ext>
                  </a:extLst>
                </p:cNvPr>
                <p:cNvSpPr/>
                <p:nvPr/>
              </p:nvSpPr>
              <p:spPr>
                <a:xfrm>
                  <a:off x="-676259" y="4826454"/>
                  <a:ext cx="474859" cy="228896"/>
                </a:xfrm>
                <a:prstGeom prst="roundRect">
                  <a:avLst>
                    <a:gd name="adj" fmla="val 50000"/>
                  </a:avLst>
                </a:prstGeom>
                <a:solidFill>
                  <a:schemeClr val="bg1"/>
                </a:solidFill>
                <a:ln w="19050" cmpd="sng">
                  <a:solidFill>
                    <a:srgbClr val="FF6600"/>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99692" rIns="0" bIns="66462" numCol="1" spcCol="0" rtlCol="0" fromWordArt="0" anchor="ctr" anchorCtr="0" forceAA="0" compatLnSpc="1">
                  <a:prstTxWarp prst="textNoShape">
                    <a:avLst/>
                  </a:prstTxWarp>
                  <a:noAutofit/>
                </a:bodyPr>
                <a:lstStyle/>
                <a:p>
                  <a:pPr algn="ctr" defTabSz="842110">
                    <a:defRPr/>
                  </a:pPr>
                  <a:r>
                    <a:rPr lang="ja-JP" altLang="en-US" sz="1015">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旅 行 業</a:t>
                  </a:r>
                </a:p>
              </p:txBody>
            </p:sp>
            <p:sp>
              <p:nvSpPr>
                <p:cNvPr id="127" name="角丸四角形 98">
                  <a:extLst>
                    <a:ext uri="{FF2B5EF4-FFF2-40B4-BE49-F238E27FC236}">
                      <a16:creationId xmlns:a16="http://schemas.microsoft.com/office/drawing/2014/main" id="{D30DEB11-7FDB-14E6-787E-898FEF73E124}"/>
                    </a:ext>
                  </a:extLst>
                </p:cNvPr>
                <p:cNvSpPr/>
                <p:nvPr/>
              </p:nvSpPr>
              <p:spPr>
                <a:xfrm>
                  <a:off x="-2034138" y="4822915"/>
                  <a:ext cx="474859" cy="228896"/>
                </a:xfrm>
                <a:prstGeom prst="roundRect">
                  <a:avLst>
                    <a:gd name="adj" fmla="val 50000"/>
                  </a:avLst>
                </a:prstGeom>
                <a:solidFill>
                  <a:schemeClr val="bg1"/>
                </a:solidFill>
                <a:ln w="19050" cmpd="sng">
                  <a:solidFill>
                    <a:srgbClr val="FF6600"/>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99692" rIns="0" bIns="66462" numCol="1" spcCol="0" rtlCol="0" fromWordArt="0" anchor="ctr" anchorCtr="0" forceAA="0" compatLnSpc="1">
                  <a:prstTxWarp prst="textNoShape">
                    <a:avLst/>
                  </a:prstTxWarp>
                  <a:noAutofit/>
                </a:bodyPr>
                <a:lstStyle/>
                <a:p>
                  <a:pPr algn="ctr" defTabSz="842110">
                    <a:defRPr/>
                  </a:pPr>
                  <a:r>
                    <a:rPr lang="ja-JP" altLang="en-US" sz="1015">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金 融 業</a:t>
                  </a:r>
                </a:p>
              </p:txBody>
            </p:sp>
            <p:sp>
              <p:nvSpPr>
                <p:cNvPr id="128" name="角丸四角形 128">
                  <a:extLst>
                    <a:ext uri="{FF2B5EF4-FFF2-40B4-BE49-F238E27FC236}">
                      <a16:creationId xmlns:a16="http://schemas.microsoft.com/office/drawing/2014/main" id="{E6AC570E-7AB7-EFF0-8802-D1D3513ABC85}"/>
                    </a:ext>
                  </a:extLst>
                </p:cNvPr>
                <p:cNvSpPr/>
                <p:nvPr/>
              </p:nvSpPr>
              <p:spPr>
                <a:xfrm>
                  <a:off x="-1712333" y="5093250"/>
                  <a:ext cx="474859" cy="228896"/>
                </a:xfrm>
                <a:prstGeom prst="roundRect">
                  <a:avLst>
                    <a:gd name="adj" fmla="val 50000"/>
                  </a:avLst>
                </a:prstGeom>
                <a:solidFill>
                  <a:schemeClr val="bg1"/>
                </a:solidFill>
                <a:ln w="19050" cmpd="sng">
                  <a:solidFill>
                    <a:srgbClr val="FF6600"/>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99692" rIns="0" bIns="66462" numCol="1" spcCol="0" rtlCol="0" fromWordArt="0" anchor="ctr" anchorCtr="0" forceAA="0" compatLnSpc="1">
                  <a:prstTxWarp prst="textNoShape">
                    <a:avLst/>
                  </a:prstTxWarp>
                  <a:noAutofit/>
                </a:bodyPr>
                <a:lstStyle/>
                <a:p>
                  <a:pPr algn="ctr" defTabSz="842110">
                    <a:defRPr/>
                  </a:pPr>
                  <a:r>
                    <a:rPr lang="ja-JP" altLang="en-US" sz="1015">
                      <a:solidFill>
                        <a:prstClr val="black"/>
                      </a:solidFill>
                      <a:latin typeface="メイリオ" panose="020B0604030504040204" pitchFamily="50" charset="-128"/>
                      <a:ea typeface="メイリオ" panose="020B0604030504040204" pitchFamily="50" charset="-128"/>
                    </a:rPr>
                    <a:t>交 通 業</a:t>
                  </a:r>
                </a:p>
              </p:txBody>
            </p:sp>
          </p:grpSp>
          <p:sp>
            <p:nvSpPr>
              <p:cNvPr id="119" name="角丸四角形 137">
                <a:extLst>
                  <a:ext uri="{FF2B5EF4-FFF2-40B4-BE49-F238E27FC236}">
                    <a16:creationId xmlns:a16="http://schemas.microsoft.com/office/drawing/2014/main" id="{5A69A00A-D143-24FC-C4B6-9627FE5E5350}"/>
                  </a:ext>
                </a:extLst>
              </p:cNvPr>
              <p:cNvSpPr/>
              <p:nvPr/>
            </p:nvSpPr>
            <p:spPr>
              <a:xfrm>
                <a:off x="11062360" y="5333560"/>
                <a:ext cx="1284302" cy="210487"/>
              </a:xfrm>
              <a:prstGeom prst="roundRect">
                <a:avLst>
                  <a:gd name="adj" fmla="val 50000"/>
                </a:avLst>
              </a:prstGeom>
              <a:solidFill>
                <a:schemeClr val="bg1"/>
              </a:solidFill>
              <a:ln w="28575" cmpd="sng">
                <a:solidFill>
                  <a:srgbClr val="FF9D5B"/>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66462" tIns="33231" rIns="66462" bIns="0" numCol="1" spcCol="0" rtlCol="0" fromWordArt="0" anchor="ctr" anchorCtr="0" forceAA="0" compatLnSpc="1">
                <a:prstTxWarp prst="textNoShape">
                  <a:avLst/>
                </a:prstTxWarp>
                <a:noAutofit/>
              </a:bodyPr>
              <a:lstStyle/>
              <a:p>
                <a:pPr algn="ctr" defTabSz="842100">
                  <a:defRPr/>
                </a:pPr>
                <a:r>
                  <a:rPr lang="ja-JP" altLang="en-US" sz="1015">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地域協議会</a:t>
                </a:r>
              </a:p>
            </p:txBody>
          </p:sp>
        </p:grpSp>
        <p:sp>
          <p:nvSpPr>
            <p:cNvPr id="117" name="テキスト ボックス 116">
              <a:extLst>
                <a:ext uri="{FF2B5EF4-FFF2-40B4-BE49-F238E27FC236}">
                  <a16:creationId xmlns:a16="http://schemas.microsoft.com/office/drawing/2014/main" id="{4B3F141E-C05C-0CCE-A19F-0634526D4E56}"/>
                </a:ext>
              </a:extLst>
            </p:cNvPr>
            <p:cNvSpPr txBox="1"/>
            <p:nvPr/>
          </p:nvSpPr>
          <p:spPr>
            <a:xfrm>
              <a:off x="6840747" y="2371304"/>
              <a:ext cx="3108262" cy="174862"/>
            </a:xfrm>
            <a:prstGeom prst="rect">
              <a:avLst/>
            </a:prstGeom>
            <a:noFill/>
            <a:ln>
              <a:noFill/>
            </a:ln>
          </p:spPr>
          <p:txBody>
            <a:bodyPr wrap="square" lIns="0" tIns="33231" rIns="0" bIns="0" rtlCol="0">
              <a:spAutoFit/>
            </a:bodyPr>
            <a:lstStyle/>
            <a:p>
              <a:pPr algn="ctr" defTabSz="844078">
                <a:defRPr/>
              </a:pPr>
              <a:r>
                <a:rPr lang="ja-JP" altLang="en-US" sz="831">
                  <a:solidFill>
                    <a:prstClr val="black"/>
                  </a:solidFill>
                  <a:latin typeface="Meiryo UI"/>
                  <a:ea typeface="Meiryo UI"/>
                  <a:cs typeface="メイリオ" panose="020B0604030504040204" pitchFamily="50" charset="-128"/>
                </a:rPr>
                <a:t>多様なプレーヤーで構成される地域協議会に対して一体的に支援</a:t>
              </a:r>
            </a:p>
          </p:txBody>
        </p:sp>
      </p:grpSp>
      <p:grpSp>
        <p:nvGrpSpPr>
          <p:cNvPr id="153" name="グループ化 152">
            <a:extLst>
              <a:ext uri="{FF2B5EF4-FFF2-40B4-BE49-F238E27FC236}">
                <a16:creationId xmlns:a16="http://schemas.microsoft.com/office/drawing/2014/main" id="{41F2AC57-6BEB-EA62-F39C-4D76CF5F3AD5}"/>
              </a:ext>
            </a:extLst>
          </p:cNvPr>
          <p:cNvGrpSpPr/>
          <p:nvPr/>
        </p:nvGrpSpPr>
        <p:grpSpPr>
          <a:xfrm>
            <a:off x="167131" y="5875534"/>
            <a:ext cx="4546121" cy="780963"/>
            <a:chOff x="181059" y="5939082"/>
            <a:chExt cx="4924964" cy="846043"/>
          </a:xfrm>
        </p:grpSpPr>
        <p:sp>
          <p:nvSpPr>
            <p:cNvPr id="133" name="テキスト ボックス 132">
              <a:extLst>
                <a:ext uri="{FF2B5EF4-FFF2-40B4-BE49-F238E27FC236}">
                  <a16:creationId xmlns:a16="http://schemas.microsoft.com/office/drawing/2014/main" id="{3DB6D018-C0B9-D91F-E5BC-B2745BC9F448}"/>
                </a:ext>
              </a:extLst>
            </p:cNvPr>
            <p:cNvSpPr txBox="1"/>
            <p:nvPr/>
          </p:nvSpPr>
          <p:spPr>
            <a:xfrm>
              <a:off x="181059" y="5952666"/>
              <a:ext cx="1291500" cy="269241"/>
            </a:xfrm>
            <a:prstGeom prst="rect">
              <a:avLst/>
            </a:prstGeom>
            <a:noFill/>
          </p:spPr>
          <p:txBody>
            <a:bodyPr wrap="square" rtlCol="0">
              <a:spAutoFit/>
            </a:bodyPr>
            <a:lstStyle/>
            <a:p>
              <a:pPr defTabSz="844078">
                <a:defRPr/>
              </a:pPr>
              <a:r>
                <a:rPr lang="ja-JP" altLang="en-US" sz="1015" b="1">
                  <a:solidFill>
                    <a:prstClr val="black"/>
                  </a:solidFill>
                  <a:latin typeface="Meiryo UI"/>
                  <a:ea typeface="Meiryo UI"/>
                </a:rPr>
                <a:t>＜事業の流れ＞</a:t>
              </a:r>
            </a:p>
          </p:txBody>
        </p:sp>
        <p:sp>
          <p:nvSpPr>
            <p:cNvPr id="134" name="正方形/長方形 133">
              <a:extLst>
                <a:ext uri="{FF2B5EF4-FFF2-40B4-BE49-F238E27FC236}">
                  <a16:creationId xmlns:a16="http://schemas.microsoft.com/office/drawing/2014/main" id="{EA643EF1-0FD5-BB65-D7F9-A4603F771821}"/>
                </a:ext>
              </a:extLst>
            </p:cNvPr>
            <p:cNvSpPr/>
            <p:nvPr/>
          </p:nvSpPr>
          <p:spPr>
            <a:xfrm>
              <a:off x="1274972" y="6017954"/>
              <a:ext cx="396240" cy="745718"/>
            </a:xfrm>
            <a:prstGeom prst="rect">
              <a:avLst/>
            </a:prstGeom>
            <a:ln w="190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844078">
                <a:defRPr/>
              </a:pPr>
              <a:r>
                <a:rPr lang="ja-JP" altLang="en-US" sz="969">
                  <a:solidFill>
                    <a:prstClr val="black"/>
                  </a:solidFill>
                  <a:latin typeface="Meiryo UI"/>
                  <a:ea typeface="Meiryo UI"/>
                </a:rPr>
                <a:t>国</a:t>
              </a:r>
            </a:p>
          </p:txBody>
        </p:sp>
        <p:sp>
          <p:nvSpPr>
            <p:cNvPr id="135" name="テキスト ボックス 134">
              <a:extLst>
                <a:ext uri="{FF2B5EF4-FFF2-40B4-BE49-F238E27FC236}">
                  <a16:creationId xmlns:a16="http://schemas.microsoft.com/office/drawing/2014/main" id="{F861CED9-9009-7752-CFB3-12DD0576AD9F}"/>
                </a:ext>
              </a:extLst>
            </p:cNvPr>
            <p:cNvSpPr txBox="1"/>
            <p:nvPr/>
          </p:nvSpPr>
          <p:spPr>
            <a:xfrm>
              <a:off x="1557006" y="5939082"/>
              <a:ext cx="711274" cy="223047"/>
            </a:xfrm>
            <a:prstGeom prst="rect">
              <a:avLst/>
            </a:prstGeom>
            <a:noFill/>
          </p:spPr>
          <p:txBody>
            <a:bodyPr wrap="square" rtlCol="0">
              <a:spAutoFit/>
            </a:bodyPr>
            <a:lstStyle/>
            <a:p>
              <a:pPr algn="ctr" defTabSz="844078">
                <a:defRPr/>
              </a:pPr>
              <a:r>
                <a:rPr lang="ja-JP" altLang="en-US" sz="738">
                  <a:solidFill>
                    <a:prstClr val="black"/>
                  </a:solidFill>
                  <a:latin typeface="Meiryo UI"/>
                  <a:ea typeface="Meiryo UI"/>
                </a:rPr>
                <a:t>定額</a:t>
              </a:r>
            </a:p>
          </p:txBody>
        </p:sp>
        <p:sp>
          <p:nvSpPr>
            <p:cNvPr id="137" name="矢印: 右 136">
              <a:extLst>
                <a:ext uri="{FF2B5EF4-FFF2-40B4-BE49-F238E27FC236}">
                  <a16:creationId xmlns:a16="http://schemas.microsoft.com/office/drawing/2014/main" id="{F6932A69-D4F9-09D6-7053-F5F12056A2F9}"/>
                </a:ext>
              </a:extLst>
            </p:cNvPr>
            <p:cNvSpPr/>
            <p:nvPr/>
          </p:nvSpPr>
          <p:spPr>
            <a:xfrm>
              <a:off x="1756949" y="6608468"/>
              <a:ext cx="332897" cy="142979"/>
            </a:xfrm>
            <a:prstGeom prst="rightArrow">
              <a:avLst/>
            </a:prstGeom>
            <a:gradFill>
              <a:gsLst>
                <a:gs pos="0">
                  <a:srgbClr val="82B664"/>
                </a:gs>
                <a:gs pos="50000">
                  <a:srgbClr val="6FB242"/>
                </a:gs>
                <a:gs pos="100000">
                  <a:srgbClr val="61A235"/>
                </a:gs>
              </a:gsLst>
            </a:gradFill>
            <a:ln>
              <a:solidFill>
                <a:srgbClr val="70AD47"/>
              </a:solidFill>
            </a:ln>
            <a:effectLst>
              <a:outerShdw blurRad="50800" dist="38100" dir="2700000" algn="t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rtlCol="0" anchor="ctr"/>
            <a:lstStyle/>
            <a:p>
              <a:pPr algn="ctr" defTabSz="844078"/>
              <a:endParaRPr lang="ja-JP" altLang="en-US">
                <a:solidFill>
                  <a:prstClr val="white"/>
                </a:solidFill>
                <a:latin typeface="Meiryo UI"/>
                <a:ea typeface="Meiryo UI"/>
              </a:endParaRPr>
            </a:p>
          </p:txBody>
        </p:sp>
        <p:sp>
          <p:nvSpPr>
            <p:cNvPr id="140" name="テキスト ボックス 139">
              <a:extLst>
                <a:ext uri="{FF2B5EF4-FFF2-40B4-BE49-F238E27FC236}">
                  <a16:creationId xmlns:a16="http://schemas.microsoft.com/office/drawing/2014/main" id="{1A9F73C7-5F60-C511-70B0-CF203CA37FF9}"/>
                </a:ext>
              </a:extLst>
            </p:cNvPr>
            <p:cNvSpPr txBox="1"/>
            <p:nvPr/>
          </p:nvSpPr>
          <p:spPr>
            <a:xfrm>
              <a:off x="1707398" y="6217691"/>
              <a:ext cx="432000" cy="223047"/>
            </a:xfrm>
            <a:prstGeom prst="rect">
              <a:avLst/>
            </a:prstGeom>
            <a:noFill/>
          </p:spPr>
          <p:txBody>
            <a:bodyPr wrap="square" rtlCol="0">
              <a:spAutoFit/>
            </a:bodyPr>
            <a:lstStyle/>
            <a:p>
              <a:pPr algn="ctr" defTabSz="844078">
                <a:defRPr/>
              </a:pPr>
              <a:r>
                <a:rPr lang="ja-JP" altLang="en-US" sz="738">
                  <a:solidFill>
                    <a:prstClr val="black"/>
                  </a:solidFill>
                  <a:latin typeface="Meiryo UI"/>
                  <a:ea typeface="Meiryo UI"/>
                </a:rPr>
                <a:t>定額</a:t>
              </a:r>
            </a:p>
          </p:txBody>
        </p:sp>
        <p:sp>
          <p:nvSpPr>
            <p:cNvPr id="141" name="テキスト ボックス 140">
              <a:extLst>
                <a:ext uri="{FF2B5EF4-FFF2-40B4-BE49-F238E27FC236}">
                  <a16:creationId xmlns:a16="http://schemas.microsoft.com/office/drawing/2014/main" id="{D8E306AD-EFF5-1D93-51F1-C392B38D5A21}"/>
                </a:ext>
              </a:extLst>
            </p:cNvPr>
            <p:cNvSpPr txBox="1"/>
            <p:nvPr/>
          </p:nvSpPr>
          <p:spPr>
            <a:xfrm>
              <a:off x="3546274" y="6289609"/>
              <a:ext cx="1559749" cy="223047"/>
            </a:xfrm>
            <a:prstGeom prst="rect">
              <a:avLst/>
            </a:prstGeom>
            <a:noFill/>
          </p:spPr>
          <p:txBody>
            <a:bodyPr wrap="square" rtlCol="0">
              <a:spAutoFit/>
            </a:bodyPr>
            <a:lstStyle/>
            <a:p>
              <a:pPr defTabSz="844078">
                <a:defRPr/>
              </a:pPr>
              <a:r>
                <a:rPr lang="ja-JP" altLang="en-US" sz="738">
                  <a:solidFill>
                    <a:prstClr val="black"/>
                  </a:solidFill>
                  <a:latin typeface="Meiryo UI"/>
                  <a:ea typeface="Meiryo UI"/>
                </a:rPr>
                <a:t>（１②の事業）</a:t>
              </a:r>
              <a:endParaRPr lang="en-US" altLang="ja-JP" sz="738">
                <a:solidFill>
                  <a:prstClr val="black"/>
                </a:solidFill>
                <a:latin typeface="Meiryo UI"/>
                <a:ea typeface="Meiryo UI"/>
              </a:endParaRPr>
            </a:p>
          </p:txBody>
        </p:sp>
        <p:sp>
          <p:nvSpPr>
            <p:cNvPr id="142" name="テキスト ボックス 141">
              <a:extLst>
                <a:ext uri="{FF2B5EF4-FFF2-40B4-BE49-F238E27FC236}">
                  <a16:creationId xmlns:a16="http://schemas.microsoft.com/office/drawing/2014/main" id="{5C72D831-C112-628D-1BF7-D02C13429074}"/>
                </a:ext>
              </a:extLst>
            </p:cNvPr>
            <p:cNvSpPr txBox="1"/>
            <p:nvPr/>
          </p:nvSpPr>
          <p:spPr>
            <a:xfrm>
              <a:off x="3546274" y="6010933"/>
              <a:ext cx="1558243" cy="223047"/>
            </a:xfrm>
            <a:prstGeom prst="rect">
              <a:avLst/>
            </a:prstGeom>
            <a:noFill/>
          </p:spPr>
          <p:txBody>
            <a:bodyPr wrap="square" rtlCol="0">
              <a:spAutoFit/>
            </a:bodyPr>
            <a:lstStyle/>
            <a:p>
              <a:pPr defTabSz="844078">
                <a:defRPr/>
              </a:pPr>
              <a:r>
                <a:rPr lang="ja-JP" altLang="en-US" sz="738">
                  <a:solidFill>
                    <a:prstClr val="black"/>
                  </a:solidFill>
                  <a:latin typeface="Meiryo UI"/>
                  <a:ea typeface="Meiryo UI"/>
                </a:rPr>
                <a:t>（１①の事業）</a:t>
              </a:r>
            </a:p>
          </p:txBody>
        </p:sp>
        <p:sp>
          <p:nvSpPr>
            <p:cNvPr id="143" name="テキスト ボックス 142">
              <a:extLst>
                <a:ext uri="{FF2B5EF4-FFF2-40B4-BE49-F238E27FC236}">
                  <a16:creationId xmlns:a16="http://schemas.microsoft.com/office/drawing/2014/main" id="{D1B6D00E-EBB9-6C71-F8FA-6A2CC962BD07}"/>
                </a:ext>
              </a:extLst>
            </p:cNvPr>
            <p:cNvSpPr txBox="1"/>
            <p:nvPr/>
          </p:nvSpPr>
          <p:spPr>
            <a:xfrm>
              <a:off x="3546274" y="6562078"/>
              <a:ext cx="1559749" cy="223047"/>
            </a:xfrm>
            <a:prstGeom prst="rect">
              <a:avLst/>
            </a:prstGeom>
            <a:noFill/>
          </p:spPr>
          <p:txBody>
            <a:bodyPr wrap="square" rtlCol="0">
              <a:spAutoFit/>
            </a:bodyPr>
            <a:lstStyle/>
            <a:p>
              <a:pPr defTabSz="844078">
                <a:defRPr/>
              </a:pPr>
              <a:r>
                <a:rPr lang="ja-JP" altLang="en-US" sz="738">
                  <a:solidFill>
                    <a:prstClr val="black"/>
                  </a:solidFill>
                  <a:latin typeface="Meiryo UI"/>
                  <a:ea typeface="Meiryo UI"/>
                </a:rPr>
                <a:t>（２の事業）</a:t>
              </a:r>
            </a:p>
          </p:txBody>
        </p:sp>
        <p:sp>
          <p:nvSpPr>
            <p:cNvPr id="144" name="正方形/長方形 143">
              <a:extLst>
                <a:ext uri="{FF2B5EF4-FFF2-40B4-BE49-F238E27FC236}">
                  <a16:creationId xmlns:a16="http://schemas.microsoft.com/office/drawing/2014/main" id="{A839535C-2B95-9F08-FD2C-A4A888A6361B}"/>
                </a:ext>
              </a:extLst>
            </p:cNvPr>
            <p:cNvSpPr/>
            <p:nvPr/>
          </p:nvSpPr>
          <p:spPr>
            <a:xfrm>
              <a:off x="2177880" y="6581672"/>
              <a:ext cx="1386000" cy="176257"/>
            </a:xfrm>
            <a:prstGeom prst="rect">
              <a:avLst/>
            </a:prstGeom>
            <a:ln w="190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844078">
                <a:defRPr/>
              </a:pPr>
              <a:r>
                <a:rPr lang="ja-JP" altLang="en-US" sz="969">
                  <a:solidFill>
                    <a:prstClr val="black"/>
                  </a:solidFill>
                  <a:latin typeface="Meiryo UI"/>
                  <a:ea typeface="Meiryo UI"/>
                </a:rPr>
                <a:t>中核法人等</a:t>
              </a:r>
            </a:p>
          </p:txBody>
        </p:sp>
        <p:sp>
          <p:nvSpPr>
            <p:cNvPr id="145" name="正方形/長方形 144">
              <a:extLst>
                <a:ext uri="{FF2B5EF4-FFF2-40B4-BE49-F238E27FC236}">
                  <a16:creationId xmlns:a16="http://schemas.microsoft.com/office/drawing/2014/main" id="{80E18B1F-5289-2C7E-D1BC-BCE1555709FD}"/>
                </a:ext>
              </a:extLst>
            </p:cNvPr>
            <p:cNvSpPr/>
            <p:nvPr/>
          </p:nvSpPr>
          <p:spPr>
            <a:xfrm>
              <a:off x="2177880" y="6030527"/>
              <a:ext cx="1386000" cy="176257"/>
            </a:xfrm>
            <a:prstGeom prst="rect">
              <a:avLst/>
            </a:prstGeom>
            <a:ln w="190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844078">
                <a:defRPr/>
              </a:pPr>
              <a:r>
                <a:rPr lang="zh-TW" altLang="en-US" sz="969">
                  <a:solidFill>
                    <a:prstClr val="black"/>
                  </a:solidFill>
                  <a:latin typeface="Meiryo UI"/>
                  <a:ea typeface="Meiryo UI"/>
                </a:rPr>
                <a:t>地域協議会等</a:t>
              </a:r>
            </a:p>
          </p:txBody>
        </p:sp>
        <p:sp>
          <p:nvSpPr>
            <p:cNvPr id="146" name="正方形/長方形 145">
              <a:extLst>
                <a:ext uri="{FF2B5EF4-FFF2-40B4-BE49-F238E27FC236}">
                  <a16:creationId xmlns:a16="http://schemas.microsoft.com/office/drawing/2014/main" id="{FAC63563-7DBF-7134-34FC-54878FBA2D25}"/>
                </a:ext>
              </a:extLst>
            </p:cNvPr>
            <p:cNvSpPr/>
            <p:nvPr/>
          </p:nvSpPr>
          <p:spPr>
            <a:xfrm>
              <a:off x="2177880" y="6261076"/>
              <a:ext cx="1384734" cy="272510"/>
            </a:xfrm>
            <a:prstGeom prst="rect">
              <a:avLst/>
            </a:prstGeom>
            <a:ln w="190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844078">
                <a:defRPr/>
              </a:pPr>
              <a:r>
                <a:rPr lang="ja-JP" altLang="en-US" sz="969" dirty="0">
                  <a:solidFill>
                    <a:prstClr val="black"/>
                  </a:solidFill>
                  <a:latin typeface="Meiryo UI"/>
                  <a:ea typeface="Meiryo UI"/>
                </a:rPr>
                <a:t>民間企業等</a:t>
              </a:r>
              <a:endParaRPr lang="en-US" altLang="ja-JP" sz="969" dirty="0">
                <a:solidFill>
                  <a:prstClr val="black"/>
                </a:solidFill>
                <a:latin typeface="Meiryo UI"/>
                <a:ea typeface="Meiryo UI"/>
              </a:endParaRPr>
            </a:p>
            <a:p>
              <a:pPr algn="ctr" defTabSz="844078">
                <a:defRPr/>
              </a:pPr>
              <a:r>
                <a:rPr lang="ja-JP" altLang="en-US" sz="508" dirty="0">
                  <a:solidFill>
                    <a:prstClr val="black"/>
                  </a:solidFill>
                  <a:latin typeface="Meiryo UI"/>
                  <a:ea typeface="Meiryo UI"/>
                </a:rPr>
                <a:t>（都道府県、一般社団法人を含む）</a:t>
              </a:r>
            </a:p>
          </p:txBody>
        </p:sp>
        <p:sp>
          <p:nvSpPr>
            <p:cNvPr id="136" name="矢印: 右 135">
              <a:extLst>
                <a:ext uri="{FF2B5EF4-FFF2-40B4-BE49-F238E27FC236}">
                  <a16:creationId xmlns:a16="http://schemas.microsoft.com/office/drawing/2014/main" id="{F23E685C-01BE-82BD-C367-5824CF598E83}"/>
                </a:ext>
              </a:extLst>
            </p:cNvPr>
            <p:cNvSpPr/>
            <p:nvPr/>
          </p:nvSpPr>
          <p:spPr>
            <a:xfrm>
              <a:off x="1749633" y="6351879"/>
              <a:ext cx="347528" cy="130092"/>
            </a:xfrm>
            <a:prstGeom prst="rightArrow">
              <a:avLst/>
            </a:prstGeom>
            <a:gradFill>
              <a:gsLst>
                <a:gs pos="0">
                  <a:srgbClr val="82B664"/>
                </a:gs>
                <a:gs pos="50000">
                  <a:srgbClr val="6FB242"/>
                </a:gs>
                <a:gs pos="100000">
                  <a:srgbClr val="61A235"/>
                </a:gs>
              </a:gsLst>
            </a:gradFill>
            <a:ln>
              <a:solidFill>
                <a:srgbClr val="70AD47"/>
              </a:solidFill>
            </a:ln>
            <a:effectLst>
              <a:outerShdw blurRad="50800" dist="38100" dir="2700000" algn="t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rtlCol="0" anchor="ctr"/>
            <a:lstStyle/>
            <a:p>
              <a:pPr algn="ctr" defTabSz="844078"/>
              <a:endParaRPr lang="ja-JP" altLang="en-US">
                <a:solidFill>
                  <a:prstClr val="white"/>
                </a:solidFill>
                <a:latin typeface="Meiryo UI"/>
                <a:ea typeface="Meiryo UI"/>
              </a:endParaRPr>
            </a:p>
          </p:txBody>
        </p:sp>
        <p:sp>
          <p:nvSpPr>
            <p:cNvPr id="138" name="矢印: 右 137">
              <a:extLst>
                <a:ext uri="{FF2B5EF4-FFF2-40B4-BE49-F238E27FC236}">
                  <a16:creationId xmlns:a16="http://schemas.microsoft.com/office/drawing/2014/main" id="{00994743-2054-FA4D-D271-223F0402A004}"/>
                </a:ext>
              </a:extLst>
            </p:cNvPr>
            <p:cNvSpPr/>
            <p:nvPr/>
          </p:nvSpPr>
          <p:spPr>
            <a:xfrm>
              <a:off x="1749296" y="6066637"/>
              <a:ext cx="348202" cy="148869"/>
            </a:xfrm>
            <a:prstGeom prst="rightArrow">
              <a:avLst/>
            </a:prstGeom>
            <a:gradFill>
              <a:gsLst>
                <a:gs pos="0">
                  <a:srgbClr val="82B664"/>
                </a:gs>
                <a:gs pos="50000">
                  <a:srgbClr val="6FB242"/>
                </a:gs>
                <a:gs pos="100000">
                  <a:srgbClr val="61A235"/>
                </a:gs>
              </a:gsLst>
            </a:gradFill>
            <a:ln>
              <a:solidFill>
                <a:srgbClr val="70AD47"/>
              </a:solidFill>
            </a:ln>
            <a:effectLst>
              <a:outerShdw blurRad="50800" dist="38100" dir="2700000" algn="t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rtlCol="0" anchor="ctr"/>
            <a:lstStyle/>
            <a:p>
              <a:pPr algn="ctr" defTabSz="844078">
                <a:defRPr/>
              </a:pPr>
              <a:endParaRPr lang="ja-JP" altLang="en-US">
                <a:solidFill>
                  <a:prstClr val="white"/>
                </a:solidFill>
                <a:latin typeface="Meiryo UI"/>
                <a:ea typeface="Meiryo UI"/>
              </a:endParaRPr>
            </a:p>
          </p:txBody>
        </p:sp>
        <p:sp>
          <p:nvSpPr>
            <p:cNvPr id="139" name="テキスト ボックス 138">
              <a:extLst>
                <a:ext uri="{FF2B5EF4-FFF2-40B4-BE49-F238E27FC236}">
                  <a16:creationId xmlns:a16="http://schemas.microsoft.com/office/drawing/2014/main" id="{C3443334-021A-92D1-1769-8B674C0466A8}"/>
                </a:ext>
              </a:extLst>
            </p:cNvPr>
            <p:cNvSpPr txBox="1"/>
            <p:nvPr/>
          </p:nvSpPr>
          <p:spPr>
            <a:xfrm>
              <a:off x="1707157" y="6483830"/>
              <a:ext cx="396240" cy="223047"/>
            </a:xfrm>
            <a:prstGeom prst="rect">
              <a:avLst/>
            </a:prstGeom>
            <a:noFill/>
          </p:spPr>
          <p:txBody>
            <a:bodyPr wrap="square" rtlCol="0">
              <a:spAutoFit/>
            </a:bodyPr>
            <a:lstStyle/>
            <a:p>
              <a:pPr algn="ctr" defTabSz="844078">
                <a:defRPr/>
              </a:pPr>
              <a:r>
                <a:rPr lang="en-US" altLang="ja-JP" sz="738" dirty="0">
                  <a:solidFill>
                    <a:prstClr val="black"/>
                  </a:solidFill>
                  <a:latin typeface="Meiryo UI"/>
                  <a:ea typeface="Meiryo UI"/>
                </a:rPr>
                <a:t>1/2</a:t>
              </a:r>
              <a:endParaRPr lang="ja-JP" altLang="en-US" sz="738" dirty="0">
                <a:solidFill>
                  <a:prstClr val="black"/>
                </a:solidFill>
                <a:latin typeface="Meiryo UI"/>
                <a:ea typeface="Meiryo UI"/>
              </a:endParaRPr>
            </a:p>
          </p:txBody>
        </p:sp>
      </p:grpSp>
      <p:sp>
        <p:nvSpPr>
          <p:cNvPr id="3" name="スライド番号プレースホルダー 1">
            <a:extLst>
              <a:ext uri="{FF2B5EF4-FFF2-40B4-BE49-F238E27FC236}">
                <a16:creationId xmlns:a16="http://schemas.microsoft.com/office/drawing/2014/main" id="{69E06407-DC61-79F0-6205-B5EBE3672460}"/>
              </a:ext>
            </a:extLst>
          </p:cNvPr>
          <p:cNvSpPr txBox="1">
            <a:spLocks/>
          </p:cNvSpPr>
          <p:nvPr/>
        </p:nvSpPr>
        <p:spPr>
          <a:xfrm>
            <a:off x="7067216" y="6403789"/>
            <a:ext cx="2057400" cy="337038"/>
          </a:xfrm>
          <a:prstGeom prst="rect">
            <a:avLst/>
          </a:prstGeom>
        </p:spPr>
        <p:txBody>
          <a:bodyPr/>
          <a:lstStyle>
            <a:defPPr>
              <a:defRPr lang="ja-JP"/>
            </a:defPPr>
            <a:lvl1pPr marL="0" algn="l" defTabSz="910644" rtl="0" eaLnBrk="1" latinLnBrk="0" hangingPunct="1">
              <a:defRPr kumimoji="1" sz="1800" kern="1200">
                <a:solidFill>
                  <a:schemeClr val="tx1"/>
                </a:solidFill>
                <a:latin typeface="+mn-lt"/>
                <a:ea typeface="+mn-ea"/>
                <a:cs typeface="+mn-cs"/>
              </a:defRPr>
            </a:lvl1pPr>
            <a:lvl2pPr marL="455321" algn="l" defTabSz="910644" rtl="0" eaLnBrk="1" latinLnBrk="0" hangingPunct="1">
              <a:defRPr kumimoji="1" sz="1800" kern="1200">
                <a:solidFill>
                  <a:schemeClr val="tx1"/>
                </a:solidFill>
                <a:latin typeface="+mn-lt"/>
                <a:ea typeface="+mn-ea"/>
                <a:cs typeface="+mn-cs"/>
              </a:defRPr>
            </a:lvl2pPr>
            <a:lvl3pPr marL="910644" algn="l" defTabSz="910644" rtl="0" eaLnBrk="1" latinLnBrk="0" hangingPunct="1">
              <a:defRPr kumimoji="1" sz="1800" kern="1200">
                <a:solidFill>
                  <a:schemeClr val="tx1"/>
                </a:solidFill>
                <a:latin typeface="+mn-lt"/>
                <a:ea typeface="+mn-ea"/>
                <a:cs typeface="+mn-cs"/>
              </a:defRPr>
            </a:lvl3pPr>
            <a:lvl4pPr marL="1365965" algn="l" defTabSz="910644" rtl="0" eaLnBrk="1" latinLnBrk="0" hangingPunct="1">
              <a:defRPr kumimoji="1" sz="1800" kern="1200">
                <a:solidFill>
                  <a:schemeClr val="tx1"/>
                </a:solidFill>
                <a:latin typeface="+mn-lt"/>
                <a:ea typeface="+mn-ea"/>
                <a:cs typeface="+mn-cs"/>
              </a:defRPr>
            </a:lvl4pPr>
            <a:lvl5pPr marL="1821285" algn="l" defTabSz="910644" rtl="0" eaLnBrk="1" latinLnBrk="0" hangingPunct="1">
              <a:defRPr kumimoji="1" sz="1800" kern="1200">
                <a:solidFill>
                  <a:schemeClr val="tx1"/>
                </a:solidFill>
                <a:latin typeface="+mn-lt"/>
                <a:ea typeface="+mn-ea"/>
                <a:cs typeface="+mn-cs"/>
              </a:defRPr>
            </a:lvl5pPr>
            <a:lvl6pPr marL="2276609" algn="l" defTabSz="910644" rtl="0" eaLnBrk="1" latinLnBrk="0" hangingPunct="1">
              <a:defRPr kumimoji="1" sz="1800" kern="1200">
                <a:solidFill>
                  <a:schemeClr val="tx1"/>
                </a:solidFill>
                <a:latin typeface="+mn-lt"/>
                <a:ea typeface="+mn-ea"/>
                <a:cs typeface="+mn-cs"/>
              </a:defRPr>
            </a:lvl6pPr>
            <a:lvl7pPr marL="2731935" algn="l" defTabSz="910644" rtl="0" eaLnBrk="1" latinLnBrk="0" hangingPunct="1">
              <a:defRPr kumimoji="1" sz="1800" kern="1200">
                <a:solidFill>
                  <a:schemeClr val="tx1"/>
                </a:solidFill>
                <a:latin typeface="+mn-lt"/>
                <a:ea typeface="+mn-ea"/>
                <a:cs typeface="+mn-cs"/>
              </a:defRPr>
            </a:lvl7pPr>
            <a:lvl8pPr marL="3187257" algn="l" defTabSz="910644" rtl="0" eaLnBrk="1" latinLnBrk="0" hangingPunct="1">
              <a:defRPr kumimoji="1" sz="1800" kern="1200">
                <a:solidFill>
                  <a:schemeClr val="tx1"/>
                </a:solidFill>
                <a:latin typeface="+mn-lt"/>
                <a:ea typeface="+mn-ea"/>
                <a:cs typeface="+mn-cs"/>
              </a:defRPr>
            </a:lvl8pPr>
            <a:lvl9pPr marL="3642580" algn="l" defTabSz="910644" rtl="0" eaLnBrk="1" latinLnBrk="0" hangingPunct="1">
              <a:defRPr kumimoji="1" sz="1800" kern="1200">
                <a:solidFill>
                  <a:schemeClr val="tx1"/>
                </a:solidFill>
                <a:latin typeface="+mn-lt"/>
                <a:ea typeface="+mn-ea"/>
                <a:cs typeface="+mn-cs"/>
              </a:defRPr>
            </a:lvl9pPr>
          </a:lstStyle>
          <a:p>
            <a:pPr algn="r" defTabSz="840615" fontAlgn="auto">
              <a:spcBef>
                <a:spcPts val="0"/>
              </a:spcBef>
              <a:spcAft>
                <a:spcPts val="0"/>
              </a:spcAft>
              <a:defRPr/>
            </a:pPr>
            <a:fld id="{E623F6BE-AA73-45AC-8696-7AF00DAEA71B}" type="slidenum">
              <a:rPr lang="ja-JP" altLang="en-US" sz="1846">
                <a:solidFill>
                  <a:prstClr val="black"/>
                </a:solidFill>
                <a:latin typeface="游ゴシック" panose="020B0400000000000000" pitchFamily="50" charset="-128"/>
                <a:ea typeface="游ゴシック" panose="020B0400000000000000" pitchFamily="50" charset="-128"/>
              </a:rPr>
              <a:pPr algn="r" defTabSz="840615" fontAlgn="auto">
                <a:spcBef>
                  <a:spcPts val="0"/>
                </a:spcBef>
                <a:spcAft>
                  <a:spcPts val="0"/>
                </a:spcAft>
                <a:defRPr/>
              </a:pPr>
              <a:t>14</a:t>
            </a:fld>
            <a:endParaRPr lang="ja-JP" altLang="en-US" sz="1846" dirty="0">
              <a:solidFill>
                <a:prstClr val="black"/>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211770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6C14176-69FC-D1BF-A476-DFD076329FD6}"/>
              </a:ext>
            </a:extLst>
          </p:cNvPr>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07088" y="5563896"/>
            <a:ext cx="486477" cy="345395"/>
          </a:xfrm>
          <a:prstGeom prst="rect">
            <a:avLst/>
          </a:prstGeom>
        </p:spPr>
      </p:pic>
      <p:sp>
        <p:nvSpPr>
          <p:cNvPr id="4" name="フリーフォーム: 図形 3">
            <a:extLst>
              <a:ext uri="{FF2B5EF4-FFF2-40B4-BE49-F238E27FC236}">
                <a16:creationId xmlns:a16="http://schemas.microsoft.com/office/drawing/2014/main" id="{82DD4C5D-31F2-6C27-FCE8-993EBCDEF02E}"/>
              </a:ext>
            </a:extLst>
          </p:cNvPr>
          <p:cNvSpPr/>
          <p:nvPr/>
        </p:nvSpPr>
        <p:spPr>
          <a:xfrm>
            <a:off x="674569" y="3032540"/>
            <a:ext cx="2350751" cy="3202791"/>
          </a:xfrm>
          <a:custGeom>
            <a:avLst/>
            <a:gdLst>
              <a:gd name="connsiteX0" fmla="*/ 0 w 2730500"/>
              <a:gd name="connsiteY0" fmla="*/ 0 h 3733800"/>
              <a:gd name="connsiteX1" fmla="*/ 0 w 2730500"/>
              <a:gd name="connsiteY1" fmla="*/ 3733800 h 3733800"/>
              <a:gd name="connsiteX2" fmla="*/ 1339850 w 2730500"/>
              <a:gd name="connsiteY2" fmla="*/ 3733800 h 3733800"/>
              <a:gd name="connsiteX3" fmla="*/ 1339850 w 2730500"/>
              <a:gd name="connsiteY3" fmla="*/ 2749550 h 3733800"/>
              <a:gd name="connsiteX4" fmla="*/ 2730500 w 2730500"/>
              <a:gd name="connsiteY4" fmla="*/ 2749550 h 3733800"/>
              <a:gd name="connsiteX5" fmla="*/ 2730500 w 2730500"/>
              <a:gd name="connsiteY5" fmla="*/ 12700 h 3733800"/>
              <a:gd name="connsiteX6" fmla="*/ 0 w 2730500"/>
              <a:gd name="connsiteY6" fmla="*/ 0 h 3733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0500" h="3733800">
                <a:moveTo>
                  <a:pt x="0" y="0"/>
                </a:moveTo>
                <a:lnTo>
                  <a:pt x="0" y="3733800"/>
                </a:lnTo>
                <a:lnTo>
                  <a:pt x="1339850" y="3733800"/>
                </a:lnTo>
                <a:lnTo>
                  <a:pt x="1339850" y="2749550"/>
                </a:lnTo>
                <a:lnTo>
                  <a:pt x="2730500" y="2749550"/>
                </a:lnTo>
                <a:lnTo>
                  <a:pt x="2730500" y="12700"/>
                </a:lnTo>
                <a:lnTo>
                  <a:pt x="0" y="0"/>
                </a:lnTo>
                <a:close/>
              </a:path>
            </a:pathLst>
          </a:cu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5972" fontAlgn="auto">
              <a:spcBef>
                <a:spcPts val="0"/>
              </a:spcBef>
              <a:spcAft>
                <a:spcPts val="0"/>
              </a:spcAft>
              <a:defRPr/>
            </a:pPr>
            <a:endParaRPr lang="ja-JP" altLang="en-US" sz="1534">
              <a:solidFill>
                <a:prstClr val="white"/>
              </a:solidFill>
              <a:latin typeface="Calibri"/>
              <a:ea typeface="ＭＳ Ｐゴシック" panose="020B0600070205080204" pitchFamily="50" charset="-128"/>
            </a:endParaRPr>
          </a:p>
        </p:txBody>
      </p:sp>
      <p:cxnSp>
        <p:nvCxnSpPr>
          <p:cNvPr id="5" name="直線コネクタ 39">
            <a:extLst>
              <a:ext uri="{FF2B5EF4-FFF2-40B4-BE49-F238E27FC236}">
                <a16:creationId xmlns:a16="http://schemas.microsoft.com/office/drawing/2014/main" id="{E402B151-843B-01EB-0D5E-4E87C85180F4}"/>
              </a:ext>
            </a:extLst>
          </p:cNvPr>
          <p:cNvCxnSpPr>
            <a:cxnSpLocks/>
          </p:cNvCxnSpPr>
          <p:nvPr/>
        </p:nvCxnSpPr>
        <p:spPr>
          <a:xfrm>
            <a:off x="-13252" y="551706"/>
            <a:ext cx="9157252" cy="0"/>
          </a:xfrm>
          <a:prstGeom prst="line">
            <a:avLst/>
          </a:prstGeom>
          <a:ln w="63500" cmpd="thickThin">
            <a:solidFill>
              <a:srgbClr val="00B050"/>
            </a:solidFill>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54F0605D-553F-FA4A-D66D-46C6AD8AE60E}"/>
              </a:ext>
            </a:extLst>
          </p:cNvPr>
          <p:cNvSpPr txBox="1"/>
          <p:nvPr/>
        </p:nvSpPr>
        <p:spPr>
          <a:xfrm>
            <a:off x="676598" y="2555906"/>
            <a:ext cx="2357482" cy="407240"/>
          </a:xfrm>
          <a:prstGeom prst="rect">
            <a:avLst/>
          </a:prstGeom>
          <a:noFill/>
        </p:spPr>
        <p:txBody>
          <a:bodyPr wrap="square" lIns="61350" tIns="61350" rIns="61350" bIns="30675" rtlCol="0">
            <a:spAutoFit/>
          </a:bodyPr>
          <a:lstStyle/>
          <a:p>
            <a:pPr marL="73048" indent="-73048" defTabSz="777356" fontAlgn="auto">
              <a:spcBef>
                <a:spcPts val="0"/>
              </a:spcBef>
              <a:spcAft>
                <a:spcPts val="0"/>
              </a:spcAft>
              <a:defRPr/>
            </a:pPr>
            <a:r>
              <a:rPr lang="en-US" altLang="ja-JP" sz="68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68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中核法人は、地域における宿泊、食事、体験等の中核を担うとともに、地域全体のマーケティングやマネジメント等の協議会構成員間の調整を行う。</a:t>
            </a:r>
            <a:endParaRPr lang="en-US" altLang="ja-JP" sz="681">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正方形/長方形 6">
            <a:extLst>
              <a:ext uri="{FF2B5EF4-FFF2-40B4-BE49-F238E27FC236}">
                <a16:creationId xmlns:a16="http://schemas.microsoft.com/office/drawing/2014/main" id="{3F2B626F-0CA7-CC6E-84EC-7952A804C347}"/>
              </a:ext>
            </a:extLst>
          </p:cNvPr>
          <p:cNvSpPr/>
          <p:nvPr/>
        </p:nvSpPr>
        <p:spPr>
          <a:xfrm>
            <a:off x="620566" y="1626547"/>
            <a:ext cx="2452594" cy="4663037"/>
          </a:xfrm>
          <a:prstGeom prst="rect">
            <a:avLst/>
          </a:prstGeom>
          <a:noFill/>
          <a:ln w="285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7347" fontAlgn="auto">
              <a:spcBef>
                <a:spcPts val="0"/>
              </a:spcBef>
              <a:spcAft>
                <a:spcPts val="0"/>
              </a:spcAft>
              <a:defRPr/>
            </a:pPr>
            <a:endParaRPr lang="ja-JP" altLang="en-US" sz="2776">
              <a:solidFill>
                <a:prstClr val="white"/>
              </a:solidFill>
              <a:latin typeface="Calibri"/>
              <a:ea typeface="ＭＳ Ｐゴシック" panose="020B0600070205080204" pitchFamily="50" charset="-128"/>
            </a:endParaRPr>
          </a:p>
        </p:txBody>
      </p:sp>
      <p:sp>
        <p:nvSpPr>
          <p:cNvPr id="8" name="正方形/長方形 7">
            <a:extLst>
              <a:ext uri="{FF2B5EF4-FFF2-40B4-BE49-F238E27FC236}">
                <a16:creationId xmlns:a16="http://schemas.microsoft.com/office/drawing/2014/main" id="{436EEE3B-F09E-68EA-10E4-2F22F58E9574}"/>
              </a:ext>
            </a:extLst>
          </p:cNvPr>
          <p:cNvSpPr/>
          <p:nvPr/>
        </p:nvSpPr>
        <p:spPr>
          <a:xfrm>
            <a:off x="674568" y="1701020"/>
            <a:ext cx="2350752" cy="882648"/>
          </a:xfrm>
          <a:prstGeom prst="rect">
            <a:avLst/>
          </a:prstGeom>
          <a:solidFill>
            <a:srgbClr val="FFFFCC"/>
          </a:solidFill>
        </p:spPr>
        <p:txBody>
          <a:bodyPr wrap="square">
            <a:noAutofit/>
          </a:bodyPr>
          <a:lstStyle/>
          <a:p>
            <a:pPr defTabSz="777347" fontAlgn="auto">
              <a:spcBef>
                <a:spcPts val="0"/>
              </a:spcBef>
              <a:spcAft>
                <a:spcPts val="0"/>
              </a:spcAft>
              <a:defRPr/>
            </a:pPr>
            <a:r>
              <a:rPr lang="ja-JP" altLang="en-US" sz="937">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法人化された</a:t>
            </a:r>
            <a:r>
              <a:rPr lang="ja-JP" altLang="en-US" sz="937" b="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中核法人</a:t>
            </a:r>
            <a:r>
              <a:rPr lang="en-US" altLang="ja-JP" sz="937" b="1" baseline="300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37">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を中心として、多様な関係者がプレイヤーとして</a:t>
            </a:r>
            <a:r>
              <a:rPr lang="ja-JP" altLang="en-US" sz="937" b="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地域協議会</a:t>
            </a:r>
            <a:r>
              <a:rPr lang="ja-JP" altLang="en-US" sz="937">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に参画し、</a:t>
            </a:r>
            <a:r>
              <a:rPr lang="ja-JP" altLang="en-US" sz="937" b="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地域が一丸となって継続的に取り組む</a:t>
            </a:r>
            <a:r>
              <a:rPr lang="ja-JP" altLang="en-US" sz="937">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937">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78458" indent="-78458" defTabSz="777347" fontAlgn="auto">
              <a:spcBef>
                <a:spcPts val="0"/>
              </a:spcBef>
              <a:spcAft>
                <a:spcPts val="0"/>
              </a:spcAft>
              <a:defRPr/>
            </a:pPr>
            <a:r>
              <a:rPr lang="ja-JP" altLang="en-US" sz="894">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（構成員に農林水産業のいずれかに関わる者を含むこと）</a:t>
            </a:r>
          </a:p>
        </p:txBody>
      </p:sp>
      <p:sp>
        <p:nvSpPr>
          <p:cNvPr id="9" name="正方形/長方形 8">
            <a:extLst>
              <a:ext uri="{FF2B5EF4-FFF2-40B4-BE49-F238E27FC236}">
                <a16:creationId xmlns:a16="http://schemas.microsoft.com/office/drawing/2014/main" id="{6FB3CE8C-83FE-4938-F783-20C9D91C0D9E}"/>
              </a:ext>
            </a:extLst>
          </p:cNvPr>
          <p:cNvSpPr/>
          <p:nvPr/>
        </p:nvSpPr>
        <p:spPr>
          <a:xfrm>
            <a:off x="624249" y="1418233"/>
            <a:ext cx="2456864" cy="249949"/>
          </a:xfrm>
          <a:prstGeom prst="rect">
            <a:avLst/>
          </a:prstGeom>
          <a:solidFill>
            <a:srgbClr val="008000"/>
          </a:solidFill>
          <a:ln w="254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wrap="square" tIns="43821" bIns="21910" rtlCol="0" anchor="ctr">
            <a:spAutoFit/>
          </a:bodyPr>
          <a:lstStyle/>
          <a:p>
            <a:pPr algn="ctr" defTabSz="777347" fontAlgn="auto">
              <a:spcBef>
                <a:spcPts val="0"/>
              </a:spcBef>
              <a:spcAft>
                <a:spcPts val="0"/>
              </a:spcAft>
              <a:defRPr/>
            </a:pPr>
            <a:r>
              <a:rPr lang="ja-JP" altLang="en-US" sz="1193" b="1">
                <a:solidFill>
                  <a:prstClr val="white"/>
                </a:solidFill>
                <a:latin typeface="メイリオ" panose="020B0604030504040204" pitchFamily="50" charset="-128"/>
                <a:ea typeface="メイリオ" panose="020B0604030504040204" pitchFamily="50" charset="-128"/>
              </a:rPr>
              <a:t>農泊推進体制</a:t>
            </a:r>
            <a:endParaRPr lang="en-US" altLang="ja-JP" sz="1193" b="1">
              <a:solidFill>
                <a:prstClr val="white"/>
              </a:solidFill>
              <a:latin typeface="メイリオ" panose="020B0604030504040204" pitchFamily="50" charset="-128"/>
              <a:ea typeface="メイリオ" panose="020B0604030504040204" pitchFamily="50" charset="-128"/>
            </a:endParaRPr>
          </a:p>
        </p:txBody>
      </p:sp>
      <p:sp>
        <p:nvSpPr>
          <p:cNvPr id="10" name="テキスト ボックス 9">
            <a:extLst>
              <a:ext uri="{FF2B5EF4-FFF2-40B4-BE49-F238E27FC236}">
                <a16:creationId xmlns:a16="http://schemas.microsoft.com/office/drawing/2014/main" id="{5784C901-99CE-8352-0385-346563AAD2D0}"/>
              </a:ext>
            </a:extLst>
          </p:cNvPr>
          <p:cNvSpPr txBox="1"/>
          <p:nvPr/>
        </p:nvSpPr>
        <p:spPr>
          <a:xfrm>
            <a:off x="3659964" y="1538460"/>
            <a:ext cx="5015670" cy="3392274"/>
          </a:xfrm>
          <a:prstGeom prst="rect">
            <a:avLst/>
          </a:prstGeom>
          <a:solidFill>
            <a:schemeClr val="bg1"/>
          </a:solidFill>
          <a:ln w="19050">
            <a:solidFill>
              <a:srgbClr val="FF9933"/>
            </a:solidFill>
          </a:ln>
        </p:spPr>
        <p:txBody>
          <a:bodyPr wrap="none" lIns="43821" tIns="43821" rIns="21910" bIns="21910" rtlCol="0">
            <a:noAutofit/>
          </a:bodyPr>
          <a:lstStyle/>
          <a:p>
            <a:pPr defTabSz="779095" fontAlgn="auto">
              <a:spcBef>
                <a:spcPts val="0"/>
              </a:spcBef>
              <a:spcAft>
                <a:spcPts val="0"/>
              </a:spcAft>
              <a:defRPr/>
            </a:pPr>
            <a:endParaRPr lang="ja-JP" altLang="en-US" sz="852">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テキスト ボックス 10">
            <a:extLst>
              <a:ext uri="{FF2B5EF4-FFF2-40B4-BE49-F238E27FC236}">
                <a16:creationId xmlns:a16="http://schemas.microsoft.com/office/drawing/2014/main" id="{6EEEA317-7004-C80E-3B6E-42A6AF57E7AA}"/>
              </a:ext>
            </a:extLst>
          </p:cNvPr>
          <p:cNvSpPr txBox="1"/>
          <p:nvPr/>
        </p:nvSpPr>
        <p:spPr>
          <a:xfrm>
            <a:off x="3895222" y="1408528"/>
            <a:ext cx="1702193" cy="205700"/>
          </a:xfrm>
          <a:prstGeom prst="rect">
            <a:avLst/>
          </a:prstGeom>
          <a:solidFill>
            <a:srgbClr val="FF9933"/>
          </a:solidFill>
          <a:ln w="19050">
            <a:noFill/>
          </a:ln>
        </p:spPr>
        <p:txBody>
          <a:bodyPr wrap="square" tIns="21910" bIns="0" rtlCol="0" anchor="ctr">
            <a:spAutoFit/>
          </a:bodyPr>
          <a:lstStyle/>
          <a:p>
            <a:pPr algn="ctr" defTabSz="779095" fontAlgn="auto">
              <a:spcBef>
                <a:spcPts val="0"/>
              </a:spcBef>
              <a:spcAft>
                <a:spcPts val="0"/>
              </a:spcAft>
              <a:defRPr/>
            </a:pPr>
            <a:r>
              <a:rPr lang="ja-JP" altLang="en-US" sz="1193" b="1">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 ソフト対策 ＞</a:t>
            </a:r>
            <a:endParaRPr lang="en-US" altLang="ja-JP" sz="1193" b="1" u="sng">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テキスト ボックス 11">
            <a:extLst>
              <a:ext uri="{FF2B5EF4-FFF2-40B4-BE49-F238E27FC236}">
                <a16:creationId xmlns:a16="http://schemas.microsoft.com/office/drawing/2014/main" id="{58F54C95-35AE-4194-104B-FC20CF6CA1CE}"/>
              </a:ext>
            </a:extLst>
          </p:cNvPr>
          <p:cNvSpPr txBox="1"/>
          <p:nvPr/>
        </p:nvSpPr>
        <p:spPr>
          <a:xfrm>
            <a:off x="3750180" y="1730175"/>
            <a:ext cx="4855908" cy="1971791"/>
          </a:xfrm>
          <a:prstGeom prst="rect">
            <a:avLst/>
          </a:prstGeom>
          <a:solidFill>
            <a:schemeClr val="bg1"/>
          </a:solidFill>
          <a:ln w="19050">
            <a:solidFill>
              <a:schemeClr val="tx1"/>
            </a:solidFill>
          </a:ln>
        </p:spPr>
        <p:txBody>
          <a:bodyPr wrap="none" lIns="43821" tIns="43821" rIns="21910" bIns="21910" rtlCol="0">
            <a:noAutofit/>
          </a:bodyPr>
          <a:lstStyle/>
          <a:p>
            <a:pPr defTabSz="779095" fontAlgn="auto">
              <a:spcBef>
                <a:spcPts val="0"/>
              </a:spcBef>
              <a:spcAft>
                <a:spcPts val="0"/>
              </a:spcAft>
              <a:defRPr/>
            </a:pPr>
            <a:endParaRPr lang="ja-JP" altLang="en-US" sz="681">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テキスト ボックス 12">
            <a:extLst>
              <a:ext uri="{FF2B5EF4-FFF2-40B4-BE49-F238E27FC236}">
                <a16:creationId xmlns:a16="http://schemas.microsoft.com/office/drawing/2014/main" id="{80D9EFDB-9BF0-072A-36FB-70F0943F4D8B}"/>
              </a:ext>
            </a:extLst>
          </p:cNvPr>
          <p:cNvSpPr txBox="1"/>
          <p:nvPr/>
        </p:nvSpPr>
        <p:spPr>
          <a:xfrm>
            <a:off x="3828517" y="1653952"/>
            <a:ext cx="973343" cy="179539"/>
          </a:xfrm>
          <a:prstGeom prst="rect">
            <a:avLst/>
          </a:prstGeom>
          <a:solidFill>
            <a:schemeClr val="bg1"/>
          </a:solidFill>
          <a:ln w="19050">
            <a:noFill/>
          </a:ln>
        </p:spPr>
        <p:txBody>
          <a:bodyPr wrap="none" tIns="21910" bIns="0" rtlCol="0" anchor="ctr">
            <a:spAutoFit/>
          </a:bodyPr>
          <a:lstStyle/>
          <a:p>
            <a:pPr defTabSz="779095" fontAlgn="auto">
              <a:spcBef>
                <a:spcPts val="0"/>
              </a:spcBef>
              <a:spcAft>
                <a:spcPts val="0"/>
              </a:spcAft>
              <a:defRPr/>
            </a:pPr>
            <a:r>
              <a:rPr lang="ja-JP" altLang="en-US" sz="1023" b="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農泊推進事業</a:t>
            </a:r>
            <a:endParaRPr lang="en-US" altLang="ja-JP" sz="1023" b="1" u="sng">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テキスト ボックス 13">
            <a:extLst>
              <a:ext uri="{FF2B5EF4-FFF2-40B4-BE49-F238E27FC236}">
                <a16:creationId xmlns:a16="http://schemas.microsoft.com/office/drawing/2014/main" id="{37EB6057-1911-DA82-4B77-2B0AB01BD89F}"/>
              </a:ext>
            </a:extLst>
          </p:cNvPr>
          <p:cNvSpPr txBox="1"/>
          <p:nvPr/>
        </p:nvSpPr>
        <p:spPr>
          <a:xfrm>
            <a:off x="3750180" y="3953709"/>
            <a:ext cx="4855908" cy="891838"/>
          </a:xfrm>
          <a:prstGeom prst="rect">
            <a:avLst/>
          </a:prstGeom>
          <a:solidFill>
            <a:schemeClr val="bg1"/>
          </a:solidFill>
          <a:ln w="19050">
            <a:solidFill>
              <a:schemeClr val="tx1"/>
            </a:solidFill>
          </a:ln>
        </p:spPr>
        <p:txBody>
          <a:bodyPr wrap="none" lIns="43821" tIns="43821" rIns="21910" bIns="21910" rtlCol="0">
            <a:noAutofit/>
          </a:bodyPr>
          <a:lstStyle/>
          <a:p>
            <a:pPr defTabSz="779095" fontAlgn="auto">
              <a:spcBef>
                <a:spcPts val="0"/>
              </a:spcBef>
              <a:spcAft>
                <a:spcPts val="0"/>
              </a:spcAft>
              <a:defRPr/>
            </a:pPr>
            <a:endParaRPr lang="ja-JP" altLang="en-US" sz="681">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 name="テキスト ボックス 14">
            <a:extLst>
              <a:ext uri="{FF2B5EF4-FFF2-40B4-BE49-F238E27FC236}">
                <a16:creationId xmlns:a16="http://schemas.microsoft.com/office/drawing/2014/main" id="{98F31895-2420-61E4-D224-99D3E5BF1D62}"/>
              </a:ext>
            </a:extLst>
          </p:cNvPr>
          <p:cNvSpPr txBox="1"/>
          <p:nvPr/>
        </p:nvSpPr>
        <p:spPr>
          <a:xfrm>
            <a:off x="3828517" y="3864638"/>
            <a:ext cx="973343" cy="179539"/>
          </a:xfrm>
          <a:prstGeom prst="rect">
            <a:avLst/>
          </a:prstGeom>
          <a:solidFill>
            <a:schemeClr val="bg1"/>
          </a:solidFill>
          <a:ln w="19050">
            <a:noFill/>
          </a:ln>
        </p:spPr>
        <p:txBody>
          <a:bodyPr wrap="none" tIns="21910" bIns="0" rtlCol="0" anchor="ctr">
            <a:spAutoFit/>
          </a:bodyPr>
          <a:lstStyle/>
          <a:p>
            <a:pPr defTabSz="779095" fontAlgn="auto">
              <a:spcBef>
                <a:spcPts val="0"/>
              </a:spcBef>
              <a:spcAft>
                <a:spcPts val="0"/>
              </a:spcAft>
              <a:defRPr/>
            </a:pPr>
            <a:r>
              <a:rPr lang="ja-JP" altLang="en-US" sz="1023" b="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人材活用事業</a:t>
            </a:r>
            <a:endParaRPr lang="en-US" altLang="ja-JP" sz="1023" b="1" u="sng">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テキスト ボックス 15">
            <a:extLst>
              <a:ext uri="{FF2B5EF4-FFF2-40B4-BE49-F238E27FC236}">
                <a16:creationId xmlns:a16="http://schemas.microsoft.com/office/drawing/2014/main" id="{9AD0F516-2868-6F9D-9D60-401525240B1E}"/>
              </a:ext>
            </a:extLst>
          </p:cNvPr>
          <p:cNvSpPr txBox="1"/>
          <p:nvPr/>
        </p:nvSpPr>
        <p:spPr>
          <a:xfrm>
            <a:off x="7355228" y="2785570"/>
            <a:ext cx="1168207" cy="828006"/>
          </a:xfrm>
          <a:prstGeom prst="rect">
            <a:avLst/>
          </a:prstGeom>
          <a:solidFill>
            <a:schemeClr val="bg1"/>
          </a:solidFill>
          <a:ln w="9525">
            <a:solidFill>
              <a:schemeClr val="tx1"/>
            </a:solidFill>
          </a:ln>
        </p:spPr>
        <p:txBody>
          <a:bodyPr wrap="none" lIns="43821" tIns="43821" rIns="21910" bIns="21910" rtlCol="0" anchor="ctr">
            <a:noAutofit/>
          </a:bodyPr>
          <a:lstStyle/>
          <a:p>
            <a:pPr defTabSz="779095" fontAlgn="auto">
              <a:spcBef>
                <a:spcPts val="0"/>
              </a:spcBef>
              <a:spcAft>
                <a:spcPts val="0"/>
              </a:spcAft>
              <a:defRPr/>
            </a:pPr>
            <a:r>
              <a:rPr lang="ja-JP" altLang="en-US" sz="681">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事業実施期間：上限２年間</a:t>
            </a:r>
            <a:endParaRPr lang="en-US" altLang="ja-JP" sz="681">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779095" fontAlgn="auto">
              <a:spcBef>
                <a:spcPts val="0"/>
              </a:spcBef>
              <a:spcAft>
                <a:spcPts val="0"/>
              </a:spcAft>
              <a:defRPr/>
            </a:pPr>
            <a:r>
              <a:rPr lang="ja-JP" altLang="en-US" sz="681">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交付率：定額</a:t>
            </a:r>
            <a:endParaRPr lang="en-US" altLang="ja-JP" sz="681">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779095" fontAlgn="auto">
              <a:spcBef>
                <a:spcPts val="0"/>
              </a:spcBef>
              <a:spcAft>
                <a:spcPts val="0"/>
              </a:spcAft>
              <a:defRPr/>
            </a:pPr>
            <a:r>
              <a:rPr lang="ja-JP" altLang="en-US" sz="681">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上限：事業実施主体当たり</a:t>
            </a:r>
            <a:endParaRPr lang="en-US" altLang="ja-JP" sz="681">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779095" fontAlgn="auto">
              <a:spcBef>
                <a:spcPts val="0"/>
              </a:spcBef>
              <a:spcAft>
                <a:spcPts val="0"/>
              </a:spcAft>
              <a:defRPr/>
            </a:pPr>
            <a:r>
              <a:rPr lang="ja-JP" altLang="en-US" sz="681">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助成単価（単年度当たり</a:t>
            </a:r>
            <a:endParaRPr lang="en-US" altLang="ja-JP" sz="681">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779095" fontAlgn="auto">
              <a:spcBef>
                <a:spcPts val="0"/>
              </a:spcBef>
              <a:spcAft>
                <a:spcPts val="0"/>
              </a:spcAft>
              <a:defRPr/>
            </a:pPr>
            <a:r>
              <a:rPr lang="en-US" altLang="ja-JP" sz="681">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250</a:t>
            </a:r>
            <a:r>
              <a:rPr lang="ja-JP" altLang="en-US" sz="681">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万円まで）</a:t>
            </a:r>
            <a:r>
              <a:rPr lang="en-US" altLang="ja-JP" sz="681">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681">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上限期間</a:t>
            </a:r>
            <a:endParaRPr lang="en-US" altLang="ja-JP" sz="681">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843998" fontAlgn="auto">
              <a:spcBef>
                <a:spcPts val="0"/>
              </a:spcBef>
              <a:spcAft>
                <a:spcPts val="0"/>
              </a:spcAft>
              <a:defRPr/>
            </a:pPr>
            <a:r>
              <a:rPr lang="ja-JP" altLang="en-US" sz="646">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（例：２年間の場合、１年目</a:t>
            </a:r>
            <a:endParaRPr lang="en-US" altLang="ja-JP" sz="646">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843998" fontAlgn="auto">
              <a:spcBef>
                <a:spcPts val="0"/>
              </a:spcBef>
              <a:spcAft>
                <a:spcPts val="0"/>
              </a:spcAft>
              <a:defRPr/>
            </a:pPr>
            <a:r>
              <a:rPr lang="en-US" altLang="ja-JP" sz="646">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300</a:t>
            </a:r>
            <a:r>
              <a:rPr lang="ja-JP" altLang="en-US" sz="646">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万円、２年目</a:t>
            </a:r>
            <a:r>
              <a:rPr lang="en-US" altLang="ja-JP" sz="646">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200</a:t>
            </a:r>
            <a:r>
              <a:rPr lang="ja-JP" altLang="en-US" sz="646">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万円）</a:t>
            </a:r>
            <a:endParaRPr lang="en-US" altLang="ja-JP" sz="646">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 name="テキスト ボックス 16">
            <a:extLst>
              <a:ext uri="{FF2B5EF4-FFF2-40B4-BE49-F238E27FC236}">
                <a16:creationId xmlns:a16="http://schemas.microsoft.com/office/drawing/2014/main" id="{49F41DF0-7C48-4861-2FC5-9A4BDD803CF3}"/>
              </a:ext>
            </a:extLst>
          </p:cNvPr>
          <p:cNvSpPr txBox="1"/>
          <p:nvPr/>
        </p:nvSpPr>
        <p:spPr>
          <a:xfrm>
            <a:off x="3659964" y="5065460"/>
            <a:ext cx="5015670" cy="1523769"/>
          </a:xfrm>
          <a:prstGeom prst="rect">
            <a:avLst/>
          </a:prstGeom>
          <a:solidFill>
            <a:schemeClr val="bg1"/>
          </a:solidFill>
          <a:ln w="19050">
            <a:solidFill>
              <a:srgbClr val="66CCFF"/>
            </a:solidFill>
          </a:ln>
        </p:spPr>
        <p:txBody>
          <a:bodyPr wrap="none" lIns="43821" tIns="43821" rIns="21910" bIns="21910" rtlCol="0">
            <a:noAutofit/>
          </a:bodyPr>
          <a:lstStyle/>
          <a:p>
            <a:pPr defTabSz="779095" fontAlgn="auto">
              <a:spcBef>
                <a:spcPts val="0"/>
              </a:spcBef>
              <a:spcAft>
                <a:spcPts val="0"/>
              </a:spcAft>
              <a:defRPr/>
            </a:pPr>
            <a:endParaRPr lang="ja-JP" altLang="en-US" sz="852">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 name="矢印: 左 18">
            <a:extLst>
              <a:ext uri="{FF2B5EF4-FFF2-40B4-BE49-F238E27FC236}">
                <a16:creationId xmlns:a16="http://schemas.microsoft.com/office/drawing/2014/main" id="{5D911ADD-2395-A636-4661-9EE0C1C54D15}"/>
              </a:ext>
            </a:extLst>
          </p:cNvPr>
          <p:cNvSpPr/>
          <p:nvPr/>
        </p:nvSpPr>
        <p:spPr>
          <a:xfrm>
            <a:off x="3219179" y="2140141"/>
            <a:ext cx="363914" cy="1997051"/>
          </a:xfrm>
          <a:prstGeom prst="leftArrow">
            <a:avLst>
              <a:gd name="adj1" fmla="val 41872"/>
              <a:gd name="adj2" fmla="val 100000"/>
            </a:avLst>
          </a:prstGeom>
          <a:solidFill>
            <a:srgbClr val="FFCC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5972" fontAlgn="auto">
              <a:spcBef>
                <a:spcPts val="0"/>
              </a:spcBef>
              <a:spcAft>
                <a:spcPts val="0"/>
              </a:spcAft>
              <a:defRPr/>
            </a:pPr>
            <a:endParaRPr lang="ja-JP" altLang="en-US" sz="1534">
              <a:solidFill>
                <a:prstClr val="white"/>
              </a:solidFill>
              <a:latin typeface="Calibri"/>
              <a:ea typeface="ＭＳ Ｐゴシック" panose="020B0600070205080204" pitchFamily="50" charset="-128"/>
            </a:endParaRPr>
          </a:p>
        </p:txBody>
      </p:sp>
      <p:sp>
        <p:nvSpPr>
          <p:cNvPr id="20" name="テキスト ボックス 19">
            <a:extLst>
              <a:ext uri="{FF2B5EF4-FFF2-40B4-BE49-F238E27FC236}">
                <a16:creationId xmlns:a16="http://schemas.microsoft.com/office/drawing/2014/main" id="{AA56968A-3DD9-7F1D-5F0A-4FF2D78C99B2}"/>
              </a:ext>
            </a:extLst>
          </p:cNvPr>
          <p:cNvSpPr txBox="1"/>
          <p:nvPr/>
        </p:nvSpPr>
        <p:spPr>
          <a:xfrm>
            <a:off x="3241011" y="2265423"/>
            <a:ext cx="342081" cy="1746487"/>
          </a:xfrm>
          <a:prstGeom prst="rect">
            <a:avLst/>
          </a:prstGeom>
          <a:noFill/>
        </p:spPr>
        <p:txBody>
          <a:bodyPr vert="eaVert" wrap="square" rtlCol="0">
            <a:spAutoFit/>
          </a:bodyPr>
          <a:lstStyle/>
          <a:p>
            <a:pPr defTabSz="775972" fontAlgn="auto">
              <a:spcBef>
                <a:spcPts val="0"/>
              </a:spcBef>
              <a:spcAft>
                <a:spcPts val="0"/>
              </a:spcAft>
              <a:defRPr/>
            </a:pPr>
            <a:r>
              <a:rPr lang="ja-JP" altLang="en-US" sz="1023" b="1">
                <a:solidFill>
                  <a:prstClr val="black"/>
                </a:solidFill>
                <a:latin typeface="メイリオ" panose="020B0604030504040204" pitchFamily="50" charset="-128"/>
                <a:ea typeface="メイリオ" panose="020B0604030504040204" pitchFamily="50" charset="-128"/>
              </a:rPr>
              <a:t>地域協議会の取組への支援</a:t>
            </a:r>
          </a:p>
        </p:txBody>
      </p:sp>
      <p:sp>
        <p:nvSpPr>
          <p:cNvPr id="21" name="テキスト ボックス 20">
            <a:extLst>
              <a:ext uri="{FF2B5EF4-FFF2-40B4-BE49-F238E27FC236}">
                <a16:creationId xmlns:a16="http://schemas.microsoft.com/office/drawing/2014/main" id="{ED839188-B1E5-B325-6497-C5FEBDFDF407}"/>
              </a:ext>
            </a:extLst>
          </p:cNvPr>
          <p:cNvSpPr txBox="1"/>
          <p:nvPr/>
        </p:nvSpPr>
        <p:spPr>
          <a:xfrm>
            <a:off x="3750180" y="5286825"/>
            <a:ext cx="4855908" cy="1214013"/>
          </a:xfrm>
          <a:prstGeom prst="rect">
            <a:avLst/>
          </a:prstGeom>
          <a:solidFill>
            <a:schemeClr val="bg1"/>
          </a:solidFill>
          <a:ln w="19050">
            <a:solidFill>
              <a:schemeClr val="tx1"/>
            </a:solidFill>
          </a:ln>
        </p:spPr>
        <p:txBody>
          <a:bodyPr wrap="none" lIns="43821" tIns="43821" rIns="21910" bIns="21910" rtlCol="0">
            <a:noAutofit/>
          </a:bodyPr>
          <a:lstStyle/>
          <a:p>
            <a:pPr defTabSz="779095" fontAlgn="auto">
              <a:spcBef>
                <a:spcPts val="0"/>
              </a:spcBef>
              <a:spcAft>
                <a:spcPts val="0"/>
              </a:spcAft>
              <a:defRPr/>
            </a:pPr>
            <a:endParaRPr lang="ja-JP" altLang="en-US" sz="681">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テキスト ボックス 21">
            <a:extLst>
              <a:ext uri="{FF2B5EF4-FFF2-40B4-BE49-F238E27FC236}">
                <a16:creationId xmlns:a16="http://schemas.microsoft.com/office/drawing/2014/main" id="{BF9C3315-B280-A737-01B5-4300F3EABC7F}"/>
              </a:ext>
            </a:extLst>
          </p:cNvPr>
          <p:cNvSpPr txBox="1"/>
          <p:nvPr/>
        </p:nvSpPr>
        <p:spPr>
          <a:xfrm>
            <a:off x="3835643" y="5192255"/>
            <a:ext cx="1499128" cy="179539"/>
          </a:xfrm>
          <a:prstGeom prst="rect">
            <a:avLst/>
          </a:prstGeom>
          <a:solidFill>
            <a:schemeClr val="bg1"/>
          </a:solidFill>
          <a:ln w="19050">
            <a:noFill/>
          </a:ln>
        </p:spPr>
        <p:txBody>
          <a:bodyPr wrap="none" tIns="21910" bIns="0" rtlCol="0" anchor="ctr">
            <a:spAutoFit/>
          </a:bodyPr>
          <a:lstStyle/>
          <a:p>
            <a:pPr defTabSz="779095" fontAlgn="auto">
              <a:spcBef>
                <a:spcPts val="0"/>
              </a:spcBef>
              <a:spcAft>
                <a:spcPts val="0"/>
              </a:spcAft>
              <a:defRPr/>
            </a:pPr>
            <a:r>
              <a:rPr lang="ja-JP" altLang="en-US" sz="1023" b="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宿泊施設等の整備事業</a:t>
            </a:r>
            <a:endParaRPr lang="en-US" altLang="ja-JP" sz="1023" b="1" u="sng">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 name="テキスト ボックス 22">
            <a:extLst>
              <a:ext uri="{FF2B5EF4-FFF2-40B4-BE49-F238E27FC236}">
                <a16:creationId xmlns:a16="http://schemas.microsoft.com/office/drawing/2014/main" id="{45AAC6C6-7ED5-7FDB-CF59-743C386B79BC}"/>
              </a:ext>
            </a:extLst>
          </p:cNvPr>
          <p:cNvSpPr txBox="1"/>
          <p:nvPr/>
        </p:nvSpPr>
        <p:spPr>
          <a:xfrm>
            <a:off x="4667714" y="5364588"/>
            <a:ext cx="2706020" cy="377486"/>
          </a:xfrm>
          <a:prstGeom prst="rect">
            <a:avLst/>
          </a:prstGeom>
          <a:solidFill>
            <a:schemeClr val="bg1"/>
          </a:solidFill>
          <a:ln w="9525">
            <a:solidFill>
              <a:schemeClr val="tx1"/>
            </a:solidFill>
          </a:ln>
        </p:spPr>
        <p:txBody>
          <a:bodyPr wrap="square" lIns="43821" tIns="43821" rIns="21910" bIns="21910" rtlCol="0" anchor="ctr">
            <a:noAutofit/>
          </a:bodyPr>
          <a:lstStyle/>
          <a:p>
            <a:pPr defTabSz="779095" fontAlgn="auto">
              <a:spcBef>
                <a:spcPts val="0"/>
              </a:spcBef>
              <a:spcAft>
                <a:spcPts val="0"/>
              </a:spcAft>
              <a:defRPr/>
            </a:pPr>
            <a:r>
              <a:rPr lang="ja-JP" altLang="en-US" sz="852">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古民家等を活用した滞在施設、体験交流施設、農林漁家レストラン等の整備に要する経費を支援</a:t>
            </a:r>
            <a:endParaRPr lang="en-US" altLang="ja-JP" sz="852">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テキスト ボックス 23">
            <a:extLst>
              <a:ext uri="{FF2B5EF4-FFF2-40B4-BE49-F238E27FC236}">
                <a16:creationId xmlns:a16="http://schemas.microsoft.com/office/drawing/2014/main" id="{FD8AF160-E4F7-25A9-6F48-F21AA0593E72}"/>
              </a:ext>
            </a:extLst>
          </p:cNvPr>
          <p:cNvSpPr txBox="1"/>
          <p:nvPr/>
        </p:nvSpPr>
        <p:spPr>
          <a:xfrm>
            <a:off x="7373735" y="5365073"/>
            <a:ext cx="1178350" cy="376601"/>
          </a:xfrm>
          <a:prstGeom prst="rect">
            <a:avLst/>
          </a:prstGeom>
          <a:noFill/>
          <a:ln w="9525">
            <a:solidFill>
              <a:schemeClr val="tx1"/>
            </a:solidFill>
          </a:ln>
        </p:spPr>
        <p:txBody>
          <a:bodyPr wrap="square" lIns="43821" tIns="43821" rIns="21910" bIns="21910" rtlCol="0" anchor="ctr">
            <a:noAutofit/>
          </a:bodyPr>
          <a:lstStyle/>
          <a:p>
            <a:pPr defTabSz="779095" fontAlgn="auto">
              <a:spcBef>
                <a:spcPts val="0"/>
              </a:spcBef>
              <a:spcAft>
                <a:spcPts val="0"/>
              </a:spcAft>
              <a:defRPr/>
            </a:pPr>
            <a:r>
              <a:rPr lang="ja-JP" altLang="en-US" sz="68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事業実施期間：上限２年間</a:t>
            </a:r>
            <a:endParaRPr lang="en-US" altLang="ja-JP" sz="681">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defTabSz="779095" fontAlgn="auto">
              <a:spcBef>
                <a:spcPts val="0"/>
              </a:spcBef>
              <a:spcAft>
                <a:spcPts val="0"/>
              </a:spcAft>
              <a:defRPr/>
            </a:pPr>
            <a:r>
              <a:rPr lang="ja-JP" altLang="en-US" sz="68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交付率：１</a:t>
            </a:r>
            <a:r>
              <a:rPr lang="en-US" altLang="ja-JP" sz="68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68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２</a:t>
            </a:r>
            <a:endParaRPr lang="en-US" altLang="ja-JP" sz="681">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defTabSz="779095" fontAlgn="auto">
              <a:spcBef>
                <a:spcPts val="0"/>
              </a:spcBef>
              <a:spcAft>
                <a:spcPts val="0"/>
              </a:spcAft>
              <a:defRPr/>
            </a:pPr>
            <a:r>
              <a:rPr lang="ja-JP" altLang="en-US" sz="68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上限：原則</a:t>
            </a:r>
            <a:r>
              <a:rPr lang="en-US" altLang="ja-JP" sz="68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2,500</a:t>
            </a:r>
            <a:r>
              <a:rPr lang="ja-JP" altLang="en-US" sz="68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万円</a:t>
            </a:r>
            <a:r>
              <a:rPr lang="ja-JP" altLang="en-US" sz="511">
                <a:solidFill>
                  <a:prstClr val="black"/>
                </a:solidFill>
                <a:latin typeface="Meiryo UI" panose="020B0604030504040204" pitchFamily="50" charset="-128"/>
                <a:ea typeface="Meiryo UI" panose="020B0604030504040204" pitchFamily="50" charset="-128"/>
              </a:rPr>
              <a:t>（国費）</a:t>
            </a:r>
            <a:endParaRPr lang="ja-JP" altLang="en-US" sz="596" u="sng">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テキスト ボックス 24">
            <a:extLst>
              <a:ext uri="{FF2B5EF4-FFF2-40B4-BE49-F238E27FC236}">
                <a16:creationId xmlns:a16="http://schemas.microsoft.com/office/drawing/2014/main" id="{A032C1D8-1221-8B86-599C-09B0BF634EBB}"/>
              </a:ext>
            </a:extLst>
          </p:cNvPr>
          <p:cNvSpPr txBox="1"/>
          <p:nvPr/>
        </p:nvSpPr>
        <p:spPr>
          <a:xfrm>
            <a:off x="4667714" y="5802505"/>
            <a:ext cx="2706020" cy="645105"/>
          </a:xfrm>
          <a:prstGeom prst="rect">
            <a:avLst/>
          </a:prstGeom>
          <a:solidFill>
            <a:schemeClr val="bg1"/>
          </a:solidFill>
          <a:ln w="9525">
            <a:solidFill>
              <a:schemeClr val="tx1"/>
            </a:solidFill>
          </a:ln>
        </p:spPr>
        <p:txBody>
          <a:bodyPr wrap="square" lIns="43821" tIns="43821" rIns="21910" bIns="21910" rtlCol="0" anchor="ctr">
            <a:noAutofit/>
          </a:bodyPr>
          <a:lstStyle/>
          <a:p>
            <a:pPr defTabSz="779095" fontAlgn="auto">
              <a:spcBef>
                <a:spcPts val="0"/>
              </a:spcBef>
              <a:spcAft>
                <a:spcPts val="0"/>
              </a:spcAft>
              <a:defRPr/>
            </a:pPr>
            <a:r>
              <a:rPr lang="ja-JP" altLang="en-US" sz="831">
                <a:solidFill>
                  <a:prstClr val="black"/>
                </a:solidFill>
                <a:latin typeface="メイリオ"/>
                <a:ea typeface="メイリオ"/>
                <a:cs typeface="メイリオ" panose="020B0604030504040204" pitchFamily="50" charset="-128"/>
              </a:rPr>
              <a:t>農家民泊等における小規模な改修に要する経費を支援</a:t>
            </a:r>
            <a:endParaRPr lang="en-US" altLang="ja-JP" sz="831">
              <a:solidFill>
                <a:prstClr val="black"/>
              </a:solidFill>
              <a:latin typeface="メイリオ"/>
              <a:ea typeface="メイリオ"/>
              <a:cs typeface="メイリオ" panose="020B0604030504040204" pitchFamily="50" charset="-128"/>
            </a:endParaRPr>
          </a:p>
          <a:p>
            <a:pPr marL="77960" indent="-77960" defTabSz="779095" fontAlgn="auto">
              <a:spcBef>
                <a:spcPts val="0"/>
              </a:spcBef>
              <a:spcAft>
                <a:spcPts val="0"/>
              </a:spcAft>
              <a:defRPr/>
            </a:pPr>
            <a:r>
              <a:rPr lang="en-US" altLang="ja-JP" sz="738">
                <a:solidFill>
                  <a:prstClr val="black"/>
                </a:solidFill>
                <a:latin typeface="メイリオ"/>
                <a:ea typeface="メイリオ"/>
                <a:cs typeface="メイリオ" panose="020B0604030504040204" pitchFamily="50" charset="-128"/>
              </a:rPr>
              <a:t>※</a:t>
            </a:r>
            <a:r>
              <a:rPr lang="ja-JP" altLang="en-US" sz="738">
                <a:solidFill>
                  <a:prstClr val="black"/>
                </a:solidFill>
                <a:latin typeface="メイリオ"/>
                <a:ea typeface="メイリオ"/>
                <a:cs typeface="メイリオ" panose="020B0604030504040204" pitchFamily="50" charset="-128"/>
              </a:rPr>
              <a:t>農家民泊から旅館業法の営業許可を取得した農家民宿に転換するための整備を行う場合には、１経営者あたり上限</a:t>
            </a:r>
            <a:r>
              <a:rPr lang="en-US" altLang="ja-JP" sz="738">
                <a:solidFill>
                  <a:prstClr val="black"/>
                </a:solidFill>
                <a:latin typeface="メイリオ"/>
                <a:ea typeface="メイリオ"/>
                <a:cs typeface="メイリオ" panose="020B0604030504040204" pitchFamily="50" charset="-128"/>
              </a:rPr>
              <a:t>100</a:t>
            </a:r>
            <a:r>
              <a:rPr lang="ja-JP" altLang="en-US" sz="738">
                <a:solidFill>
                  <a:prstClr val="black"/>
                </a:solidFill>
                <a:latin typeface="メイリオ"/>
                <a:ea typeface="メイリオ"/>
                <a:cs typeface="メイリオ" panose="020B0604030504040204" pitchFamily="50" charset="-128"/>
              </a:rPr>
              <a:t>万円を加算</a:t>
            </a:r>
            <a:endParaRPr lang="en-US" altLang="ja-JP" sz="738">
              <a:solidFill>
                <a:prstClr val="black"/>
              </a:solidFill>
              <a:latin typeface="メイリオ"/>
              <a:ea typeface="メイリオ"/>
              <a:cs typeface="メイリオ" panose="020B0604030504040204" pitchFamily="50" charset="-128"/>
            </a:endParaRPr>
          </a:p>
        </p:txBody>
      </p:sp>
      <p:sp>
        <p:nvSpPr>
          <p:cNvPr id="26" name="テキスト ボックス 25">
            <a:extLst>
              <a:ext uri="{FF2B5EF4-FFF2-40B4-BE49-F238E27FC236}">
                <a16:creationId xmlns:a16="http://schemas.microsoft.com/office/drawing/2014/main" id="{C7E97AE0-0AD8-FACD-9E47-A74F305D9A8F}"/>
              </a:ext>
            </a:extLst>
          </p:cNvPr>
          <p:cNvSpPr txBox="1"/>
          <p:nvPr/>
        </p:nvSpPr>
        <p:spPr>
          <a:xfrm>
            <a:off x="7373736" y="5802881"/>
            <a:ext cx="1178350" cy="644350"/>
          </a:xfrm>
          <a:prstGeom prst="rect">
            <a:avLst/>
          </a:prstGeom>
          <a:noFill/>
          <a:ln w="9525">
            <a:solidFill>
              <a:schemeClr val="tx1"/>
            </a:solidFill>
          </a:ln>
        </p:spPr>
        <p:txBody>
          <a:bodyPr wrap="square" lIns="43821" tIns="43821" rIns="21910" bIns="21910" rtlCol="0" anchor="ctr">
            <a:noAutofit/>
          </a:bodyPr>
          <a:lstStyle/>
          <a:p>
            <a:pPr defTabSz="779095" fontAlgn="auto">
              <a:spcBef>
                <a:spcPts val="0"/>
              </a:spcBef>
              <a:spcAft>
                <a:spcPts val="0"/>
              </a:spcAft>
              <a:defRPr/>
            </a:pPr>
            <a:r>
              <a:rPr lang="ja-JP" altLang="en-US" sz="68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事業実施期間：１年間</a:t>
            </a:r>
            <a:endParaRPr lang="en-US" altLang="ja-JP" sz="681">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defTabSz="779095" fontAlgn="auto">
              <a:spcBef>
                <a:spcPts val="0"/>
              </a:spcBef>
              <a:spcAft>
                <a:spcPts val="0"/>
              </a:spcAft>
              <a:defRPr/>
            </a:pPr>
            <a:r>
              <a:rPr lang="ja-JP" altLang="en-US" sz="68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交付率：１</a:t>
            </a:r>
            <a:r>
              <a:rPr lang="en-US" altLang="ja-JP" sz="68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68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２</a:t>
            </a:r>
            <a:endParaRPr lang="en-US" altLang="ja-JP" sz="681">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defTabSz="779095" fontAlgn="auto">
              <a:spcBef>
                <a:spcPts val="0"/>
              </a:spcBef>
              <a:spcAft>
                <a:spcPts val="0"/>
              </a:spcAft>
              <a:defRPr/>
            </a:pPr>
            <a:r>
              <a:rPr lang="ja-JP" altLang="en-US" sz="68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上限：</a:t>
            </a:r>
            <a:r>
              <a:rPr lang="en-US" altLang="ja-JP" sz="68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5,000</a:t>
            </a:r>
            <a:r>
              <a:rPr lang="ja-JP" altLang="en-US" sz="68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万円</a:t>
            </a:r>
            <a:r>
              <a:rPr lang="en-US" altLang="ja-JP" sz="68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68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地域かつ</a:t>
            </a:r>
            <a:endParaRPr lang="en-US" altLang="ja-JP" sz="681">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defTabSz="779095" fontAlgn="auto">
              <a:spcBef>
                <a:spcPts val="0"/>
              </a:spcBef>
              <a:spcAft>
                <a:spcPts val="0"/>
              </a:spcAft>
              <a:defRPr/>
            </a:pPr>
            <a:r>
              <a:rPr lang="en-US" altLang="ja-JP" sz="68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1,000</a:t>
            </a:r>
            <a:r>
              <a:rPr lang="ja-JP" altLang="en-US" sz="68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万円</a:t>
            </a:r>
            <a:r>
              <a:rPr lang="en-US" altLang="ja-JP" sz="68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68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経営者</a:t>
            </a:r>
            <a:r>
              <a:rPr lang="ja-JP" altLang="en-US" sz="596">
                <a:solidFill>
                  <a:prstClr val="black"/>
                </a:solidFill>
                <a:latin typeface="Meiryo UI" panose="020B0604030504040204" pitchFamily="50" charset="-128"/>
                <a:ea typeface="Meiryo UI" panose="020B0604030504040204" pitchFamily="50" charset="-128"/>
              </a:rPr>
              <a:t>（国費）</a:t>
            </a:r>
            <a:endParaRPr lang="en-US" altLang="ja-JP" sz="681">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正方形/長方形 26">
            <a:extLst>
              <a:ext uri="{FF2B5EF4-FFF2-40B4-BE49-F238E27FC236}">
                <a16:creationId xmlns:a16="http://schemas.microsoft.com/office/drawing/2014/main" id="{CB4FF0D3-ABBC-1029-EAC4-421A79C3E84A}"/>
              </a:ext>
            </a:extLst>
          </p:cNvPr>
          <p:cNvSpPr/>
          <p:nvPr/>
        </p:nvSpPr>
        <p:spPr>
          <a:xfrm>
            <a:off x="6694598" y="5116924"/>
            <a:ext cx="1846980" cy="210379"/>
          </a:xfrm>
          <a:prstGeom prst="rect">
            <a:avLst/>
          </a:prstGeom>
        </p:spPr>
        <p:txBody>
          <a:bodyPr wrap="none">
            <a:spAutoFit/>
          </a:bodyPr>
          <a:lstStyle/>
          <a:p>
            <a:pPr algn="r" defTabSz="779095" fontAlgn="auto">
              <a:spcBef>
                <a:spcPts val="0"/>
              </a:spcBef>
              <a:spcAft>
                <a:spcPts val="0"/>
              </a:spcAft>
              <a:defRPr/>
            </a:pPr>
            <a:r>
              <a:rPr lang="en-US" altLang="ja-JP" sz="767" u="sng">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767" u="sng">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以下２つの実施形態のうちいずれか</a:t>
            </a:r>
          </a:p>
        </p:txBody>
      </p:sp>
      <p:sp>
        <p:nvSpPr>
          <p:cNvPr id="28" name="テキスト ボックス 27">
            <a:extLst>
              <a:ext uri="{FF2B5EF4-FFF2-40B4-BE49-F238E27FC236}">
                <a16:creationId xmlns:a16="http://schemas.microsoft.com/office/drawing/2014/main" id="{F6F8C850-D60D-5805-4837-A5FFD7BF79F0}"/>
              </a:ext>
            </a:extLst>
          </p:cNvPr>
          <p:cNvSpPr txBox="1"/>
          <p:nvPr/>
        </p:nvSpPr>
        <p:spPr>
          <a:xfrm>
            <a:off x="3878624" y="4961277"/>
            <a:ext cx="1702193" cy="205700"/>
          </a:xfrm>
          <a:prstGeom prst="rect">
            <a:avLst/>
          </a:prstGeom>
          <a:solidFill>
            <a:srgbClr val="66CCFF"/>
          </a:solidFill>
          <a:ln w="19050">
            <a:noFill/>
          </a:ln>
        </p:spPr>
        <p:txBody>
          <a:bodyPr wrap="square" tIns="21910" bIns="0" rtlCol="0" anchor="ctr">
            <a:spAutoFit/>
          </a:bodyPr>
          <a:lstStyle/>
          <a:p>
            <a:pPr algn="ctr" defTabSz="779095" fontAlgn="auto">
              <a:spcBef>
                <a:spcPts val="0"/>
              </a:spcBef>
              <a:spcAft>
                <a:spcPts val="0"/>
              </a:spcAft>
              <a:defRPr/>
            </a:pPr>
            <a:r>
              <a:rPr lang="ja-JP" altLang="en-US" sz="1193" b="1">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 ハード対策 ＞</a:t>
            </a:r>
            <a:endParaRPr lang="en-US" altLang="ja-JP" sz="1193" b="1" u="sng">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9" name="グループ化 28">
            <a:extLst>
              <a:ext uri="{FF2B5EF4-FFF2-40B4-BE49-F238E27FC236}">
                <a16:creationId xmlns:a16="http://schemas.microsoft.com/office/drawing/2014/main" id="{9EA70716-FFC7-B128-7699-B9D254A2DAA3}"/>
              </a:ext>
            </a:extLst>
          </p:cNvPr>
          <p:cNvGrpSpPr/>
          <p:nvPr/>
        </p:nvGrpSpPr>
        <p:grpSpPr>
          <a:xfrm>
            <a:off x="908985" y="5684776"/>
            <a:ext cx="793338" cy="588911"/>
            <a:chOff x="392779" y="3354264"/>
            <a:chExt cx="931071" cy="682317"/>
          </a:xfrm>
        </p:grpSpPr>
        <p:pic>
          <p:nvPicPr>
            <p:cNvPr id="30" name="図 29">
              <a:extLst>
                <a:ext uri="{FF2B5EF4-FFF2-40B4-BE49-F238E27FC236}">
                  <a16:creationId xmlns:a16="http://schemas.microsoft.com/office/drawing/2014/main" id="{48589D44-D8AC-0C8A-753A-4A293EEB1D0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92779" y="3354264"/>
              <a:ext cx="420769" cy="454271"/>
            </a:xfrm>
            <a:prstGeom prst="rect">
              <a:avLst/>
            </a:prstGeom>
          </p:spPr>
        </p:pic>
        <p:pic>
          <p:nvPicPr>
            <p:cNvPr id="31" name="図 30">
              <a:extLst>
                <a:ext uri="{FF2B5EF4-FFF2-40B4-BE49-F238E27FC236}">
                  <a16:creationId xmlns:a16="http://schemas.microsoft.com/office/drawing/2014/main" id="{BF7FC2E4-0838-C090-AE32-0FDDE98C81AE}"/>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85330" y="3355521"/>
              <a:ext cx="448928" cy="448928"/>
            </a:xfrm>
            <a:prstGeom prst="rect">
              <a:avLst/>
            </a:prstGeom>
          </p:spPr>
        </p:pic>
        <p:sp>
          <p:nvSpPr>
            <p:cNvPr id="32" name="テキスト ボックス 31">
              <a:extLst>
                <a:ext uri="{FF2B5EF4-FFF2-40B4-BE49-F238E27FC236}">
                  <a16:creationId xmlns:a16="http://schemas.microsoft.com/office/drawing/2014/main" id="{EDDAF801-2AC0-B7E4-4D67-D80689DDE1EA}"/>
                </a:ext>
              </a:extLst>
            </p:cNvPr>
            <p:cNvSpPr txBox="1"/>
            <p:nvPr/>
          </p:nvSpPr>
          <p:spPr>
            <a:xfrm>
              <a:off x="414561" y="3808214"/>
              <a:ext cx="909289" cy="228367"/>
            </a:xfrm>
            <a:prstGeom prst="rect">
              <a:avLst/>
            </a:prstGeom>
            <a:noFill/>
          </p:spPr>
          <p:txBody>
            <a:bodyPr wrap="square" rtlCol="0">
              <a:spAutoFit/>
            </a:bodyPr>
            <a:lstStyle/>
            <a:p>
              <a:pPr defTabSz="777347" fontAlgn="auto">
                <a:spcBef>
                  <a:spcPts val="0"/>
                </a:spcBef>
                <a:spcAft>
                  <a:spcPts val="0"/>
                </a:spcAft>
                <a:defRPr/>
              </a:pPr>
              <a:r>
                <a:rPr lang="ja-JP" altLang="en-US" sz="68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ホテル・旅館</a:t>
              </a:r>
            </a:p>
          </p:txBody>
        </p:sp>
      </p:grpSp>
      <p:grpSp>
        <p:nvGrpSpPr>
          <p:cNvPr id="33" name="グループ化 32">
            <a:extLst>
              <a:ext uri="{FF2B5EF4-FFF2-40B4-BE49-F238E27FC236}">
                <a16:creationId xmlns:a16="http://schemas.microsoft.com/office/drawing/2014/main" id="{10F4FBA8-0AE6-0AEC-670A-C38B7586E1BE}"/>
              </a:ext>
            </a:extLst>
          </p:cNvPr>
          <p:cNvGrpSpPr/>
          <p:nvPr/>
        </p:nvGrpSpPr>
        <p:grpSpPr>
          <a:xfrm>
            <a:off x="762445" y="5131298"/>
            <a:ext cx="510578" cy="606968"/>
            <a:chOff x="1552073" y="3816712"/>
            <a:chExt cx="599220" cy="761279"/>
          </a:xfrm>
        </p:grpSpPr>
        <p:grpSp>
          <p:nvGrpSpPr>
            <p:cNvPr id="34" name="グループ化 33">
              <a:extLst>
                <a:ext uri="{FF2B5EF4-FFF2-40B4-BE49-F238E27FC236}">
                  <a16:creationId xmlns:a16="http://schemas.microsoft.com/office/drawing/2014/main" id="{FEC26523-9AA7-0A05-83F4-B26A95521903}"/>
                </a:ext>
              </a:extLst>
            </p:cNvPr>
            <p:cNvGrpSpPr/>
            <p:nvPr/>
          </p:nvGrpSpPr>
          <p:grpSpPr>
            <a:xfrm>
              <a:off x="1552073" y="3816712"/>
              <a:ext cx="599220" cy="526800"/>
              <a:chOff x="-943356" y="3661044"/>
              <a:chExt cx="741818" cy="652164"/>
            </a:xfrm>
          </p:grpSpPr>
          <p:pic>
            <p:nvPicPr>
              <p:cNvPr id="36" name="図 35">
                <a:extLst>
                  <a:ext uri="{FF2B5EF4-FFF2-40B4-BE49-F238E27FC236}">
                    <a16:creationId xmlns:a16="http://schemas.microsoft.com/office/drawing/2014/main" id="{A1295F1A-7DBE-4636-A041-0FD55F8C55CD}"/>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943356" y="3661044"/>
                <a:ext cx="621340" cy="619010"/>
              </a:xfrm>
              <a:prstGeom prst="rect">
                <a:avLst/>
              </a:prstGeom>
            </p:spPr>
          </p:pic>
          <p:pic>
            <p:nvPicPr>
              <p:cNvPr id="37" name="図 36">
                <a:extLst>
                  <a:ext uri="{FF2B5EF4-FFF2-40B4-BE49-F238E27FC236}">
                    <a16:creationId xmlns:a16="http://schemas.microsoft.com/office/drawing/2014/main" id="{545B498B-60AE-C02F-EF4A-B4E2B1AFA3DA}"/>
                  </a:ext>
                </a:extLst>
              </p:cNvPr>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9810" y="4036037"/>
                <a:ext cx="408272" cy="277171"/>
              </a:xfrm>
              <a:prstGeom prst="rect">
                <a:avLst/>
              </a:prstGeom>
            </p:spPr>
          </p:pic>
        </p:grpSp>
        <p:sp>
          <p:nvSpPr>
            <p:cNvPr id="35" name="テキスト ボックス 34">
              <a:extLst>
                <a:ext uri="{FF2B5EF4-FFF2-40B4-BE49-F238E27FC236}">
                  <a16:creationId xmlns:a16="http://schemas.microsoft.com/office/drawing/2014/main" id="{99BF4D4D-D637-D8DC-9953-8C61529E1B63}"/>
                </a:ext>
              </a:extLst>
            </p:cNvPr>
            <p:cNvSpPr txBox="1"/>
            <p:nvPr/>
          </p:nvSpPr>
          <p:spPr>
            <a:xfrm>
              <a:off x="1604393" y="4330776"/>
              <a:ext cx="536917" cy="247215"/>
            </a:xfrm>
            <a:prstGeom prst="rect">
              <a:avLst/>
            </a:prstGeom>
            <a:noFill/>
          </p:spPr>
          <p:txBody>
            <a:bodyPr wrap="square" rtlCol="0">
              <a:spAutoFit/>
            </a:bodyPr>
            <a:lstStyle/>
            <a:p>
              <a:pPr defTabSz="777347" fontAlgn="auto">
                <a:spcBef>
                  <a:spcPts val="0"/>
                </a:spcBef>
                <a:spcAft>
                  <a:spcPts val="0"/>
                </a:spcAft>
                <a:defRPr/>
              </a:pPr>
              <a:r>
                <a:rPr lang="ja-JP" altLang="en-US" sz="68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ジビエ</a:t>
              </a:r>
            </a:p>
          </p:txBody>
        </p:sp>
      </p:grpSp>
      <p:grpSp>
        <p:nvGrpSpPr>
          <p:cNvPr id="38" name="グループ化 37">
            <a:extLst>
              <a:ext uri="{FF2B5EF4-FFF2-40B4-BE49-F238E27FC236}">
                <a16:creationId xmlns:a16="http://schemas.microsoft.com/office/drawing/2014/main" id="{591E36D6-8134-7DD9-66D3-6BFF3CC98379}"/>
              </a:ext>
            </a:extLst>
          </p:cNvPr>
          <p:cNvGrpSpPr/>
          <p:nvPr/>
        </p:nvGrpSpPr>
        <p:grpSpPr>
          <a:xfrm>
            <a:off x="851860" y="4405127"/>
            <a:ext cx="819366" cy="898479"/>
            <a:chOff x="1603144" y="2809099"/>
            <a:chExt cx="961617" cy="1250926"/>
          </a:xfrm>
        </p:grpSpPr>
        <p:grpSp>
          <p:nvGrpSpPr>
            <p:cNvPr id="39" name="グループ化 38">
              <a:extLst>
                <a:ext uri="{FF2B5EF4-FFF2-40B4-BE49-F238E27FC236}">
                  <a16:creationId xmlns:a16="http://schemas.microsoft.com/office/drawing/2014/main" id="{C4AF6C8E-4006-FC53-8D9C-D2FD2EA7951A}"/>
                </a:ext>
              </a:extLst>
            </p:cNvPr>
            <p:cNvGrpSpPr/>
            <p:nvPr/>
          </p:nvGrpSpPr>
          <p:grpSpPr>
            <a:xfrm>
              <a:off x="1638898" y="2809099"/>
              <a:ext cx="925863" cy="1250926"/>
              <a:chOff x="1517384" y="2853393"/>
              <a:chExt cx="925863" cy="1250926"/>
            </a:xfrm>
          </p:grpSpPr>
          <p:pic>
            <p:nvPicPr>
              <p:cNvPr id="41" name="図 40">
                <a:extLst>
                  <a:ext uri="{FF2B5EF4-FFF2-40B4-BE49-F238E27FC236}">
                    <a16:creationId xmlns:a16="http://schemas.microsoft.com/office/drawing/2014/main" id="{9EE832D6-3017-ACD6-B2DF-D28A7B62637E}"/>
                  </a:ext>
                </a:extLst>
              </p:cNvPr>
              <p:cNvPicPr>
                <a:picLocks noChangeAspect="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79170" y="2853393"/>
                <a:ext cx="530260" cy="471243"/>
              </a:xfrm>
              <a:prstGeom prst="rect">
                <a:avLst/>
              </a:prstGeom>
            </p:spPr>
          </p:pic>
          <p:pic>
            <p:nvPicPr>
              <p:cNvPr id="42" name="図 41">
                <a:extLst>
                  <a:ext uri="{FF2B5EF4-FFF2-40B4-BE49-F238E27FC236}">
                    <a16:creationId xmlns:a16="http://schemas.microsoft.com/office/drawing/2014/main" id="{6A068C11-EB5F-9C1F-7780-2F47A4CEE4EA}"/>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1912987" y="3276878"/>
                <a:ext cx="530260" cy="463978"/>
              </a:xfrm>
              <a:prstGeom prst="rect">
                <a:avLst/>
              </a:prstGeom>
            </p:spPr>
          </p:pic>
          <p:sp>
            <p:nvSpPr>
              <p:cNvPr id="43" name="テキスト ボックス 42">
                <a:extLst>
                  <a:ext uri="{FF2B5EF4-FFF2-40B4-BE49-F238E27FC236}">
                    <a16:creationId xmlns:a16="http://schemas.microsoft.com/office/drawing/2014/main" id="{AB3C8B6F-98A2-D6BE-9AD2-C1452DFBEB4A}"/>
                  </a:ext>
                </a:extLst>
              </p:cNvPr>
              <p:cNvSpPr txBox="1"/>
              <p:nvPr/>
            </p:nvSpPr>
            <p:spPr>
              <a:xfrm>
                <a:off x="1517384" y="3684023"/>
                <a:ext cx="811665" cy="420296"/>
              </a:xfrm>
              <a:prstGeom prst="rect">
                <a:avLst/>
              </a:prstGeom>
              <a:noFill/>
            </p:spPr>
            <p:txBody>
              <a:bodyPr wrap="square" rtlCol="0">
                <a:spAutoFit/>
              </a:bodyPr>
              <a:lstStyle/>
              <a:p>
                <a:pPr defTabSz="777347" fontAlgn="auto">
                  <a:spcBef>
                    <a:spcPts val="0"/>
                  </a:spcBef>
                  <a:spcAft>
                    <a:spcPts val="0"/>
                  </a:spcAft>
                  <a:defRPr/>
                </a:pPr>
                <a:r>
                  <a:rPr lang="ja-JP" altLang="en-US" sz="68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農林漁業体験</a:t>
                </a:r>
              </a:p>
            </p:txBody>
          </p:sp>
        </p:grpSp>
        <p:pic>
          <p:nvPicPr>
            <p:cNvPr id="40" name="図 39">
              <a:extLst>
                <a:ext uri="{FF2B5EF4-FFF2-40B4-BE49-F238E27FC236}">
                  <a16:creationId xmlns:a16="http://schemas.microsoft.com/office/drawing/2014/main" id="{F6ABDA39-805A-9B93-4867-D623B7EE53ED}"/>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1603144" y="3240355"/>
              <a:ext cx="459452" cy="446274"/>
            </a:xfrm>
            <a:prstGeom prst="rect">
              <a:avLst/>
            </a:prstGeom>
          </p:spPr>
        </p:pic>
      </p:grpSp>
      <p:grpSp>
        <p:nvGrpSpPr>
          <p:cNvPr id="44" name="グループ化 43">
            <a:extLst>
              <a:ext uri="{FF2B5EF4-FFF2-40B4-BE49-F238E27FC236}">
                <a16:creationId xmlns:a16="http://schemas.microsoft.com/office/drawing/2014/main" id="{5E0B3E51-6479-3C7F-5081-B901915F969C}"/>
              </a:ext>
            </a:extLst>
          </p:cNvPr>
          <p:cNvGrpSpPr/>
          <p:nvPr/>
        </p:nvGrpSpPr>
        <p:grpSpPr>
          <a:xfrm>
            <a:off x="1134062" y="5131302"/>
            <a:ext cx="779954" cy="614421"/>
            <a:chOff x="2041005" y="3724086"/>
            <a:chExt cx="915363" cy="835913"/>
          </a:xfrm>
        </p:grpSpPr>
        <p:pic>
          <p:nvPicPr>
            <p:cNvPr id="45" name="図 44">
              <a:extLst>
                <a:ext uri="{FF2B5EF4-FFF2-40B4-BE49-F238E27FC236}">
                  <a16:creationId xmlns:a16="http://schemas.microsoft.com/office/drawing/2014/main" id="{359EB2EA-B464-4887-45B4-082528F38110}"/>
                </a:ext>
              </a:extLst>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2308121" y="3724086"/>
              <a:ext cx="428939" cy="506116"/>
            </a:xfrm>
            <a:prstGeom prst="rect">
              <a:avLst/>
            </a:prstGeom>
          </p:spPr>
        </p:pic>
        <p:sp>
          <p:nvSpPr>
            <p:cNvPr id="46" name="テキスト ボックス 45">
              <a:extLst>
                <a:ext uri="{FF2B5EF4-FFF2-40B4-BE49-F238E27FC236}">
                  <a16:creationId xmlns:a16="http://schemas.microsoft.com/office/drawing/2014/main" id="{4E3678DB-FC46-5AEF-78C2-62FAD6A8102A}"/>
                </a:ext>
              </a:extLst>
            </p:cNvPr>
            <p:cNvSpPr txBox="1"/>
            <p:nvPr/>
          </p:nvSpPr>
          <p:spPr>
            <a:xfrm>
              <a:off x="2041005" y="4184889"/>
              <a:ext cx="915363" cy="375110"/>
            </a:xfrm>
            <a:prstGeom prst="rect">
              <a:avLst/>
            </a:prstGeom>
            <a:noFill/>
          </p:spPr>
          <p:txBody>
            <a:bodyPr wrap="square" rtlCol="0">
              <a:spAutoFit/>
            </a:bodyPr>
            <a:lstStyle/>
            <a:p>
              <a:pPr algn="ctr" defTabSz="777347" fontAlgn="auto">
                <a:spcBef>
                  <a:spcPts val="0"/>
                </a:spcBef>
                <a:spcAft>
                  <a:spcPts val="0"/>
                </a:spcAft>
                <a:defRPr/>
              </a:pPr>
              <a:r>
                <a:rPr lang="ja-JP" altLang="en-US" sz="596">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スポーツ</a:t>
              </a:r>
              <a:endParaRPr lang="en-US" altLang="ja-JP" sz="596">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defTabSz="777347" fontAlgn="auto">
                <a:spcBef>
                  <a:spcPts val="0"/>
                </a:spcBef>
                <a:spcAft>
                  <a:spcPts val="0"/>
                </a:spcAft>
                <a:defRPr/>
              </a:pPr>
              <a:r>
                <a:rPr lang="ja-JP" altLang="en-US" sz="596">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アクティビティ</a:t>
              </a:r>
            </a:p>
          </p:txBody>
        </p:sp>
      </p:grpSp>
      <p:sp>
        <p:nvSpPr>
          <p:cNvPr id="47" name="テキスト ボックス 46">
            <a:extLst>
              <a:ext uri="{FF2B5EF4-FFF2-40B4-BE49-F238E27FC236}">
                <a16:creationId xmlns:a16="http://schemas.microsoft.com/office/drawing/2014/main" id="{09ACD558-7817-4F47-072C-0EDCA9E9D36A}"/>
              </a:ext>
            </a:extLst>
          </p:cNvPr>
          <p:cNvSpPr txBox="1"/>
          <p:nvPr/>
        </p:nvSpPr>
        <p:spPr>
          <a:xfrm>
            <a:off x="615809" y="6331049"/>
            <a:ext cx="2452594" cy="258214"/>
          </a:xfrm>
          <a:prstGeom prst="rect">
            <a:avLst/>
          </a:prstGeom>
          <a:solidFill>
            <a:srgbClr val="CCFFCC"/>
          </a:solidFill>
          <a:ln w="19050">
            <a:noFill/>
          </a:ln>
        </p:spPr>
        <p:txBody>
          <a:bodyPr wrap="square" lIns="30675" tIns="21910" rIns="30675" bIns="0" rtlCol="0" anchor="ctr">
            <a:spAutoFit/>
          </a:bodyPr>
          <a:lstStyle/>
          <a:p>
            <a:pPr algn="ctr" defTabSz="779095" fontAlgn="auto">
              <a:spcBef>
                <a:spcPts val="0"/>
              </a:spcBef>
              <a:spcAft>
                <a:spcPts val="0"/>
              </a:spcAft>
              <a:defRPr/>
            </a:pPr>
            <a:r>
              <a:rPr lang="ja-JP" altLang="en-US" sz="767">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〇 このほか、国内外へのプロモーション事業を通じた農泊地域の魅力発信を行い、農泊需要の喚起を推進</a:t>
            </a:r>
          </a:p>
        </p:txBody>
      </p:sp>
      <p:grpSp>
        <p:nvGrpSpPr>
          <p:cNvPr id="48" name="グループ化 47">
            <a:extLst>
              <a:ext uri="{FF2B5EF4-FFF2-40B4-BE49-F238E27FC236}">
                <a16:creationId xmlns:a16="http://schemas.microsoft.com/office/drawing/2014/main" id="{3CFA07F6-2220-9B54-732B-98E41E503527}"/>
              </a:ext>
            </a:extLst>
          </p:cNvPr>
          <p:cNvGrpSpPr/>
          <p:nvPr/>
        </p:nvGrpSpPr>
        <p:grpSpPr>
          <a:xfrm>
            <a:off x="1723966" y="4358614"/>
            <a:ext cx="1371354" cy="1008723"/>
            <a:chOff x="1395116" y="4221038"/>
            <a:chExt cx="1609437" cy="1717213"/>
          </a:xfrm>
        </p:grpSpPr>
        <p:grpSp>
          <p:nvGrpSpPr>
            <p:cNvPr id="49" name="グループ化 48">
              <a:extLst>
                <a:ext uri="{FF2B5EF4-FFF2-40B4-BE49-F238E27FC236}">
                  <a16:creationId xmlns:a16="http://schemas.microsoft.com/office/drawing/2014/main" id="{2C234FFF-3200-D478-5011-3A29371BBF68}"/>
                </a:ext>
              </a:extLst>
            </p:cNvPr>
            <p:cNvGrpSpPr/>
            <p:nvPr/>
          </p:nvGrpSpPr>
          <p:grpSpPr>
            <a:xfrm>
              <a:off x="1395116" y="4983438"/>
              <a:ext cx="927860" cy="622629"/>
              <a:chOff x="1720985" y="3079905"/>
              <a:chExt cx="927860" cy="622629"/>
            </a:xfrm>
          </p:grpSpPr>
          <p:pic>
            <p:nvPicPr>
              <p:cNvPr id="58" name="図 57">
                <a:extLst>
                  <a:ext uri="{FF2B5EF4-FFF2-40B4-BE49-F238E27FC236}">
                    <a16:creationId xmlns:a16="http://schemas.microsoft.com/office/drawing/2014/main" id="{75A4F1FF-1EB0-00D5-AB10-A265975AE0E3}"/>
                  </a:ext>
                </a:extLst>
              </p:cNvPr>
              <p:cNvPicPr>
                <a:picLocks noChangeAspect="1"/>
              </p:cNvPicPr>
              <p:nvPr/>
            </p:nvPicPr>
            <p:blipFill>
              <a:blip r:embed="rId11" cstate="email">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00089" y="3079905"/>
                <a:ext cx="540000" cy="326455"/>
              </a:xfrm>
              <a:prstGeom prst="rect">
                <a:avLst/>
              </a:prstGeom>
            </p:spPr>
          </p:pic>
          <p:sp>
            <p:nvSpPr>
              <p:cNvPr id="59" name="テキスト ボックス 58">
                <a:extLst>
                  <a:ext uri="{FF2B5EF4-FFF2-40B4-BE49-F238E27FC236}">
                    <a16:creationId xmlns:a16="http://schemas.microsoft.com/office/drawing/2014/main" id="{7BB3D4A4-738E-B46E-A6DC-827B609039D8}"/>
                  </a:ext>
                </a:extLst>
              </p:cNvPr>
              <p:cNvSpPr txBox="1"/>
              <p:nvPr/>
            </p:nvSpPr>
            <p:spPr>
              <a:xfrm>
                <a:off x="1720985" y="3366989"/>
                <a:ext cx="927860" cy="335545"/>
              </a:xfrm>
              <a:prstGeom prst="rect">
                <a:avLst/>
              </a:prstGeom>
              <a:noFill/>
            </p:spPr>
            <p:txBody>
              <a:bodyPr wrap="none" rtlCol="0">
                <a:spAutoFit/>
              </a:bodyPr>
              <a:lstStyle>
                <a:defPPr>
                  <a:defRPr lang="ja-JP"/>
                </a:defPPr>
                <a:lvl1pPr algn="ctr">
                  <a:defRPr sz="1100">
                    <a:latin typeface="メイリオ" panose="020B0604030504040204" pitchFamily="50" charset="-128"/>
                    <a:ea typeface="メイリオ" panose="020B0604030504040204" pitchFamily="50" charset="-128"/>
                    <a:cs typeface="メイリオ" panose="020B0604030504040204" pitchFamily="50" charset="-128"/>
                  </a:defRPr>
                </a:lvl1pPr>
              </a:lstStyle>
              <a:p>
                <a:pPr defTabSz="777347" fontAlgn="auto">
                  <a:spcBef>
                    <a:spcPts val="0"/>
                  </a:spcBef>
                  <a:spcAft>
                    <a:spcPts val="0"/>
                  </a:spcAft>
                  <a:defRPr/>
                </a:pPr>
                <a:r>
                  <a:rPr lang="ja-JP" altLang="en-US" sz="681">
                    <a:solidFill>
                      <a:prstClr val="black"/>
                    </a:solidFill>
                  </a:rPr>
                  <a:t>農家レストラン</a:t>
                </a:r>
              </a:p>
            </p:txBody>
          </p:sp>
        </p:grpSp>
        <p:grpSp>
          <p:nvGrpSpPr>
            <p:cNvPr id="50" name="グループ化 49">
              <a:extLst>
                <a:ext uri="{FF2B5EF4-FFF2-40B4-BE49-F238E27FC236}">
                  <a16:creationId xmlns:a16="http://schemas.microsoft.com/office/drawing/2014/main" id="{7C392307-17EE-05A9-75DE-657CFA93C112}"/>
                </a:ext>
              </a:extLst>
            </p:cNvPr>
            <p:cNvGrpSpPr/>
            <p:nvPr/>
          </p:nvGrpSpPr>
          <p:grpSpPr>
            <a:xfrm>
              <a:off x="1942713" y="4963451"/>
              <a:ext cx="983786" cy="974800"/>
              <a:chOff x="1925985" y="4978779"/>
              <a:chExt cx="983786" cy="974800"/>
            </a:xfrm>
          </p:grpSpPr>
          <p:sp>
            <p:nvSpPr>
              <p:cNvPr id="56" name="テキスト ボックス 55">
                <a:extLst>
                  <a:ext uri="{FF2B5EF4-FFF2-40B4-BE49-F238E27FC236}">
                    <a16:creationId xmlns:a16="http://schemas.microsoft.com/office/drawing/2014/main" id="{75E36144-ED43-9F72-2B27-4F1419BA08A8}"/>
                  </a:ext>
                </a:extLst>
              </p:cNvPr>
              <p:cNvSpPr txBox="1"/>
              <p:nvPr/>
            </p:nvSpPr>
            <p:spPr>
              <a:xfrm>
                <a:off x="1925985" y="5439673"/>
                <a:ext cx="983786" cy="513906"/>
              </a:xfrm>
              <a:prstGeom prst="rect">
                <a:avLst/>
              </a:prstGeom>
              <a:noFill/>
            </p:spPr>
            <p:txBody>
              <a:bodyPr wrap="square" rtlCol="0">
                <a:spAutoFit/>
              </a:bodyPr>
              <a:lstStyle/>
              <a:p>
                <a:pPr algn="ctr" defTabSz="777347" fontAlgn="auto">
                  <a:spcBef>
                    <a:spcPts val="0"/>
                  </a:spcBef>
                  <a:spcAft>
                    <a:spcPts val="0"/>
                  </a:spcAft>
                  <a:defRPr/>
                </a:pPr>
                <a:r>
                  <a:rPr lang="ja-JP" altLang="en-US" sz="68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古民家等を活用した宿泊施設</a:t>
                </a:r>
              </a:p>
            </p:txBody>
          </p:sp>
          <p:pic>
            <p:nvPicPr>
              <p:cNvPr id="57" name="図 56">
                <a:extLst>
                  <a:ext uri="{FF2B5EF4-FFF2-40B4-BE49-F238E27FC236}">
                    <a16:creationId xmlns:a16="http://schemas.microsoft.com/office/drawing/2014/main" id="{C2742EEA-8287-8067-4CCF-D942E00E0A40}"/>
                  </a:ext>
                </a:extLst>
              </p:cNvPr>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2184689" y="4978779"/>
                <a:ext cx="540876" cy="448255"/>
              </a:xfrm>
              <a:prstGeom prst="rect">
                <a:avLst/>
              </a:prstGeom>
            </p:spPr>
          </p:pic>
        </p:grpSp>
        <p:grpSp>
          <p:nvGrpSpPr>
            <p:cNvPr id="51" name="グループ化 50">
              <a:extLst>
                <a:ext uri="{FF2B5EF4-FFF2-40B4-BE49-F238E27FC236}">
                  <a16:creationId xmlns:a16="http://schemas.microsoft.com/office/drawing/2014/main" id="{8404ED30-F0CD-5B78-C8D4-0F4C18098D20}"/>
                </a:ext>
              </a:extLst>
            </p:cNvPr>
            <p:cNvGrpSpPr/>
            <p:nvPr/>
          </p:nvGrpSpPr>
          <p:grpSpPr>
            <a:xfrm>
              <a:off x="1496128" y="4364985"/>
              <a:ext cx="1508425" cy="695090"/>
              <a:chOff x="1523941" y="4296839"/>
              <a:chExt cx="1508425" cy="695090"/>
            </a:xfrm>
          </p:grpSpPr>
          <p:pic>
            <p:nvPicPr>
              <p:cNvPr id="54" name="図 53">
                <a:extLst>
                  <a:ext uri="{FF2B5EF4-FFF2-40B4-BE49-F238E27FC236}">
                    <a16:creationId xmlns:a16="http://schemas.microsoft.com/office/drawing/2014/main" id="{06B9E454-E05A-FEC8-0E0C-083E50B70FD0}"/>
                  </a:ext>
                </a:extLst>
              </p:cNvPr>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1964751" y="4296839"/>
                <a:ext cx="577428" cy="384951"/>
              </a:xfrm>
              <a:prstGeom prst="rect">
                <a:avLst/>
              </a:prstGeom>
            </p:spPr>
          </p:pic>
          <p:sp>
            <p:nvSpPr>
              <p:cNvPr id="55" name="テキスト ボックス 54">
                <a:extLst>
                  <a:ext uri="{FF2B5EF4-FFF2-40B4-BE49-F238E27FC236}">
                    <a16:creationId xmlns:a16="http://schemas.microsoft.com/office/drawing/2014/main" id="{C71EE900-34B7-9D1C-C291-2A246870CEDF}"/>
                  </a:ext>
                </a:extLst>
              </p:cNvPr>
              <p:cNvSpPr txBox="1"/>
              <p:nvPr/>
            </p:nvSpPr>
            <p:spPr>
              <a:xfrm>
                <a:off x="1523941" y="4656384"/>
                <a:ext cx="1508425" cy="335545"/>
              </a:xfrm>
              <a:prstGeom prst="rect">
                <a:avLst/>
              </a:prstGeom>
              <a:noFill/>
            </p:spPr>
            <p:txBody>
              <a:bodyPr wrap="square" rtlCol="0">
                <a:spAutoFit/>
              </a:bodyPr>
              <a:lstStyle>
                <a:defPPr>
                  <a:defRPr lang="ja-JP"/>
                </a:defPPr>
                <a:lvl1pPr algn="ctr">
                  <a:defRPr sz="1200">
                    <a:latin typeface="メイリオ" panose="020B0604030504040204" pitchFamily="50" charset="-128"/>
                    <a:ea typeface="メイリオ" panose="020B0604030504040204" pitchFamily="50" charset="-128"/>
                    <a:cs typeface="メイリオ" panose="020B0604030504040204" pitchFamily="50" charset="-128"/>
                  </a:defRPr>
                </a:lvl1pPr>
              </a:lstStyle>
              <a:p>
                <a:pPr defTabSz="777347" fontAlgn="auto">
                  <a:spcBef>
                    <a:spcPts val="0"/>
                  </a:spcBef>
                  <a:spcAft>
                    <a:spcPts val="0"/>
                  </a:spcAft>
                  <a:defRPr/>
                </a:pPr>
                <a:r>
                  <a:rPr lang="ja-JP" altLang="en-US" sz="681">
                    <a:solidFill>
                      <a:prstClr val="black"/>
                    </a:solidFill>
                  </a:rPr>
                  <a:t>廃校を活用した宿泊施設</a:t>
                </a:r>
                <a:endParaRPr lang="en-US" altLang="ja-JP" sz="681">
                  <a:solidFill>
                    <a:prstClr val="black"/>
                  </a:solidFill>
                </a:endParaRPr>
              </a:p>
            </p:txBody>
          </p:sp>
        </p:grpSp>
        <p:sp>
          <p:nvSpPr>
            <p:cNvPr id="52" name="四角形: 角を丸くする 51">
              <a:extLst>
                <a:ext uri="{FF2B5EF4-FFF2-40B4-BE49-F238E27FC236}">
                  <a16:creationId xmlns:a16="http://schemas.microsoft.com/office/drawing/2014/main" id="{8FDA13C8-4411-2B9C-D648-EC01DEF67319}"/>
                </a:ext>
              </a:extLst>
            </p:cNvPr>
            <p:cNvSpPr/>
            <p:nvPr/>
          </p:nvSpPr>
          <p:spPr>
            <a:xfrm>
              <a:off x="1459044" y="4347486"/>
              <a:ext cx="1416431" cy="1520751"/>
            </a:xfrm>
            <a:prstGeom prst="roundRect">
              <a:avLst>
                <a:gd name="adj" fmla="val 10386"/>
              </a:avLst>
            </a:prstGeom>
            <a:noFill/>
            <a:ln>
              <a:solidFill>
                <a:srgbClr val="66CC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5972" fontAlgn="auto">
                <a:spcBef>
                  <a:spcPts val="0"/>
                </a:spcBef>
                <a:spcAft>
                  <a:spcPts val="0"/>
                </a:spcAft>
                <a:defRPr/>
              </a:pPr>
              <a:endParaRPr lang="ja-JP" altLang="en-US" sz="1534">
                <a:solidFill>
                  <a:prstClr val="white"/>
                </a:solidFill>
                <a:latin typeface="Calibri"/>
                <a:ea typeface="ＭＳ Ｐゴシック" panose="020B0600070205080204" pitchFamily="50" charset="-128"/>
              </a:endParaRPr>
            </a:p>
          </p:txBody>
        </p:sp>
        <p:sp>
          <p:nvSpPr>
            <p:cNvPr id="53" name="テキスト ボックス 52">
              <a:extLst>
                <a:ext uri="{FF2B5EF4-FFF2-40B4-BE49-F238E27FC236}">
                  <a16:creationId xmlns:a16="http://schemas.microsoft.com/office/drawing/2014/main" id="{1EDA2B07-5539-006C-E7E9-2F161E2BD915}"/>
                </a:ext>
              </a:extLst>
            </p:cNvPr>
            <p:cNvSpPr txBox="1"/>
            <p:nvPr/>
          </p:nvSpPr>
          <p:spPr>
            <a:xfrm>
              <a:off x="1618297" y="4221038"/>
              <a:ext cx="1154756" cy="358141"/>
            </a:xfrm>
            <a:prstGeom prst="rect">
              <a:avLst/>
            </a:prstGeom>
            <a:solidFill>
              <a:schemeClr val="bg1"/>
            </a:solidFill>
          </p:spPr>
          <p:txBody>
            <a:bodyPr wrap="square" rtlCol="0">
              <a:spAutoFit/>
            </a:bodyPr>
            <a:lstStyle/>
            <a:p>
              <a:pPr algn="ctr" defTabSz="777347" fontAlgn="auto">
                <a:spcBef>
                  <a:spcPts val="0"/>
                </a:spcBef>
                <a:spcAft>
                  <a:spcPts val="0"/>
                </a:spcAft>
                <a:defRPr/>
              </a:pPr>
              <a:r>
                <a:rPr lang="ja-JP" altLang="en-US" sz="767" b="1">
                  <a:solidFill>
                    <a:srgbClr val="0000FF"/>
                  </a:solidFill>
                  <a:latin typeface="メイリオ" panose="020B0604030504040204" pitchFamily="50" charset="-128"/>
                  <a:ea typeface="メイリオ" panose="020B0604030504040204" pitchFamily="50" charset="-128"/>
                  <a:cs typeface="メイリオ" panose="020B0604030504040204" pitchFamily="50" charset="-128"/>
                </a:rPr>
                <a:t>市町村・中核法人</a:t>
              </a:r>
            </a:p>
          </p:txBody>
        </p:sp>
      </p:grpSp>
      <p:grpSp>
        <p:nvGrpSpPr>
          <p:cNvPr id="60" name="グループ化 59">
            <a:extLst>
              <a:ext uri="{FF2B5EF4-FFF2-40B4-BE49-F238E27FC236}">
                <a16:creationId xmlns:a16="http://schemas.microsoft.com/office/drawing/2014/main" id="{6F1AAC37-D6DA-A2E7-409A-78E48A7F6B4B}"/>
              </a:ext>
            </a:extLst>
          </p:cNvPr>
          <p:cNvGrpSpPr/>
          <p:nvPr/>
        </p:nvGrpSpPr>
        <p:grpSpPr>
          <a:xfrm>
            <a:off x="1882145" y="5445691"/>
            <a:ext cx="1102426" cy="649413"/>
            <a:chOff x="152894" y="5135457"/>
            <a:chExt cx="1158352" cy="812416"/>
          </a:xfrm>
        </p:grpSpPr>
        <p:grpSp>
          <p:nvGrpSpPr>
            <p:cNvPr id="61" name="グループ化 60">
              <a:extLst>
                <a:ext uri="{FF2B5EF4-FFF2-40B4-BE49-F238E27FC236}">
                  <a16:creationId xmlns:a16="http://schemas.microsoft.com/office/drawing/2014/main" id="{D742B9BA-9E3D-A7FD-2302-2219120DFE68}"/>
                </a:ext>
              </a:extLst>
            </p:cNvPr>
            <p:cNvGrpSpPr/>
            <p:nvPr/>
          </p:nvGrpSpPr>
          <p:grpSpPr>
            <a:xfrm>
              <a:off x="338662" y="5344284"/>
              <a:ext cx="886122" cy="603589"/>
              <a:chOff x="-1663230" y="4758324"/>
              <a:chExt cx="886122" cy="603589"/>
            </a:xfrm>
          </p:grpSpPr>
          <p:grpSp>
            <p:nvGrpSpPr>
              <p:cNvPr id="64" name="グループ化 63">
                <a:extLst>
                  <a:ext uri="{FF2B5EF4-FFF2-40B4-BE49-F238E27FC236}">
                    <a16:creationId xmlns:a16="http://schemas.microsoft.com/office/drawing/2014/main" id="{7A7647CD-E045-5F32-960E-D486632DD9DF}"/>
                  </a:ext>
                </a:extLst>
              </p:cNvPr>
              <p:cNvGrpSpPr/>
              <p:nvPr/>
            </p:nvGrpSpPr>
            <p:grpSpPr>
              <a:xfrm>
                <a:off x="-1350004" y="4758324"/>
                <a:ext cx="572896" cy="405360"/>
                <a:chOff x="1096684" y="3329985"/>
                <a:chExt cx="572896" cy="405360"/>
              </a:xfrm>
            </p:grpSpPr>
            <p:pic>
              <p:nvPicPr>
                <p:cNvPr id="66" name="図 65">
                  <a:extLst>
                    <a:ext uri="{FF2B5EF4-FFF2-40B4-BE49-F238E27FC236}">
                      <a16:creationId xmlns:a16="http://schemas.microsoft.com/office/drawing/2014/main" id="{0D25734D-0B2A-0333-364B-E0ED6AE1FCA3}"/>
                    </a:ext>
                  </a:extLst>
                </p:cNvPr>
                <p:cNvPicPr>
                  <a:picLocks noChangeAspect="1"/>
                </p:cNvPicPr>
                <p:nvPr/>
              </p:nvPicPr>
              <p:blipFill>
                <a:blip r:embed="rId14" cstate="email">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6684" y="3329985"/>
                  <a:ext cx="511156" cy="405360"/>
                </a:xfrm>
                <a:prstGeom prst="rect">
                  <a:avLst/>
                </a:prstGeom>
              </p:spPr>
            </p:pic>
            <p:pic>
              <p:nvPicPr>
                <p:cNvPr id="67" name="図 66">
                  <a:extLst>
                    <a:ext uri="{FF2B5EF4-FFF2-40B4-BE49-F238E27FC236}">
                      <a16:creationId xmlns:a16="http://schemas.microsoft.com/office/drawing/2014/main" id="{7F59EBE1-4FF8-6112-91C7-5A7859631BD5}"/>
                    </a:ext>
                  </a:extLst>
                </p:cNvPr>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1352030" y="3420480"/>
                  <a:ext cx="317550" cy="299101"/>
                </a:xfrm>
                <a:prstGeom prst="rect">
                  <a:avLst/>
                </a:prstGeom>
              </p:spPr>
            </p:pic>
          </p:grpSp>
          <p:sp>
            <p:nvSpPr>
              <p:cNvPr id="65" name="テキスト ボックス 64">
                <a:extLst>
                  <a:ext uri="{FF2B5EF4-FFF2-40B4-BE49-F238E27FC236}">
                    <a16:creationId xmlns:a16="http://schemas.microsoft.com/office/drawing/2014/main" id="{3F34E88F-60B9-081D-D35A-301D073D6E10}"/>
                  </a:ext>
                </a:extLst>
              </p:cNvPr>
              <p:cNvSpPr txBox="1"/>
              <p:nvPr/>
            </p:nvSpPr>
            <p:spPr>
              <a:xfrm>
                <a:off x="-1663230" y="5115335"/>
                <a:ext cx="824984" cy="246578"/>
              </a:xfrm>
              <a:prstGeom prst="rect">
                <a:avLst/>
              </a:prstGeom>
              <a:noFill/>
            </p:spPr>
            <p:txBody>
              <a:bodyPr wrap="square" rtlCol="0">
                <a:spAutoFit/>
              </a:bodyPr>
              <a:lstStyle/>
              <a:p>
                <a:pPr defTabSz="777347" fontAlgn="auto">
                  <a:spcBef>
                    <a:spcPts val="0"/>
                  </a:spcBef>
                  <a:spcAft>
                    <a:spcPts val="0"/>
                  </a:spcAft>
                  <a:defRPr/>
                </a:pPr>
                <a:r>
                  <a:rPr lang="ja-JP" altLang="en-US" sz="68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農家民宿・民泊</a:t>
                </a:r>
              </a:p>
            </p:txBody>
          </p:sp>
        </p:grpSp>
        <p:sp>
          <p:nvSpPr>
            <p:cNvPr id="62" name="四角形: 角を丸くする 61">
              <a:extLst>
                <a:ext uri="{FF2B5EF4-FFF2-40B4-BE49-F238E27FC236}">
                  <a16:creationId xmlns:a16="http://schemas.microsoft.com/office/drawing/2014/main" id="{047D0F22-31B4-1663-3B45-B9CE67B6F890}"/>
                </a:ext>
              </a:extLst>
            </p:cNvPr>
            <p:cNvSpPr/>
            <p:nvPr/>
          </p:nvSpPr>
          <p:spPr>
            <a:xfrm>
              <a:off x="163861" y="5198731"/>
              <a:ext cx="1147385" cy="657055"/>
            </a:xfrm>
            <a:prstGeom prst="roundRect">
              <a:avLst>
                <a:gd name="adj" fmla="val 13768"/>
              </a:avLst>
            </a:prstGeom>
            <a:noFill/>
            <a:ln>
              <a:solidFill>
                <a:srgbClr val="66CC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5972" fontAlgn="auto">
                <a:spcBef>
                  <a:spcPts val="0"/>
                </a:spcBef>
                <a:spcAft>
                  <a:spcPts val="0"/>
                </a:spcAft>
                <a:defRPr/>
              </a:pPr>
              <a:endParaRPr lang="ja-JP" altLang="en-US" sz="1534">
                <a:solidFill>
                  <a:prstClr val="white"/>
                </a:solidFill>
                <a:latin typeface="Calibri"/>
                <a:ea typeface="ＭＳ Ｐゴシック" panose="020B0600070205080204" pitchFamily="50" charset="-128"/>
              </a:endParaRPr>
            </a:p>
          </p:txBody>
        </p:sp>
        <p:sp>
          <p:nvSpPr>
            <p:cNvPr id="63" name="テキスト ボックス 62">
              <a:extLst>
                <a:ext uri="{FF2B5EF4-FFF2-40B4-BE49-F238E27FC236}">
                  <a16:creationId xmlns:a16="http://schemas.microsoft.com/office/drawing/2014/main" id="{525B6EBC-C203-0987-D045-4B5EB8C0602F}"/>
                </a:ext>
              </a:extLst>
            </p:cNvPr>
            <p:cNvSpPr txBox="1"/>
            <p:nvPr/>
          </p:nvSpPr>
          <p:spPr>
            <a:xfrm>
              <a:off x="152894" y="5135457"/>
              <a:ext cx="1140443" cy="125560"/>
            </a:xfrm>
            <a:prstGeom prst="rect">
              <a:avLst/>
            </a:prstGeom>
            <a:solidFill>
              <a:schemeClr val="bg1"/>
            </a:solidFill>
          </p:spPr>
          <p:txBody>
            <a:bodyPr wrap="square" rtlCol="0" anchor="ctr">
              <a:noAutofit/>
            </a:bodyPr>
            <a:lstStyle/>
            <a:p>
              <a:pPr algn="ctr" defTabSz="777347" fontAlgn="auto">
                <a:spcBef>
                  <a:spcPts val="0"/>
                </a:spcBef>
                <a:spcAft>
                  <a:spcPts val="0"/>
                </a:spcAft>
                <a:defRPr/>
              </a:pPr>
              <a:r>
                <a:rPr lang="ja-JP" altLang="en-US" sz="681" b="1">
                  <a:solidFill>
                    <a:srgbClr val="0000FF"/>
                  </a:solidFill>
                  <a:latin typeface="メイリオ" panose="020B0604030504040204" pitchFamily="50" charset="-128"/>
                  <a:ea typeface="メイリオ" panose="020B0604030504040204" pitchFamily="50" charset="-128"/>
                  <a:cs typeface="メイリオ" panose="020B0604030504040204" pitchFamily="50" charset="-128"/>
                </a:rPr>
                <a:t>地域協議会との連携体</a:t>
              </a:r>
            </a:p>
          </p:txBody>
        </p:sp>
      </p:grpSp>
      <p:sp>
        <p:nvSpPr>
          <p:cNvPr id="68" name="角丸四角形 137">
            <a:extLst>
              <a:ext uri="{FF2B5EF4-FFF2-40B4-BE49-F238E27FC236}">
                <a16:creationId xmlns:a16="http://schemas.microsoft.com/office/drawing/2014/main" id="{112158D3-8566-9015-3BDA-693BAB9E59C6}"/>
              </a:ext>
            </a:extLst>
          </p:cNvPr>
          <p:cNvSpPr/>
          <p:nvPr/>
        </p:nvSpPr>
        <p:spPr>
          <a:xfrm>
            <a:off x="1384890" y="2942285"/>
            <a:ext cx="974742" cy="215412"/>
          </a:xfrm>
          <a:prstGeom prst="roundRect">
            <a:avLst>
              <a:gd name="adj" fmla="val 50000"/>
            </a:avLst>
          </a:prstGeom>
          <a:solidFill>
            <a:schemeClr val="bg1"/>
          </a:solidFill>
          <a:ln w="28575" cmpd="sng">
            <a:solidFill>
              <a:srgbClr val="FF6600"/>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61350" tIns="30675" rIns="61350" bIns="0" numCol="1" spcCol="0" rtlCol="0" fromWordArt="0" anchor="ctr" anchorCtr="0" forceAA="0" compatLnSpc="1">
            <a:prstTxWarp prst="textNoShape">
              <a:avLst/>
            </a:prstTxWarp>
            <a:noAutofit/>
          </a:bodyPr>
          <a:lstStyle/>
          <a:p>
            <a:pPr algn="ctr" defTabSz="777347" fontAlgn="auto">
              <a:spcBef>
                <a:spcPts val="0"/>
              </a:spcBef>
              <a:spcAft>
                <a:spcPts val="0"/>
              </a:spcAft>
              <a:defRPr/>
            </a:pPr>
            <a:r>
              <a:rPr lang="ja-JP" altLang="en-US" sz="1193">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地域協議会</a:t>
            </a:r>
          </a:p>
        </p:txBody>
      </p:sp>
      <p:sp>
        <p:nvSpPr>
          <p:cNvPr id="69" name="テキスト ボックス 68">
            <a:extLst>
              <a:ext uri="{FF2B5EF4-FFF2-40B4-BE49-F238E27FC236}">
                <a16:creationId xmlns:a16="http://schemas.microsoft.com/office/drawing/2014/main" id="{69E48F45-534A-F03D-216C-45E15A416B14}"/>
              </a:ext>
            </a:extLst>
          </p:cNvPr>
          <p:cNvSpPr txBox="1"/>
          <p:nvPr/>
        </p:nvSpPr>
        <p:spPr>
          <a:xfrm>
            <a:off x="1842154" y="6019801"/>
            <a:ext cx="1263314" cy="301878"/>
          </a:xfrm>
          <a:prstGeom prst="rect">
            <a:avLst/>
          </a:prstGeom>
          <a:noFill/>
        </p:spPr>
        <p:txBody>
          <a:bodyPr wrap="square" rtlCol="0">
            <a:spAutoFit/>
          </a:bodyPr>
          <a:lstStyle/>
          <a:p>
            <a:pPr defTabSz="777347" fontAlgn="auto">
              <a:spcBef>
                <a:spcPts val="0"/>
              </a:spcBef>
              <a:spcAft>
                <a:spcPts val="0"/>
              </a:spcAft>
              <a:defRPr/>
            </a:pPr>
            <a:r>
              <a:rPr lang="en-US" altLang="ja-JP" sz="681" u="sng">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681" u="sng">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民泊等の経営者が単独で事業を申請することは不可</a:t>
            </a:r>
          </a:p>
        </p:txBody>
      </p:sp>
      <p:cxnSp>
        <p:nvCxnSpPr>
          <p:cNvPr id="70" name="直線矢印コネクタ 69">
            <a:extLst>
              <a:ext uri="{FF2B5EF4-FFF2-40B4-BE49-F238E27FC236}">
                <a16:creationId xmlns:a16="http://schemas.microsoft.com/office/drawing/2014/main" id="{10ACD8CA-CE3F-B5BE-87C4-B9B3DDAE0A9E}"/>
              </a:ext>
            </a:extLst>
          </p:cNvPr>
          <p:cNvCxnSpPr>
            <a:cxnSpLocks/>
          </p:cNvCxnSpPr>
          <p:nvPr/>
        </p:nvCxnSpPr>
        <p:spPr>
          <a:xfrm flipH="1">
            <a:off x="2961269" y="5893322"/>
            <a:ext cx="943412" cy="0"/>
          </a:xfrm>
          <a:prstGeom prst="straightConnector1">
            <a:avLst/>
          </a:prstGeom>
          <a:ln w="38100">
            <a:solidFill>
              <a:srgbClr val="66CCFF"/>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71" name="テキスト ボックス 70">
            <a:extLst>
              <a:ext uri="{FF2B5EF4-FFF2-40B4-BE49-F238E27FC236}">
                <a16:creationId xmlns:a16="http://schemas.microsoft.com/office/drawing/2014/main" id="{28A8968A-4DB2-0464-8347-4CBF2F422958}"/>
              </a:ext>
            </a:extLst>
          </p:cNvPr>
          <p:cNvSpPr txBox="1"/>
          <p:nvPr/>
        </p:nvSpPr>
        <p:spPr>
          <a:xfrm>
            <a:off x="7355394" y="2001238"/>
            <a:ext cx="1186185" cy="549112"/>
          </a:xfrm>
          <a:prstGeom prst="rect">
            <a:avLst/>
          </a:prstGeom>
          <a:noFill/>
          <a:ln w="9525">
            <a:solidFill>
              <a:schemeClr val="tx1"/>
            </a:solidFill>
          </a:ln>
        </p:spPr>
        <p:txBody>
          <a:bodyPr wrap="none" lIns="43821" tIns="43821" rIns="21910" bIns="21910" rtlCol="0" anchor="ctr">
            <a:noAutofit/>
          </a:bodyPr>
          <a:lstStyle/>
          <a:p>
            <a:pPr defTabSz="779095" fontAlgn="auto">
              <a:spcBef>
                <a:spcPts val="0"/>
              </a:spcBef>
              <a:spcAft>
                <a:spcPts val="0"/>
              </a:spcAft>
              <a:defRPr/>
            </a:pPr>
            <a:r>
              <a:rPr lang="ja-JP" altLang="en-US" sz="68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事業実施期間：上限２年間</a:t>
            </a:r>
            <a:endParaRPr lang="en-US" altLang="ja-JP" sz="681">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defTabSz="779095" fontAlgn="auto">
              <a:spcBef>
                <a:spcPts val="0"/>
              </a:spcBef>
              <a:spcAft>
                <a:spcPts val="0"/>
              </a:spcAft>
              <a:defRPr/>
            </a:pPr>
            <a:r>
              <a:rPr lang="ja-JP" altLang="en-US" sz="68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交付率：定額</a:t>
            </a:r>
            <a:endParaRPr lang="en-US" altLang="ja-JP" sz="681">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defTabSz="779095" fontAlgn="auto">
              <a:spcBef>
                <a:spcPts val="0"/>
              </a:spcBef>
              <a:spcAft>
                <a:spcPts val="0"/>
              </a:spcAft>
              <a:defRPr/>
            </a:pPr>
            <a:r>
              <a:rPr lang="ja-JP" altLang="en-US" sz="68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上限：１年目、２年目</a:t>
            </a:r>
            <a:endParaRPr lang="en-US" altLang="ja-JP" sz="681">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defTabSz="779095" fontAlgn="auto">
              <a:spcBef>
                <a:spcPts val="0"/>
              </a:spcBef>
              <a:spcAft>
                <a:spcPts val="0"/>
              </a:spcAft>
              <a:defRPr/>
            </a:pPr>
            <a:r>
              <a:rPr lang="ja-JP" altLang="en-US" sz="68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とも</a:t>
            </a:r>
            <a:r>
              <a:rPr lang="en-US" altLang="ja-JP" sz="68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500</a:t>
            </a:r>
            <a:r>
              <a:rPr lang="ja-JP" altLang="en-US" sz="68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万円</a:t>
            </a:r>
            <a:r>
              <a:rPr lang="en-US" altLang="ja-JP" sz="68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68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年</a:t>
            </a:r>
          </a:p>
        </p:txBody>
      </p:sp>
      <p:sp>
        <p:nvSpPr>
          <p:cNvPr id="72" name="テキスト ボックス 71">
            <a:extLst>
              <a:ext uri="{FF2B5EF4-FFF2-40B4-BE49-F238E27FC236}">
                <a16:creationId xmlns:a16="http://schemas.microsoft.com/office/drawing/2014/main" id="{399F395B-B906-C73B-2D1D-CECCCA615AC7}"/>
              </a:ext>
            </a:extLst>
          </p:cNvPr>
          <p:cNvSpPr txBox="1"/>
          <p:nvPr/>
        </p:nvSpPr>
        <p:spPr>
          <a:xfrm>
            <a:off x="4670292" y="2001238"/>
            <a:ext cx="2684936" cy="549112"/>
          </a:xfrm>
          <a:prstGeom prst="rect">
            <a:avLst/>
          </a:prstGeom>
          <a:solidFill>
            <a:schemeClr val="bg1"/>
          </a:solidFill>
          <a:ln w="9525">
            <a:solidFill>
              <a:schemeClr val="tx1"/>
            </a:solidFill>
          </a:ln>
        </p:spPr>
        <p:txBody>
          <a:bodyPr wrap="square" lIns="43821" tIns="43821" rIns="21910" bIns="21910" rtlCol="0" anchor="t">
            <a:noAutofit/>
          </a:bodyPr>
          <a:lstStyle/>
          <a:p>
            <a:pPr defTabSz="779095" fontAlgn="auto">
              <a:spcBef>
                <a:spcPts val="0"/>
              </a:spcBef>
              <a:spcAft>
                <a:spcPts val="0"/>
              </a:spcAft>
              <a:defRPr/>
            </a:pPr>
            <a:r>
              <a:rPr lang="ja-JP" altLang="en-US" sz="852">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農泊をビジネスとして実施できる体制の整備、観光コンテンツの磨き上げ等に要する経費を支援</a:t>
            </a:r>
            <a:endParaRPr lang="en-US" altLang="ja-JP" sz="852">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3" name="大かっこ 72">
            <a:extLst>
              <a:ext uri="{FF2B5EF4-FFF2-40B4-BE49-F238E27FC236}">
                <a16:creationId xmlns:a16="http://schemas.microsoft.com/office/drawing/2014/main" id="{90432C03-4A88-BFA7-AB1F-7722A121D411}"/>
              </a:ext>
            </a:extLst>
          </p:cNvPr>
          <p:cNvSpPr/>
          <p:nvPr/>
        </p:nvSpPr>
        <p:spPr>
          <a:xfrm>
            <a:off x="4701400" y="2288928"/>
            <a:ext cx="2577124" cy="239550"/>
          </a:xfrm>
          <a:prstGeom prst="bracketPair">
            <a:avLst/>
          </a:prstGeom>
        </p:spPr>
        <p:style>
          <a:lnRef idx="1">
            <a:schemeClr val="dk1"/>
          </a:lnRef>
          <a:fillRef idx="0">
            <a:schemeClr val="dk1"/>
          </a:fillRef>
          <a:effectRef idx="0">
            <a:schemeClr val="dk1"/>
          </a:effectRef>
          <a:fontRef idx="minor">
            <a:schemeClr val="tx1"/>
          </a:fontRef>
        </p:style>
        <p:txBody>
          <a:bodyPr lIns="61350" rIns="61350" rtlCol="0" anchor="ctr"/>
          <a:lstStyle/>
          <a:p>
            <a:pPr defTabSz="779095" fontAlgn="auto">
              <a:spcBef>
                <a:spcPts val="0"/>
              </a:spcBef>
              <a:spcAft>
                <a:spcPts val="0"/>
              </a:spcAft>
              <a:defRPr/>
            </a:pPr>
            <a:r>
              <a:rPr lang="ja-JP" altLang="en-US" sz="68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ワークショップの開催、地域協議会の設立・運営、地域資源を活用した体験プログラム・食事メニュー開発　等</a:t>
            </a:r>
            <a:endParaRPr lang="en-US" altLang="ja-JP" sz="681">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4" name="テキスト ボックス 73">
            <a:extLst>
              <a:ext uri="{FF2B5EF4-FFF2-40B4-BE49-F238E27FC236}">
                <a16:creationId xmlns:a16="http://schemas.microsoft.com/office/drawing/2014/main" id="{880B9B0D-8E53-1EC9-0B99-E3E2EEF660F5}"/>
              </a:ext>
            </a:extLst>
          </p:cNvPr>
          <p:cNvSpPr txBox="1"/>
          <p:nvPr/>
        </p:nvSpPr>
        <p:spPr>
          <a:xfrm>
            <a:off x="4670292" y="2785570"/>
            <a:ext cx="2684936" cy="828006"/>
          </a:xfrm>
          <a:prstGeom prst="rect">
            <a:avLst/>
          </a:prstGeom>
          <a:solidFill>
            <a:schemeClr val="bg1"/>
          </a:solidFill>
          <a:ln w="9525">
            <a:solidFill>
              <a:schemeClr val="tx1"/>
            </a:solidFill>
          </a:ln>
        </p:spPr>
        <p:txBody>
          <a:bodyPr wrap="square" lIns="43821" tIns="43821" rIns="21910" bIns="21910" rtlCol="0" anchor="t">
            <a:noAutofit/>
          </a:bodyPr>
          <a:lstStyle/>
          <a:p>
            <a:pPr defTabSz="779095" fontAlgn="auto">
              <a:spcBef>
                <a:spcPts val="0"/>
              </a:spcBef>
              <a:spcAft>
                <a:spcPts val="0"/>
              </a:spcAft>
              <a:defRPr/>
            </a:pPr>
            <a:r>
              <a:rPr lang="ja-JP" altLang="en-US" sz="831">
                <a:solidFill>
                  <a:srgbClr val="FF0000"/>
                </a:solidFill>
                <a:latin typeface="メイリオ"/>
                <a:ea typeface="メイリオ"/>
                <a:cs typeface="メイリオ" panose="020B0604030504040204" pitchFamily="50" charset="-128"/>
              </a:rPr>
              <a:t>地域協議会内の宿泊・食事・体験等の観光コンテンツの</a:t>
            </a:r>
            <a:r>
              <a:rPr lang="ja-JP" altLang="en-US" sz="831" u="sng">
                <a:solidFill>
                  <a:srgbClr val="FF0000"/>
                </a:solidFill>
                <a:latin typeface="メイリオ"/>
                <a:ea typeface="メイリオ"/>
                <a:cs typeface="メイリオ" panose="020B0604030504040204" pitchFamily="50" charset="-128"/>
              </a:rPr>
              <a:t>単価引き上げ</a:t>
            </a:r>
            <a:r>
              <a:rPr lang="ja-JP" altLang="en-US" sz="831">
                <a:solidFill>
                  <a:srgbClr val="FF0000"/>
                </a:solidFill>
                <a:latin typeface="メイリオ"/>
                <a:ea typeface="メイリオ"/>
                <a:cs typeface="メイリオ" panose="020B0604030504040204" pitchFamily="50" charset="-128"/>
              </a:rPr>
              <a:t>や</a:t>
            </a:r>
            <a:r>
              <a:rPr lang="en-US" altLang="ja-JP" sz="831">
                <a:solidFill>
                  <a:srgbClr val="FF0000"/>
                </a:solidFill>
                <a:latin typeface="メイリオ"/>
                <a:ea typeface="メイリオ"/>
                <a:cs typeface="メイリオ" panose="020B0604030504040204" pitchFamily="50" charset="-128"/>
              </a:rPr>
              <a:t>DX</a:t>
            </a:r>
            <a:r>
              <a:rPr lang="ja-JP" altLang="en-US" sz="831">
                <a:solidFill>
                  <a:srgbClr val="FF0000"/>
                </a:solidFill>
                <a:latin typeface="メイリオ"/>
                <a:ea typeface="メイリオ"/>
                <a:cs typeface="メイリオ" panose="020B0604030504040204" pitchFamily="50" charset="-128"/>
              </a:rPr>
              <a:t>等の生産性向上による</a:t>
            </a:r>
            <a:r>
              <a:rPr lang="ja-JP" altLang="en-US" sz="831" u="sng">
                <a:solidFill>
                  <a:srgbClr val="FF0000"/>
                </a:solidFill>
                <a:latin typeface="メイリオ"/>
                <a:ea typeface="メイリオ"/>
                <a:cs typeface="メイリオ" panose="020B0604030504040204" pitchFamily="50" charset="-128"/>
              </a:rPr>
              <a:t>コスト節減等</a:t>
            </a:r>
            <a:r>
              <a:rPr lang="ja-JP" altLang="en-US" sz="831">
                <a:solidFill>
                  <a:srgbClr val="FF0000"/>
                </a:solidFill>
                <a:latin typeface="メイリオ"/>
                <a:ea typeface="メイリオ"/>
                <a:cs typeface="メイリオ" panose="020B0604030504040204" pitchFamily="50" charset="-128"/>
              </a:rPr>
              <a:t>により</a:t>
            </a:r>
            <a:r>
              <a:rPr lang="ja-JP" altLang="en-US" sz="831" b="1" i="1">
                <a:solidFill>
                  <a:srgbClr val="FF0000"/>
                </a:solidFill>
                <a:latin typeface="メイリオ"/>
                <a:ea typeface="メイリオ"/>
                <a:cs typeface="メイリオ" panose="020B0604030504040204" pitchFamily="50" charset="-128"/>
              </a:rPr>
              <a:t>高付加価値化を目指す新たな取組</a:t>
            </a:r>
            <a:r>
              <a:rPr lang="ja-JP" altLang="en-US" sz="831">
                <a:solidFill>
                  <a:srgbClr val="FF0000"/>
                </a:solidFill>
                <a:latin typeface="メイリオ"/>
                <a:ea typeface="メイリオ"/>
                <a:cs typeface="メイリオ" panose="020B0604030504040204" pitchFamily="50" charset="-128"/>
              </a:rPr>
              <a:t>に要する経費を支援</a:t>
            </a:r>
            <a:endParaRPr lang="en-US" altLang="ja-JP" sz="831">
              <a:solidFill>
                <a:srgbClr val="FF0000"/>
              </a:solidFill>
              <a:latin typeface="メイリオ"/>
              <a:ea typeface="メイリオ"/>
              <a:cs typeface="メイリオ" panose="020B0604030504040204" pitchFamily="50" charset="-128"/>
            </a:endParaRPr>
          </a:p>
        </p:txBody>
      </p:sp>
      <p:sp>
        <p:nvSpPr>
          <p:cNvPr id="75" name="正方形/長方形 74">
            <a:extLst>
              <a:ext uri="{FF2B5EF4-FFF2-40B4-BE49-F238E27FC236}">
                <a16:creationId xmlns:a16="http://schemas.microsoft.com/office/drawing/2014/main" id="{9BDD6982-272D-77B5-1208-24A25B7C009B}"/>
              </a:ext>
            </a:extLst>
          </p:cNvPr>
          <p:cNvSpPr/>
          <p:nvPr/>
        </p:nvSpPr>
        <p:spPr>
          <a:xfrm>
            <a:off x="3835642" y="2618054"/>
            <a:ext cx="3788439" cy="203083"/>
          </a:xfrm>
          <a:prstGeom prst="rect">
            <a:avLst/>
          </a:prstGeom>
        </p:spPr>
        <p:txBody>
          <a:bodyPr wrap="none" lIns="84406" tIns="42203" rIns="84406" bIns="42203" anchor="t">
            <a:spAutoFit/>
          </a:bodyPr>
          <a:lstStyle/>
          <a:p>
            <a:pPr defTabSz="779095" fontAlgn="auto">
              <a:spcBef>
                <a:spcPts val="0"/>
              </a:spcBef>
              <a:spcAft>
                <a:spcPts val="0"/>
              </a:spcAft>
              <a:defRPr/>
            </a:pPr>
            <a:r>
              <a:rPr lang="ja-JP" altLang="en-US" sz="766">
                <a:solidFill>
                  <a:srgbClr val="FF0000"/>
                </a:solidFill>
                <a:latin typeface="メイリオ"/>
                <a:ea typeface="メイリオ"/>
                <a:cs typeface="メイリオ" panose="020B0604030504040204" pitchFamily="50" charset="-128"/>
              </a:rPr>
              <a:t>過去に農泊推進事業等に取り組んだ地域協議会における、新たな取組に対する支援</a:t>
            </a:r>
            <a:endParaRPr lang="en-US" altLang="ja-JP" sz="766">
              <a:solidFill>
                <a:srgbClr val="FF0000"/>
              </a:solidFill>
              <a:latin typeface="メイリオ"/>
              <a:ea typeface="メイリオ"/>
              <a:cs typeface="メイリオ" panose="020B0604030504040204" pitchFamily="50" charset="-128"/>
            </a:endParaRPr>
          </a:p>
        </p:txBody>
      </p:sp>
      <p:cxnSp>
        <p:nvCxnSpPr>
          <p:cNvPr id="76" name="コネクタ: カギ線 75">
            <a:extLst>
              <a:ext uri="{FF2B5EF4-FFF2-40B4-BE49-F238E27FC236}">
                <a16:creationId xmlns:a16="http://schemas.microsoft.com/office/drawing/2014/main" id="{E097B09F-E9BA-39DE-B9FA-4F43F2D8C104}"/>
              </a:ext>
            </a:extLst>
          </p:cNvPr>
          <p:cNvCxnSpPr>
            <a:cxnSpLocks/>
            <a:stCxn id="95" idx="1"/>
          </p:cNvCxnSpPr>
          <p:nvPr/>
        </p:nvCxnSpPr>
        <p:spPr>
          <a:xfrm rot="10800000">
            <a:off x="2961268" y="4878752"/>
            <a:ext cx="869057" cy="674624"/>
          </a:xfrm>
          <a:prstGeom prst="bentConnector3">
            <a:avLst>
              <a:gd name="adj1" fmla="val 69724"/>
            </a:avLst>
          </a:prstGeom>
          <a:ln w="38100">
            <a:solidFill>
              <a:srgbClr val="66CCFF"/>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77" name="矢印: 左 76">
            <a:extLst>
              <a:ext uri="{FF2B5EF4-FFF2-40B4-BE49-F238E27FC236}">
                <a16:creationId xmlns:a16="http://schemas.microsoft.com/office/drawing/2014/main" id="{97371576-B97D-D6A1-9E7B-10156007A3B9}"/>
              </a:ext>
            </a:extLst>
          </p:cNvPr>
          <p:cNvSpPr/>
          <p:nvPr/>
        </p:nvSpPr>
        <p:spPr>
          <a:xfrm>
            <a:off x="3218065" y="5094277"/>
            <a:ext cx="365027" cy="1430158"/>
          </a:xfrm>
          <a:prstGeom prst="leftArrow">
            <a:avLst>
              <a:gd name="adj1" fmla="val 41872"/>
              <a:gd name="adj2" fmla="val 100000"/>
            </a:avLst>
          </a:prstGeom>
          <a:solidFill>
            <a:srgbClr val="66CCFF"/>
          </a:solidFill>
          <a:ln w="25400">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5972" fontAlgn="auto">
              <a:spcBef>
                <a:spcPts val="0"/>
              </a:spcBef>
              <a:spcAft>
                <a:spcPts val="0"/>
              </a:spcAft>
              <a:defRPr/>
            </a:pPr>
            <a:endParaRPr lang="ja-JP" altLang="en-US" sz="1534">
              <a:solidFill>
                <a:prstClr val="white"/>
              </a:solidFill>
              <a:latin typeface="Calibri"/>
              <a:ea typeface="ＭＳ Ｐゴシック" panose="020B0600070205080204" pitchFamily="50" charset="-128"/>
            </a:endParaRPr>
          </a:p>
        </p:txBody>
      </p:sp>
      <p:sp>
        <p:nvSpPr>
          <p:cNvPr id="78" name="テキスト ボックス 77">
            <a:extLst>
              <a:ext uri="{FF2B5EF4-FFF2-40B4-BE49-F238E27FC236}">
                <a16:creationId xmlns:a16="http://schemas.microsoft.com/office/drawing/2014/main" id="{4397AFE9-D209-08FD-E7DA-966D651FEA5A}"/>
              </a:ext>
            </a:extLst>
          </p:cNvPr>
          <p:cNvSpPr txBox="1"/>
          <p:nvPr/>
        </p:nvSpPr>
        <p:spPr>
          <a:xfrm>
            <a:off x="3235818" y="4364216"/>
            <a:ext cx="342081" cy="2219651"/>
          </a:xfrm>
          <a:prstGeom prst="rect">
            <a:avLst/>
          </a:prstGeom>
          <a:noFill/>
        </p:spPr>
        <p:txBody>
          <a:bodyPr vert="eaVert" wrap="square" rtlCol="0">
            <a:spAutoFit/>
          </a:bodyPr>
          <a:lstStyle/>
          <a:p>
            <a:pPr defTabSz="775972" fontAlgn="auto">
              <a:spcBef>
                <a:spcPts val="0"/>
              </a:spcBef>
              <a:spcAft>
                <a:spcPts val="0"/>
              </a:spcAft>
              <a:defRPr/>
            </a:pPr>
            <a:r>
              <a:rPr lang="ja-JP" altLang="en-US" sz="1023" b="1">
                <a:solidFill>
                  <a:prstClr val="black"/>
                </a:solidFill>
                <a:latin typeface="メイリオ" panose="020B0604030504040204" pitchFamily="50" charset="-128"/>
                <a:ea typeface="メイリオ" panose="020B0604030504040204" pitchFamily="50" charset="-128"/>
              </a:rPr>
              <a:t>市町村・中核法人等の取組への支援</a:t>
            </a:r>
          </a:p>
        </p:txBody>
      </p:sp>
      <p:grpSp>
        <p:nvGrpSpPr>
          <p:cNvPr id="79" name="グループ化 78">
            <a:extLst>
              <a:ext uri="{FF2B5EF4-FFF2-40B4-BE49-F238E27FC236}">
                <a16:creationId xmlns:a16="http://schemas.microsoft.com/office/drawing/2014/main" id="{4366BDA1-22B0-D9C3-4F4F-1EF6F2C525D8}"/>
              </a:ext>
            </a:extLst>
          </p:cNvPr>
          <p:cNvGrpSpPr/>
          <p:nvPr/>
        </p:nvGrpSpPr>
        <p:grpSpPr>
          <a:xfrm>
            <a:off x="790145" y="3212241"/>
            <a:ext cx="2154989" cy="1058844"/>
            <a:chOff x="-2283958" y="4567394"/>
            <a:chExt cx="2365055" cy="860226"/>
          </a:xfrm>
        </p:grpSpPr>
        <p:sp>
          <p:nvSpPr>
            <p:cNvPr id="80" name="角丸四角形 138">
              <a:extLst>
                <a:ext uri="{FF2B5EF4-FFF2-40B4-BE49-F238E27FC236}">
                  <a16:creationId xmlns:a16="http://schemas.microsoft.com/office/drawing/2014/main" id="{20E6D29D-BE18-3BF1-9ACA-D77F1015F88B}"/>
                </a:ext>
              </a:extLst>
            </p:cNvPr>
            <p:cNvSpPr/>
            <p:nvPr/>
          </p:nvSpPr>
          <p:spPr>
            <a:xfrm>
              <a:off x="-1562329" y="4918773"/>
              <a:ext cx="972000" cy="216000"/>
            </a:xfrm>
            <a:prstGeom prst="roundRect">
              <a:avLst>
                <a:gd name="adj" fmla="val 30292"/>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7356" fontAlgn="auto">
                <a:spcBef>
                  <a:spcPts val="0"/>
                </a:spcBef>
                <a:spcAft>
                  <a:spcPts val="0"/>
                </a:spcAft>
                <a:defRPr/>
              </a:pPr>
              <a:r>
                <a:rPr lang="ja-JP" altLang="en-US" sz="1023" b="1">
                  <a:solidFill>
                    <a:prstClr val="white"/>
                  </a:solidFill>
                  <a:latin typeface="メイリオ" panose="020B0604030504040204" pitchFamily="50" charset="-128"/>
                  <a:ea typeface="メイリオ" panose="020B0604030504040204" pitchFamily="50" charset="-128"/>
                </a:rPr>
                <a:t>中核法人</a:t>
              </a:r>
              <a:endParaRPr lang="ja-JP" altLang="en-US" sz="1193" b="1">
                <a:solidFill>
                  <a:prstClr val="white"/>
                </a:solidFill>
                <a:latin typeface="メイリオ" panose="020B0604030504040204" pitchFamily="50" charset="-128"/>
                <a:ea typeface="メイリオ" panose="020B0604030504040204" pitchFamily="50" charset="-128"/>
              </a:endParaRPr>
            </a:p>
          </p:txBody>
        </p:sp>
        <p:sp>
          <p:nvSpPr>
            <p:cNvPr id="81" name="楕円 80">
              <a:extLst>
                <a:ext uri="{FF2B5EF4-FFF2-40B4-BE49-F238E27FC236}">
                  <a16:creationId xmlns:a16="http://schemas.microsoft.com/office/drawing/2014/main" id="{A5E955B8-F701-6C4B-568F-9FE4AFAF5F10}"/>
                </a:ext>
              </a:extLst>
            </p:cNvPr>
            <p:cNvSpPr/>
            <p:nvPr/>
          </p:nvSpPr>
          <p:spPr>
            <a:xfrm>
              <a:off x="-1995861" y="4625926"/>
              <a:ext cx="1839064" cy="801694"/>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5972" fontAlgn="auto">
                <a:spcBef>
                  <a:spcPts val="0"/>
                </a:spcBef>
                <a:spcAft>
                  <a:spcPts val="0"/>
                </a:spcAft>
                <a:defRPr/>
              </a:pPr>
              <a:endParaRPr lang="ja-JP" altLang="en-US" sz="1534">
                <a:solidFill>
                  <a:prstClr val="white"/>
                </a:solidFill>
                <a:latin typeface="Calibri"/>
                <a:ea typeface="ＭＳ Ｐゴシック" panose="020B0600070205080204" pitchFamily="50" charset="-128"/>
              </a:endParaRPr>
            </a:p>
          </p:txBody>
        </p:sp>
        <p:sp>
          <p:nvSpPr>
            <p:cNvPr id="82" name="角丸四角形 128">
              <a:extLst>
                <a:ext uri="{FF2B5EF4-FFF2-40B4-BE49-F238E27FC236}">
                  <a16:creationId xmlns:a16="http://schemas.microsoft.com/office/drawing/2014/main" id="{0D63A96F-4402-1A1A-280C-8F6F11BC4C50}"/>
                </a:ext>
              </a:extLst>
            </p:cNvPr>
            <p:cNvSpPr/>
            <p:nvPr/>
          </p:nvSpPr>
          <p:spPr>
            <a:xfrm>
              <a:off x="-696109" y="4652565"/>
              <a:ext cx="617042" cy="202480"/>
            </a:xfrm>
            <a:prstGeom prst="roundRect">
              <a:avLst>
                <a:gd name="adj" fmla="val 50000"/>
              </a:avLst>
            </a:prstGeom>
            <a:solidFill>
              <a:schemeClr val="bg1"/>
            </a:solidFill>
            <a:ln w="19050" cmpd="sng">
              <a:solidFill>
                <a:srgbClr val="FF6600"/>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92023" rIns="0" bIns="61350" numCol="1" spcCol="0" rtlCol="0" fromWordArt="0" anchor="ctr" anchorCtr="0" forceAA="0" compatLnSpc="1">
              <a:prstTxWarp prst="textNoShape">
                <a:avLst/>
              </a:prstTxWarp>
              <a:noAutofit/>
            </a:bodyPr>
            <a:lstStyle/>
            <a:p>
              <a:pPr algn="ctr" defTabSz="777356" fontAlgn="auto">
                <a:spcBef>
                  <a:spcPts val="0"/>
                </a:spcBef>
                <a:spcAft>
                  <a:spcPts val="0"/>
                </a:spcAft>
                <a:defRPr/>
              </a:pPr>
              <a:r>
                <a:rPr lang="ja-JP" altLang="en-US" sz="937">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交 通 業</a:t>
              </a:r>
            </a:p>
          </p:txBody>
        </p:sp>
        <p:sp>
          <p:nvSpPr>
            <p:cNvPr id="83" name="角丸四角形 130">
              <a:extLst>
                <a:ext uri="{FF2B5EF4-FFF2-40B4-BE49-F238E27FC236}">
                  <a16:creationId xmlns:a16="http://schemas.microsoft.com/office/drawing/2014/main" id="{EEDECF68-A9FB-F457-BBCA-E031CBAAFEB1}"/>
                </a:ext>
              </a:extLst>
            </p:cNvPr>
            <p:cNvSpPr/>
            <p:nvPr/>
          </p:nvSpPr>
          <p:spPr>
            <a:xfrm>
              <a:off x="-2031500" y="4654284"/>
              <a:ext cx="617042" cy="202480"/>
            </a:xfrm>
            <a:prstGeom prst="roundRect">
              <a:avLst>
                <a:gd name="adj" fmla="val 50000"/>
              </a:avLst>
            </a:prstGeom>
            <a:solidFill>
              <a:schemeClr val="bg1"/>
            </a:solidFill>
            <a:ln w="19050" cmpd="sng">
              <a:solidFill>
                <a:srgbClr val="FF6600"/>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92023" rIns="0" bIns="61350" numCol="1" spcCol="0" rtlCol="0" fromWordArt="0" anchor="ctr" anchorCtr="0" forceAA="0" compatLnSpc="1">
              <a:prstTxWarp prst="textNoShape">
                <a:avLst/>
              </a:prstTxWarp>
              <a:noAutofit/>
            </a:bodyPr>
            <a:lstStyle/>
            <a:p>
              <a:pPr algn="ctr" defTabSz="777356" fontAlgn="auto">
                <a:spcBef>
                  <a:spcPts val="0"/>
                </a:spcBef>
                <a:spcAft>
                  <a:spcPts val="0"/>
                </a:spcAft>
                <a:defRPr/>
              </a:pPr>
              <a:r>
                <a:rPr lang="ja-JP" altLang="en-US" sz="937">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宿 泊 業</a:t>
              </a:r>
            </a:p>
          </p:txBody>
        </p:sp>
        <p:sp>
          <p:nvSpPr>
            <p:cNvPr id="84" name="角丸四角形 132">
              <a:extLst>
                <a:ext uri="{FF2B5EF4-FFF2-40B4-BE49-F238E27FC236}">
                  <a16:creationId xmlns:a16="http://schemas.microsoft.com/office/drawing/2014/main" id="{FDBAFDAE-884E-EAC4-8F17-292FF37E2F5E}"/>
                </a:ext>
              </a:extLst>
            </p:cNvPr>
            <p:cNvSpPr/>
            <p:nvPr/>
          </p:nvSpPr>
          <p:spPr>
            <a:xfrm>
              <a:off x="-1371147" y="4567394"/>
              <a:ext cx="617042" cy="202480"/>
            </a:xfrm>
            <a:prstGeom prst="roundRect">
              <a:avLst>
                <a:gd name="adj" fmla="val 50000"/>
              </a:avLst>
            </a:prstGeom>
            <a:solidFill>
              <a:schemeClr val="bg1"/>
            </a:solidFill>
            <a:ln w="19050" cmpd="sng">
              <a:solidFill>
                <a:srgbClr val="FF6600"/>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92023" rIns="0" bIns="61350" numCol="1" spcCol="0" rtlCol="0" fromWordArt="0" anchor="ctr" anchorCtr="0" forceAA="0" compatLnSpc="1">
              <a:prstTxWarp prst="textNoShape">
                <a:avLst/>
              </a:prstTxWarp>
              <a:noAutofit/>
            </a:bodyPr>
            <a:lstStyle/>
            <a:p>
              <a:pPr algn="ctr" defTabSz="777356" fontAlgn="auto">
                <a:spcBef>
                  <a:spcPts val="0"/>
                </a:spcBef>
                <a:spcAft>
                  <a:spcPts val="0"/>
                </a:spcAft>
                <a:defRPr/>
              </a:pPr>
              <a:r>
                <a:rPr lang="ja-JP" altLang="en-US" sz="937">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飲 食 業</a:t>
              </a:r>
            </a:p>
          </p:txBody>
        </p:sp>
        <p:sp>
          <p:nvSpPr>
            <p:cNvPr id="85" name="角丸四角形 134">
              <a:extLst>
                <a:ext uri="{FF2B5EF4-FFF2-40B4-BE49-F238E27FC236}">
                  <a16:creationId xmlns:a16="http://schemas.microsoft.com/office/drawing/2014/main" id="{FF6E6A1A-96C7-F682-7B88-2C797AED4E7F}"/>
                </a:ext>
              </a:extLst>
            </p:cNvPr>
            <p:cNvSpPr/>
            <p:nvPr/>
          </p:nvSpPr>
          <p:spPr>
            <a:xfrm>
              <a:off x="-2021230" y="5176133"/>
              <a:ext cx="791268" cy="202480"/>
            </a:xfrm>
            <a:prstGeom prst="roundRect">
              <a:avLst>
                <a:gd name="adj" fmla="val 50000"/>
              </a:avLst>
            </a:prstGeom>
            <a:solidFill>
              <a:schemeClr val="bg1"/>
            </a:solidFill>
            <a:ln w="19050" cmpd="sng">
              <a:solidFill>
                <a:srgbClr val="FF6600"/>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92023" rIns="0" bIns="61350" numCol="1" spcCol="0" rtlCol="0" fromWordArt="0" anchor="ctr" anchorCtr="0" forceAA="0" compatLnSpc="1">
              <a:prstTxWarp prst="textNoShape">
                <a:avLst/>
              </a:prstTxWarp>
              <a:noAutofit/>
            </a:bodyPr>
            <a:lstStyle/>
            <a:p>
              <a:pPr algn="ctr" defTabSz="777356" fontAlgn="auto">
                <a:spcBef>
                  <a:spcPts val="0"/>
                </a:spcBef>
                <a:spcAft>
                  <a:spcPts val="0"/>
                </a:spcAft>
                <a:defRPr/>
              </a:pPr>
              <a:r>
                <a:rPr lang="ja-JP" altLang="en-US" sz="937">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農林水産業</a:t>
              </a:r>
            </a:p>
          </p:txBody>
        </p:sp>
        <p:sp>
          <p:nvSpPr>
            <p:cNvPr id="86" name="角丸四角形 136">
              <a:extLst>
                <a:ext uri="{FF2B5EF4-FFF2-40B4-BE49-F238E27FC236}">
                  <a16:creationId xmlns:a16="http://schemas.microsoft.com/office/drawing/2014/main" id="{4E0BCD82-3F86-5651-8C4F-0182B264EAE5}"/>
                </a:ext>
              </a:extLst>
            </p:cNvPr>
            <p:cNvSpPr/>
            <p:nvPr/>
          </p:nvSpPr>
          <p:spPr>
            <a:xfrm>
              <a:off x="-1164649" y="5184324"/>
              <a:ext cx="1168159" cy="202480"/>
            </a:xfrm>
            <a:prstGeom prst="roundRect">
              <a:avLst>
                <a:gd name="adj" fmla="val 50000"/>
              </a:avLst>
            </a:prstGeom>
            <a:solidFill>
              <a:schemeClr val="bg1"/>
            </a:solidFill>
            <a:ln w="19050" cmpd="sng">
              <a:solidFill>
                <a:srgbClr val="FF6600"/>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92023" rIns="0" bIns="61350" numCol="1" spcCol="0" rtlCol="0" fromWordArt="0" anchor="ctr" anchorCtr="0" forceAA="0" compatLnSpc="1">
              <a:prstTxWarp prst="textNoShape">
                <a:avLst/>
              </a:prstTxWarp>
              <a:noAutofit/>
            </a:bodyPr>
            <a:lstStyle/>
            <a:p>
              <a:pPr algn="ctr" defTabSz="777356" fontAlgn="auto">
                <a:spcBef>
                  <a:spcPts val="0"/>
                </a:spcBef>
                <a:spcAft>
                  <a:spcPts val="0"/>
                </a:spcAft>
                <a:defRPr/>
              </a:pPr>
              <a:r>
                <a:rPr lang="ja-JP" altLang="en-US" sz="937">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小売業</a:t>
              </a:r>
              <a:r>
                <a:rPr lang="ja-JP" altLang="en-US" sz="767">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（お土産等）</a:t>
              </a:r>
            </a:p>
          </p:txBody>
        </p:sp>
        <p:sp>
          <p:nvSpPr>
            <p:cNvPr id="87" name="角丸四角形 129">
              <a:extLst>
                <a:ext uri="{FF2B5EF4-FFF2-40B4-BE49-F238E27FC236}">
                  <a16:creationId xmlns:a16="http://schemas.microsoft.com/office/drawing/2014/main" id="{3608A83B-3341-3D54-82F9-F00B92B17AD1}"/>
                </a:ext>
              </a:extLst>
            </p:cNvPr>
            <p:cNvSpPr/>
            <p:nvPr/>
          </p:nvSpPr>
          <p:spPr>
            <a:xfrm>
              <a:off x="-2283958" y="4895817"/>
              <a:ext cx="617042" cy="202480"/>
            </a:xfrm>
            <a:prstGeom prst="roundRect">
              <a:avLst>
                <a:gd name="adj" fmla="val 50000"/>
              </a:avLst>
            </a:prstGeom>
            <a:solidFill>
              <a:schemeClr val="bg1"/>
            </a:solidFill>
            <a:ln w="19050" cmpd="sng">
              <a:solidFill>
                <a:srgbClr val="FF6600"/>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92023" rIns="0" bIns="61350" numCol="1" spcCol="0" rtlCol="0" fromWordArt="0" anchor="ctr" anchorCtr="0" forceAA="0" compatLnSpc="1">
              <a:prstTxWarp prst="textNoShape">
                <a:avLst/>
              </a:prstTxWarp>
              <a:noAutofit/>
            </a:bodyPr>
            <a:lstStyle/>
            <a:p>
              <a:pPr algn="ctr" defTabSz="777356" fontAlgn="auto">
                <a:spcBef>
                  <a:spcPts val="0"/>
                </a:spcBef>
                <a:spcAft>
                  <a:spcPts val="0"/>
                </a:spcAft>
                <a:defRPr/>
              </a:pPr>
              <a:r>
                <a:rPr lang="ja-JP" altLang="en-US" sz="937">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旅 行 業</a:t>
              </a:r>
            </a:p>
          </p:txBody>
        </p:sp>
        <p:sp>
          <p:nvSpPr>
            <p:cNvPr id="88" name="角丸四角形 98">
              <a:extLst>
                <a:ext uri="{FF2B5EF4-FFF2-40B4-BE49-F238E27FC236}">
                  <a16:creationId xmlns:a16="http://schemas.microsoft.com/office/drawing/2014/main" id="{BCE1A194-DDA2-11E1-BFB1-E9E42A7B3232}"/>
                </a:ext>
              </a:extLst>
            </p:cNvPr>
            <p:cNvSpPr/>
            <p:nvPr/>
          </p:nvSpPr>
          <p:spPr>
            <a:xfrm>
              <a:off x="-513609" y="4908125"/>
              <a:ext cx="594706" cy="202480"/>
            </a:xfrm>
            <a:prstGeom prst="roundRect">
              <a:avLst>
                <a:gd name="adj" fmla="val 50000"/>
              </a:avLst>
            </a:prstGeom>
            <a:solidFill>
              <a:schemeClr val="bg1"/>
            </a:solidFill>
            <a:ln w="19050" cmpd="sng">
              <a:solidFill>
                <a:srgbClr val="FF6600"/>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92023" rIns="0" bIns="61350" numCol="1" spcCol="0" rtlCol="0" fromWordArt="0" anchor="ctr" anchorCtr="0" forceAA="0" compatLnSpc="1">
              <a:prstTxWarp prst="textNoShape">
                <a:avLst/>
              </a:prstTxWarp>
              <a:noAutofit/>
            </a:bodyPr>
            <a:lstStyle/>
            <a:p>
              <a:pPr algn="ctr" defTabSz="777356" fontAlgn="auto">
                <a:spcBef>
                  <a:spcPts val="0"/>
                </a:spcBef>
                <a:spcAft>
                  <a:spcPts val="0"/>
                </a:spcAft>
                <a:defRPr/>
              </a:pPr>
              <a:r>
                <a:rPr lang="ja-JP" altLang="en-US" sz="894">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金 融 業</a:t>
              </a:r>
              <a:endParaRPr lang="ja-JP" altLang="en-US" sz="767">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90" name="正方形/長方形 89">
            <a:extLst>
              <a:ext uri="{FF2B5EF4-FFF2-40B4-BE49-F238E27FC236}">
                <a16:creationId xmlns:a16="http://schemas.microsoft.com/office/drawing/2014/main" id="{0BC9E628-7107-46B6-6B75-7564613EDD7E}"/>
              </a:ext>
            </a:extLst>
          </p:cNvPr>
          <p:cNvSpPr/>
          <p:nvPr/>
        </p:nvSpPr>
        <p:spPr>
          <a:xfrm>
            <a:off x="4385509" y="308601"/>
            <a:ext cx="4650779" cy="248530"/>
          </a:xfrm>
          <a:prstGeom prst="rect">
            <a:avLst/>
          </a:prstGeom>
          <a:noFill/>
        </p:spPr>
        <p:txBody>
          <a:bodyPr wrap="square">
            <a:spAutoFit/>
          </a:bodyPr>
          <a:lstStyle/>
          <a:p>
            <a:pPr algn="r" defTabSz="673794" fontAlgn="auto">
              <a:spcBef>
                <a:spcPts val="0"/>
              </a:spcBef>
              <a:spcAft>
                <a:spcPts val="0"/>
              </a:spcAft>
              <a:defRPr/>
            </a:pPr>
            <a:r>
              <a:rPr lang="en-US" altLang="ja-JP" sz="1015" b="1">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15" b="1">
                <a:solidFill>
                  <a:prstClr val="black"/>
                </a:solidFill>
                <a:latin typeface="Meiryo UI" panose="020B0604030504040204" pitchFamily="50" charset="-128"/>
                <a:ea typeface="Meiryo UI" panose="020B0604030504040204" pitchFamily="50" charset="-128"/>
                <a:cs typeface="Meiryo UI" panose="020B0604030504040204" pitchFamily="50" charset="-128"/>
              </a:rPr>
              <a:t>令和６年度予算額　</a:t>
            </a:r>
            <a:r>
              <a:rPr lang="en-US" altLang="ja-JP" sz="1015" b="1">
                <a:solidFill>
                  <a:prstClr val="black"/>
                </a:solidFill>
                <a:latin typeface="Meiryo UI" panose="020B0604030504040204" pitchFamily="50" charset="-128"/>
                <a:ea typeface="Meiryo UI" panose="020B0604030504040204" pitchFamily="50" charset="-128"/>
                <a:cs typeface="Meiryo UI" panose="020B0604030504040204" pitchFamily="50" charset="-128"/>
              </a:rPr>
              <a:t>8,389</a:t>
            </a:r>
            <a:r>
              <a:rPr lang="ja-JP" altLang="en-US" sz="1015" b="1">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15" b="1">
                <a:solidFill>
                  <a:prstClr val="black"/>
                </a:solidFill>
                <a:latin typeface="Meiryo UI" panose="020B0604030504040204" pitchFamily="50" charset="-128"/>
                <a:ea typeface="Meiryo UI" panose="020B0604030504040204" pitchFamily="50" charset="-128"/>
                <a:cs typeface="Meiryo UI" panose="020B0604030504040204" pitchFamily="50" charset="-128"/>
              </a:rPr>
              <a:t>9,070</a:t>
            </a:r>
            <a:r>
              <a:rPr lang="ja-JP" altLang="en-US" sz="1015" b="1">
                <a:solidFill>
                  <a:prstClr val="black"/>
                </a:solidFill>
                <a:latin typeface="Meiryo UI" panose="020B0604030504040204" pitchFamily="50" charset="-128"/>
                <a:ea typeface="Meiryo UI" panose="020B0604030504040204" pitchFamily="50" charset="-128"/>
                <a:cs typeface="Meiryo UI" panose="020B0604030504040204" pitchFamily="50" charset="-128"/>
              </a:rPr>
              <a:t>）百万円の内数</a:t>
            </a:r>
            <a:r>
              <a:rPr lang="en-US" altLang="ja-JP" sz="1015" b="1">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015" b="1">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1" name="テキスト ボックス 90">
            <a:extLst>
              <a:ext uri="{FF2B5EF4-FFF2-40B4-BE49-F238E27FC236}">
                <a16:creationId xmlns:a16="http://schemas.microsoft.com/office/drawing/2014/main" id="{1D335FA4-0846-F1A4-AA20-1F78C87A8658}"/>
              </a:ext>
            </a:extLst>
          </p:cNvPr>
          <p:cNvSpPr txBox="1"/>
          <p:nvPr/>
        </p:nvSpPr>
        <p:spPr>
          <a:xfrm>
            <a:off x="4670292" y="4072263"/>
            <a:ext cx="2684936" cy="680975"/>
          </a:xfrm>
          <a:prstGeom prst="rect">
            <a:avLst/>
          </a:prstGeom>
          <a:solidFill>
            <a:schemeClr val="bg1"/>
          </a:solidFill>
          <a:ln w="9525">
            <a:solidFill>
              <a:schemeClr val="tx1"/>
            </a:solidFill>
          </a:ln>
        </p:spPr>
        <p:txBody>
          <a:bodyPr wrap="square" lIns="43821" tIns="43821" rIns="21910" bIns="21910" rtlCol="0" anchor="ctr">
            <a:noAutofit/>
          </a:bodyPr>
          <a:lstStyle/>
          <a:p>
            <a:pPr defTabSz="779095" fontAlgn="auto">
              <a:spcBef>
                <a:spcPts val="0"/>
              </a:spcBef>
              <a:spcAft>
                <a:spcPts val="0"/>
              </a:spcAft>
              <a:defRPr/>
            </a:pPr>
            <a:r>
              <a:rPr lang="ja-JP" altLang="en-US" sz="831">
                <a:solidFill>
                  <a:prstClr val="black"/>
                </a:solidFill>
                <a:latin typeface="メイリオ"/>
                <a:ea typeface="メイリオ"/>
                <a:cs typeface="メイリオ" panose="020B0604030504040204" pitchFamily="50" charset="-128"/>
              </a:rPr>
              <a:t>「地域協議会の事務局業務や観光コンテンツの提供などを担う地域外の人材（研修生）」又は</a:t>
            </a:r>
            <a:endParaRPr lang="en-US" altLang="ja-JP" sz="831">
              <a:solidFill>
                <a:prstClr val="black"/>
              </a:solidFill>
              <a:latin typeface="メイリオ"/>
              <a:ea typeface="メイリオ"/>
              <a:cs typeface="メイリオ" panose="020B0604030504040204" pitchFamily="50" charset="-128"/>
            </a:endParaRPr>
          </a:p>
          <a:p>
            <a:pPr defTabSz="779095" fontAlgn="auto">
              <a:spcBef>
                <a:spcPts val="0"/>
              </a:spcBef>
              <a:spcAft>
                <a:spcPts val="0"/>
              </a:spcAft>
              <a:defRPr/>
            </a:pPr>
            <a:r>
              <a:rPr lang="ja-JP" altLang="en-US" sz="831">
                <a:solidFill>
                  <a:srgbClr val="FF0000"/>
                </a:solidFill>
                <a:latin typeface="メイリオ"/>
                <a:ea typeface="メイリオ"/>
                <a:cs typeface="メイリオ" panose="020B0604030504040204" pitchFamily="50" charset="-128"/>
              </a:rPr>
              <a:t>「地域内に無い専門知識を持つ人材（専門家）」の雇用等に要する経費を支援</a:t>
            </a:r>
            <a:endParaRPr lang="en-US" altLang="ja-JP" sz="831">
              <a:solidFill>
                <a:srgbClr val="FF0000"/>
              </a:solidFill>
              <a:latin typeface="メイリオ"/>
              <a:ea typeface="メイリオ"/>
              <a:cs typeface="メイリオ" panose="020B0604030504040204" pitchFamily="50" charset="-128"/>
            </a:endParaRPr>
          </a:p>
          <a:p>
            <a:pPr defTabSz="779095" fontAlgn="auto">
              <a:spcBef>
                <a:spcPts val="0"/>
              </a:spcBef>
              <a:spcAft>
                <a:spcPts val="0"/>
              </a:spcAft>
              <a:defRPr/>
            </a:pPr>
            <a:r>
              <a:rPr lang="en-US" altLang="ja-JP" sz="738" u="sng">
                <a:solidFill>
                  <a:srgbClr val="FF0000"/>
                </a:solidFill>
                <a:latin typeface="メイリオ"/>
                <a:ea typeface="メイリオ"/>
                <a:cs typeface="メイリオ" panose="020B0604030504040204" pitchFamily="50" charset="-128"/>
              </a:rPr>
              <a:t>※</a:t>
            </a:r>
            <a:r>
              <a:rPr lang="ja-JP" altLang="en-US" sz="738" u="sng">
                <a:solidFill>
                  <a:srgbClr val="FF0000"/>
                </a:solidFill>
                <a:latin typeface="メイリオ"/>
                <a:ea typeface="メイリオ"/>
                <a:cs typeface="メイリオ" panose="020B0604030504040204" pitchFamily="50" charset="-128"/>
              </a:rPr>
              <a:t>専門家を活用する地域の採択上限数有り</a:t>
            </a:r>
          </a:p>
        </p:txBody>
      </p:sp>
      <p:sp>
        <p:nvSpPr>
          <p:cNvPr id="92" name="テキスト ボックス 91">
            <a:extLst>
              <a:ext uri="{FF2B5EF4-FFF2-40B4-BE49-F238E27FC236}">
                <a16:creationId xmlns:a16="http://schemas.microsoft.com/office/drawing/2014/main" id="{71899B0E-B586-92E3-EC34-83F232CEC1F5}"/>
              </a:ext>
            </a:extLst>
          </p:cNvPr>
          <p:cNvSpPr txBox="1"/>
          <p:nvPr/>
        </p:nvSpPr>
        <p:spPr>
          <a:xfrm>
            <a:off x="7355393" y="4072263"/>
            <a:ext cx="1186185" cy="680975"/>
          </a:xfrm>
          <a:prstGeom prst="rect">
            <a:avLst/>
          </a:prstGeom>
          <a:noFill/>
          <a:ln w="9525">
            <a:solidFill>
              <a:schemeClr val="tx1"/>
            </a:solidFill>
          </a:ln>
        </p:spPr>
        <p:txBody>
          <a:bodyPr wrap="none" lIns="43821" tIns="43821" rIns="21910" bIns="21910" rtlCol="0" anchor="ctr">
            <a:noAutofit/>
          </a:bodyPr>
          <a:lstStyle/>
          <a:p>
            <a:pPr defTabSz="779095" fontAlgn="auto">
              <a:spcBef>
                <a:spcPts val="0"/>
              </a:spcBef>
              <a:spcAft>
                <a:spcPts val="0"/>
              </a:spcAft>
              <a:defRPr/>
            </a:pPr>
            <a:r>
              <a:rPr lang="ja-JP" altLang="en-US" sz="68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事業実施期間：上限２年間</a:t>
            </a:r>
            <a:endParaRPr lang="en-US" altLang="ja-JP" sz="681">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defTabSz="779095" fontAlgn="auto">
              <a:spcBef>
                <a:spcPts val="0"/>
              </a:spcBef>
              <a:spcAft>
                <a:spcPts val="0"/>
              </a:spcAft>
              <a:defRPr/>
            </a:pPr>
            <a:r>
              <a:rPr lang="ja-JP" altLang="en-US" sz="68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交付率：定額</a:t>
            </a:r>
            <a:endParaRPr lang="en-US" altLang="ja-JP" sz="681">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defTabSz="779095" fontAlgn="auto">
              <a:spcBef>
                <a:spcPts val="0"/>
              </a:spcBef>
              <a:spcAft>
                <a:spcPts val="0"/>
              </a:spcAft>
              <a:defRPr/>
            </a:pPr>
            <a:r>
              <a:rPr lang="ja-JP" altLang="en-US" sz="68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上限：１年目、２年目</a:t>
            </a:r>
            <a:endParaRPr lang="en-US" altLang="ja-JP" sz="681">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defTabSz="779095" fontAlgn="auto">
              <a:spcBef>
                <a:spcPts val="0"/>
              </a:spcBef>
              <a:spcAft>
                <a:spcPts val="0"/>
              </a:spcAft>
              <a:defRPr/>
            </a:pPr>
            <a:r>
              <a:rPr lang="ja-JP" altLang="en-US" sz="68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とも研修生タイプは</a:t>
            </a:r>
            <a:r>
              <a:rPr lang="en-US" altLang="ja-JP" sz="68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250</a:t>
            </a:r>
            <a:r>
              <a:rPr lang="ja-JP" altLang="en-US" sz="68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万円、</a:t>
            </a:r>
            <a:endParaRPr lang="en-US" altLang="ja-JP" sz="681">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defTabSz="779095" fontAlgn="auto">
              <a:spcBef>
                <a:spcPts val="0"/>
              </a:spcBef>
              <a:spcAft>
                <a:spcPts val="0"/>
              </a:spcAft>
              <a:defRPr/>
            </a:pPr>
            <a:r>
              <a:rPr lang="ja-JP" altLang="en-US" sz="681">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専門家タイプは</a:t>
            </a:r>
            <a:r>
              <a:rPr lang="en-US" altLang="ja-JP" sz="681">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650</a:t>
            </a:r>
            <a:r>
              <a:rPr lang="ja-JP" altLang="en-US" sz="681">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万円 等</a:t>
            </a:r>
            <a:r>
              <a:rPr lang="ja-JP" altLang="en-US" sz="68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93" name="正方形/長方形 92">
            <a:extLst>
              <a:ext uri="{FF2B5EF4-FFF2-40B4-BE49-F238E27FC236}">
                <a16:creationId xmlns:a16="http://schemas.microsoft.com/office/drawing/2014/main" id="{7221E8BC-8CE0-76BC-2644-201AC05519EB}"/>
              </a:ext>
            </a:extLst>
          </p:cNvPr>
          <p:cNvSpPr/>
          <p:nvPr/>
        </p:nvSpPr>
        <p:spPr>
          <a:xfrm>
            <a:off x="5984912" y="3668982"/>
            <a:ext cx="264378" cy="328423"/>
          </a:xfrm>
          <a:prstGeom prst="rect">
            <a:avLst/>
          </a:prstGeom>
        </p:spPr>
        <p:txBody>
          <a:bodyPr wrap="square">
            <a:spAutoFit/>
          </a:bodyPr>
          <a:lstStyle/>
          <a:p>
            <a:pPr algn="ctr" defTabSz="779095" fontAlgn="auto">
              <a:spcBef>
                <a:spcPts val="0"/>
              </a:spcBef>
              <a:spcAft>
                <a:spcPts val="0"/>
              </a:spcAft>
              <a:defRPr/>
            </a:pPr>
            <a:r>
              <a:rPr lang="ja-JP" altLang="en-US" sz="1534">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94" name="正方形/長方形 93">
            <a:extLst>
              <a:ext uri="{FF2B5EF4-FFF2-40B4-BE49-F238E27FC236}">
                <a16:creationId xmlns:a16="http://schemas.microsoft.com/office/drawing/2014/main" id="{2C01F5CD-2547-83AB-9764-4400E813843D}"/>
              </a:ext>
            </a:extLst>
          </p:cNvPr>
          <p:cNvSpPr/>
          <p:nvPr/>
        </p:nvSpPr>
        <p:spPr>
          <a:xfrm>
            <a:off x="3830326" y="2785570"/>
            <a:ext cx="841007" cy="828006"/>
          </a:xfrm>
          <a:prstGeom prst="rect">
            <a:avLst/>
          </a:prstGeom>
          <a:solidFill>
            <a:srgbClr val="FFCC00"/>
          </a:solidFill>
          <a:ln>
            <a:solidFill>
              <a:schemeClr val="tx1"/>
            </a:solidFill>
          </a:ln>
        </p:spPr>
        <p:style>
          <a:lnRef idx="1">
            <a:schemeClr val="accent2"/>
          </a:lnRef>
          <a:fillRef idx="2">
            <a:schemeClr val="accent2"/>
          </a:fillRef>
          <a:effectRef idx="1">
            <a:schemeClr val="accent2"/>
          </a:effectRef>
          <a:fontRef idx="minor">
            <a:schemeClr val="dk1"/>
          </a:fontRef>
        </p:style>
        <p:txBody>
          <a:bodyPr lIns="66462" rIns="66462" rtlCol="0" anchor="ctr" anchorCtr="1"/>
          <a:lstStyle/>
          <a:p>
            <a:pPr algn="ctr" defTabSz="775972" fontAlgn="auto">
              <a:spcBef>
                <a:spcPts val="0"/>
              </a:spcBef>
              <a:spcAft>
                <a:spcPts val="0"/>
              </a:spcAft>
              <a:defRPr/>
            </a:pPr>
            <a:r>
              <a:rPr lang="ja-JP" altLang="en-US" sz="894" b="1">
                <a:solidFill>
                  <a:srgbClr val="FF0000"/>
                </a:solidFill>
                <a:latin typeface="メイリオ" panose="020B0604030504040204" pitchFamily="50" charset="-128"/>
                <a:ea typeface="メイリオ" panose="020B0604030504040204" pitchFamily="50" charset="-128"/>
              </a:rPr>
              <a:t>農泊地域経営強化タイプ</a:t>
            </a:r>
          </a:p>
        </p:txBody>
      </p:sp>
      <p:sp>
        <p:nvSpPr>
          <p:cNvPr id="95" name="正方形/長方形 94">
            <a:extLst>
              <a:ext uri="{FF2B5EF4-FFF2-40B4-BE49-F238E27FC236}">
                <a16:creationId xmlns:a16="http://schemas.microsoft.com/office/drawing/2014/main" id="{23CAA075-92C9-CCD1-1575-EFD99DF9FDCB}"/>
              </a:ext>
            </a:extLst>
          </p:cNvPr>
          <p:cNvSpPr/>
          <p:nvPr/>
        </p:nvSpPr>
        <p:spPr>
          <a:xfrm>
            <a:off x="3830326" y="5365074"/>
            <a:ext cx="841007" cy="376602"/>
          </a:xfrm>
          <a:prstGeom prst="rect">
            <a:avLst/>
          </a:prstGeom>
          <a:solidFill>
            <a:srgbClr val="66CCFF"/>
          </a:solidFill>
          <a:ln>
            <a:solidFill>
              <a:schemeClr val="tx1"/>
            </a:solidFill>
          </a:ln>
        </p:spPr>
        <p:style>
          <a:lnRef idx="1">
            <a:schemeClr val="accent2"/>
          </a:lnRef>
          <a:fillRef idx="2">
            <a:schemeClr val="accent2"/>
          </a:fillRef>
          <a:effectRef idx="1">
            <a:schemeClr val="accent2"/>
          </a:effectRef>
          <a:fontRef idx="minor">
            <a:schemeClr val="dk1"/>
          </a:fontRef>
        </p:style>
        <p:txBody>
          <a:bodyPr lIns="66462" rIns="66462" rtlCol="0" anchor="ctr" anchorCtr="1"/>
          <a:lstStyle/>
          <a:p>
            <a:pPr algn="ctr" defTabSz="775972" fontAlgn="auto">
              <a:spcBef>
                <a:spcPts val="0"/>
              </a:spcBef>
              <a:spcAft>
                <a:spcPts val="0"/>
              </a:spcAft>
              <a:defRPr/>
            </a:pPr>
            <a:r>
              <a:rPr lang="ja-JP" altLang="en-US" sz="894" b="1">
                <a:solidFill>
                  <a:prstClr val="black"/>
                </a:solidFill>
                <a:latin typeface="メイリオ" panose="020B0604030504040204" pitchFamily="50" charset="-128"/>
                <a:ea typeface="メイリオ" panose="020B0604030504040204" pitchFamily="50" charset="-128"/>
              </a:rPr>
              <a:t>市町村・中核法人実施型</a:t>
            </a:r>
            <a:endParaRPr lang="en-US" altLang="ja-JP" sz="894" b="1">
              <a:solidFill>
                <a:prstClr val="black"/>
              </a:solidFill>
              <a:latin typeface="メイリオ" panose="020B0604030504040204" pitchFamily="50" charset="-128"/>
              <a:ea typeface="メイリオ" panose="020B0604030504040204" pitchFamily="50" charset="-128"/>
            </a:endParaRPr>
          </a:p>
        </p:txBody>
      </p:sp>
      <p:sp>
        <p:nvSpPr>
          <p:cNvPr id="96" name="正方形/長方形 95">
            <a:extLst>
              <a:ext uri="{FF2B5EF4-FFF2-40B4-BE49-F238E27FC236}">
                <a16:creationId xmlns:a16="http://schemas.microsoft.com/office/drawing/2014/main" id="{696F6644-D456-4C84-9ABB-224EA9A93D65}"/>
              </a:ext>
            </a:extLst>
          </p:cNvPr>
          <p:cNvSpPr/>
          <p:nvPr/>
        </p:nvSpPr>
        <p:spPr>
          <a:xfrm>
            <a:off x="3830326" y="2001238"/>
            <a:ext cx="841007" cy="549112"/>
          </a:xfrm>
          <a:prstGeom prst="rect">
            <a:avLst/>
          </a:prstGeom>
          <a:solidFill>
            <a:srgbClr val="FFCC00"/>
          </a:solidFill>
          <a:ln>
            <a:solidFill>
              <a:schemeClr val="tx1"/>
            </a:solidFill>
          </a:ln>
        </p:spPr>
        <p:style>
          <a:lnRef idx="1">
            <a:schemeClr val="accent2"/>
          </a:lnRef>
          <a:fillRef idx="2">
            <a:schemeClr val="accent2"/>
          </a:fillRef>
          <a:effectRef idx="1">
            <a:schemeClr val="accent2"/>
          </a:effectRef>
          <a:fontRef idx="minor">
            <a:schemeClr val="dk1"/>
          </a:fontRef>
        </p:style>
        <p:txBody>
          <a:bodyPr lIns="66462" rIns="66462" rtlCol="0" anchor="ctr" anchorCtr="1"/>
          <a:lstStyle/>
          <a:p>
            <a:pPr algn="ctr" defTabSz="775972" fontAlgn="auto">
              <a:spcBef>
                <a:spcPts val="0"/>
              </a:spcBef>
              <a:spcAft>
                <a:spcPts val="0"/>
              </a:spcAft>
              <a:defRPr/>
            </a:pPr>
            <a:r>
              <a:rPr lang="ja-JP" altLang="en-US" sz="894" b="1">
                <a:solidFill>
                  <a:prstClr val="black"/>
                </a:solidFill>
                <a:latin typeface="メイリオ" panose="020B0604030504040204" pitchFamily="50" charset="-128"/>
                <a:ea typeface="メイリオ" panose="020B0604030504040204" pitchFamily="50" charset="-128"/>
              </a:rPr>
              <a:t>農泊地域創出タイプ</a:t>
            </a:r>
          </a:p>
        </p:txBody>
      </p:sp>
      <p:sp>
        <p:nvSpPr>
          <p:cNvPr id="97" name="正方形/長方形 96">
            <a:extLst>
              <a:ext uri="{FF2B5EF4-FFF2-40B4-BE49-F238E27FC236}">
                <a16:creationId xmlns:a16="http://schemas.microsoft.com/office/drawing/2014/main" id="{0A95D0AA-3907-2DD3-E130-3EFCF9A42C7D}"/>
              </a:ext>
            </a:extLst>
          </p:cNvPr>
          <p:cNvSpPr/>
          <p:nvPr/>
        </p:nvSpPr>
        <p:spPr>
          <a:xfrm>
            <a:off x="3830326" y="4072263"/>
            <a:ext cx="841007" cy="680975"/>
          </a:xfrm>
          <a:prstGeom prst="rect">
            <a:avLst/>
          </a:prstGeom>
          <a:solidFill>
            <a:srgbClr val="FFCC00"/>
          </a:solidFill>
          <a:ln>
            <a:solidFill>
              <a:schemeClr val="tx1"/>
            </a:solidFill>
          </a:ln>
        </p:spPr>
        <p:style>
          <a:lnRef idx="1">
            <a:schemeClr val="accent2"/>
          </a:lnRef>
          <a:fillRef idx="2">
            <a:schemeClr val="accent2"/>
          </a:fillRef>
          <a:effectRef idx="1">
            <a:schemeClr val="accent2"/>
          </a:effectRef>
          <a:fontRef idx="minor">
            <a:schemeClr val="dk1"/>
          </a:fontRef>
        </p:style>
        <p:txBody>
          <a:bodyPr lIns="66462" rIns="66462" rtlCol="0" anchor="ctr" anchorCtr="1"/>
          <a:lstStyle/>
          <a:p>
            <a:pPr algn="ctr" defTabSz="775972" fontAlgn="auto">
              <a:spcBef>
                <a:spcPts val="0"/>
              </a:spcBef>
              <a:spcAft>
                <a:spcPts val="0"/>
              </a:spcAft>
              <a:defRPr/>
            </a:pPr>
            <a:r>
              <a:rPr lang="ja-JP" altLang="en-US" sz="894" b="1">
                <a:solidFill>
                  <a:prstClr val="black"/>
                </a:solidFill>
                <a:latin typeface="メイリオ" panose="020B0604030504040204" pitchFamily="50" charset="-128"/>
                <a:ea typeface="メイリオ" panose="020B0604030504040204" pitchFamily="50" charset="-128"/>
              </a:rPr>
              <a:t>研修生タイプ</a:t>
            </a:r>
            <a:endParaRPr lang="en-US" altLang="ja-JP" sz="894" b="1">
              <a:solidFill>
                <a:prstClr val="black"/>
              </a:solidFill>
              <a:latin typeface="メイリオ" panose="020B0604030504040204" pitchFamily="50" charset="-128"/>
              <a:ea typeface="メイリオ" panose="020B0604030504040204" pitchFamily="50" charset="-128"/>
            </a:endParaRPr>
          </a:p>
          <a:p>
            <a:pPr algn="ctr" defTabSz="775972" fontAlgn="auto">
              <a:spcBef>
                <a:spcPts val="0"/>
              </a:spcBef>
              <a:spcAft>
                <a:spcPts val="0"/>
              </a:spcAft>
              <a:defRPr/>
            </a:pPr>
            <a:r>
              <a:rPr lang="en-US" altLang="ja-JP" sz="894" b="1">
                <a:solidFill>
                  <a:prstClr val="black"/>
                </a:solidFill>
                <a:latin typeface="メイリオ" panose="020B0604030504040204" pitchFamily="50" charset="-128"/>
                <a:ea typeface="メイリオ" panose="020B0604030504040204" pitchFamily="50" charset="-128"/>
              </a:rPr>
              <a:t>or</a:t>
            </a:r>
          </a:p>
          <a:p>
            <a:pPr algn="ctr" defTabSz="775972" fontAlgn="auto">
              <a:spcBef>
                <a:spcPts val="0"/>
              </a:spcBef>
              <a:spcAft>
                <a:spcPts val="0"/>
              </a:spcAft>
              <a:defRPr/>
            </a:pPr>
            <a:r>
              <a:rPr lang="ja-JP" altLang="en-US" sz="894" b="1">
                <a:solidFill>
                  <a:srgbClr val="FF0000"/>
                </a:solidFill>
                <a:latin typeface="メイリオ" panose="020B0604030504040204" pitchFamily="50" charset="-128"/>
                <a:ea typeface="メイリオ" panose="020B0604030504040204" pitchFamily="50" charset="-128"/>
              </a:rPr>
              <a:t>専門家タイプ</a:t>
            </a:r>
            <a:endParaRPr lang="ja-JP" altLang="en-US" sz="894" b="1" baseline="30000">
              <a:solidFill>
                <a:srgbClr val="FF0000"/>
              </a:solidFill>
              <a:latin typeface="メイリオ" panose="020B0604030504040204" pitchFamily="50" charset="-128"/>
              <a:ea typeface="メイリオ" panose="020B0604030504040204" pitchFamily="50" charset="-128"/>
            </a:endParaRPr>
          </a:p>
        </p:txBody>
      </p:sp>
      <p:sp>
        <p:nvSpPr>
          <p:cNvPr id="98" name="正方形/長方形 97">
            <a:extLst>
              <a:ext uri="{FF2B5EF4-FFF2-40B4-BE49-F238E27FC236}">
                <a16:creationId xmlns:a16="http://schemas.microsoft.com/office/drawing/2014/main" id="{1B3F8DA6-6C59-08C1-9505-F58B3621A7FC}"/>
              </a:ext>
            </a:extLst>
          </p:cNvPr>
          <p:cNvSpPr/>
          <p:nvPr/>
        </p:nvSpPr>
        <p:spPr>
          <a:xfrm>
            <a:off x="3830326" y="5802505"/>
            <a:ext cx="841007" cy="645105"/>
          </a:xfrm>
          <a:prstGeom prst="rect">
            <a:avLst/>
          </a:prstGeom>
          <a:solidFill>
            <a:srgbClr val="66CCFF"/>
          </a:solidFill>
          <a:ln>
            <a:solidFill>
              <a:schemeClr val="tx1"/>
            </a:solidFill>
          </a:ln>
        </p:spPr>
        <p:style>
          <a:lnRef idx="1">
            <a:schemeClr val="accent2"/>
          </a:lnRef>
          <a:fillRef idx="2">
            <a:schemeClr val="accent2"/>
          </a:fillRef>
          <a:effectRef idx="1">
            <a:schemeClr val="accent2"/>
          </a:effectRef>
          <a:fontRef idx="minor">
            <a:schemeClr val="dk1"/>
          </a:fontRef>
        </p:style>
        <p:txBody>
          <a:bodyPr lIns="66462" rIns="66462" rtlCol="0" anchor="ctr" anchorCtr="1"/>
          <a:lstStyle/>
          <a:p>
            <a:pPr algn="ctr" defTabSz="775972" fontAlgn="auto">
              <a:spcBef>
                <a:spcPts val="0"/>
              </a:spcBef>
              <a:spcAft>
                <a:spcPts val="0"/>
              </a:spcAft>
              <a:defRPr/>
            </a:pPr>
            <a:r>
              <a:rPr lang="ja-JP" altLang="en-US" sz="894" b="1">
                <a:solidFill>
                  <a:prstClr val="black"/>
                </a:solidFill>
                <a:latin typeface="メイリオ" panose="020B0604030504040204" pitchFamily="50" charset="-128"/>
                <a:ea typeface="メイリオ" panose="020B0604030504040204" pitchFamily="50" charset="-128"/>
              </a:rPr>
              <a:t>農家民泊経営者等実施型</a:t>
            </a:r>
          </a:p>
        </p:txBody>
      </p:sp>
      <p:sp>
        <p:nvSpPr>
          <p:cNvPr id="99" name="大かっこ 98">
            <a:extLst>
              <a:ext uri="{FF2B5EF4-FFF2-40B4-BE49-F238E27FC236}">
                <a16:creationId xmlns:a16="http://schemas.microsoft.com/office/drawing/2014/main" id="{DFB0D097-BE1C-DD8F-2656-5E12E0C3881C}"/>
              </a:ext>
            </a:extLst>
          </p:cNvPr>
          <p:cNvSpPr/>
          <p:nvPr/>
        </p:nvSpPr>
        <p:spPr>
          <a:xfrm>
            <a:off x="4701400" y="3342347"/>
            <a:ext cx="2577124" cy="239550"/>
          </a:xfrm>
          <a:prstGeom prst="bracketPair">
            <a:avLst/>
          </a:prstGeom>
        </p:spPr>
        <p:style>
          <a:lnRef idx="1">
            <a:schemeClr val="dk1"/>
          </a:lnRef>
          <a:fillRef idx="0">
            <a:schemeClr val="dk1"/>
          </a:fillRef>
          <a:effectRef idx="0">
            <a:schemeClr val="dk1"/>
          </a:effectRef>
          <a:fontRef idx="minor">
            <a:schemeClr val="tx1"/>
          </a:fontRef>
        </p:style>
        <p:txBody>
          <a:bodyPr lIns="61350" rIns="61350" rtlCol="0" anchor="ctr"/>
          <a:lstStyle/>
          <a:p>
            <a:pPr defTabSz="779095" fontAlgn="auto">
              <a:spcBef>
                <a:spcPts val="0"/>
              </a:spcBef>
              <a:spcAft>
                <a:spcPts val="0"/>
              </a:spcAft>
              <a:defRPr/>
            </a:pPr>
            <a:r>
              <a:rPr lang="ja-JP" altLang="en-US" sz="681">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ワークショップの開催、地域資源を活用した体験プログラム・食事メニュー開発、宿泊予約システム、簡易な施設整備　等</a:t>
            </a:r>
            <a:endParaRPr lang="en-US" altLang="ja-JP" sz="681">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0" name="正方形/長方形 99">
            <a:extLst>
              <a:ext uri="{FF2B5EF4-FFF2-40B4-BE49-F238E27FC236}">
                <a16:creationId xmlns:a16="http://schemas.microsoft.com/office/drawing/2014/main" id="{E27A0FD7-303F-23BB-50CC-1FA3FBCD1A4A}"/>
              </a:ext>
            </a:extLst>
          </p:cNvPr>
          <p:cNvSpPr/>
          <p:nvPr/>
        </p:nvSpPr>
        <p:spPr>
          <a:xfrm>
            <a:off x="3835643" y="1840498"/>
            <a:ext cx="4095993" cy="210379"/>
          </a:xfrm>
          <a:prstGeom prst="rect">
            <a:avLst/>
          </a:prstGeom>
        </p:spPr>
        <p:txBody>
          <a:bodyPr wrap="none">
            <a:spAutoFit/>
          </a:bodyPr>
          <a:lstStyle/>
          <a:p>
            <a:pPr defTabSz="779095" fontAlgn="auto">
              <a:spcBef>
                <a:spcPts val="0"/>
              </a:spcBef>
              <a:spcAft>
                <a:spcPts val="0"/>
              </a:spcAft>
              <a:defRPr/>
            </a:pPr>
            <a:r>
              <a:rPr lang="ja-JP" altLang="en-US" sz="767">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新たに農泊に取り組む地域における、体制の整備やコンテンツ造成等の取組に対する支援</a:t>
            </a:r>
            <a:endParaRPr lang="en-US" altLang="ja-JP" sz="767">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1" name="正方形/長方形 100">
            <a:extLst>
              <a:ext uri="{FF2B5EF4-FFF2-40B4-BE49-F238E27FC236}">
                <a16:creationId xmlns:a16="http://schemas.microsoft.com/office/drawing/2014/main" id="{9326C9F0-5B39-BE4B-2877-DC1547536CCE}"/>
              </a:ext>
            </a:extLst>
          </p:cNvPr>
          <p:cNvSpPr/>
          <p:nvPr/>
        </p:nvSpPr>
        <p:spPr>
          <a:xfrm>
            <a:off x="6694598" y="3770493"/>
            <a:ext cx="1846980" cy="210379"/>
          </a:xfrm>
          <a:prstGeom prst="rect">
            <a:avLst/>
          </a:prstGeom>
        </p:spPr>
        <p:txBody>
          <a:bodyPr wrap="none">
            <a:spAutoFit/>
          </a:bodyPr>
          <a:lstStyle/>
          <a:p>
            <a:pPr algn="r" defTabSz="779095" fontAlgn="auto">
              <a:spcBef>
                <a:spcPts val="0"/>
              </a:spcBef>
              <a:spcAft>
                <a:spcPts val="0"/>
              </a:spcAft>
              <a:defRPr/>
            </a:pPr>
            <a:r>
              <a:rPr lang="en-US" altLang="ja-JP" sz="767" u="sng">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767" u="sng">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農泊推進事業と併せて実施すること</a:t>
            </a:r>
          </a:p>
        </p:txBody>
      </p:sp>
      <p:sp>
        <p:nvSpPr>
          <p:cNvPr id="102" name="テキスト ボックス 101">
            <a:extLst>
              <a:ext uri="{FF2B5EF4-FFF2-40B4-BE49-F238E27FC236}">
                <a16:creationId xmlns:a16="http://schemas.microsoft.com/office/drawing/2014/main" id="{573AE6DD-D5FF-4E59-FF93-FB4C99E66512}"/>
              </a:ext>
            </a:extLst>
          </p:cNvPr>
          <p:cNvSpPr txBox="1"/>
          <p:nvPr/>
        </p:nvSpPr>
        <p:spPr>
          <a:xfrm rot="1274939">
            <a:off x="3468501" y="2846546"/>
            <a:ext cx="563358" cy="241476"/>
          </a:xfrm>
          <a:prstGeom prst="rect">
            <a:avLst/>
          </a:prstGeom>
          <a:noFill/>
        </p:spPr>
        <p:txBody>
          <a:bodyPr wrap="square" rtlCol="0">
            <a:spAutoFit/>
          </a:bodyPr>
          <a:lstStyle/>
          <a:p>
            <a:pPr defTabSz="840615" fontAlgn="auto">
              <a:spcBef>
                <a:spcPts val="0"/>
              </a:spcBef>
              <a:spcAft>
                <a:spcPts val="0"/>
              </a:spcAft>
              <a:defRPr/>
            </a:pPr>
            <a:r>
              <a:rPr lang="en-US" altLang="ja-JP" sz="969">
                <a:solidFill>
                  <a:srgbClr val="FF0000"/>
                </a:solidFill>
                <a:effectLst>
                  <a:outerShdw blurRad="50800" dist="38100" dir="2700000" algn="tl" rotWithShape="0">
                    <a:prstClr val="black">
                      <a:alpha val="40000"/>
                    </a:prstClr>
                  </a:outerShdw>
                </a:effectLst>
                <a:latin typeface="Segoe UI Black" panose="020B0A02040204020203" pitchFamily="34" charset="0"/>
                <a:ea typeface="Segoe UI Black" panose="020B0A02040204020203" pitchFamily="34" charset="0"/>
              </a:rPr>
              <a:t>NEW!</a:t>
            </a:r>
            <a:endParaRPr lang="ja-JP" altLang="en-US" sz="969">
              <a:solidFill>
                <a:srgbClr val="FF0000"/>
              </a:solidFill>
              <a:effectLst>
                <a:outerShdw blurRad="50800" dist="38100" dir="2700000" algn="tl" rotWithShape="0">
                  <a:prstClr val="black">
                    <a:alpha val="40000"/>
                  </a:prstClr>
                </a:outerShdw>
              </a:effectLst>
              <a:latin typeface="Segoe UI Black" panose="020B0A02040204020203" pitchFamily="34" charset="0"/>
              <a:ea typeface="游ゴシック" panose="020B0400000000000000" pitchFamily="50" charset="-128"/>
            </a:endParaRPr>
          </a:p>
        </p:txBody>
      </p:sp>
      <p:sp>
        <p:nvSpPr>
          <p:cNvPr id="103" name="テキスト ボックス 102">
            <a:extLst>
              <a:ext uri="{FF2B5EF4-FFF2-40B4-BE49-F238E27FC236}">
                <a16:creationId xmlns:a16="http://schemas.microsoft.com/office/drawing/2014/main" id="{1620133E-2C16-16CC-4957-35F251561904}"/>
              </a:ext>
            </a:extLst>
          </p:cNvPr>
          <p:cNvSpPr txBox="1"/>
          <p:nvPr/>
        </p:nvSpPr>
        <p:spPr>
          <a:xfrm rot="1274939">
            <a:off x="3468500" y="4279202"/>
            <a:ext cx="563358" cy="241476"/>
          </a:xfrm>
          <a:prstGeom prst="rect">
            <a:avLst/>
          </a:prstGeom>
          <a:noFill/>
        </p:spPr>
        <p:txBody>
          <a:bodyPr wrap="square" rtlCol="0">
            <a:spAutoFit/>
          </a:bodyPr>
          <a:lstStyle/>
          <a:p>
            <a:pPr defTabSz="840615" fontAlgn="auto">
              <a:spcBef>
                <a:spcPts val="0"/>
              </a:spcBef>
              <a:spcAft>
                <a:spcPts val="0"/>
              </a:spcAft>
              <a:defRPr/>
            </a:pPr>
            <a:r>
              <a:rPr lang="en-US" altLang="ja-JP" sz="969">
                <a:solidFill>
                  <a:srgbClr val="FF0000"/>
                </a:solidFill>
                <a:effectLst>
                  <a:outerShdw blurRad="50800" dist="38100" dir="2700000" algn="tl" rotWithShape="0">
                    <a:prstClr val="black">
                      <a:alpha val="40000"/>
                    </a:prstClr>
                  </a:outerShdw>
                </a:effectLst>
                <a:latin typeface="Segoe UI Black" panose="020B0A02040204020203" pitchFamily="34" charset="0"/>
                <a:ea typeface="Segoe UI Black" panose="020B0A02040204020203" pitchFamily="34" charset="0"/>
              </a:rPr>
              <a:t>NEW!</a:t>
            </a:r>
            <a:endParaRPr lang="ja-JP" altLang="en-US" sz="969">
              <a:solidFill>
                <a:srgbClr val="FF0000"/>
              </a:solidFill>
              <a:effectLst>
                <a:outerShdw blurRad="50800" dist="38100" dir="2700000" algn="tl" rotWithShape="0">
                  <a:prstClr val="black">
                    <a:alpha val="40000"/>
                  </a:prstClr>
                </a:outerShdw>
              </a:effectLst>
              <a:latin typeface="Segoe UI Black" panose="020B0A02040204020203" pitchFamily="34" charset="0"/>
              <a:ea typeface="游ゴシック" panose="020B0400000000000000" pitchFamily="50" charset="-128"/>
            </a:endParaRPr>
          </a:p>
        </p:txBody>
      </p:sp>
      <p:sp>
        <p:nvSpPr>
          <p:cNvPr id="2" name="四角形: 角を丸くする 1">
            <a:extLst>
              <a:ext uri="{FF2B5EF4-FFF2-40B4-BE49-F238E27FC236}">
                <a16:creationId xmlns:a16="http://schemas.microsoft.com/office/drawing/2014/main" id="{6DC40721-6DC8-3536-5830-44431A654ED5}"/>
              </a:ext>
            </a:extLst>
          </p:cNvPr>
          <p:cNvSpPr/>
          <p:nvPr/>
        </p:nvSpPr>
        <p:spPr>
          <a:xfrm>
            <a:off x="93184" y="642264"/>
            <a:ext cx="9004353" cy="657150"/>
          </a:xfrm>
          <a:prstGeom prst="roundRect">
            <a:avLst>
              <a:gd name="adj" fmla="val 10627"/>
            </a:avLst>
          </a:prstGeom>
          <a:ln w="22225">
            <a:solidFill>
              <a:srgbClr val="00B050"/>
            </a:solidFill>
          </a:ln>
        </p:spPr>
        <p:style>
          <a:lnRef idx="2">
            <a:schemeClr val="accent6"/>
          </a:lnRef>
          <a:fillRef idx="1">
            <a:schemeClr val="lt1"/>
          </a:fillRef>
          <a:effectRef idx="0">
            <a:schemeClr val="accent6"/>
          </a:effectRef>
          <a:fontRef idx="minor">
            <a:schemeClr val="dk1"/>
          </a:fontRef>
        </p:style>
        <p:txBody>
          <a:bodyPr wrap="square" lIns="33231" tIns="33231" rIns="66462" bIns="33231" rtlCol="0" anchor="t" anchorCtr="0">
            <a:spAutoFit/>
          </a:bodyPr>
          <a:lstStyle/>
          <a:p>
            <a:pPr marL="162662" indent="-162662" algn="just" defTabSz="422041" fontAlgn="auto">
              <a:spcBef>
                <a:spcPts val="0"/>
              </a:spcBef>
              <a:spcAft>
                <a:spcPts val="0"/>
              </a:spcAft>
              <a:tabLst>
                <a:tab pos="4305408" algn="l"/>
              </a:tabLst>
              <a:defRPr/>
            </a:pPr>
            <a:r>
              <a:rPr lang="ja-JP" altLang="en-US" sz="1200" dirty="0">
                <a:solidFill>
                  <a:prstClr val="black"/>
                </a:solidFill>
                <a:latin typeface="BIZ UDPゴシック" panose="020B0400000000000000" pitchFamily="50" charset="-128"/>
                <a:ea typeface="BIZ UDPゴシック" panose="020B0400000000000000" pitchFamily="50" charset="-128"/>
              </a:rPr>
              <a:t>○</a:t>
            </a:r>
            <a:r>
              <a:rPr lang="ja-JP" altLang="en-US" sz="1200" dirty="0">
                <a:solidFill>
                  <a:prstClr val="black"/>
                </a:solidFill>
                <a:latin typeface="BIZ UDPゴシック" panose="020B0400000000000000" pitchFamily="50" charset="-128"/>
                <a:ea typeface="BIZ UDPゴシック" panose="020B0400000000000000" pitchFamily="50" charset="-128"/>
                <a:cs typeface="Calibri" panose="020F0502020204030204"/>
              </a:rPr>
              <a:t>　</a:t>
            </a:r>
            <a:r>
              <a:rPr lang="ja-JP" altLang="en-US" sz="1200" b="1" dirty="0">
                <a:solidFill>
                  <a:srgbClr val="4472C4"/>
                </a:solidFill>
                <a:latin typeface="BIZ UDPゴシック" panose="020B0400000000000000" pitchFamily="50" charset="-128"/>
                <a:ea typeface="BIZ UDPゴシック" panose="020B0400000000000000" pitchFamily="50" charset="-128"/>
                <a:cs typeface="Calibri" panose="020F0502020204030204"/>
              </a:rPr>
              <a:t>令和</a:t>
            </a:r>
            <a:r>
              <a:rPr lang="en-US" altLang="ja-JP" sz="1200" b="1" dirty="0">
                <a:solidFill>
                  <a:srgbClr val="4472C4"/>
                </a:solidFill>
                <a:latin typeface="BIZ UDPゴシック" panose="020B0400000000000000" pitchFamily="50" charset="-128"/>
                <a:ea typeface="BIZ UDPゴシック" panose="020B0400000000000000" pitchFamily="50" charset="-128"/>
                <a:cs typeface="Calibri" panose="020F0502020204030204"/>
              </a:rPr>
              <a:t>6</a:t>
            </a:r>
            <a:r>
              <a:rPr lang="ja-JP" altLang="en-US" sz="1200" b="1" dirty="0">
                <a:solidFill>
                  <a:srgbClr val="4472C4"/>
                </a:solidFill>
                <a:latin typeface="BIZ UDPゴシック" panose="020B0400000000000000" pitchFamily="50" charset="-128"/>
                <a:ea typeface="BIZ UDPゴシック" panose="020B0400000000000000" pitchFamily="50" charset="-128"/>
                <a:cs typeface="Calibri" panose="020F0502020204030204"/>
              </a:rPr>
              <a:t>年度予算においては、</a:t>
            </a:r>
            <a:r>
              <a:rPr lang="ja-JP" altLang="en-US" sz="1200" dirty="0">
                <a:solidFill>
                  <a:prstClr val="black"/>
                </a:solidFill>
                <a:latin typeface="BIZ UDPゴシック" panose="020B0400000000000000" pitchFamily="50" charset="-128"/>
                <a:ea typeface="BIZ UDPゴシック" panose="020B0400000000000000" pitchFamily="50" charset="-128"/>
                <a:cs typeface="Calibri" panose="020F0502020204030204"/>
              </a:rPr>
              <a:t>農泊地域の創出のためにかつて支援を受けた地区について、</a:t>
            </a:r>
            <a:r>
              <a:rPr lang="ja-JP" altLang="en-US" sz="1200" b="1" dirty="0">
                <a:solidFill>
                  <a:srgbClr val="4472C4"/>
                </a:solidFill>
                <a:latin typeface="BIZ UDPゴシック" panose="020B0400000000000000" pitchFamily="50" charset="-128"/>
                <a:ea typeface="BIZ UDPゴシック" panose="020B0400000000000000" pitchFamily="50" charset="-128"/>
                <a:cs typeface="Calibri" panose="020F0502020204030204"/>
              </a:rPr>
              <a:t>高付加価値化を目指す新たな取組について</a:t>
            </a:r>
            <a:r>
              <a:rPr lang="en-US" altLang="ja-JP" sz="1200" b="1" dirty="0">
                <a:solidFill>
                  <a:srgbClr val="4472C4"/>
                </a:solidFill>
                <a:latin typeface="BIZ UDPゴシック" panose="020B0400000000000000" pitchFamily="50" charset="-128"/>
                <a:ea typeface="BIZ UDPゴシック" panose="020B0400000000000000" pitchFamily="50" charset="-128"/>
                <a:cs typeface="Calibri" panose="020F0502020204030204"/>
              </a:rPr>
              <a:t>2</a:t>
            </a:r>
            <a:r>
              <a:rPr lang="ja-JP" altLang="en-US" sz="1200" b="1" dirty="0">
                <a:solidFill>
                  <a:srgbClr val="4472C4"/>
                </a:solidFill>
                <a:latin typeface="BIZ UDPゴシック" panose="020B0400000000000000" pitchFamily="50" charset="-128"/>
                <a:ea typeface="BIZ UDPゴシック" panose="020B0400000000000000" pitchFamily="50" charset="-128"/>
                <a:cs typeface="Calibri" panose="020F0502020204030204"/>
              </a:rPr>
              <a:t>年間定額の支援</a:t>
            </a:r>
            <a:r>
              <a:rPr lang="ja-JP" altLang="en-US" sz="1200" dirty="0">
                <a:solidFill>
                  <a:prstClr val="black"/>
                </a:solidFill>
                <a:latin typeface="BIZ UDPゴシック" panose="020B0400000000000000" pitchFamily="50" charset="-128"/>
                <a:ea typeface="BIZ UDPゴシック" panose="020B0400000000000000" pitchFamily="50" charset="-128"/>
                <a:cs typeface="Calibri" panose="020F0502020204030204"/>
              </a:rPr>
              <a:t>や、マーケティングやプロモーションなど地域にない専門知識を</a:t>
            </a:r>
            <a:r>
              <a:rPr lang="ja-JP" altLang="en-US" sz="1200" dirty="0">
                <a:solidFill>
                  <a:prstClr val="black"/>
                </a:solidFill>
                <a:latin typeface="BIZ UDPゴシック" panose="020B0400000000000000" pitchFamily="50" charset="-128"/>
                <a:ea typeface="BIZ UDPゴシック" panose="020B0400000000000000" pitchFamily="50" charset="-128"/>
              </a:rPr>
              <a:t>持つ</a:t>
            </a:r>
            <a:r>
              <a:rPr lang="ja-JP" altLang="en-US" sz="1200" b="1" dirty="0">
                <a:solidFill>
                  <a:srgbClr val="4472C4"/>
                </a:solidFill>
                <a:latin typeface="BIZ UDPゴシック" panose="020B0400000000000000" pitchFamily="50" charset="-128"/>
                <a:ea typeface="BIZ UDPゴシック" panose="020B0400000000000000" pitchFamily="50" charset="-128"/>
              </a:rPr>
              <a:t>専門家の雇用等に要する支援</a:t>
            </a:r>
            <a:r>
              <a:rPr lang="ja-JP" altLang="en-US" sz="1200" dirty="0">
                <a:solidFill>
                  <a:prstClr val="black"/>
                </a:solidFill>
                <a:latin typeface="BIZ UDPゴシック" panose="020B0400000000000000" pitchFamily="50" charset="-128"/>
                <a:ea typeface="BIZ UDPゴシック" panose="020B0400000000000000" pitchFamily="50" charset="-128"/>
              </a:rPr>
              <a:t>について拡充した。</a:t>
            </a:r>
          </a:p>
        </p:txBody>
      </p:sp>
      <p:sp>
        <p:nvSpPr>
          <p:cNvPr id="18" name="テキスト ボックス 17">
            <a:extLst>
              <a:ext uri="{FF2B5EF4-FFF2-40B4-BE49-F238E27FC236}">
                <a16:creationId xmlns:a16="http://schemas.microsoft.com/office/drawing/2014/main" id="{35088EEF-0CF1-19A5-89E4-594BF8BC8EA0}"/>
              </a:ext>
            </a:extLst>
          </p:cNvPr>
          <p:cNvSpPr txBox="1"/>
          <p:nvPr/>
        </p:nvSpPr>
        <p:spPr>
          <a:xfrm>
            <a:off x="24117" y="299444"/>
            <a:ext cx="7210040" cy="265210"/>
          </a:xfrm>
          <a:prstGeom prst="rect">
            <a:avLst/>
          </a:prstGeom>
          <a:noFill/>
        </p:spPr>
        <p:txBody>
          <a:bodyPr wrap="square" lIns="65731" tIns="43821" rIns="65731" bIns="21910" rtlCol="0">
            <a:spAutoFit/>
          </a:bodyPr>
          <a:lstStyle/>
          <a:p>
            <a:pPr defTabSz="777343">
              <a:defRPr/>
            </a:pPr>
            <a:r>
              <a:rPr lang="ja-JP" altLang="en-US" sz="1292" b="1">
                <a:latin typeface="メイリオ" panose="020B0604030504040204" pitchFamily="50" charset="-128"/>
                <a:ea typeface="メイリオ" panose="020B0604030504040204" pitchFamily="50" charset="-128"/>
                <a:cs typeface="メイリオ" panose="020B0604030504040204" pitchFamily="50" charset="-128"/>
              </a:rPr>
              <a:t>■農山漁村振興交付金（農山漁村発イノベーション対策）のうち農泊推進型</a:t>
            </a:r>
            <a:endParaRPr lang="ja-JP" altLang="en-US" sz="1292" b="1">
              <a:latin typeface="Calibri"/>
            </a:endParaRPr>
          </a:p>
        </p:txBody>
      </p:sp>
      <p:sp>
        <p:nvSpPr>
          <p:cNvPr id="89" name="スライド番号プレースホルダー 1">
            <a:extLst>
              <a:ext uri="{FF2B5EF4-FFF2-40B4-BE49-F238E27FC236}">
                <a16:creationId xmlns:a16="http://schemas.microsoft.com/office/drawing/2014/main" id="{49215E5C-B88A-4C9A-340C-1BD5E28B198A}"/>
              </a:ext>
            </a:extLst>
          </p:cNvPr>
          <p:cNvSpPr txBox="1">
            <a:spLocks/>
          </p:cNvSpPr>
          <p:nvPr/>
        </p:nvSpPr>
        <p:spPr>
          <a:xfrm>
            <a:off x="7049852" y="6450848"/>
            <a:ext cx="2057400" cy="337038"/>
          </a:xfrm>
          <a:prstGeom prst="rect">
            <a:avLst/>
          </a:prstGeom>
        </p:spPr>
        <p:txBody>
          <a:bodyPr/>
          <a:lstStyle>
            <a:defPPr>
              <a:defRPr lang="ja-JP"/>
            </a:defPPr>
            <a:lvl1pPr marL="0" algn="l" defTabSz="910644" rtl="0" eaLnBrk="1" latinLnBrk="0" hangingPunct="1">
              <a:defRPr kumimoji="1" sz="1800" kern="1200">
                <a:solidFill>
                  <a:schemeClr val="tx1"/>
                </a:solidFill>
                <a:latin typeface="+mn-lt"/>
                <a:ea typeface="+mn-ea"/>
                <a:cs typeface="+mn-cs"/>
              </a:defRPr>
            </a:lvl1pPr>
            <a:lvl2pPr marL="455321" algn="l" defTabSz="910644" rtl="0" eaLnBrk="1" latinLnBrk="0" hangingPunct="1">
              <a:defRPr kumimoji="1" sz="1800" kern="1200">
                <a:solidFill>
                  <a:schemeClr val="tx1"/>
                </a:solidFill>
                <a:latin typeface="+mn-lt"/>
                <a:ea typeface="+mn-ea"/>
                <a:cs typeface="+mn-cs"/>
              </a:defRPr>
            </a:lvl2pPr>
            <a:lvl3pPr marL="910644" algn="l" defTabSz="910644" rtl="0" eaLnBrk="1" latinLnBrk="0" hangingPunct="1">
              <a:defRPr kumimoji="1" sz="1800" kern="1200">
                <a:solidFill>
                  <a:schemeClr val="tx1"/>
                </a:solidFill>
                <a:latin typeface="+mn-lt"/>
                <a:ea typeface="+mn-ea"/>
                <a:cs typeface="+mn-cs"/>
              </a:defRPr>
            </a:lvl3pPr>
            <a:lvl4pPr marL="1365965" algn="l" defTabSz="910644" rtl="0" eaLnBrk="1" latinLnBrk="0" hangingPunct="1">
              <a:defRPr kumimoji="1" sz="1800" kern="1200">
                <a:solidFill>
                  <a:schemeClr val="tx1"/>
                </a:solidFill>
                <a:latin typeface="+mn-lt"/>
                <a:ea typeface="+mn-ea"/>
                <a:cs typeface="+mn-cs"/>
              </a:defRPr>
            </a:lvl4pPr>
            <a:lvl5pPr marL="1821285" algn="l" defTabSz="910644" rtl="0" eaLnBrk="1" latinLnBrk="0" hangingPunct="1">
              <a:defRPr kumimoji="1" sz="1800" kern="1200">
                <a:solidFill>
                  <a:schemeClr val="tx1"/>
                </a:solidFill>
                <a:latin typeface="+mn-lt"/>
                <a:ea typeface="+mn-ea"/>
                <a:cs typeface="+mn-cs"/>
              </a:defRPr>
            </a:lvl5pPr>
            <a:lvl6pPr marL="2276609" algn="l" defTabSz="910644" rtl="0" eaLnBrk="1" latinLnBrk="0" hangingPunct="1">
              <a:defRPr kumimoji="1" sz="1800" kern="1200">
                <a:solidFill>
                  <a:schemeClr val="tx1"/>
                </a:solidFill>
                <a:latin typeface="+mn-lt"/>
                <a:ea typeface="+mn-ea"/>
                <a:cs typeface="+mn-cs"/>
              </a:defRPr>
            </a:lvl6pPr>
            <a:lvl7pPr marL="2731935" algn="l" defTabSz="910644" rtl="0" eaLnBrk="1" latinLnBrk="0" hangingPunct="1">
              <a:defRPr kumimoji="1" sz="1800" kern="1200">
                <a:solidFill>
                  <a:schemeClr val="tx1"/>
                </a:solidFill>
                <a:latin typeface="+mn-lt"/>
                <a:ea typeface="+mn-ea"/>
                <a:cs typeface="+mn-cs"/>
              </a:defRPr>
            </a:lvl7pPr>
            <a:lvl8pPr marL="3187257" algn="l" defTabSz="910644" rtl="0" eaLnBrk="1" latinLnBrk="0" hangingPunct="1">
              <a:defRPr kumimoji="1" sz="1800" kern="1200">
                <a:solidFill>
                  <a:schemeClr val="tx1"/>
                </a:solidFill>
                <a:latin typeface="+mn-lt"/>
                <a:ea typeface="+mn-ea"/>
                <a:cs typeface="+mn-cs"/>
              </a:defRPr>
            </a:lvl8pPr>
            <a:lvl9pPr marL="3642580" algn="l" defTabSz="910644" rtl="0" eaLnBrk="1" latinLnBrk="0" hangingPunct="1">
              <a:defRPr kumimoji="1" sz="1800" kern="1200">
                <a:solidFill>
                  <a:schemeClr val="tx1"/>
                </a:solidFill>
                <a:latin typeface="+mn-lt"/>
                <a:ea typeface="+mn-ea"/>
                <a:cs typeface="+mn-cs"/>
              </a:defRPr>
            </a:lvl9pPr>
          </a:lstStyle>
          <a:p>
            <a:pPr algn="r" defTabSz="840615" fontAlgn="auto">
              <a:spcBef>
                <a:spcPts val="0"/>
              </a:spcBef>
              <a:spcAft>
                <a:spcPts val="0"/>
              </a:spcAft>
              <a:defRPr/>
            </a:pPr>
            <a:fld id="{E623F6BE-AA73-45AC-8696-7AF00DAEA71B}" type="slidenum">
              <a:rPr lang="ja-JP" altLang="en-US" sz="1846">
                <a:solidFill>
                  <a:prstClr val="black"/>
                </a:solidFill>
                <a:latin typeface="游ゴシック" panose="020B0400000000000000" pitchFamily="50" charset="-128"/>
                <a:ea typeface="游ゴシック" panose="020B0400000000000000" pitchFamily="50" charset="-128"/>
              </a:rPr>
              <a:pPr algn="r" defTabSz="840615" fontAlgn="auto">
                <a:spcBef>
                  <a:spcPts val="0"/>
                </a:spcBef>
                <a:spcAft>
                  <a:spcPts val="0"/>
                </a:spcAft>
                <a:defRPr/>
              </a:pPr>
              <a:t>15</a:t>
            </a:fld>
            <a:endParaRPr lang="ja-JP" altLang="en-US" sz="1846" dirty="0">
              <a:solidFill>
                <a:prstClr val="black"/>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0201280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角丸四角形 3">
            <a:extLst>
              <a:ext uri="{FF2B5EF4-FFF2-40B4-BE49-F238E27FC236}">
                <a16:creationId xmlns:a16="http://schemas.microsoft.com/office/drawing/2014/main" id="{3105AA2B-F50A-CE1C-9048-63FAE7220003}"/>
              </a:ext>
            </a:extLst>
          </p:cNvPr>
          <p:cNvSpPr/>
          <p:nvPr/>
        </p:nvSpPr>
        <p:spPr>
          <a:xfrm>
            <a:off x="102394" y="3302708"/>
            <a:ext cx="4562792" cy="2818187"/>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marL="161195" indent="-161195" defTabSz="422039">
              <a:defRPr/>
            </a:pPr>
            <a:endParaRPr lang="en-US" altLang="ja-JP" sz="1108">
              <a:solidFill>
                <a:prstClr val="black"/>
              </a:solidFill>
              <a:latin typeface="Meiryo UI" panose="020B0604030504040204" pitchFamily="50" charset="-128"/>
              <a:ea typeface="Meiryo UI" panose="020B0604030504040204" pitchFamily="50" charset="-128"/>
            </a:endParaRPr>
          </a:p>
          <a:p>
            <a:pPr marL="161195" indent="-161195" defTabSz="422039">
              <a:defRPr/>
            </a:pPr>
            <a:endParaRPr lang="en-US" altLang="ja-JP" sz="1108">
              <a:solidFill>
                <a:prstClr val="black"/>
              </a:solidFill>
              <a:latin typeface="Meiryo UI" panose="020B0604030504040204" pitchFamily="50" charset="-128"/>
              <a:ea typeface="Meiryo UI" panose="020B0604030504040204" pitchFamily="50" charset="-128"/>
            </a:endParaRPr>
          </a:p>
          <a:p>
            <a:pPr marL="161195" indent="-161195" defTabSz="422039">
              <a:defRPr/>
            </a:pPr>
            <a:endParaRPr lang="ja-JP" altLang="en-US" sz="1108">
              <a:solidFill>
                <a:prstClr val="black"/>
              </a:solidFill>
              <a:latin typeface="Meiryo UI" panose="020B0604030504040204" pitchFamily="50" charset="-128"/>
              <a:ea typeface="Meiryo UI" panose="020B0604030504040204" pitchFamily="50" charset="-128"/>
            </a:endParaRPr>
          </a:p>
        </p:txBody>
      </p:sp>
      <p:sp>
        <p:nvSpPr>
          <p:cNvPr id="26" name="Rectangle 1">
            <a:extLst>
              <a:ext uri="{FF2B5EF4-FFF2-40B4-BE49-F238E27FC236}">
                <a16:creationId xmlns:a16="http://schemas.microsoft.com/office/drawing/2014/main" id="{C53E2228-F8F7-4E49-8424-DC40598A669D}"/>
              </a:ext>
            </a:extLst>
          </p:cNvPr>
          <p:cNvSpPr txBox="1">
            <a:spLocks/>
          </p:cNvSpPr>
          <p:nvPr/>
        </p:nvSpPr>
        <p:spPr bwMode="auto">
          <a:xfrm>
            <a:off x="2" y="326751"/>
            <a:ext cx="9158357" cy="376385"/>
          </a:xfrm>
          <a:prstGeom prst="rect">
            <a:avLst/>
          </a:prstGeom>
          <a:noFill/>
        </p:spPr>
        <p:txBody>
          <a:bodyPr wrap="square" rtlCol="0">
            <a:spAutoFit/>
          </a:bodyPr>
          <a:lstStyle>
            <a:defPPr>
              <a:defRPr lang="ja-JP"/>
            </a:defPPr>
            <a:lvl1pPr algn="ctr">
              <a:defRPr sz="2000">
                <a:latin typeface="メイリオ" panose="020B0604030504040204" pitchFamily="50" charset="-128"/>
                <a:ea typeface="メイリオ" panose="020B0604030504040204" pitchFamily="50" charset="-128"/>
                <a:cs typeface="メイリオ" panose="020B0604030504040204" pitchFamily="50" charset="-128"/>
              </a:defRPr>
            </a:lvl1pPr>
          </a:lstStyle>
          <a:p>
            <a:pPr defTabSz="844078">
              <a:defRPr/>
            </a:pPr>
            <a:r>
              <a:rPr lang="ja-JP" altLang="en-US" sz="1846" b="1" dirty="0">
                <a:solidFill>
                  <a:prstClr val="black"/>
                </a:solidFill>
              </a:rPr>
              <a:t>農泊推進実行計画（概要）</a:t>
            </a:r>
          </a:p>
        </p:txBody>
      </p:sp>
      <p:sp>
        <p:nvSpPr>
          <p:cNvPr id="29" name="角丸四角形 3">
            <a:extLst>
              <a:ext uri="{FF2B5EF4-FFF2-40B4-BE49-F238E27FC236}">
                <a16:creationId xmlns:a16="http://schemas.microsoft.com/office/drawing/2014/main" id="{4141CF67-B9A8-4399-95CA-E759F13BE860}"/>
              </a:ext>
            </a:extLst>
          </p:cNvPr>
          <p:cNvSpPr/>
          <p:nvPr/>
        </p:nvSpPr>
        <p:spPr>
          <a:xfrm>
            <a:off x="102393" y="1928260"/>
            <a:ext cx="5454345" cy="1203754"/>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marL="161195" indent="-161195" defTabSz="422039">
              <a:defRPr/>
            </a:pPr>
            <a:endParaRPr lang="en-US" altLang="ja-JP" sz="1108" b="1">
              <a:solidFill>
                <a:prstClr val="black"/>
              </a:solidFill>
              <a:latin typeface="Meiryo UI" panose="020B0604030504040204" pitchFamily="50" charset="-128"/>
              <a:ea typeface="Meiryo UI" panose="020B0604030504040204" pitchFamily="50" charset="-128"/>
            </a:endParaRPr>
          </a:p>
          <a:p>
            <a:pPr defTabSz="422039">
              <a:defRPr/>
            </a:pPr>
            <a:endParaRPr lang="en-US" altLang="ja-JP" sz="1108">
              <a:solidFill>
                <a:prstClr val="black"/>
              </a:solidFill>
              <a:latin typeface="Meiryo UI" panose="020B0604030504040204" pitchFamily="50" charset="-128"/>
              <a:ea typeface="Meiryo UI" panose="020B0604030504040204" pitchFamily="50" charset="-128"/>
            </a:endParaRPr>
          </a:p>
        </p:txBody>
      </p:sp>
      <p:cxnSp>
        <p:nvCxnSpPr>
          <p:cNvPr id="39" name="直線コネクタ 39">
            <a:extLst>
              <a:ext uri="{FF2B5EF4-FFF2-40B4-BE49-F238E27FC236}">
                <a16:creationId xmlns:a16="http://schemas.microsoft.com/office/drawing/2014/main" id="{8F15BF28-71DC-4512-9509-357304702850}"/>
              </a:ext>
            </a:extLst>
          </p:cNvPr>
          <p:cNvCxnSpPr>
            <a:cxnSpLocks/>
          </p:cNvCxnSpPr>
          <p:nvPr/>
        </p:nvCxnSpPr>
        <p:spPr>
          <a:xfrm>
            <a:off x="-144578" y="699873"/>
            <a:ext cx="9402027" cy="0"/>
          </a:xfrm>
          <a:prstGeom prst="line">
            <a:avLst/>
          </a:prstGeom>
          <a:ln w="63500" cmpd="thickThin">
            <a:solidFill>
              <a:srgbClr val="00B050"/>
            </a:solidFill>
          </a:ln>
        </p:spPr>
        <p:style>
          <a:lnRef idx="1">
            <a:schemeClr val="accent1"/>
          </a:lnRef>
          <a:fillRef idx="0">
            <a:schemeClr val="accent1"/>
          </a:fillRef>
          <a:effectRef idx="0">
            <a:schemeClr val="accent1"/>
          </a:effectRef>
          <a:fontRef idx="minor">
            <a:schemeClr val="tx1"/>
          </a:fontRef>
        </p:style>
      </p:cxnSp>
      <p:sp>
        <p:nvSpPr>
          <p:cNvPr id="18" name="角丸四角形 3">
            <a:extLst>
              <a:ext uri="{FF2B5EF4-FFF2-40B4-BE49-F238E27FC236}">
                <a16:creationId xmlns:a16="http://schemas.microsoft.com/office/drawing/2014/main" id="{BA8E70D9-F9B8-7968-5CA1-EA3D0DFD2E5A}"/>
              </a:ext>
            </a:extLst>
          </p:cNvPr>
          <p:cNvSpPr/>
          <p:nvPr/>
        </p:nvSpPr>
        <p:spPr>
          <a:xfrm>
            <a:off x="4849825" y="3302708"/>
            <a:ext cx="4198844" cy="2821107"/>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marL="161195" indent="-161195" defTabSz="422039">
              <a:defRPr/>
            </a:pPr>
            <a:endParaRPr lang="en-US" altLang="ja-JP" sz="1108">
              <a:solidFill>
                <a:prstClr val="black"/>
              </a:solidFill>
              <a:latin typeface="Meiryo UI" panose="020B0604030504040204" pitchFamily="50" charset="-128"/>
              <a:ea typeface="Meiryo UI" panose="020B0604030504040204" pitchFamily="50" charset="-128"/>
            </a:endParaRPr>
          </a:p>
          <a:p>
            <a:pPr marL="161195" indent="-161195" defTabSz="422039">
              <a:defRPr/>
            </a:pPr>
            <a:endParaRPr lang="en-US" altLang="ja-JP" sz="1108">
              <a:solidFill>
                <a:prstClr val="black"/>
              </a:solidFill>
              <a:latin typeface="Meiryo UI" panose="020B0604030504040204" pitchFamily="50" charset="-128"/>
              <a:ea typeface="Meiryo UI" panose="020B0604030504040204" pitchFamily="50" charset="-128"/>
            </a:endParaRPr>
          </a:p>
        </p:txBody>
      </p:sp>
      <p:sp>
        <p:nvSpPr>
          <p:cNvPr id="32" name="二等辺三角形 31">
            <a:extLst>
              <a:ext uri="{FF2B5EF4-FFF2-40B4-BE49-F238E27FC236}">
                <a16:creationId xmlns:a16="http://schemas.microsoft.com/office/drawing/2014/main" id="{30A12CED-D3C0-6B88-EE98-0F418D1A4210}"/>
              </a:ext>
            </a:extLst>
          </p:cNvPr>
          <p:cNvSpPr/>
          <p:nvPr/>
        </p:nvSpPr>
        <p:spPr>
          <a:xfrm rot="5400000">
            <a:off x="3675095" y="4451937"/>
            <a:ext cx="2164818" cy="91567"/>
          </a:xfrm>
          <a:prstGeom prst="triangle">
            <a:avLst/>
          </a:prstGeom>
          <a:solidFill>
            <a:schemeClr val="accent4">
              <a:lumMod val="40000"/>
              <a:lumOff val="6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44078">
              <a:defRPr/>
            </a:pPr>
            <a:endParaRPr lang="ja-JP" altLang="en-US" b="1">
              <a:solidFill>
                <a:prstClr val="white"/>
              </a:solidFill>
              <a:latin typeface="Calibri" panose="020F0502020204030204"/>
              <a:ea typeface="游ゴシック" panose="020B0400000000000000" pitchFamily="50" charset="-128"/>
            </a:endParaRPr>
          </a:p>
        </p:txBody>
      </p:sp>
      <p:sp>
        <p:nvSpPr>
          <p:cNvPr id="4" name="角丸四角形 3">
            <a:extLst>
              <a:ext uri="{FF2B5EF4-FFF2-40B4-BE49-F238E27FC236}">
                <a16:creationId xmlns:a16="http://schemas.microsoft.com/office/drawing/2014/main" id="{B9926562-BFB4-B902-9C54-1CF448B0F3CC}"/>
              </a:ext>
            </a:extLst>
          </p:cNvPr>
          <p:cNvSpPr/>
          <p:nvPr/>
        </p:nvSpPr>
        <p:spPr>
          <a:xfrm>
            <a:off x="5615617" y="1928260"/>
            <a:ext cx="3422286" cy="1203756"/>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66462" rIns="33231" rtlCol="0" anchor="t">
            <a:noAutofit/>
          </a:bodyPr>
          <a:lstStyle/>
          <a:p>
            <a:pPr marL="84994" indent="-84994" defTabSz="422039">
              <a:defRPr/>
            </a:pPr>
            <a:endParaRPr lang="en-US" altLang="ja-JP" sz="1108">
              <a:solidFill>
                <a:prstClr val="black"/>
              </a:solidFill>
              <a:latin typeface="Meiryo UI" panose="020B0604030504040204" pitchFamily="50" charset="-128"/>
              <a:ea typeface="Meiryo UI" panose="020B0604030504040204" pitchFamily="50" charset="-128"/>
            </a:endParaRPr>
          </a:p>
          <a:p>
            <a:pPr defTabSz="422039">
              <a:defRPr/>
            </a:pPr>
            <a:r>
              <a:rPr lang="ja-JP" altLang="en-US" sz="1108" b="1">
                <a:solidFill>
                  <a:prstClr val="black"/>
                </a:solidFill>
                <a:latin typeface="Meiryo UI" panose="020B0604030504040204" pitchFamily="50" charset="-128"/>
                <a:ea typeface="Meiryo UI" panose="020B0604030504040204" pitchFamily="50" charset="-128"/>
              </a:rPr>
              <a:t>■令和７年度目標</a:t>
            </a:r>
            <a:r>
              <a:rPr lang="en-US" altLang="ja-JP" sz="1108">
                <a:solidFill>
                  <a:prstClr val="black"/>
                </a:solidFill>
                <a:latin typeface="Meiryo UI" panose="020B0604030504040204" pitchFamily="50" charset="-128"/>
                <a:ea typeface="Meiryo UI" panose="020B0604030504040204" pitchFamily="50" charset="-128"/>
              </a:rPr>
              <a:t>:</a:t>
            </a:r>
            <a:r>
              <a:rPr lang="ja-JP" altLang="en-US" sz="923">
                <a:solidFill>
                  <a:prstClr val="black"/>
                </a:solidFill>
                <a:latin typeface="Meiryo UI" panose="020B0604030504040204" pitchFamily="50" charset="-128"/>
                <a:ea typeface="Meiryo UI" panose="020B0604030504040204" pitchFamily="50" charset="-128"/>
              </a:rPr>
              <a:t>（農山漁村の活性化と所得向上を目指す）</a:t>
            </a:r>
            <a:endParaRPr lang="ja-JP" altLang="en-US" sz="1108">
              <a:solidFill>
                <a:prstClr val="black"/>
              </a:solidFill>
              <a:latin typeface="Meiryo UI" panose="020B0604030504040204" pitchFamily="50" charset="-128"/>
              <a:ea typeface="Meiryo UI" panose="020B0604030504040204" pitchFamily="50" charset="-128"/>
            </a:endParaRPr>
          </a:p>
          <a:p>
            <a:pPr marL="84994" indent="-84994" defTabSz="422039">
              <a:defRPr/>
            </a:pPr>
            <a:endParaRPr lang="en-US" altLang="ja-JP" sz="1108">
              <a:solidFill>
                <a:prstClr val="black"/>
              </a:solidFill>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96537A2D-7E77-3DDD-C8EC-5DF04A463889}"/>
              </a:ext>
            </a:extLst>
          </p:cNvPr>
          <p:cNvSpPr txBox="1"/>
          <p:nvPr/>
        </p:nvSpPr>
        <p:spPr>
          <a:xfrm>
            <a:off x="162553" y="1833998"/>
            <a:ext cx="1579304" cy="227306"/>
          </a:xfrm>
          <a:prstGeom prst="rect">
            <a:avLst/>
          </a:prstGeom>
          <a:solidFill>
            <a:srgbClr val="00B050"/>
          </a:solidFill>
          <a:ln w="28575">
            <a:noFill/>
          </a:ln>
        </p:spPr>
        <p:txBody>
          <a:bodyPr wrap="square" tIns="0" bIns="0" rtlCol="0">
            <a:spAutoFit/>
          </a:bodyPr>
          <a:lstStyle/>
          <a:p>
            <a:pPr algn="ctr" defTabSz="844078">
              <a:defRPr/>
            </a:pPr>
            <a:r>
              <a:rPr lang="ja-JP" altLang="en-US" sz="1477" b="1">
                <a:solidFill>
                  <a:prstClr val="white"/>
                </a:solidFill>
                <a:latin typeface="Meiryo UI" panose="020B0604030504040204" pitchFamily="50" charset="-128"/>
                <a:ea typeface="Meiryo UI" panose="020B0604030504040204" pitchFamily="50" charset="-128"/>
              </a:rPr>
              <a:t>対応の方向性</a:t>
            </a:r>
          </a:p>
        </p:txBody>
      </p:sp>
      <p:sp>
        <p:nvSpPr>
          <p:cNvPr id="6" name="テキスト ボックス 5">
            <a:extLst>
              <a:ext uri="{FF2B5EF4-FFF2-40B4-BE49-F238E27FC236}">
                <a16:creationId xmlns:a16="http://schemas.microsoft.com/office/drawing/2014/main" id="{F9CDCA47-1A70-E5D4-AAEF-C2F641DCBB26}"/>
              </a:ext>
            </a:extLst>
          </p:cNvPr>
          <p:cNvSpPr txBox="1"/>
          <p:nvPr/>
        </p:nvSpPr>
        <p:spPr>
          <a:xfrm>
            <a:off x="5680002" y="1834000"/>
            <a:ext cx="1579304" cy="227306"/>
          </a:xfrm>
          <a:prstGeom prst="rect">
            <a:avLst/>
          </a:prstGeom>
          <a:solidFill>
            <a:srgbClr val="00B050"/>
          </a:solidFill>
          <a:ln w="28575">
            <a:noFill/>
          </a:ln>
        </p:spPr>
        <p:txBody>
          <a:bodyPr wrap="square" tIns="0" bIns="0" rtlCol="0">
            <a:spAutoFit/>
          </a:bodyPr>
          <a:lstStyle/>
          <a:p>
            <a:pPr algn="ctr" defTabSz="844078">
              <a:defRPr/>
            </a:pPr>
            <a:r>
              <a:rPr lang="ja-JP" altLang="en-US" sz="1477" b="1">
                <a:solidFill>
                  <a:prstClr val="white"/>
                </a:solidFill>
                <a:latin typeface="Meiryo UI" panose="020B0604030504040204" pitchFamily="50" charset="-128"/>
                <a:ea typeface="Meiryo UI" panose="020B0604030504040204" pitchFamily="50" charset="-128"/>
              </a:rPr>
              <a:t>目標</a:t>
            </a:r>
          </a:p>
        </p:txBody>
      </p:sp>
      <p:graphicFrame>
        <p:nvGraphicFramePr>
          <p:cNvPr id="10" name="表 10">
            <a:extLst>
              <a:ext uri="{FF2B5EF4-FFF2-40B4-BE49-F238E27FC236}">
                <a16:creationId xmlns:a16="http://schemas.microsoft.com/office/drawing/2014/main" id="{159153FA-064A-00AA-42C4-6E3F859850B1}"/>
              </a:ext>
            </a:extLst>
          </p:cNvPr>
          <p:cNvGraphicFramePr>
            <a:graphicFrameLocks noGrp="1"/>
          </p:cNvGraphicFramePr>
          <p:nvPr/>
        </p:nvGraphicFramePr>
        <p:xfrm>
          <a:off x="5930443" y="2314208"/>
          <a:ext cx="2887482" cy="763079"/>
        </p:xfrm>
        <a:graphic>
          <a:graphicData uri="http://schemas.openxmlformats.org/drawingml/2006/table">
            <a:tbl>
              <a:tblPr firstRow="1" bandRow="1">
                <a:tableStyleId>{5940675A-B579-460E-94D1-54222C63F5DA}</a:tableStyleId>
              </a:tblPr>
              <a:tblGrid>
                <a:gridCol w="1792230">
                  <a:extLst>
                    <a:ext uri="{9D8B030D-6E8A-4147-A177-3AD203B41FA5}">
                      <a16:colId xmlns:a16="http://schemas.microsoft.com/office/drawing/2014/main" val="54536157"/>
                    </a:ext>
                  </a:extLst>
                </a:gridCol>
                <a:gridCol w="1095252">
                  <a:extLst>
                    <a:ext uri="{9D8B030D-6E8A-4147-A177-3AD203B41FA5}">
                      <a16:colId xmlns:a16="http://schemas.microsoft.com/office/drawing/2014/main" val="952142182"/>
                    </a:ext>
                  </a:extLst>
                </a:gridCol>
              </a:tblGrid>
              <a:tr h="422031">
                <a:tc>
                  <a:txBody>
                    <a:bodyPr/>
                    <a:lstStyle/>
                    <a:p>
                      <a:r>
                        <a:rPr lang="ja-JP" altLang="en-US" sz="1100" b="0">
                          <a:solidFill>
                            <a:schemeClr val="tx1"/>
                          </a:solidFill>
                          <a:latin typeface="Meiryo UI" panose="020B0604030504040204" pitchFamily="50" charset="-128"/>
                          <a:ea typeface="Meiryo UI" panose="020B0604030504040204" pitchFamily="50" charset="-128"/>
                        </a:rPr>
                        <a:t>農泊地域での</a:t>
                      </a:r>
                      <a:endParaRPr lang="en-US" altLang="ja-JP" sz="1100" b="0">
                        <a:solidFill>
                          <a:schemeClr val="tx1"/>
                        </a:solidFill>
                        <a:latin typeface="Meiryo UI" panose="020B0604030504040204" pitchFamily="50" charset="-128"/>
                        <a:ea typeface="Meiryo UI" panose="020B0604030504040204" pitchFamily="50" charset="-128"/>
                      </a:endParaRPr>
                    </a:p>
                    <a:p>
                      <a:r>
                        <a:rPr lang="ja-JP" altLang="en-US" sz="1100" b="0">
                          <a:solidFill>
                            <a:schemeClr val="tx1"/>
                          </a:solidFill>
                          <a:latin typeface="Meiryo UI" panose="020B0604030504040204" pitchFamily="50" charset="-128"/>
                          <a:ea typeface="Meiryo UI" panose="020B0604030504040204" pitchFamily="50" charset="-128"/>
                        </a:rPr>
                        <a:t>年間延べ宿泊者数</a:t>
                      </a:r>
                      <a:endParaRPr kumimoji="1" lang="ja-JP" altLang="en-US" sz="1100">
                        <a:latin typeface="Meiryo UI" panose="020B0604030504040204" pitchFamily="50" charset="-128"/>
                        <a:ea typeface="Meiryo UI" panose="020B0604030504040204" pitchFamily="50" charset="-128"/>
                      </a:endParaRPr>
                    </a:p>
                  </a:txBody>
                  <a:tcPr marL="84406" marR="84406" marT="42203" marB="4220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100" b="1">
                          <a:solidFill>
                            <a:schemeClr val="tx1"/>
                          </a:solidFill>
                          <a:latin typeface="Meiryo UI" panose="020B0604030504040204" pitchFamily="50" charset="-128"/>
                          <a:ea typeface="Meiryo UI" panose="020B0604030504040204" pitchFamily="50" charset="-128"/>
                        </a:rPr>
                        <a:t>700</a:t>
                      </a:r>
                      <a:r>
                        <a:rPr lang="ja-JP" altLang="en-US" sz="1100" b="1">
                          <a:solidFill>
                            <a:schemeClr val="tx1"/>
                          </a:solidFill>
                          <a:latin typeface="Meiryo UI" panose="020B0604030504040204" pitchFamily="50" charset="-128"/>
                          <a:ea typeface="Meiryo UI" panose="020B0604030504040204" pitchFamily="50" charset="-128"/>
                        </a:rPr>
                        <a:t>万人泊</a:t>
                      </a:r>
                      <a:endParaRPr lang="en-US" altLang="ja-JP" sz="1100" b="1">
                        <a:solidFill>
                          <a:schemeClr val="tx1"/>
                        </a:solidFill>
                        <a:latin typeface="Meiryo UI" panose="020B0604030504040204" pitchFamily="50" charset="-128"/>
                        <a:ea typeface="Meiryo UI" panose="020B0604030504040204" pitchFamily="50" charset="-128"/>
                      </a:endParaRPr>
                    </a:p>
                  </a:txBody>
                  <a:tcPr marL="84406" marR="84406" marT="42203" marB="42203" anchor="ctr"/>
                </a:tc>
                <a:extLst>
                  <a:ext uri="{0D108BD9-81ED-4DB2-BD59-A6C34878D82A}">
                    <a16:rowId xmlns:a16="http://schemas.microsoft.com/office/drawing/2014/main" val="2724612631"/>
                  </a:ext>
                </a:extLst>
              </a:tr>
              <a:tr h="341048">
                <a:tc>
                  <a:txBody>
                    <a:bodyPr/>
                    <a:lstStyle/>
                    <a:p>
                      <a:r>
                        <a:rPr lang="ja-JP" altLang="en-US" sz="1100" b="0">
                          <a:solidFill>
                            <a:schemeClr val="tx1"/>
                          </a:solidFill>
                          <a:latin typeface="Meiryo UI" panose="020B0604030504040204" pitchFamily="50" charset="-128"/>
                          <a:ea typeface="Meiryo UI" panose="020B0604030504040204" pitchFamily="50" charset="-128"/>
                        </a:rPr>
                        <a:t>訪日外国人旅行者の割合</a:t>
                      </a:r>
                      <a:endParaRPr kumimoji="1" lang="ja-JP" altLang="en-US" sz="1100">
                        <a:latin typeface="Meiryo UI" panose="020B0604030504040204" pitchFamily="50" charset="-128"/>
                        <a:ea typeface="Meiryo UI" panose="020B0604030504040204" pitchFamily="50" charset="-128"/>
                      </a:endParaRPr>
                    </a:p>
                  </a:txBody>
                  <a:tcPr marL="84406" marR="84406" marT="42203" marB="4220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100" b="1">
                          <a:solidFill>
                            <a:schemeClr val="tx1"/>
                          </a:solidFill>
                          <a:latin typeface="Meiryo UI" panose="020B0604030504040204" pitchFamily="50" charset="-128"/>
                          <a:ea typeface="Meiryo UI" panose="020B0604030504040204" pitchFamily="50" charset="-128"/>
                        </a:rPr>
                        <a:t>10</a:t>
                      </a:r>
                      <a:r>
                        <a:rPr lang="ja-JP" altLang="en-US" sz="1100" b="1">
                          <a:solidFill>
                            <a:schemeClr val="tx1"/>
                          </a:solidFill>
                          <a:latin typeface="Meiryo UI" panose="020B0604030504040204" pitchFamily="50" charset="-128"/>
                          <a:ea typeface="Meiryo UI" panose="020B0604030504040204" pitchFamily="50" charset="-128"/>
                        </a:rPr>
                        <a:t>％</a:t>
                      </a:r>
                      <a:endParaRPr lang="en-US" altLang="ja-JP" sz="1100" b="1">
                        <a:solidFill>
                          <a:schemeClr val="tx1"/>
                        </a:solidFill>
                        <a:latin typeface="Meiryo UI" panose="020B0604030504040204" pitchFamily="50" charset="-128"/>
                        <a:ea typeface="Meiryo UI" panose="020B0604030504040204" pitchFamily="50" charset="-128"/>
                      </a:endParaRPr>
                    </a:p>
                  </a:txBody>
                  <a:tcPr marL="84406" marR="84406" marT="42203" marB="42203" anchor="ctr"/>
                </a:tc>
                <a:extLst>
                  <a:ext uri="{0D108BD9-81ED-4DB2-BD59-A6C34878D82A}">
                    <a16:rowId xmlns:a16="http://schemas.microsoft.com/office/drawing/2014/main" val="2468256170"/>
                  </a:ext>
                </a:extLst>
              </a:tr>
            </a:tbl>
          </a:graphicData>
        </a:graphic>
      </p:graphicFrame>
      <p:sp>
        <p:nvSpPr>
          <p:cNvPr id="12" name="テキスト ボックス 11">
            <a:extLst>
              <a:ext uri="{FF2B5EF4-FFF2-40B4-BE49-F238E27FC236}">
                <a16:creationId xmlns:a16="http://schemas.microsoft.com/office/drawing/2014/main" id="{5D592276-C275-F6AE-21FC-A2F0207E377E}"/>
              </a:ext>
            </a:extLst>
          </p:cNvPr>
          <p:cNvSpPr txBox="1"/>
          <p:nvPr/>
        </p:nvSpPr>
        <p:spPr>
          <a:xfrm>
            <a:off x="269177" y="3499865"/>
            <a:ext cx="4389848" cy="681804"/>
          </a:xfrm>
          <a:prstGeom prst="rect">
            <a:avLst/>
          </a:prstGeom>
          <a:solidFill>
            <a:srgbClr val="DEEBF7"/>
          </a:solidFill>
        </p:spPr>
        <p:txBody>
          <a:bodyPr wrap="square" lIns="66462" tIns="42203" rIns="33231" bIns="42203" rtlCol="0" anchor="t">
            <a:spAutoFit/>
          </a:bodyPr>
          <a:lstStyle/>
          <a:p>
            <a:pPr marL="84994" indent="-84994" defTabSz="844078">
              <a:defRPr/>
            </a:pPr>
            <a:r>
              <a:rPr lang="ja-JP" altLang="en-US" sz="969">
                <a:solidFill>
                  <a:prstClr val="black"/>
                </a:solidFill>
                <a:latin typeface="Meiryo UI"/>
                <a:ea typeface="Meiryo UI"/>
              </a:rPr>
              <a:t>■</a:t>
            </a:r>
            <a:r>
              <a:rPr lang="ja-JP" altLang="en-US" sz="969" b="1">
                <a:solidFill>
                  <a:prstClr val="black"/>
                </a:solidFill>
                <a:latin typeface="Meiryo UI"/>
                <a:ea typeface="Meiryo UI"/>
              </a:rPr>
              <a:t>コロナで疲弊した地域</a:t>
            </a:r>
            <a:r>
              <a:rPr lang="ja-JP" altLang="en-US" sz="969">
                <a:solidFill>
                  <a:prstClr val="black"/>
                </a:solidFill>
                <a:latin typeface="Meiryo UI"/>
                <a:ea typeface="Meiryo UI"/>
              </a:rPr>
              <a:t>の取組の</a:t>
            </a:r>
            <a:r>
              <a:rPr lang="ja-JP" altLang="en-US" sz="969" b="1">
                <a:solidFill>
                  <a:prstClr val="black"/>
                </a:solidFill>
                <a:latin typeface="Meiryo UI"/>
                <a:ea typeface="Meiryo UI"/>
              </a:rPr>
              <a:t>持続性確保に効果的な支援</a:t>
            </a:r>
            <a:r>
              <a:rPr lang="ja-JP" altLang="en-US" sz="969">
                <a:solidFill>
                  <a:prstClr val="black"/>
                </a:solidFill>
                <a:latin typeface="Meiryo UI"/>
                <a:ea typeface="Meiryo UI"/>
              </a:rPr>
              <a:t>が必要ではないか</a:t>
            </a:r>
            <a:endParaRPr lang="en-US" altLang="ja-JP" sz="969">
              <a:solidFill>
                <a:prstClr val="black"/>
              </a:solidFill>
              <a:latin typeface="Meiryo UI"/>
              <a:ea typeface="Meiryo UI"/>
            </a:endParaRPr>
          </a:p>
          <a:p>
            <a:pPr marL="84994" indent="-84994" defTabSz="844078">
              <a:defRPr/>
            </a:pPr>
            <a:r>
              <a:rPr lang="ja-JP" altLang="en-US" sz="969">
                <a:solidFill>
                  <a:prstClr val="black"/>
                </a:solidFill>
                <a:latin typeface="Meiryo UI"/>
                <a:ea typeface="Meiryo UI"/>
              </a:rPr>
              <a:t>■農泊に関わる</a:t>
            </a:r>
            <a:r>
              <a:rPr lang="ja-JP" altLang="en-US" sz="969" b="1">
                <a:solidFill>
                  <a:prstClr val="black"/>
                </a:solidFill>
                <a:latin typeface="Meiryo UI"/>
                <a:ea typeface="Meiryo UI"/>
              </a:rPr>
              <a:t>人材の確保・育成</a:t>
            </a:r>
            <a:r>
              <a:rPr lang="ja-JP" altLang="en-US" sz="969">
                <a:solidFill>
                  <a:prstClr val="black"/>
                </a:solidFill>
                <a:latin typeface="Meiryo UI"/>
                <a:ea typeface="Meiryo UI"/>
              </a:rPr>
              <a:t>をすべきではないか</a:t>
            </a:r>
            <a:endParaRPr lang="en-US" altLang="ja-JP" sz="969">
              <a:solidFill>
                <a:prstClr val="black"/>
              </a:solidFill>
              <a:latin typeface="Meiryo UI"/>
              <a:ea typeface="Meiryo UI"/>
            </a:endParaRPr>
          </a:p>
          <a:p>
            <a:pPr marL="84994" indent="-84994" defTabSz="844078">
              <a:defRPr/>
            </a:pPr>
            <a:r>
              <a:rPr lang="ja-JP" altLang="en-US" sz="969">
                <a:solidFill>
                  <a:prstClr val="black"/>
                </a:solidFill>
                <a:latin typeface="Meiryo UI"/>
                <a:ea typeface="Meiryo UI"/>
              </a:rPr>
              <a:t>■</a:t>
            </a:r>
            <a:r>
              <a:rPr lang="ja-JP" altLang="en-US" sz="969" b="1">
                <a:solidFill>
                  <a:prstClr val="black"/>
                </a:solidFill>
                <a:latin typeface="Meiryo UI"/>
                <a:ea typeface="Meiryo UI"/>
              </a:rPr>
              <a:t>地域全体に裨益する体制</a:t>
            </a:r>
            <a:r>
              <a:rPr lang="ja-JP" altLang="en-US" sz="969">
                <a:solidFill>
                  <a:prstClr val="black"/>
                </a:solidFill>
                <a:latin typeface="Meiryo UI"/>
                <a:ea typeface="Meiryo UI"/>
              </a:rPr>
              <a:t>を確立すべきではないか</a:t>
            </a:r>
            <a:endParaRPr lang="en-US" altLang="ja-JP" sz="969">
              <a:solidFill>
                <a:prstClr val="black"/>
              </a:solidFill>
              <a:latin typeface="Meiryo UI"/>
              <a:ea typeface="Meiryo UI"/>
            </a:endParaRPr>
          </a:p>
          <a:p>
            <a:pPr marL="84994" indent="-84994" defTabSz="844078">
              <a:defRPr/>
            </a:pPr>
            <a:r>
              <a:rPr lang="ja-JP" altLang="en-US" sz="969">
                <a:solidFill>
                  <a:prstClr val="black"/>
                </a:solidFill>
                <a:latin typeface="Meiryo UI"/>
                <a:ea typeface="Meiryo UI"/>
              </a:rPr>
              <a:t>■</a:t>
            </a:r>
            <a:r>
              <a:rPr lang="ja-JP" altLang="en-US" sz="969" b="1">
                <a:solidFill>
                  <a:prstClr val="black"/>
                </a:solidFill>
                <a:latin typeface="Meiryo UI"/>
                <a:ea typeface="Meiryo UI"/>
              </a:rPr>
              <a:t>ICT化</a:t>
            </a:r>
            <a:r>
              <a:rPr lang="ja-JP" altLang="en-US" sz="969">
                <a:solidFill>
                  <a:prstClr val="black"/>
                </a:solidFill>
                <a:latin typeface="Meiryo UI"/>
                <a:ea typeface="Meiryo UI"/>
              </a:rPr>
              <a:t>による</a:t>
            </a:r>
            <a:r>
              <a:rPr lang="ja-JP" altLang="en-US" sz="969" b="1">
                <a:solidFill>
                  <a:prstClr val="black"/>
                </a:solidFill>
                <a:latin typeface="Meiryo UI"/>
                <a:ea typeface="Meiryo UI"/>
              </a:rPr>
              <a:t>事業合理化</a:t>
            </a:r>
            <a:r>
              <a:rPr lang="ja-JP" altLang="en-US" sz="969">
                <a:solidFill>
                  <a:prstClr val="black"/>
                </a:solidFill>
                <a:latin typeface="Meiryo UI"/>
                <a:ea typeface="Meiryo UI"/>
              </a:rPr>
              <a:t>や</a:t>
            </a:r>
            <a:r>
              <a:rPr lang="ja-JP" altLang="en-US" sz="969" b="1">
                <a:solidFill>
                  <a:prstClr val="black"/>
                </a:solidFill>
                <a:latin typeface="Meiryo UI"/>
                <a:ea typeface="Meiryo UI"/>
              </a:rPr>
              <a:t>EBPMの促進</a:t>
            </a:r>
            <a:r>
              <a:rPr lang="ja-JP" altLang="en-US" sz="969">
                <a:solidFill>
                  <a:prstClr val="black"/>
                </a:solidFill>
                <a:latin typeface="Meiryo UI"/>
                <a:ea typeface="Meiryo UI"/>
              </a:rPr>
              <a:t>が必要ではないか</a:t>
            </a:r>
            <a:endParaRPr lang="en-US" altLang="ja-JP" sz="969">
              <a:solidFill>
                <a:prstClr val="black"/>
              </a:solidFill>
              <a:latin typeface="Meiryo UI"/>
              <a:ea typeface="Meiryo UI"/>
            </a:endParaRPr>
          </a:p>
        </p:txBody>
      </p:sp>
      <p:sp>
        <p:nvSpPr>
          <p:cNvPr id="13" name="テキスト ボックス 12">
            <a:extLst>
              <a:ext uri="{FF2B5EF4-FFF2-40B4-BE49-F238E27FC236}">
                <a16:creationId xmlns:a16="http://schemas.microsoft.com/office/drawing/2014/main" id="{4E22B189-EA5F-95E8-BDD6-D8EEB80FF890}"/>
              </a:ext>
            </a:extLst>
          </p:cNvPr>
          <p:cNvSpPr txBox="1"/>
          <p:nvPr/>
        </p:nvSpPr>
        <p:spPr>
          <a:xfrm>
            <a:off x="269177" y="4253489"/>
            <a:ext cx="4372868" cy="681804"/>
          </a:xfrm>
          <a:prstGeom prst="rect">
            <a:avLst/>
          </a:prstGeom>
          <a:solidFill>
            <a:srgbClr val="FBE5D6"/>
          </a:solidFill>
        </p:spPr>
        <p:txBody>
          <a:bodyPr wrap="square" lIns="66462" tIns="42203" rIns="33231" bIns="42203" rtlCol="0" anchor="t">
            <a:spAutoFit/>
          </a:bodyPr>
          <a:lstStyle/>
          <a:p>
            <a:pPr marL="84994" indent="-84994" defTabSz="844078">
              <a:defRPr/>
            </a:pPr>
            <a:r>
              <a:rPr lang="ja-JP" altLang="en-US" sz="969">
                <a:solidFill>
                  <a:prstClr val="black"/>
                </a:solidFill>
                <a:latin typeface="Meiryo UI"/>
                <a:ea typeface="Meiryo UI"/>
              </a:rPr>
              <a:t>■農家宿泊・農業体験にとどまらない農泊を周知し、</a:t>
            </a:r>
            <a:r>
              <a:rPr lang="ja-JP" altLang="en-US" sz="969" b="1">
                <a:solidFill>
                  <a:prstClr val="black"/>
                </a:solidFill>
                <a:latin typeface="Meiryo UI"/>
                <a:ea typeface="Meiryo UI"/>
              </a:rPr>
              <a:t>イメージを刷新</a:t>
            </a:r>
            <a:r>
              <a:rPr lang="ja-JP" altLang="en-US" sz="969">
                <a:solidFill>
                  <a:prstClr val="black"/>
                </a:solidFill>
                <a:latin typeface="Meiryo UI"/>
                <a:ea typeface="Meiryo UI"/>
              </a:rPr>
              <a:t>するべきではないか</a:t>
            </a:r>
            <a:endParaRPr lang="en-US" altLang="ja-JP" sz="969">
              <a:solidFill>
                <a:prstClr val="black"/>
              </a:solidFill>
              <a:latin typeface="Meiryo UI"/>
              <a:ea typeface="Meiryo UI"/>
            </a:endParaRPr>
          </a:p>
          <a:p>
            <a:pPr marL="84994" indent="-84994" defTabSz="844078">
              <a:defRPr/>
            </a:pPr>
            <a:r>
              <a:rPr lang="ja-JP" altLang="en-US" sz="969">
                <a:solidFill>
                  <a:prstClr val="black"/>
                </a:solidFill>
                <a:latin typeface="Meiryo UI"/>
                <a:ea typeface="Meiryo UI"/>
              </a:rPr>
              <a:t>■</a:t>
            </a:r>
            <a:r>
              <a:rPr lang="ja-JP" altLang="en-US" sz="969" b="1">
                <a:solidFill>
                  <a:prstClr val="black"/>
                </a:solidFill>
                <a:latin typeface="Meiryo UI"/>
                <a:ea typeface="Meiryo UI"/>
              </a:rPr>
              <a:t>コンテンツの一覧化</a:t>
            </a:r>
            <a:r>
              <a:rPr lang="ja-JP" altLang="en-US" sz="969">
                <a:solidFill>
                  <a:prstClr val="black"/>
                </a:solidFill>
                <a:latin typeface="Meiryo UI"/>
                <a:ea typeface="Meiryo UI"/>
              </a:rPr>
              <a:t>等による旅マエの情報提供の抜本的な改善が必要ではないか</a:t>
            </a:r>
            <a:endParaRPr lang="en-US" altLang="ja-JP" sz="969">
              <a:solidFill>
                <a:prstClr val="black"/>
              </a:solidFill>
              <a:latin typeface="Meiryo UI"/>
              <a:ea typeface="Meiryo UI"/>
            </a:endParaRPr>
          </a:p>
          <a:p>
            <a:pPr marL="84994" indent="-84994" defTabSz="844078">
              <a:defRPr/>
            </a:pPr>
            <a:r>
              <a:rPr lang="ja-JP" altLang="en-US" sz="969">
                <a:solidFill>
                  <a:prstClr val="black"/>
                </a:solidFill>
                <a:latin typeface="Meiryo UI"/>
                <a:ea typeface="Meiryo UI"/>
              </a:rPr>
              <a:t>■農泊地域自身による現状認識と課題分析が必要であり、</a:t>
            </a:r>
            <a:r>
              <a:rPr lang="ja-JP" altLang="en-US" sz="969" b="1">
                <a:solidFill>
                  <a:prstClr val="black"/>
                </a:solidFill>
                <a:latin typeface="Meiryo UI"/>
                <a:ea typeface="Meiryo UI"/>
              </a:rPr>
              <a:t>マーケティング戦略が急務</a:t>
            </a:r>
          </a:p>
          <a:p>
            <a:pPr marL="84994" indent="-84994" defTabSz="844078">
              <a:defRPr/>
            </a:pPr>
            <a:r>
              <a:rPr lang="ja-JP" altLang="en-US" sz="969">
                <a:solidFill>
                  <a:prstClr val="black"/>
                </a:solidFill>
                <a:latin typeface="Meiryo UI"/>
                <a:ea typeface="Meiryo UI"/>
              </a:rPr>
              <a:t>■受入環境整備等を通じた</a:t>
            </a:r>
            <a:r>
              <a:rPr lang="ja-JP" altLang="en-US" sz="969" b="1">
                <a:solidFill>
                  <a:prstClr val="black"/>
                </a:solidFill>
                <a:latin typeface="Meiryo UI"/>
                <a:ea typeface="Meiryo UI"/>
              </a:rPr>
              <a:t>インバウンドの地方誘客</a:t>
            </a:r>
            <a:r>
              <a:rPr lang="ja-JP" altLang="en-US" sz="969">
                <a:solidFill>
                  <a:prstClr val="black"/>
                </a:solidFill>
                <a:latin typeface="Meiryo UI"/>
                <a:ea typeface="Meiryo UI"/>
              </a:rPr>
              <a:t>が必要ではないか</a:t>
            </a:r>
          </a:p>
        </p:txBody>
      </p:sp>
      <p:sp>
        <p:nvSpPr>
          <p:cNvPr id="14" name="テキスト ボックス 13">
            <a:extLst>
              <a:ext uri="{FF2B5EF4-FFF2-40B4-BE49-F238E27FC236}">
                <a16:creationId xmlns:a16="http://schemas.microsoft.com/office/drawing/2014/main" id="{FD4F381D-DA69-F519-3528-6E58647A5A13}"/>
              </a:ext>
            </a:extLst>
          </p:cNvPr>
          <p:cNvSpPr txBox="1"/>
          <p:nvPr/>
        </p:nvSpPr>
        <p:spPr>
          <a:xfrm>
            <a:off x="269177" y="5022784"/>
            <a:ext cx="4372868" cy="830947"/>
          </a:xfrm>
          <a:prstGeom prst="rect">
            <a:avLst/>
          </a:prstGeom>
          <a:solidFill>
            <a:srgbClr val="E2F0D9"/>
          </a:solidFill>
        </p:spPr>
        <p:txBody>
          <a:bodyPr wrap="square" lIns="66462" tIns="42203" rIns="33231" bIns="42203" rtlCol="0" anchor="t">
            <a:spAutoFit/>
          </a:bodyPr>
          <a:lstStyle/>
          <a:p>
            <a:pPr marL="84994" indent="-84994" defTabSz="844078">
              <a:defRPr/>
            </a:pPr>
            <a:r>
              <a:rPr lang="ja-JP" altLang="en-US" sz="969">
                <a:solidFill>
                  <a:prstClr val="black"/>
                </a:solidFill>
                <a:latin typeface="Meiryo UI"/>
                <a:ea typeface="Meiryo UI"/>
              </a:rPr>
              <a:t>■</a:t>
            </a:r>
            <a:r>
              <a:rPr lang="ja-JP" altLang="en-US" sz="969" b="1">
                <a:solidFill>
                  <a:prstClr val="black"/>
                </a:solidFill>
                <a:latin typeface="Meiryo UI"/>
                <a:ea typeface="Meiryo UI"/>
              </a:rPr>
              <a:t>新たな旅行テーマに応じた農泊の展開</a:t>
            </a:r>
            <a:r>
              <a:rPr lang="ja-JP" altLang="en-US" sz="969">
                <a:solidFill>
                  <a:prstClr val="black"/>
                </a:solidFill>
                <a:latin typeface="Meiryo UI"/>
                <a:ea typeface="Meiryo UI"/>
              </a:rPr>
              <a:t>に向けた支援が必要ではないか</a:t>
            </a:r>
            <a:endParaRPr lang="en-US" altLang="ja-JP" sz="969">
              <a:solidFill>
                <a:prstClr val="black"/>
              </a:solidFill>
              <a:latin typeface="Meiryo UI"/>
              <a:ea typeface="Meiryo UI"/>
            </a:endParaRPr>
          </a:p>
          <a:p>
            <a:pPr marL="84994" indent="-84994" defTabSz="844078">
              <a:defRPr/>
            </a:pPr>
            <a:r>
              <a:rPr lang="ja-JP" altLang="en-US" sz="969">
                <a:solidFill>
                  <a:prstClr val="black"/>
                </a:solidFill>
                <a:latin typeface="Meiryo UI"/>
                <a:ea typeface="Meiryo UI"/>
              </a:rPr>
              <a:t>■</a:t>
            </a:r>
            <a:r>
              <a:rPr lang="ja-JP" altLang="en-US" sz="969" b="1">
                <a:solidFill>
                  <a:prstClr val="black"/>
                </a:solidFill>
                <a:latin typeface="Meiryo UI"/>
                <a:ea typeface="Meiryo UI"/>
              </a:rPr>
              <a:t>来訪者満足度の上昇</a:t>
            </a:r>
            <a:r>
              <a:rPr lang="ja-JP" altLang="en-US" sz="969">
                <a:solidFill>
                  <a:prstClr val="black"/>
                </a:solidFill>
                <a:latin typeface="Meiryo UI"/>
                <a:ea typeface="Meiryo UI"/>
              </a:rPr>
              <a:t>と</a:t>
            </a:r>
            <a:r>
              <a:rPr lang="ja-JP" altLang="en-US" sz="969" b="1">
                <a:solidFill>
                  <a:prstClr val="black"/>
                </a:solidFill>
                <a:latin typeface="Meiryo UI"/>
                <a:ea typeface="Meiryo UI"/>
              </a:rPr>
              <a:t>地域課題の解決</a:t>
            </a:r>
            <a:r>
              <a:rPr lang="ja-JP" altLang="en-US" sz="969">
                <a:solidFill>
                  <a:prstClr val="black"/>
                </a:solidFill>
                <a:latin typeface="Meiryo UI"/>
                <a:ea typeface="Meiryo UI"/>
              </a:rPr>
              <a:t>を同時に図る取組を促進すべきではないか</a:t>
            </a:r>
            <a:endParaRPr lang="en-US" altLang="ja-JP" sz="969">
              <a:solidFill>
                <a:prstClr val="black"/>
              </a:solidFill>
              <a:latin typeface="Meiryo UI"/>
              <a:ea typeface="Meiryo UI"/>
            </a:endParaRPr>
          </a:p>
          <a:p>
            <a:pPr marL="84994" indent="-84994" defTabSz="844078">
              <a:defRPr/>
            </a:pPr>
            <a:r>
              <a:rPr lang="ja-JP" altLang="en-US" sz="969">
                <a:solidFill>
                  <a:prstClr val="black"/>
                </a:solidFill>
                <a:latin typeface="Meiryo UI"/>
                <a:ea typeface="Meiryo UI"/>
              </a:rPr>
              <a:t>■さらなる</a:t>
            </a:r>
            <a:r>
              <a:rPr lang="ja-JP" altLang="en-US" sz="969" b="1">
                <a:solidFill>
                  <a:prstClr val="black"/>
                </a:solidFill>
                <a:latin typeface="Meiryo UI"/>
                <a:ea typeface="Meiryo UI"/>
              </a:rPr>
              <a:t>農泊地域の裾野拡大</a:t>
            </a:r>
            <a:r>
              <a:rPr lang="ja-JP" altLang="en-US" sz="969">
                <a:solidFill>
                  <a:prstClr val="black"/>
                </a:solidFill>
                <a:latin typeface="Meiryo UI"/>
                <a:ea typeface="Meiryo UI"/>
              </a:rPr>
              <a:t>が必要ではないか</a:t>
            </a:r>
          </a:p>
          <a:p>
            <a:pPr marL="84994" indent="-84994" defTabSz="844078">
              <a:defRPr/>
            </a:pPr>
            <a:r>
              <a:rPr lang="ja-JP" altLang="en-US" sz="969">
                <a:solidFill>
                  <a:prstClr val="black"/>
                </a:solidFill>
                <a:latin typeface="Meiryo UI"/>
                <a:ea typeface="Meiryo UI"/>
              </a:rPr>
              <a:t>■</a:t>
            </a:r>
            <a:r>
              <a:rPr lang="ja-JP" altLang="en-US" sz="969" b="1">
                <a:solidFill>
                  <a:prstClr val="black"/>
                </a:solidFill>
                <a:latin typeface="Meiryo UI"/>
                <a:ea typeface="Meiryo UI"/>
              </a:rPr>
              <a:t>資金調達</a:t>
            </a:r>
            <a:r>
              <a:rPr lang="ja-JP" altLang="en-US" sz="969">
                <a:solidFill>
                  <a:prstClr val="black"/>
                </a:solidFill>
                <a:latin typeface="Meiryo UI"/>
                <a:ea typeface="Meiryo UI"/>
              </a:rPr>
              <a:t>が円滑に進むような支援が必要ではないか</a:t>
            </a:r>
            <a:endParaRPr lang="en-US" altLang="ja-JP" sz="969">
              <a:solidFill>
                <a:prstClr val="black"/>
              </a:solidFill>
              <a:latin typeface="Meiryo UI"/>
              <a:ea typeface="Meiryo UI"/>
            </a:endParaRPr>
          </a:p>
          <a:p>
            <a:pPr marL="84994" indent="-84994" defTabSz="844078">
              <a:defRPr/>
            </a:pPr>
            <a:r>
              <a:rPr lang="ja-JP" altLang="en-US" sz="969">
                <a:solidFill>
                  <a:prstClr val="black"/>
                </a:solidFill>
                <a:latin typeface="Meiryo UI"/>
                <a:ea typeface="Meiryo UI"/>
              </a:rPr>
              <a:t>■中長期滞在者の確保や</a:t>
            </a:r>
            <a:r>
              <a:rPr lang="ja-JP" altLang="en-US" sz="969" b="1">
                <a:solidFill>
                  <a:prstClr val="black"/>
                </a:solidFill>
                <a:latin typeface="Meiryo UI"/>
                <a:ea typeface="Meiryo UI"/>
              </a:rPr>
              <a:t>来訪者の再訪・関係人口化に繋げること</a:t>
            </a:r>
            <a:r>
              <a:rPr lang="ja-JP" altLang="en-US" sz="969">
                <a:solidFill>
                  <a:prstClr val="black"/>
                </a:solidFill>
                <a:latin typeface="Meiryo UI"/>
                <a:ea typeface="Meiryo UI"/>
              </a:rPr>
              <a:t>が必要ではないか</a:t>
            </a:r>
          </a:p>
        </p:txBody>
      </p:sp>
      <p:sp>
        <p:nvSpPr>
          <p:cNvPr id="15" name="テキスト ボックス 14">
            <a:extLst>
              <a:ext uri="{FF2B5EF4-FFF2-40B4-BE49-F238E27FC236}">
                <a16:creationId xmlns:a16="http://schemas.microsoft.com/office/drawing/2014/main" id="{9514071D-B59B-3AC0-1207-385E4450D425}"/>
              </a:ext>
            </a:extLst>
          </p:cNvPr>
          <p:cNvSpPr txBox="1"/>
          <p:nvPr/>
        </p:nvSpPr>
        <p:spPr>
          <a:xfrm>
            <a:off x="5034466" y="3422572"/>
            <a:ext cx="3986445" cy="1129234"/>
          </a:xfrm>
          <a:prstGeom prst="rect">
            <a:avLst/>
          </a:prstGeom>
          <a:solidFill>
            <a:schemeClr val="accent5">
              <a:lumMod val="20000"/>
              <a:lumOff val="80000"/>
            </a:schemeClr>
          </a:solidFill>
        </p:spPr>
        <p:txBody>
          <a:bodyPr wrap="square" lIns="66462" tIns="42203" rIns="33231" bIns="42203" rtlCol="0" anchor="t">
            <a:spAutoFit/>
          </a:bodyPr>
          <a:lstStyle/>
          <a:p>
            <a:pPr marL="84994" indent="-84994" defTabSz="844078">
              <a:defRPr/>
            </a:pPr>
            <a:r>
              <a:rPr lang="ja-JP" altLang="en-US" sz="969">
                <a:solidFill>
                  <a:prstClr val="black"/>
                </a:solidFill>
                <a:latin typeface="Meiryo UI"/>
                <a:ea typeface="Meiryo UI"/>
              </a:rPr>
              <a:t>■</a:t>
            </a:r>
            <a:r>
              <a:rPr lang="ja-JP" altLang="en-US" sz="969" b="1">
                <a:solidFill>
                  <a:prstClr val="black"/>
                </a:solidFill>
                <a:latin typeface="Meiryo UI"/>
                <a:ea typeface="Meiryo UI"/>
              </a:rPr>
              <a:t>実施体制の再整備のための</a:t>
            </a:r>
            <a:r>
              <a:rPr lang="ja-JP" altLang="en-US" sz="969">
                <a:solidFill>
                  <a:prstClr val="black"/>
                </a:solidFill>
                <a:latin typeface="Meiryo UI"/>
                <a:ea typeface="Meiryo UI"/>
              </a:rPr>
              <a:t>先進地視察やコンテンツ充実等への</a:t>
            </a:r>
            <a:r>
              <a:rPr lang="ja-JP" altLang="en-US" sz="969" b="1">
                <a:solidFill>
                  <a:prstClr val="black"/>
                </a:solidFill>
                <a:latin typeface="Meiryo UI"/>
                <a:ea typeface="Meiryo UI"/>
              </a:rPr>
              <a:t>支援</a:t>
            </a:r>
            <a:endParaRPr lang="en-US" altLang="ja-JP" sz="969" b="1">
              <a:solidFill>
                <a:prstClr val="black"/>
              </a:solidFill>
              <a:latin typeface="Meiryo UI"/>
              <a:ea typeface="Meiryo UI"/>
            </a:endParaRPr>
          </a:p>
          <a:p>
            <a:pPr marL="84994" indent="-84994" defTabSz="844078">
              <a:defRPr/>
            </a:pPr>
            <a:r>
              <a:rPr lang="ja-JP" altLang="en-US" sz="969">
                <a:solidFill>
                  <a:prstClr val="black"/>
                </a:solidFill>
                <a:latin typeface="Meiryo UI"/>
                <a:ea typeface="Meiryo UI"/>
              </a:rPr>
              <a:t>■</a:t>
            </a:r>
            <a:r>
              <a:rPr lang="ja-JP" altLang="en-US" sz="969" b="1">
                <a:solidFill>
                  <a:prstClr val="black"/>
                </a:solidFill>
                <a:latin typeface="Meiryo UI"/>
                <a:ea typeface="Meiryo UI"/>
              </a:rPr>
              <a:t>都道府県ネットワークの構築</a:t>
            </a:r>
            <a:endParaRPr lang="en-US" altLang="ja-JP" sz="969" b="1">
              <a:solidFill>
                <a:prstClr val="black"/>
              </a:solidFill>
              <a:latin typeface="Meiryo UI"/>
              <a:ea typeface="Meiryo UI"/>
            </a:endParaRPr>
          </a:p>
          <a:p>
            <a:pPr marL="84994" indent="-84994" defTabSz="844078">
              <a:defRPr/>
            </a:pPr>
            <a:r>
              <a:rPr lang="ja-JP" altLang="en-US" sz="969">
                <a:solidFill>
                  <a:prstClr val="black"/>
                </a:solidFill>
                <a:latin typeface="Meiryo UI" panose="020B0604030504040204" pitchFamily="50" charset="-128"/>
                <a:ea typeface="Meiryo UI" panose="020B0604030504040204" pitchFamily="50" charset="-128"/>
              </a:rPr>
              <a:t>■</a:t>
            </a:r>
            <a:r>
              <a:rPr lang="ja-JP" altLang="en-US" sz="969" b="1">
                <a:solidFill>
                  <a:prstClr val="black"/>
                </a:solidFill>
                <a:latin typeface="Meiryo UI" panose="020B0604030504040204" pitchFamily="50" charset="-128"/>
                <a:ea typeface="Meiryo UI" panose="020B0604030504040204" pitchFamily="50" charset="-128"/>
              </a:rPr>
              <a:t>専門家派遣</a:t>
            </a:r>
            <a:r>
              <a:rPr lang="ja-JP" altLang="en-US" sz="969">
                <a:solidFill>
                  <a:prstClr val="black"/>
                </a:solidFill>
                <a:latin typeface="Meiryo UI" panose="020B0604030504040204" pitchFamily="50" charset="-128"/>
                <a:ea typeface="Meiryo UI" panose="020B0604030504040204" pitchFamily="50" charset="-128"/>
              </a:rPr>
              <a:t>の活用について</a:t>
            </a:r>
            <a:r>
              <a:rPr lang="ja-JP" altLang="en-US" sz="969" b="1">
                <a:solidFill>
                  <a:prstClr val="black"/>
                </a:solidFill>
                <a:latin typeface="Meiryo UI" panose="020B0604030504040204" pitchFamily="50" charset="-128"/>
                <a:ea typeface="Meiryo UI" panose="020B0604030504040204" pitchFamily="50" charset="-128"/>
              </a:rPr>
              <a:t>意義と効果の周知</a:t>
            </a:r>
            <a:endParaRPr lang="en-US" altLang="ja-JP" sz="969" b="1">
              <a:solidFill>
                <a:prstClr val="black"/>
              </a:solidFill>
              <a:latin typeface="Meiryo UI" panose="020B0604030504040204" pitchFamily="50" charset="-128"/>
              <a:ea typeface="Meiryo UI" panose="020B0604030504040204" pitchFamily="50" charset="-128"/>
            </a:endParaRPr>
          </a:p>
          <a:p>
            <a:pPr marL="84994" indent="-84994" defTabSz="844078">
              <a:defRPr/>
            </a:pPr>
            <a:r>
              <a:rPr lang="ja-JP" altLang="en-US" sz="969">
                <a:solidFill>
                  <a:prstClr val="black"/>
                </a:solidFill>
                <a:latin typeface="Meiryo UI"/>
                <a:ea typeface="Meiryo UI"/>
              </a:rPr>
              <a:t>■</a:t>
            </a:r>
            <a:r>
              <a:rPr lang="ja-JP" altLang="en-US" sz="969" b="1">
                <a:solidFill>
                  <a:prstClr val="black"/>
                </a:solidFill>
                <a:latin typeface="Meiryo UI"/>
                <a:ea typeface="Meiryo UI"/>
              </a:rPr>
              <a:t>地域おこし協力隊員等</a:t>
            </a:r>
            <a:r>
              <a:rPr lang="ja-JP" altLang="en-US" sz="969">
                <a:solidFill>
                  <a:prstClr val="black"/>
                </a:solidFill>
                <a:latin typeface="Meiryo UI"/>
                <a:ea typeface="Meiryo UI"/>
              </a:rPr>
              <a:t>の活用と農泊関係起業等への働きかけ</a:t>
            </a:r>
            <a:endParaRPr lang="ja-JP" altLang="en-US" sz="969" b="1">
              <a:solidFill>
                <a:prstClr val="black"/>
              </a:solidFill>
              <a:latin typeface="Meiryo UI"/>
              <a:ea typeface="Meiryo UI"/>
            </a:endParaRPr>
          </a:p>
          <a:p>
            <a:pPr marL="84994" indent="-84994" defTabSz="844078">
              <a:defRPr/>
            </a:pPr>
            <a:r>
              <a:rPr lang="ja-JP" altLang="en-US" sz="969">
                <a:solidFill>
                  <a:prstClr val="black"/>
                </a:solidFill>
                <a:latin typeface="Meiryo UI"/>
                <a:ea typeface="Meiryo UI"/>
              </a:rPr>
              <a:t>■</a:t>
            </a:r>
            <a:r>
              <a:rPr lang="ja-JP" altLang="en-US" sz="969" b="1">
                <a:solidFill>
                  <a:prstClr val="black"/>
                </a:solidFill>
                <a:latin typeface="Meiryo UI"/>
                <a:ea typeface="Meiryo UI"/>
              </a:rPr>
              <a:t>関係組織</a:t>
            </a:r>
            <a:r>
              <a:rPr lang="ja-JP" altLang="en-US" sz="969">
                <a:solidFill>
                  <a:prstClr val="black"/>
                </a:solidFill>
                <a:latin typeface="Meiryo UI"/>
                <a:ea typeface="Meiryo UI"/>
              </a:rPr>
              <a:t>それぞれ</a:t>
            </a:r>
            <a:r>
              <a:rPr lang="ja-JP" altLang="en-US" sz="969" b="1">
                <a:solidFill>
                  <a:prstClr val="black"/>
                </a:solidFill>
                <a:latin typeface="Meiryo UI"/>
                <a:ea typeface="Meiryo UI"/>
              </a:rPr>
              <a:t>に期待される役割、地域の取組へのポイントを提示</a:t>
            </a:r>
          </a:p>
          <a:p>
            <a:pPr marL="84994" indent="-84994" defTabSz="844078">
              <a:defRPr/>
            </a:pPr>
            <a:r>
              <a:rPr lang="ja-JP" altLang="en-US" sz="969" b="1">
                <a:solidFill>
                  <a:prstClr val="black"/>
                </a:solidFill>
                <a:latin typeface="Meiryo UI"/>
                <a:ea typeface="Meiryo UI"/>
              </a:rPr>
              <a:t>■地域協議会の登録制度の実現</a:t>
            </a:r>
            <a:endParaRPr lang="ja-JP" altLang="en-US" sz="969" b="1">
              <a:solidFill>
                <a:prstClr val="black"/>
              </a:solidFill>
              <a:ea typeface="ＭＳ Ｐゴシック" charset="-128"/>
              <a:cs typeface="Arial"/>
            </a:endParaRPr>
          </a:p>
          <a:p>
            <a:pPr marL="84994" indent="-84994" defTabSz="844078">
              <a:defRPr/>
            </a:pPr>
            <a:r>
              <a:rPr lang="ja-JP" altLang="en-US" sz="969">
                <a:solidFill>
                  <a:prstClr val="black"/>
                </a:solidFill>
                <a:latin typeface="Meiryo UI"/>
                <a:ea typeface="Meiryo UI"/>
              </a:rPr>
              <a:t>■地域共通の宿泊予約システム導入等による</a:t>
            </a:r>
            <a:r>
              <a:rPr lang="ja-JP" altLang="en-US" sz="969" b="1">
                <a:solidFill>
                  <a:prstClr val="black"/>
                </a:solidFill>
                <a:latin typeface="Meiryo UI"/>
                <a:ea typeface="Meiryo UI"/>
              </a:rPr>
              <a:t>農泊版</a:t>
            </a:r>
            <a:r>
              <a:rPr lang="en-US" altLang="ja-JP" sz="969" b="1">
                <a:solidFill>
                  <a:prstClr val="black"/>
                </a:solidFill>
                <a:latin typeface="Meiryo UI"/>
                <a:ea typeface="Meiryo UI"/>
              </a:rPr>
              <a:t>DX</a:t>
            </a:r>
            <a:r>
              <a:rPr lang="ja-JP" altLang="en-US" sz="969" b="1">
                <a:solidFill>
                  <a:prstClr val="black"/>
                </a:solidFill>
                <a:latin typeface="Meiryo UI"/>
                <a:ea typeface="Meiryo UI"/>
              </a:rPr>
              <a:t>の推進</a:t>
            </a:r>
            <a:endParaRPr lang="ja-JP" altLang="en-US" sz="969">
              <a:solidFill>
                <a:prstClr val="black"/>
              </a:solidFill>
              <a:latin typeface="Meiryo UI"/>
              <a:ea typeface="Meiryo UI"/>
            </a:endParaRPr>
          </a:p>
        </p:txBody>
      </p:sp>
      <p:sp>
        <p:nvSpPr>
          <p:cNvPr id="16" name="テキスト ボックス 15">
            <a:extLst>
              <a:ext uri="{FF2B5EF4-FFF2-40B4-BE49-F238E27FC236}">
                <a16:creationId xmlns:a16="http://schemas.microsoft.com/office/drawing/2014/main" id="{6C76CAE6-3800-B50E-6655-5B638EA2AF6A}"/>
              </a:ext>
            </a:extLst>
          </p:cNvPr>
          <p:cNvSpPr txBox="1"/>
          <p:nvPr/>
        </p:nvSpPr>
        <p:spPr>
          <a:xfrm>
            <a:off x="5034466" y="4573751"/>
            <a:ext cx="3986445" cy="532660"/>
          </a:xfrm>
          <a:prstGeom prst="rect">
            <a:avLst/>
          </a:prstGeom>
          <a:solidFill>
            <a:schemeClr val="accent2">
              <a:lumMod val="20000"/>
              <a:lumOff val="80000"/>
            </a:schemeClr>
          </a:solidFill>
        </p:spPr>
        <p:txBody>
          <a:bodyPr wrap="square" lIns="66462" tIns="42203" rIns="33231" bIns="42203" rtlCol="0" anchor="t">
            <a:spAutoFit/>
          </a:bodyPr>
          <a:lstStyle/>
          <a:p>
            <a:pPr marL="84994" indent="-84994" defTabSz="844078">
              <a:defRPr/>
            </a:pPr>
            <a:r>
              <a:rPr lang="ja-JP" altLang="en-US" sz="969">
                <a:solidFill>
                  <a:prstClr val="black"/>
                </a:solidFill>
                <a:latin typeface="Meiryo UI"/>
                <a:ea typeface="Meiryo UI"/>
              </a:rPr>
              <a:t>■</a:t>
            </a:r>
            <a:r>
              <a:rPr lang="ja-JP" altLang="en-US" sz="969" b="1">
                <a:solidFill>
                  <a:prstClr val="black"/>
                </a:solidFill>
                <a:latin typeface="Meiryo UI"/>
                <a:ea typeface="Meiryo UI"/>
              </a:rPr>
              <a:t>農泊総合情報プラットフォーム</a:t>
            </a:r>
            <a:r>
              <a:rPr lang="ja-JP" altLang="en-US" sz="969">
                <a:solidFill>
                  <a:prstClr val="black"/>
                </a:solidFill>
                <a:latin typeface="Meiryo UI"/>
                <a:ea typeface="Meiryo UI"/>
              </a:rPr>
              <a:t>による</a:t>
            </a:r>
            <a:r>
              <a:rPr lang="ja-JP" altLang="en-US" sz="969" b="1">
                <a:solidFill>
                  <a:prstClr val="black"/>
                </a:solidFill>
                <a:latin typeface="Meiryo UI"/>
                <a:ea typeface="Meiryo UI"/>
              </a:rPr>
              <a:t>マーケットに対する「農泊」の可視化</a:t>
            </a:r>
            <a:r>
              <a:rPr lang="ja-JP" altLang="en-US" sz="969">
                <a:solidFill>
                  <a:prstClr val="black"/>
                </a:solidFill>
                <a:latin typeface="Meiryo UI"/>
                <a:ea typeface="Meiryo UI"/>
              </a:rPr>
              <a:t>等</a:t>
            </a:r>
            <a:endParaRPr lang="en-US" altLang="ja-JP" sz="969">
              <a:solidFill>
                <a:prstClr val="black"/>
              </a:solidFill>
              <a:latin typeface="Meiryo UI"/>
              <a:ea typeface="Meiryo UI"/>
            </a:endParaRPr>
          </a:p>
          <a:p>
            <a:pPr marL="84994" indent="-84994" defTabSz="844078">
              <a:defRPr/>
            </a:pPr>
            <a:r>
              <a:rPr lang="ja-JP" altLang="en-US" sz="969">
                <a:solidFill>
                  <a:prstClr val="black"/>
                </a:solidFill>
                <a:latin typeface="Meiryo UI"/>
                <a:ea typeface="Meiryo UI"/>
              </a:rPr>
              <a:t>■</a:t>
            </a:r>
            <a:r>
              <a:rPr lang="ja-JP" altLang="en-US" sz="969" b="1">
                <a:solidFill>
                  <a:prstClr val="black"/>
                </a:solidFill>
                <a:latin typeface="Meiryo UI"/>
                <a:ea typeface="Meiryo UI"/>
              </a:rPr>
              <a:t>観光アクセス交通・観光周遊交通</a:t>
            </a:r>
            <a:r>
              <a:rPr lang="ja-JP" altLang="en-US" sz="969">
                <a:solidFill>
                  <a:prstClr val="black"/>
                </a:solidFill>
                <a:latin typeface="Meiryo UI"/>
                <a:ea typeface="Meiryo UI"/>
              </a:rPr>
              <a:t>を確保できるような</a:t>
            </a:r>
            <a:r>
              <a:rPr lang="ja-JP" altLang="en-US" sz="969" b="1">
                <a:solidFill>
                  <a:prstClr val="black"/>
                </a:solidFill>
                <a:latin typeface="Meiryo UI"/>
                <a:ea typeface="Meiryo UI"/>
              </a:rPr>
              <a:t>情報提供</a:t>
            </a:r>
          </a:p>
          <a:p>
            <a:pPr marL="84994" indent="-84994" defTabSz="844078">
              <a:defRPr/>
            </a:pPr>
            <a:r>
              <a:rPr lang="ja-JP" altLang="en-US" sz="969">
                <a:solidFill>
                  <a:prstClr val="black"/>
                </a:solidFill>
                <a:latin typeface="Meiryo UI"/>
                <a:ea typeface="Meiryo UI"/>
              </a:rPr>
              <a:t>■</a:t>
            </a:r>
            <a:r>
              <a:rPr lang="ja-JP" altLang="en-US" sz="969" b="1">
                <a:solidFill>
                  <a:prstClr val="black"/>
                </a:solidFill>
                <a:latin typeface="Meiryo UI"/>
                <a:ea typeface="Meiryo UI"/>
              </a:rPr>
              <a:t>「インバウンド重点受入地域」の指定</a:t>
            </a:r>
            <a:r>
              <a:rPr lang="ja-JP" altLang="en-US" sz="969">
                <a:solidFill>
                  <a:prstClr val="black"/>
                </a:solidFill>
                <a:latin typeface="Meiryo UI"/>
                <a:ea typeface="Meiryo UI"/>
              </a:rPr>
              <a:t>による受入体制の重点的な底上げ</a:t>
            </a:r>
            <a:endParaRPr lang="ja-JP" altLang="en-US" sz="969" b="1">
              <a:solidFill>
                <a:prstClr val="black"/>
              </a:solidFill>
              <a:ea typeface="ＭＳ Ｐゴシック" charset="-128"/>
            </a:endParaRPr>
          </a:p>
        </p:txBody>
      </p:sp>
      <p:sp>
        <p:nvSpPr>
          <p:cNvPr id="17" name="テキスト ボックス 16">
            <a:extLst>
              <a:ext uri="{FF2B5EF4-FFF2-40B4-BE49-F238E27FC236}">
                <a16:creationId xmlns:a16="http://schemas.microsoft.com/office/drawing/2014/main" id="{AFB671AE-D935-0690-4BCE-81C636F15C5D}"/>
              </a:ext>
            </a:extLst>
          </p:cNvPr>
          <p:cNvSpPr txBox="1"/>
          <p:nvPr/>
        </p:nvSpPr>
        <p:spPr>
          <a:xfrm>
            <a:off x="5034466" y="5129640"/>
            <a:ext cx="3986445" cy="980091"/>
          </a:xfrm>
          <a:prstGeom prst="rect">
            <a:avLst/>
          </a:prstGeom>
          <a:solidFill>
            <a:schemeClr val="accent6">
              <a:lumMod val="20000"/>
              <a:lumOff val="80000"/>
            </a:schemeClr>
          </a:solidFill>
        </p:spPr>
        <p:txBody>
          <a:bodyPr wrap="square" lIns="66462" tIns="42203" rIns="33231" bIns="42203" rtlCol="0" anchor="t">
            <a:spAutoFit/>
          </a:bodyPr>
          <a:lstStyle/>
          <a:p>
            <a:pPr marL="84994" indent="-84994" defTabSz="844078">
              <a:defRPr/>
            </a:pPr>
            <a:r>
              <a:rPr lang="ja-JP" altLang="en-US" sz="969">
                <a:solidFill>
                  <a:prstClr val="black"/>
                </a:solidFill>
                <a:latin typeface="Meiryo UI"/>
                <a:ea typeface="Meiryo UI"/>
              </a:rPr>
              <a:t>■「高付加価値」かつ「持続的」で「関係人口増加に資する」、全国の</a:t>
            </a:r>
            <a:r>
              <a:rPr lang="ja-JP" altLang="en-US" sz="969" b="1">
                <a:solidFill>
                  <a:prstClr val="black"/>
                </a:solidFill>
                <a:latin typeface="Meiryo UI"/>
                <a:ea typeface="Meiryo UI"/>
              </a:rPr>
              <a:t>農泊地域の範となる新たなモデルの実証</a:t>
            </a:r>
            <a:r>
              <a:rPr lang="ja-JP" altLang="en-US" sz="969">
                <a:solidFill>
                  <a:prstClr val="black"/>
                </a:solidFill>
                <a:latin typeface="Meiryo UI"/>
                <a:ea typeface="Meiryo UI"/>
              </a:rPr>
              <a:t>をソフト・ハード両面で支援</a:t>
            </a:r>
            <a:endParaRPr lang="en-US" altLang="ja-JP" sz="969">
              <a:solidFill>
                <a:prstClr val="black"/>
              </a:solidFill>
              <a:latin typeface="Meiryo UI"/>
              <a:ea typeface="Meiryo UI"/>
            </a:endParaRPr>
          </a:p>
          <a:p>
            <a:pPr marL="84994" indent="-84994" defTabSz="844078">
              <a:defRPr/>
            </a:pPr>
            <a:r>
              <a:rPr lang="ja-JP" altLang="en-US" sz="969">
                <a:solidFill>
                  <a:prstClr val="black"/>
                </a:solidFill>
                <a:latin typeface="Meiryo UI"/>
                <a:ea typeface="Meiryo UI"/>
              </a:rPr>
              <a:t>■農業労働力支援等、</a:t>
            </a:r>
            <a:r>
              <a:rPr lang="ja-JP" altLang="en-US" sz="969" b="1">
                <a:solidFill>
                  <a:prstClr val="black"/>
                </a:solidFill>
                <a:latin typeface="Meiryo UI"/>
                <a:ea typeface="Meiryo UI"/>
              </a:rPr>
              <a:t>農泊を通じた地域課題解決</a:t>
            </a:r>
            <a:r>
              <a:rPr lang="ja-JP" altLang="en-US" sz="969">
                <a:solidFill>
                  <a:prstClr val="black"/>
                </a:solidFill>
                <a:latin typeface="Meiryo UI"/>
                <a:ea typeface="Meiryo UI"/>
              </a:rPr>
              <a:t>等につながる取組を支援</a:t>
            </a:r>
            <a:endParaRPr lang="en-US" altLang="ja-JP" sz="969">
              <a:solidFill>
                <a:prstClr val="black"/>
              </a:solidFill>
              <a:latin typeface="Meiryo UI"/>
              <a:ea typeface="Meiryo UI"/>
            </a:endParaRPr>
          </a:p>
          <a:p>
            <a:pPr defTabSz="844078">
              <a:defRPr/>
            </a:pPr>
            <a:r>
              <a:rPr lang="ja-JP" altLang="en-US" sz="969">
                <a:solidFill>
                  <a:prstClr val="black"/>
                </a:solidFill>
                <a:latin typeface="Meiryo UI"/>
                <a:ea typeface="Meiryo UI"/>
              </a:rPr>
              <a:t>■</a:t>
            </a:r>
            <a:r>
              <a:rPr lang="ja-JP" altLang="en-US" sz="969" b="1">
                <a:solidFill>
                  <a:prstClr val="black"/>
                </a:solidFill>
                <a:latin typeface="Meiryo UI"/>
                <a:ea typeface="Meiryo UI"/>
              </a:rPr>
              <a:t>資金調達のモデル提示</a:t>
            </a:r>
            <a:endParaRPr lang="ja-JP" altLang="en-US" sz="969">
              <a:solidFill>
                <a:prstClr val="black"/>
              </a:solidFill>
              <a:latin typeface="Meiryo UI"/>
              <a:ea typeface="Meiryo UI"/>
            </a:endParaRPr>
          </a:p>
          <a:p>
            <a:pPr marL="84994" indent="-84994" defTabSz="844078">
              <a:defRPr/>
            </a:pPr>
            <a:r>
              <a:rPr lang="ja-JP" altLang="en-US" sz="969">
                <a:solidFill>
                  <a:prstClr val="black"/>
                </a:solidFill>
                <a:latin typeface="Meiryo UI"/>
                <a:ea typeface="Meiryo UI"/>
              </a:rPr>
              <a:t>■滞在長期化に向けて、</a:t>
            </a:r>
            <a:r>
              <a:rPr lang="ja-JP" altLang="en-US" sz="969" b="1">
                <a:solidFill>
                  <a:prstClr val="black"/>
                </a:solidFill>
                <a:latin typeface="Meiryo UI"/>
                <a:ea typeface="Meiryo UI"/>
              </a:rPr>
              <a:t>関係省庁の観光関連施策との連携と役割分担</a:t>
            </a:r>
          </a:p>
          <a:p>
            <a:pPr marL="84994" indent="-84994" defTabSz="844078">
              <a:defRPr/>
            </a:pPr>
            <a:r>
              <a:rPr lang="ja-JP" altLang="en-US" sz="969">
                <a:solidFill>
                  <a:prstClr val="black"/>
                </a:solidFill>
                <a:latin typeface="Meiryo UI"/>
                <a:ea typeface="Meiryo UI"/>
              </a:rPr>
              <a:t>■</a:t>
            </a:r>
            <a:r>
              <a:rPr lang="ja-JP" altLang="en-US" sz="969" b="1">
                <a:solidFill>
                  <a:prstClr val="black"/>
                </a:solidFill>
                <a:latin typeface="Meiryo UI"/>
                <a:ea typeface="Meiryo UI"/>
              </a:rPr>
              <a:t>「旅マエ・旅ナカ・旅アト」における消費機会拡大</a:t>
            </a:r>
            <a:r>
              <a:rPr lang="ja-JP" altLang="en-US" sz="969">
                <a:solidFill>
                  <a:prstClr val="black"/>
                </a:solidFill>
                <a:latin typeface="Meiryo UI"/>
                <a:ea typeface="Meiryo UI"/>
              </a:rPr>
              <a:t>等のための取組促進</a:t>
            </a:r>
            <a:endParaRPr lang="en-US" altLang="ja-JP" sz="969">
              <a:solidFill>
                <a:prstClr val="black"/>
              </a:solidFill>
              <a:latin typeface="Meiryo UI"/>
              <a:ea typeface="Meiryo UI"/>
            </a:endParaRPr>
          </a:p>
        </p:txBody>
      </p:sp>
      <p:sp>
        <p:nvSpPr>
          <p:cNvPr id="11" name="角丸四角形 3">
            <a:extLst>
              <a:ext uri="{FF2B5EF4-FFF2-40B4-BE49-F238E27FC236}">
                <a16:creationId xmlns:a16="http://schemas.microsoft.com/office/drawing/2014/main" id="{43DDED08-D120-B38F-119B-AA42FB1E1BCE}"/>
              </a:ext>
            </a:extLst>
          </p:cNvPr>
          <p:cNvSpPr>
            <a:spLocks/>
          </p:cNvSpPr>
          <p:nvPr/>
        </p:nvSpPr>
        <p:spPr>
          <a:xfrm>
            <a:off x="102395" y="6304997"/>
            <a:ext cx="8954977" cy="325288"/>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84406" tIns="42203" rIns="84406" bIns="42203" rtlCol="0" anchor="t">
            <a:noAutofit/>
          </a:bodyPr>
          <a:lstStyle/>
          <a:p>
            <a:pPr defTabSz="422039">
              <a:defRPr/>
            </a:pPr>
            <a:endParaRPr lang="ja-JP" altLang="en-US" sz="554" b="1">
              <a:solidFill>
                <a:prstClr val="black"/>
              </a:solidFill>
              <a:latin typeface="Meiryo UI"/>
              <a:ea typeface="Meiryo UI"/>
            </a:endParaRPr>
          </a:p>
          <a:p>
            <a:pPr defTabSz="422039">
              <a:defRPr/>
            </a:pPr>
            <a:r>
              <a:rPr lang="ja-JP" altLang="en-US" sz="1108" b="1">
                <a:solidFill>
                  <a:prstClr val="black"/>
                </a:solidFill>
                <a:latin typeface="Meiryo UI"/>
                <a:ea typeface="Meiryo UI"/>
              </a:rPr>
              <a:t>■ コロナ禍からの復活</a:t>
            </a:r>
            <a:r>
              <a:rPr lang="ja-JP" altLang="en-US" sz="1108">
                <a:solidFill>
                  <a:prstClr val="black"/>
                </a:solidFill>
                <a:latin typeface="Meiryo UI"/>
                <a:ea typeface="Meiryo UI"/>
              </a:rPr>
              <a:t>と</a:t>
            </a:r>
            <a:r>
              <a:rPr lang="ja-JP" altLang="en-US" sz="1108" b="1">
                <a:solidFill>
                  <a:prstClr val="black"/>
                </a:solidFill>
                <a:latin typeface="Meiryo UI"/>
                <a:ea typeface="Meiryo UI"/>
              </a:rPr>
              <a:t>コロナ禍前を超える農山漁村地域への誘客を実現</a:t>
            </a:r>
            <a:r>
              <a:rPr lang="ja-JP" altLang="en-US" sz="1108">
                <a:solidFill>
                  <a:prstClr val="black"/>
                </a:solidFill>
                <a:latin typeface="Meiryo UI"/>
                <a:ea typeface="Meiryo UI"/>
              </a:rPr>
              <a:t>し、農山漁村の活性化と所得向上につなげていく。</a:t>
            </a:r>
            <a:endParaRPr lang="en-US" altLang="ja-JP" sz="1108">
              <a:solidFill>
                <a:prstClr val="black"/>
              </a:solidFill>
              <a:latin typeface="Meiryo UI"/>
              <a:ea typeface="Meiryo UI"/>
            </a:endParaRPr>
          </a:p>
        </p:txBody>
      </p:sp>
      <p:sp>
        <p:nvSpPr>
          <p:cNvPr id="19" name="テキスト ボックス 18">
            <a:extLst>
              <a:ext uri="{FF2B5EF4-FFF2-40B4-BE49-F238E27FC236}">
                <a16:creationId xmlns:a16="http://schemas.microsoft.com/office/drawing/2014/main" id="{72E6B2EB-2C06-E59C-18B7-2CAEBD6C26AC}"/>
              </a:ext>
            </a:extLst>
          </p:cNvPr>
          <p:cNvSpPr txBox="1"/>
          <p:nvPr/>
        </p:nvSpPr>
        <p:spPr>
          <a:xfrm>
            <a:off x="162553" y="6191643"/>
            <a:ext cx="2901270" cy="227306"/>
          </a:xfrm>
          <a:prstGeom prst="rect">
            <a:avLst/>
          </a:prstGeom>
          <a:solidFill>
            <a:srgbClr val="00B050"/>
          </a:solidFill>
          <a:ln w="28575">
            <a:noFill/>
          </a:ln>
        </p:spPr>
        <p:txBody>
          <a:bodyPr wrap="square" lIns="84406" tIns="0" rIns="84406" bIns="0" rtlCol="0" anchor="t">
            <a:spAutoFit/>
          </a:bodyPr>
          <a:lstStyle/>
          <a:p>
            <a:pPr algn="ctr" defTabSz="844078">
              <a:defRPr/>
            </a:pPr>
            <a:r>
              <a:rPr lang="ja-JP" altLang="en-US" sz="1477" b="1">
                <a:solidFill>
                  <a:prstClr val="white"/>
                </a:solidFill>
                <a:latin typeface="Meiryo UI"/>
                <a:ea typeface="Meiryo UI"/>
              </a:rPr>
              <a:t>令和７年度に向けて目指すべき姿</a:t>
            </a:r>
          </a:p>
        </p:txBody>
      </p:sp>
      <p:sp>
        <p:nvSpPr>
          <p:cNvPr id="33" name="二等辺三角形 32">
            <a:extLst>
              <a:ext uri="{FF2B5EF4-FFF2-40B4-BE49-F238E27FC236}">
                <a16:creationId xmlns:a16="http://schemas.microsoft.com/office/drawing/2014/main" id="{E326145B-71AB-3EB8-9D04-6D056FE0B889}"/>
              </a:ext>
            </a:extLst>
          </p:cNvPr>
          <p:cNvSpPr/>
          <p:nvPr/>
        </p:nvSpPr>
        <p:spPr>
          <a:xfrm rot="10800000">
            <a:off x="5326028" y="6164627"/>
            <a:ext cx="3421082" cy="87924"/>
          </a:xfrm>
          <a:prstGeom prst="triangle">
            <a:avLst/>
          </a:prstGeom>
          <a:solidFill>
            <a:schemeClr val="accent4">
              <a:lumMod val="40000"/>
              <a:lumOff val="6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44078">
              <a:defRPr/>
            </a:pPr>
            <a:endParaRPr lang="ja-JP" altLang="en-US" b="1">
              <a:solidFill>
                <a:prstClr val="white"/>
              </a:solidFill>
              <a:latin typeface="Calibri" panose="020F0502020204030204"/>
              <a:ea typeface="游ゴシック" panose="020B0400000000000000" pitchFamily="50" charset="-128"/>
            </a:endParaRPr>
          </a:p>
        </p:txBody>
      </p:sp>
      <p:sp>
        <p:nvSpPr>
          <p:cNvPr id="7" name="テキスト ボックス 6">
            <a:extLst>
              <a:ext uri="{FF2B5EF4-FFF2-40B4-BE49-F238E27FC236}">
                <a16:creationId xmlns:a16="http://schemas.microsoft.com/office/drawing/2014/main" id="{2DFCACE7-246B-B821-7B3E-A4F099DBFF98}"/>
              </a:ext>
            </a:extLst>
          </p:cNvPr>
          <p:cNvSpPr txBox="1"/>
          <p:nvPr/>
        </p:nvSpPr>
        <p:spPr>
          <a:xfrm>
            <a:off x="4919366" y="3184181"/>
            <a:ext cx="1579304" cy="227306"/>
          </a:xfrm>
          <a:prstGeom prst="rect">
            <a:avLst/>
          </a:prstGeom>
          <a:solidFill>
            <a:srgbClr val="00B050"/>
          </a:solidFill>
          <a:ln w="28575">
            <a:noFill/>
          </a:ln>
        </p:spPr>
        <p:txBody>
          <a:bodyPr wrap="square" tIns="0" bIns="0" rtlCol="0">
            <a:spAutoFit/>
          </a:bodyPr>
          <a:lstStyle/>
          <a:p>
            <a:pPr algn="ctr" defTabSz="844078">
              <a:defRPr/>
            </a:pPr>
            <a:r>
              <a:rPr lang="ja-JP" altLang="en-US" sz="1477" b="1">
                <a:solidFill>
                  <a:prstClr val="white"/>
                </a:solidFill>
                <a:latin typeface="Meiryo UI" panose="020B0604030504040204" pitchFamily="50" charset="-128"/>
                <a:ea typeface="Meiryo UI" panose="020B0604030504040204" pitchFamily="50" charset="-128"/>
              </a:rPr>
              <a:t>主な具体策</a:t>
            </a:r>
          </a:p>
        </p:txBody>
      </p:sp>
      <p:sp>
        <p:nvSpPr>
          <p:cNvPr id="9" name="テキスト ボックス 8">
            <a:extLst>
              <a:ext uri="{FF2B5EF4-FFF2-40B4-BE49-F238E27FC236}">
                <a16:creationId xmlns:a16="http://schemas.microsoft.com/office/drawing/2014/main" id="{1B6E74E9-D2AD-80BA-E171-F590F4C8A489}"/>
              </a:ext>
            </a:extLst>
          </p:cNvPr>
          <p:cNvSpPr txBox="1"/>
          <p:nvPr/>
        </p:nvSpPr>
        <p:spPr>
          <a:xfrm>
            <a:off x="162553" y="3191694"/>
            <a:ext cx="1579304" cy="227306"/>
          </a:xfrm>
          <a:prstGeom prst="rect">
            <a:avLst/>
          </a:prstGeom>
          <a:solidFill>
            <a:srgbClr val="00B050"/>
          </a:solidFill>
          <a:ln w="28575">
            <a:noFill/>
          </a:ln>
        </p:spPr>
        <p:txBody>
          <a:bodyPr wrap="square" lIns="84406" tIns="0" rIns="84406" bIns="0" rtlCol="0" anchor="t">
            <a:spAutoFit/>
          </a:bodyPr>
          <a:lstStyle/>
          <a:p>
            <a:pPr algn="ctr" defTabSz="844078">
              <a:defRPr/>
            </a:pPr>
            <a:r>
              <a:rPr lang="ja-JP" altLang="en-US" sz="1477" b="1">
                <a:solidFill>
                  <a:prstClr val="white"/>
                </a:solidFill>
                <a:latin typeface="Meiryo UI"/>
                <a:ea typeface="Meiryo UI"/>
              </a:rPr>
              <a:t>主な具体的課題</a:t>
            </a:r>
          </a:p>
        </p:txBody>
      </p:sp>
      <p:sp>
        <p:nvSpPr>
          <p:cNvPr id="34" name="楕円 33">
            <a:extLst>
              <a:ext uri="{FF2B5EF4-FFF2-40B4-BE49-F238E27FC236}">
                <a16:creationId xmlns:a16="http://schemas.microsoft.com/office/drawing/2014/main" id="{56F61CFD-F14A-E340-97BA-C4077E54A68D}"/>
              </a:ext>
            </a:extLst>
          </p:cNvPr>
          <p:cNvSpPr/>
          <p:nvPr/>
        </p:nvSpPr>
        <p:spPr>
          <a:xfrm>
            <a:off x="106726" y="3497552"/>
            <a:ext cx="233940" cy="233940"/>
          </a:xfrm>
          <a:prstGeom prst="ellipse">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844078">
              <a:defRPr/>
            </a:pPr>
            <a:r>
              <a:rPr lang="en-US" altLang="ja-JP" b="1">
                <a:solidFill>
                  <a:prstClr val="white"/>
                </a:solidFill>
                <a:latin typeface="Calibri" panose="020F0502020204030204"/>
                <a:ea typeface="游ゴシック" panose="020B0400000000000000" pitchFamily="50" charset="-128"/>
              </a:rPr>
              <a:t>A</a:t>
            </a:r>
            <a:endParaRPr lang="ja-JP" altLang="en-US" b="1">
              <a:solidFill>
                <a:prstClr val="white"/>
              </a:solidFill>
              <a:latin typeface="Calibri" panose="020F0502020204030204"/>
              <a:ea typeface="游ゴシック" panose="020B0400000000000000" pitchFamily="50" charset="-128"/>
            </a:endParaRPr>
          </a:p>
        </p:txBody>
      </p:sp>
      <p:sp>
        <p:nvSpPr>
          <p:cNvPr id="35" name="楕円 34">
            <a:extLst>
              <a:ext uri="{FF2B5EF4-FFF2-40B4-BE49-F238E27FC236}">
                <a16:creationId xmlns:a16="http://schemas.microsoft.com/office/drawing/2014/main" id="{3A731CFA-A210-AAC8-ECC5-AD513D0620A8}"/>
              </a:ext>
            </a:extLst>
          </p:cNvPr>
          <p:cNvSpPr/>
          <p:nvPr/>
        </p:nvSpPr>
        <p:spPr>
          <a:xfrm>
            <a:off x="4873617" y="3421394"/>
            <a:ext cx="233940" cy="233940"/>
          </a:xfrm>
          <a:prstGeom prst="ellipse">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844078">
              <a:defRPr/>
            </a:pPr>
            <a:r>
              <a:rPr lang="en-US" altLang="ja-JP" b="1">
                <a:solidFill>
                  <a:prstClr val="white"/>
                </a:solidFill>
                <a:latin typeface="Calibri" panose="020F0502020204030204"/>
                <a:ea typeface="游ゴシック" panose="020B0400000000000000" pitchFamily="50" charset="-128"/>
              </a:rPr>
              <a:t>A</a:t>
            </a:r>
            <a:endParaRPr lang="ja-JP" altLang="en-US" b="1">
              <a:solidFill>
                <a:prstClr val="white"/>
              </a:solidFill>
              <a:latin typeface="Calibri" panose="020F0502020204030204"/>
              <a:ea typeface="游ゴシック" panose="020B0400000000000000" pitchFamily="50" charset="-128"/>
            </a:endParaRPr>
          </a:p>
        </p:txBody>
      </p:sp>
      <p:sp>
        <p:nvSpPr>
          <p:cNvPr id="36" name="楕円 35">
            <a:extLst>
              <a:ext uri="{FF2B5EF4-FFF2-40B4-BE49-F238E27FC236}">
                <a16:creationId xmlns:a16="http://schemas.microsoft.com/office/drawing/2014/main" id="{8D5867D6-FB48-E725-0C15-010142BF898B}"/>
              </a:ext>
            </a:extLst>
          </p:cNvPr>
          <p:cNvSpPr/>
          <p:nvPr/>
        </p:nvSpPr>
        <p:spPr>
          <a:xfrm>
            <a:off x="106726" y="4257408"/>
            <a:ext cx="233940" cy="233940"/>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844078">
              <a:defRPr/>
            </a:pPr>
            <a:r>
              <a:rPr lang="en-US" altLang="ja-JP" b="1">
                <a:solidFill>
                  <a:prstClr val="white"/>
                </a:solidFill>
                <a:latin typeface="Calibri" panose="020F0502020204030204"/>
                <a:ea typeface="游ゴシック" panose="020B0400000000000000" pitchFamily="50" charset="-128"/>
              </a:rPr>
              <a:t>B</a:t>
            </a:r>
            <a:endParaRPr lang="ja-JP" altLang="en-US" b="1">
              <a:solidFill>
                <a:prstClr val="white"/>
              </a:solidFill>
              <a:latin typeface="Calibri" panose="020F0502020204030204"/>
              <a:ea typeface="游ゴシック" panose="020B0400000000000000" pitchFamily="50" charset="-128"/>
            </a:endParaRPr>
          </a:p>
        </p:txBody>
      </p:sp>
      <p:sp>
        <p:nvSpPr>
          <p:cNvPr id="37" name="楕円 36">
            <a:extLst>
              <a:ext uri="{FF2B5EF4-FFF2-40B4-BE49-F238E27FC236}">
                <a16:creationId xmlns:a16="http://schemas.microsoft.com/office/drawing/2014/main" id="{13303B06-132F-D63B-030C-85138E8FE459}"/>
              </a:ext>
            </a:extLst>
          </p:cNvPr>
          <p:cNvSpPr/>
          <p:nvPr/>
        </p:nvSpPr>
        <p:spPr>
          <a:xfrm>
            <a:off x="106726" y="5030312"/>
            <a:ext cx="233940" cy="233940"/>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44078">
              <a:defRPr/>
            </a:pPr>
            <a:r>
              <a:rPr lang="en-US" altLang="ja-JP" b="1">
                <a:solidFill>
                  <a:prstClr val="white"/>
                </a:solidFill>
                <a:latin typeface="Calibri" panose="020F0502020204030204"/>
                <a:ea typeface="游ゴシック" panose="020B0400000000000000" pitchFamily="50" charset="-128"/>
              </a:rPr>
              <a:t>C</a:t>
            </a:r>
            <a:endParaRPr lang="ja-JP" altLang="en-US" b="1">
              <a:solidFill>
                <a:prstClr val="white"/>
              </a:solidFill>
              <a:latin typeface="Calibri" panose="020F0502020204030204"/>
              <a:ea typeface="游ゴシック" panose="020B0400000000000000" pitchFamily="50" charset="-128"/>
            </a:endParaRPr>
          </a:p>
        </p:txBody>
      </p:sp>
      <p:sp>
        <p:nvSpPr>
          <p:cNvPr id="38" name="楕円 37">
            <a:extLst>
              <a:ext uri="{FF2B5EF4-FFF2-40B4-BE49-F238E27FC236}">
                <a16:creationId xmlns:a16="http://schemas.microsoft.com/office/drawing/2014/main" id="{B5F7AF69-4520-926E-E0A6-3D8C4393A2EA}"/>
              </a:ext>
            </a:extLst>
          </p:cNvPr>
          <p:cNvSpPr/>
          <p:nvPr/>
        </p:nvSpPr>
        <p:spPr>
          <a:xfrm>
            <a:off x="4873617" y="4572792"/>
            <a:ext cx="233940" cy="233940"/>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844078">
              <a:defRPr/>
            </a:pPr>
            <a:r>
              <a:rPr lang="en-US" altLang="ja-JP" b="1">
                <a:solidFill>
                  <a:prstClr val="white"/>
                </a:solidFill>
                <a:latin typeface="Calibri" panose="020F0502020204030204"/>
                <a:ea typeface="游ゴシック" panose="020B0400000000000000" pitchFamily="50" charset="-128"/>
              </a:rPr>
              <a:t>B</a:t>
            </a:r>
            <a:endParaRPr lang="ja-JP" altLang="en-US" b="1">
              <a:solidFill>
                <a:prstClr val="white"/>
              </a:solidFill>
              <a:latin typeface="Calibri" panose="020F0502020204030204"/>
              <a:ea typeface="游ゴシック" panose="020B0400000000000000" pitchFamily="50" charset="-128"/>
            </a:endParaRPr>
          </a:p>
        </p:txBody>
      </p:sp>
      <p:sp>
        <p:nvSpPr>
          <p:cNvPr id="40" name="楕円 39">
            <a:extLst>
              <a:ext uri="{FF2B5EF4-FFF2-40B4-BE49-F238E27FC236}">
                <a16:creationId xmlns:a16="http://schemas.microsoft.com/office/drawing/2014/main" id="{75135D9F-22EF-B565-6BC8-7652489992D5}"/>
              </a:ext>
            </a:extLst>
          </p:cNvPr>
          <p:cNvSpPr/>
          <p:nvPr/>
        </p:nvSpPr>
        <p:spPr>
          <a:xfrm>
            <a:off x="4873617" y="5129640"/>
            <a:ext cx="233940" cy="233940"/>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44078">
              <a:defRPr/>
            </a:pPr>
            <a:r>
              <a:rPr lang="en-US" altLang="ja-JP" b="1">
                <a:solidFill>
                  <a:prstClr val="white"/>
                </a:solidFill>
                <a:latin typeface="Calibri" panose="020F0502020204030204"/>
                <a:ea typeface="游ゴシック" panose="020B0400000000000000" pitchFamily="50" charset="-128"/>
              </a:rPr>
              <a:t>C</a:t>
            </a:r>
            <a:endParaRPr lang="ja-JP" altLang="en-US" b="1">
              <a:solidFill>
                <a:prstClr val="white"/>
              </a:solidFill>
              <a:latin typeface="Calibri" panose="020F0502020204030204"/>
              <a:ea typeface="游ゴシック" panose="020B0400000000000000" pitchFamily="50" charset="-128"/>
            </a:endParaRPr>
          </a:p>
        </p:txBody>
      </p:sp>
      <p:sp>
        <p:nvSpPr>
          <p:cNvPr id="25" name="角丸四角形 3">
            <a:extLst>
              <a:ext uri="{FF2B5EF4-FFF2-40B4-BE49-F238E27FC236}">
                <a16:creationId xmlns:a16="http://schemas.microsoft.com/office/drawing/2014/main" id="{33405006-80A3-69B3-21DF-9D3CF7B47DEF}"/>
              </a:ext>
            </a:extLst>
          </p:cNvPr>
          <p:cNvSpPr/>
          <p:nvPr/>
        </p:nvSpPr>
        <p:spPr>
          <a:xfrm>
            <a:off x="104031" y="942183"/>
            <a:ext cx="7527692" cy="866213"/>
          </a:xfrm>
          <a:prstGeom prst="rect">
            <a:avLst/>
          </a:prstGeom>
          <a:solidFill>
            <a:schemeClr val="accent4">
              <a:lumMod val="20000"/>
              <a:lumOff val="80000"/>
            </a:schemeClr>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lIns="84406" tIns="42203" rIns="84406" bIns="42203" rtlCol="0" anchor="t">
            <a:spAutoFit/>
          </a:bodyPr>
          <a:lstStyle/>
          <a:p>
            <a:pPr marL="161195" indent="-161195" defTabSz="422039">
              <a:defRPr/>
            </a:pPr>
            <a:r>
              <a:rPr lang="ja-JP" altLang="en-US" sz="1015" dirty="0">
                <a:solidFill>
                  <a:prstClr val="black"/>
                </a:solidFill>
                <a:latin typeface="Meiryo UI"/>
                <a:ea typeface="Meiryo UI"/>
              </a:rPr>
              <a:t>○　「農泊」は、</a:t>
            </a:r>
            <a:r>
              <a:rPr lang="ja-JP" altLang="en-US" sz="1015" b="1" dirty="0">
                <a:solidFill>
                  <a:prstClr val="black"/>
                </a:solidFill>
                <a:latin typeface="Meiryo UI"/>
                <a:ea typeface="Meiryo UI"/>
              </a:rPr>
              <a:t>持続可能な農泊地域を創出</a:t>
            </a:r>
            <a:r>
              <a:rPr lang="ja-JP" altLang="en-US" sz="1015" dirty="0">
                <a:solidFill>
                  <a:prstClr val="black"/>
                </a:solidFill>
                <a:latin typeface="Meiryo UI"/>
                <a:ea typeface="Meiryo UI"/>
              </a:rPr>
              <a:t>する観点から、</a:t>
            </a:r>
            <a:r>
              <a:rPr lang="en-US" altLang="ja-JP" sz="1015" b="1" dirty="0">
                <a:solidFill>
                  <a:prstClr val="black"/>
                </a:solidFill>
                <a:latin typeface="Meiryo UI"/>
                <a:ea typeface="Meiryo UI"/>
              </a:rPr>
              <a:t>500</a:t>
            </a:r>
            <a:r>
              <a:rPr lang="ja-JP" altLang="en-US" sz="1015" b="1" dirty="0">
                <a:solidFill>
                  <a:prstClr val="black"/>
                </a:solidFill>
                <a:latin typeface="Meiryo UI"/>
                <a:ea typeface="Meiryo UI"/>
              </a:rPr>
              <a:t>地域創出を掲げた「草創期」から、</a:t>
            </a:r>
            <a:r>
              <a:rPr lang="ja-JP" altLang="en-US" sz="1015" dirty="0">
                <a:solidFill>
                  <a:prstClr val="black"/>
                </a:solidFill>
                <a:latin typeface="Meiryo UI"/>
                <a:ea typeface="Meiryo UI"/>
              </a:rPr>
              <a:t>　「</a:t>
            </a:r>
            <a:r>
              <a:rPr lang="ja-JP" altLang="en-US" sz="1015" b="1" dirty="0">
                <a:solidFill>
                  <a:prstClr val="black"/>
                </a:solidFill>
                <a:latin typeface="Meiryo UI"/>
                <a:ea typeface="Meiryo UI"/>
              </a:rPr>
              <a:t>年間延べ宿泊者数を令和７年度までに</a:t>
            </a:r>
            <a:r>
              <a:rPr lang="en-US" altLang="ja-JP" sz="1015" b="1" dirty="0">
                <a:solidFill>
                  <a:prstClr val="black"/>
                </a:solidFill>
                <a:latin typeface="Meiryo UI"/>
                <a:ea typeface="Meiryo UI"/>
              </a:rPr>
              <a:t>700</a:t>
            </a:r>
            <a:r>
              <a:rPr lang="ja-JP" altLang="en-US" sz="1015" b="1" dirty="0">
                <a:solidFill>
                  <a:prstClr val="black"/>
                </a:solidFill>
                <a:latin typeface="Meiryo UI"/>
                <a:ea typeface="Meiryo UI"/>
              </a:rPr>
              <a:t>万人泊</a:t>
            </a:r>
            <a:r>
              <a:rPr lang="ja-JP" altLang="en-US" sz="1015" dirty="0">
                <a:solidFill>
                  <a:prstClr val="black"/>
                </a:solidFill>
                <a:latin typeface="Meiryo UI"/>
                <a:ea typeface="Meiryo UI"/>
              </a:rPr>
              <a:t>」とする目標の下、</a:t>
            </a:r>
            <a:r>
              <a:rPr lang="ja-JP" altLang="en-US" sz="1015" b="1" dirty="0">
                <a:solidFill>
                  <a:prstClr val="black"/>
                </a:solidFill>
                <a:latin typeface="Meiryo UI"/>
                <a:ea typeface="Meiryo UI"/>
              </a:rPr>
              <a:t>成果を示す「成長期」へ</a:t>
            </a:r>
            <a:r>
              <a:rPr lang="ja-JP" altLang="en-US" sz="1015" dirty="0">
                <a:solidFill>
                  <a:prstClr val="black"/>
                </a:solidFill>
                <a:latin typeface="Meiryo UI"/>
                <a:ea typeface="Meiryo UI"/>
              </a:rPr>
              <a:t>移行すべき段階にある。</a:t>
            </a:r>
            <a:endParaRPr lang="en-US" altLang="ja-JP" b="1" dirty="0">
              <a:solidFill>
                <a:prstClr val="white"/>
              </a:solidFill>
              <a:latin typeface="Calibri" panose="020F0502020204030204"/>
              <a:ea typeface="游ゴシック" panose="020B0400000000000000" pitchFamily="50" charset="-128"/>
            </a:endParaRPr>
          </a:p>
          <a:p>
            <a:pPr marL="161195" indent="-161195" defTabSz="422039">
              <a:defRPr/>
            </a:pPr>
            <a:r>
              <a:rPr lang="ja-JP" altLang="en-US" sz="1015" dirty="0">
                <a:solidFill>
                  <a:prstClr val="black"/>
                </a:solidFill>
                <a:latin typeface="Meiryo UI"/>
                <a:ea typeface="Meiryo UI"/>
              </a:rPr>
              <a:t>○　地域自身が、地域の持続的な自立に資する事業を起こすことを目指す起業家精神</a:t>
            </a:r>
            <a:r>
              <a:rPr lang="ja-JP" altLang="en-US" sz="1015" b="1" dirty="0">
                <a:solidFill>
                  <a:prstClr val="black"/>
                </a:solidFill>
                <a:latin typeface="Meiryo UI"/>
                <a:ea typeface="Meiryo UI"/>
              </a:rPr>
              <a:t>「農山漁村アントレプレナーシップ」</a:t>
            </a:r>
            <a:r>
              <a:rPr lang="ja-JP" altLang="en-US" sz="1015" dirty="0">
                <a:solidFill>
                  <a:prstClr val="black"/>
                </a:solidFill>
                <a:latin typeface="Meiryo UI"/>
                <a:ea typeface="Meiryo UI"/>
              </a:rPr>
              <a:t>を持ち、</a:t>
            </a:r>
            <a:r>
              <a:rPr lang="ja-JP" altLang="en-US" sz="1015" b="1" dirty="0">
                <a:solidFill>
                  <a:prstClr val="black"/>
                </a:solidFill>
                <a:latin typeface="Meiryo UI"/>
                <a:ea typeface="Meiryo UI"/>
              </a:rPr>
              <a:t>「</a:t>
            </a:r>
            <a:r>
              <a:rPr lang="ja-JP" altLang="en-US" sz="1015" b="1" dirty="0">
                <a:solidFill>
                  <a:srgbClr val="FF0000"/>
                </a:solidFill>
                <a:latin typeface="Meiryo UI"/>
                <a:ea typeface="Meiryo UI"/>
              </a:rPr>
              <a:t>新規来訪者の獲得</a:t>
            </a:r>
            <a:r>
              <a:rPr lang="ja-JP" altLang="en-US" sz="1015" b="1" dirty="0">
                <a:solidFill>
                  <a:prstClr val="black"/>
                </a:solidFill>
                <a:latin typeface="Meiryo UI"/>
                <a:ea typeface="Meiryo UI"/>
              </a:rPr>
              <a:t>」「</a:t>
            </a:r>
            <a:r>
              <a:rPr lang="ja-JP" altLang="en-US" sz="1015" b="1" dirty="0">
                <a:solidFill>
                  <a:srgbClr val="FF0000"/>
                </a:solidFill>
                <a:latin typeface="Meiryo UI"/>
                <a:ea typeface="Meiryo UI"/>
              </a:rPr>
              <a:t>来訪１回当たり平均泊数の延長</a:t>
            </a:r>
            <a:r>
              <a:rPr lang="ja-JP" altLang="en-US" sz="1015" b="1" dirty="0">
                <a:solidFill>
                  <a:prstClr val="black"/>
                </a:solidFill>
                <a:latin typeface="Meiryo UI"/>
                <a:ea typeface="Meiryo UI"/>
              </a:rPr>
              <a:t>」「</a:t>
            </a:r>
            <a:r>
              <a:rPr lang="ja-JP" altLang="en-US" sz="1015" b="1" dirty="0">
                <a:solidFill>
                  <a:srgbClr val="FF0000"/>
                </a:solidFill>
                <a:latin typeface="Meiryo UI"/>
                <a:ea typeface="Meiryo UI"/>
              </a:rPr>
              <a:t>来訪者のリピーター化</a:t>
            </a:r>
            <a:r>
              <a:rPr lang="ja-JP" altLang="en-US" sz="1015" b="1" dirty="0">
                <a:solidFill>
                  <a:prstClr val="black"/>
                </a:solidFill>
                <a:latin typeface="Meiryo UI"/>
                <a:ea typeface="Meiryo UI"/>
              </a:rPr>
              <a:t>」</a:t>
            </a:r>
            <a:r>
              <a:rPr lang="ja-JP" altLang="en-US" sz="1015" dirty="0">
                <a:solidFill>
                  <a:prstClr val="black"/>
                </a:solidFill>
                <a:latin typeface="Meiryo UI"/>
                <a:ea typeface="Meiryo UI"/>
              </a:rPr>
              <a:t>に取り組むとともに、農林水産省が都道府県・事業者等と連携して広域的な課題解決に向けた支援を企画・実施することを通じ、目標の達成と農山漁村地域の持続性確保を目指す。</a:t>
            </a:r>
          </a:p>
        </p:txBody>
      </p:sp>
      <p:sp>
        <p:nvSpPr>
          <p:cNvPr id="3" name="テキスト ボックス 2">
            <a:extLst>
              <a:ext uri="{FF2B5EF4-FFF2-40B4-BE49-F238E27FC236}">
                <a16:creationId xmlns:a16="http://schemas.microsoft.com/office/drawing/2014/main" id="{58B11F9C-17A5-0837-9BA7-342F42A3D5FA}"/>
              </a:ext>
            </a:extLst>
          </p:cNvPr>
          <p:cNvSpPr txBox="1"/>
          <p:nvPr/>
        </p:nvSpPr>
        <p:spPr>
          <a:xfrm>
            <a:off x="7707643" y="939022"/>
            <a:ext cx="1374218" cy="706144"/>
          </a:xfrm>
          <a:prstGeom prst="rect">
            <a:avLst/>
          </a:prstGeom>
          <a:solidFill>
            <a:schemeClr val="bg1"/>
          </a:solidFill>
          <a:ln w="28575">
            <a:solidFill>
              <a:schemeClr val="tx1"/>
            </a:solidFill>
          </a:ln>
        </p:spPr>
        <p:txBody>
          <a:bodyPr wrap="square" lIns="84406" tIns="42203" rIns="84406" bIns="42203" rtlCol="0" anchor="ctr">
            <a:noAutofit/>
          </a:bodyPr>
          <a:lstStyle/>
          <a:p>
            <a:pPr algn="ctr" defTabSz="844078">
              <a:defRPr/>
            </a:pPr>
            <a:r>
              <a:rPr lang="ja-JP" altLang="en-US" sz="1108" b="1">
                <a:solidFill>
                  <a:prstClr val="black"/>
                </a:solidFill>
                <a:latin typeface="Meiryo UI" panose="020B0604030504040204" pitchFamily="50" charset="-128"/>
                <a:ea typeface="Meiryo UI" panose="020B0604030504040204" pitchFamily="50" charset="-128"/>
              </a:rPr>
              <a:t>計画期間：</a:t>
            </a:r>
            <a:endParaRPr lang="en-US" altLang="ja-JP" sz="1108" b="1">
              <a:solidFill>
                <a:prstClr val="black"/>
              </a:solidFill>
              <a:latin typeface="Meiryo UI" panose="020B0604030504040204" pitchFamily="50" charset="-128"/>
              <a:ea typeface="Meiryo UI" panose="020B0604030504040204" pitchFamily="50" charset="-128"/>
            </a:endParaRPr>
          </a:p>
          <a:p>
            <a:pPr algn="ctr" defTabSz="844078">
              <a:defRPr/>
            </a:pPr>
            <a:r>
              <a:rPr lang="ja-JP" altLang="en-US" sz="1108" b="1">
                <a:solidFill>
                  <a:prstClr val="black"/>
                </a:solidFill>
                <a:latin typeface="Meiryo UI"/>
                <a:ea typeface="Meiryo UI"/>
              </a:rPr>
              <a:t>令和5～７年度</a:t>
            </a:r>
            <a:endParaRPr lang="en-US" altLang="ja-JP" sz="1108" b="1">
              <a:solidFill>
                <a:prstClr val="black"/>
              </a:solidFill>
              <a:latin typeface="Meiryo UI"/>
              <a:ea typeface="Meiryo UI"/>
            </a:endParaRPr>
          </a:p>
          <a:p>
            <a:pPr algn="ctr" defTabSz="844078">
              <a:defRPr/>
            </a:pPr>
            <a:r>
              <a:rPr lang="ja-JP" altLang="en-US" sz="1108" b="1">
                <a:solidFill>
                  <a:prstClr val="black"/>
                </a:solidFill>
                <a:latin typeface="Meiryo UI" panose="020B0604030504040204" pitchFamily="50" charset="-128"/>
                <a:ea typeface="Meiryo UI" panose="020B0604030504040204" pitchFamily="50" charset="-128"/>
              </a:rPr>
              <a:t>（</a:t>
            </a:r>
            <a:r>
              <a:rPr lang="en-US" altLang="ja-JP" sz="1108" b="1">
                <a:solidFill>
                  <a:prstClr val="black"/>
                </a:solidFill>
                <a:latin typeface="Meiryo UI" panose="020B0604030504040204" pitchFamily="50" charset="-128"/>
                <a:ea typeface="Meiryo UI" panose="020B0604030504040204" pitchFamily="50" charset="-128"/>
              </a:rPr>
              <a:t>2023</a:t>
            </a:r>
            <a:r>
              <a:rPr lang="ja-JP" altLang="en-US" sz="1108" b="1">
                <a:solidFill>
                  <a:prstClr val="black"/>
                </a:solidFill>
                <a:latin typeface="Meiryo UI" panose="020B0604030504040204" pitchFamily="50" charset="-128"/>
                <a:ea typeface="Meiryo UI" panose="020B0604030504040204" pitchFamily="50" charset="-128"/>
              </a:rPr>
              <a:t>～</a:t>
            </a:r>
            <a:r>
              <a:rPr lang="en-US" altLang="ja-JP" sz="1108" b="1">
                <a:solidFill>
                  <a:prstClr val="black"/>
                </a:solidFill>
                <a:latin typeface="Meiryo UI" panose="020B0604030504040204" pitchFamily="50" charset="-128"/>
                <a:ea typeface="Meiryo UI" panose="020B0604030504040204" pitchFamily="50" charset="-128"/>
              </a:rPr>
              <a:t>2025</a:t>
            </a:r>
            <a:r>
              <a:rPr lang="ja-JP" altLang="en-US" sz="1108" b="1">
                <a:solidFill>
                  <a:prstClr val="black"/>
                </a:solidFill>
                <a:latin typeface="Meiryo UI" panose="020B0604030504040204" pitchFamily="50" charset="-128"/>
                <a:ea typeface="Meiryo UI" panose="020B0604030504040204" pitchFamily="50" charset="-128"/>
              </a:rPr>
              <a:t>）</a:t>
            </a:r>
          </a:p>
        </p:txBody>
      </p:sp>
      <p:sp>
        <p:nvSpPr>
          <p:cNvPr id="8" name="テキスト ボックス 7">
            <a:extLst>
              <a:ext uri="{FF2B5EF4-FFF2-40B4-BE49-F238E27FC236}">
                <a16:creationId xmlns:a16="http://schemas.microsoft.com/office/drawing/2014/main" id="{40A10825-C311-7EF2-82BB-B7BB2435B911}"/>
              </a:ext>
            </a:extLst>
          </p:cNvPr>
          <p:cNvSpPr txBox="1"/>
          <p:nvPr/>
        </p:nvSpPr>
        <p:spPr>
          <a:xfrm>
            <a:off x="162553" y="743422"/>
            <a:ext cx="1579304" cy="227306"/>
          </a:xfrm>
          <a:prstGeom prst="rect">
            <a:avLst/>
          </a:prstGeom>
          <a:solidFill>
            <a:srgbClr val="00B050"/>
          </a:solidFill>
          <a:ln w="28575">
            <a:noFill/>
          </a:ln>
        </p:spPr>
        <p:txBody>
          <a:bodyPr wrap="square" lIns="84406" tIns="0" rIns="84406" bIns="0" rtlCol="0" anchor="t">
            <a:spAutoFit/>
          </a:bodyPr>
          <a:lstStyle/>
          <a:p>
            <a:pPr algn="ctr" defTabSz="844078">
              <a:defRPr/>
            </a:pPr>
            <a:r>
              <a:rPr lang="ja-JP" altLang="en-US" sz="1477" b="1">
                <a:solidFill>
                  <a:prstClr val="white"/>
                </a:solidFill>
                <a:latin typeface="Meiryo UI"/>
                <a:ea typeface="Meiryo UI"/>
              </a:rPr>
              <a:t>基本方針</a:t>
            </a:r>
          </a:p>
        </p:txBody>
      </p:sp>
      <p:graphicFrame>
        <p:nvGraphicFramePr>
          <p:cNvPr id="43" name="図表 42">
            <a:extLst>
              <a:ext uri="{FF2B5EF4-FFF2-40B4-BE49-F238E27FC236}">
                <a16:creationId xmlns:a16="http://schemas.microsoft.com/office/drawing/2014/main" id="{22DB5699-1D02-06AF-B32E-6D5319153BC6}"/>
              </a:ext>
            </a:extLst>
          </p:cNvPr>
          <p:cNvGraphicFramePr/>
          <p:nvPr>
            <p:extLst>
              <p:ext uri="{D42A27DB-BD31-4B8C-83A1-F6EECF244321}">
                <p14:modId xmlns:p14="http://schemas.microsoft.com/office/powerpoint/2010/main" val="2305994020"/>
              </p:ext>
            </p:extLst>
          </p:nvPr>
        </p:nvGraphicFramePr>
        <p:xfrm>
          <a:off x="130485" y="1920894"/>
          <a:ext cx="2877090" cy="13621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 name="テキスト ボックス 20">
            <a:extLst>
              <a:ext uri="{FF2B5EF4-FFF2-40B4-BE49-F238E27FC236}">
                <a16:creationId xmlns:a16="http://schemas.microsoft.com/office/drawing/2014/main" id="{E4539F8B-F6B7-3A89-38BB-7356DF58139F}"/>
              </a:ext>
            </a:extLst>
          </p:cNvPr>
          <p:cNvSpPr txBox="1"/>
          <p:nvPr/>
        </p:nvSpPr>
        <p:spPr>
          <a:xfrm>
            <a:off x="983183" y="2628399"/>
            <a:ext cx="2278946" cy="549753"/>
          </a:xfrm>
          <a:prstGeom prst="rect">
            <a:avLst/>
          </a:prstGeom>
          <a:noFill/>
        </p:spPr>
        <p:txBody>
          <a:bodyPr wrap="square" lIns="84406" tIns="33231" rIns="84406" bIns="0" rtlCol="0" anchor="ctr">
            <a:noAutofit/>
          </a:bodyPr>
          <a:lstStyle/>
          <a:p>
            <a:pPr marL="84994" indent="-84994" defTabSz="844078">
              <a:defRPr/>
            </a:pPr>
            <a:r>
              <a:rPr lang="ja-JP" altLang="en-US" sz="1108" dirty="0">
                <a:solidFill>
                  <a:prstClr val="black"/>
                </a:solidFill>
                <a:latin typeface="Meiryo UI"/>
                <a:ea typeface="Meiryo UI"/>
              </a:rPr>
              <a:t>（コロナで疲弊した）</a:t>
            </a:r>
            <a:endParaRPr lang="en-US" altLang="ja-JP" sz="1108" dirty="0">
              <a:solidFill>
                <a:prstClr val="black"/>
              </a:solidFill>
              <a:latin typeface="Meiryo UI"/>
              <a:ea typeface="Meiryo UI"/>
            </a:endParaRPr>
          </a:p>
          <a:p>
            <a:pPr marL="84994" indent="-84994" algn="ctr" defTabSz="844078">
              <a:defRPr/>
            </a:pPr>
            <a:r>
              <a:rPr lang="ja-JP" altLang="en-US" sz="1292" b="1" dirty="0">
                <a:solidFill>
                  <a:prstClr val="black"/>
                </a:solidFill>
                <a:latin typeface="Meiryo UI"/>
                <a:ea typeface="Meiryo UI"/>
              </a:rPr>
              <a:t>農泊地域の実施体制を再構築</a:t>
            </a:r>
            <a:endParaRPr lang="en-US" altLang="ja-JP" sz="1292" b="1" dirty="0">
              <a:solidFill>
                <a:prstClr val="black"/>
              </a:solidFill>
              <a:latin typeface="Meiryo UI"/>
              <a:ea typeface="Meiryo UI"/>
            </a:endParaRPr>
          </a:p>
        </p:txBody>
      </p:sp>
      <p:sp>
        <p:nvSpPr>
          <p:cNvPr id="28" name="テキスト ボックス 27">
            <a:extLst>
              <a:ext uri="{FF2B5EF4-FFF2-40B4-BE49-F238E27FC236}">
                <a16:creationId xmlns:a16="http://schemas.microsoft.com/office/drawing/2014/main" id="{ADFF672C-104E-6D32-5AA3-BD6AB2543902}"/>
              </a:ext>
            </a:extLst>
          </p:cNvPr>
          <p:cNvSpPr txBox="1"/>
          <p:nvPr/>
        </p:nvSpPr>
        <p:spPr>
          <a:xfrm>
            <a:off x="1824693" y="2208412"/>
            <a:ext cx="3007477" cy="567131"/>
          </a:xfrm>
          <a:prstGeom prst="rect">
            <a:avLst/>
          </a:prstGeom>
          <a:noFill/>
        </p:spPr>
        <p:txBody>
          <a:bodyPr wrap="square" tIns="33231" bIns="0" rtlCol="0" anchor="ctr">
            <a:noAutofit/>
          </a:bodyPr>
          <a:lstStyle/>
          <a:p>
            <a:pPr marL="84994" indent="-84994" defTabSz="844078">
              <a:defRPr/>
            </a:pPr>
            <a:r>
              <a:rPr lang="ja-JP" altLang="en-US" sz="1108">
                <a:solidFill>
                  <a:prstClr val="black"/>
                </a:solidFill>
                <a:latin typeface="Meiryo UI" panose="020B0604030504040204" pitchFamily="50" charset="-128"/>
                <a:ea typeface="Meiryo UI" panose="020B0604030504040204" pitchFamily="50" charset="-128"/>
              </a:rPr>
              <a:t>（これまでに整えたコンテンツを広く可視化し）</a:t>
            </a:r>
            <a:endParaRPr lang="en-US" altLang="ja-JP" sz="1108">
              <a:solidFill>
                <a:prstClr val="black"/>
              </a:solidFill>
              <a:latin typeface="Meiryo UI" panose="020B0604030504040204" pitchFamily="50" charset="-128"/>
              <a:ea typeface="Meiryo UI" panose="020B0604030504040204" pitchFamily="50" charset="-128"/>
            </a:endParaRPr>
          </a:p>
          <a:p>
            <a:pPr marL="84994" indent="-84994" defTabSz="844078">
              <a:defRPr/>
            </a:pPr>
            <a:r>
              <a:rPr lang="ja-JP" altLang="en-US" sz="1292" b="1">
                <a:solidFill>
                  <a:prstClr val="black"/>
                </a:solidFill>
                <a:latin typeface="Meiryo UI" panose="020B0604030504040204" pitchFamily="50" charset="-128"/>
                <a:ea typeface="Meiryo UI" panose="020B0604030504040204" pitchFamily="50" charset="-128"/>
              </a:rPr>
              <a:t>まずはわが農山漁村に来てもらう</a:t>
            </a:r>
          </a:p>
        </p:txBody>
      </p:sp>
      <p:sp>
        <p:nvSpPr>
          <p:cNvPr id="30" name="テキスト ボックス 29">
            <a:extLst>
              <a:ext uri="{FF2B5EF4-FFF2-40B4-BE49-F238E27FC236}">
                <a16:creationId xmlns:a16="http://schemas.microsoft.com/office/drawing/2014/main" id="{CB1F673B-150F-1EA6-4402-857A1BCA1A40}"/>
              </a:ext>
            </a:extLst>
          </p:cNvPr>
          <p:cNvSpPr txBox="1"/>
          <p:nvPr/>
        </p:nvSpPr>
        <p:spPr>
          <a:xfrm>
            <a:off x="2170488" y="1877062"/>
            <a:ext cx="3480390" cy="496962"/>
          </a:xfrm>
          <a:prstGeom prst="rect">
            <a:avLst/>
          </a:prstGeom>
          <a:noFill/>
        </p:spPr>
        <p:txBody>
          <a:bodyPr wrap="square" lIns="84406" tIns="33231" rIns="84406" bIns="0" rtlCol="0" anchor="ctr">
            <a:noAutofit/>
          </a:bodyPr>
          <a:lstStyle/>
          <a:p>
            <a:pPr marL="84994" indent="-84994" defTabSz="844078">
              <a:defRPr/>
            </a:pPr>
            <a:r>
              <a:rPr lang="ja-JP" altLang="en-US" sz="1108">
                <a:solidFill>
                  <a:prstClr val="black"/>
                </a:solidFill>
                <a:latin typeface="Meiryo UI" panose="020B0604030504040204" pitchFamily="50" charset="-128"/>
                <a:ea typeface="Meiryo UI" panose="020B0604030504040204" pitchFamily="50" charset="-128"/>
              </a:rPr>
              <a:t>（訪れた人にとっても）</a:t>
            </a:r>
            <a:endParaRPr lang="en-US" altLang="ja-JP" sz="1108">
              <a:solidFill>
                <a:prstClr val="black"/>
              </a:solidFill>
              <a:latin typeface="Meiryo UI" panose="020B0604030504040204" pitchFamily="50" charset="-128"/>
              <a:ea typeface="Meiryo UI" panose="020B0604030504040204" pitchFamily="50" charset="-128"/>
            </a:endParaRPr>
          </a:p>
          <a:p>
            <a:pPr marL="84994" indent="-84994" defTabSz="844078">
              <a:defRPr/>
            </a:pPr>
            <a:r>
              <a:rPr lang="ja-JP" altLang="en-US" sz="1292" b="1">
                <a:solidFill>
                  <a:prstClr val="black"/>
                </a:solidFill>
                <a:latin typeface="Meiryo UI"/>
                <a:ea typeface="Meiryo UI"/>
              </a:rPr>
              <a:t>いつも、いつまでも</a:t>
            </a:r>
            <a:r>
              <a:rPr lang="ja-JP" altLang="en-US" sz="1292" b="1">
                <a:solidFill>
                  <a:prstClr val="black"/>
                </a:solidFill>
                <a:latin typeface="Meiryo UI" panose="020B0604030504040204" pitchFamily="50" charset="-128"/>
                <a:ea typeface="Meiryo UI" panose="020B0604030504040204" pitchFamily="50" charset="-128"/>
              </a:rPr>
              <a:t>居て楽しめる農山漁村をつくる</a:t>
            </a:r>
            <a:endParaRPr lang="en-US" altLang="ja-JP" sz="1292" b="1">
              <a:solidFill>
                <a:prstClr val="black"/>
              </a:solidFill>
              <a:latin typeface="Meiryo UI" panose="020B0604030504040204" pitchFamily="50" charset="-128"/>
              <a:ea typeface="Meiryo UI" panose="020B0604030504040204" pitchFamily="50" charset="-128"/>
            </a:endParaRPr>
          </a:p>
        </p:txBody>
      </p:sp>
      <p:sp>
        <p:nvSpPr>
          <p:cNvPr id="22" name="楕円 21">
            <a:extLst>
              <a:ext uri="{FF2B5EF4-FFF2-40B4-BE49-F238E27FC236}">
                <a16:creationId xmlns:a16="http://schemas.microsoft.com/office/drawing/2014/main" id="{D40479B3-164E-8E80-9341-A83B72DC0D38}"/>
              </a:ext>
            </a:extLst>
          </p:cNvPr>
          <p:cNvSpPr/>
          <p:nvPr/>
        </p:nvSpPr>
        <p:spPr>
          <a:xfrm>
            <a:off x="800207" y="2866727"/>
            <a:ext cx="233940" cy="233940"/>
          </a:xfrm>
          <a:prstGeom prst="ellipse">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844078">
              <a:defRPr/>
            </a:pPr>
            <a:r>
              <a:rPr lang="en-US" altLang="ja-JP" b="1">
                <a:solidFill>
                  <a:prstClr val="white"/>
                </a:solidFill>
                <a:latin typeface="Calibri" panose="020F0502020204030204"/>
                <a:ea typeface="游ゴシック" panose="020B0400000000000000" pitchFamily="50" charset="-128"/>
              </a:rPr>
              <a:t>A</a:t>
            </a:r>
            <a:endParaRPr lang="ja-JP" altLang="en-US" b="1">
              <a:solidFill>
                <a:prstClr val="white"/>
              </a:solidFill>
              <a:latin typeface="Calibri" panose="020F0502020204030204"/>
              <a:ea typeface="游ゴシック" panose="020B0400000000000000" pitchFamily="50" charset="-128"/>
            </a:endParaRPr>
          </a:p>
        </p:txBody>
      </p:sp>
      <p:sp>
        <p:nvSpPr>
          <p:cNvPr id="24" name="楕円 23">
            <a:extLst>
              <a:ext uri="{FF2B5EF4-FFF2-40B4-BE49-F238E27FC236}">
                <a16:creationId xmlns:a16="http://schemas.microsoft.com/office/drawing/2014/main" id="{F69EB225-A8C1-7656-76DD-0F2011C915B5}"/>
              </a:ext>
            </a:extLst>
          </p:cNvPr>
          <p:cNvSpPr/>
          <p:nvPr/>
        </p:nvSpPr>
        <p:spPr>
          <a:xfrm>
            <a:off x="1979928" y="2049451"/>
            <a:ext cx="233992" cy="233940"/>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44078">
              <a:defRPr/>
            </a:pPr>
            <a:r>
              <a:rPr lang="en-US" altLang="ja-JP" b="1">
                <a:solidFill>
                  <a:prstClr val="white"/>
                </a:solidFill>
                <a:latin typeface="Calibri" panose="020F0502020204030204"/>
                <a:ea typeface="游ゴシック" panose="020B0400000000000000" pitchFamily="50" charset="-128"/>
              </a:rPr>
              <a:t>C</a:t>
            </a:r>
            <a:endParaRPr lang="ja-JP" altLang="en-US" b="1">
              <a:solidFill>
                <a:prstClr val="white"/>
              </a:solidFill>
              <a:latin typeface="Calibri" panose="020F0502020204030204"/>
              <a:ea typeface="游ゴシック" panose="020B0400000000000000" pitchFamily="50" charset="-128"/>
            </a:endParaRPr>
          </a:p>
        </p:txBody>
      </p:sp>
      <p:sp>
        <p:nvSpPr>
          <p:cNvPr id="27" name="楕円 26">
            <a:extLst>
              <a:ext uri="{FF2B5EF4-FFF2-40B4-BE49-F238E27FC236}">
                <a16:creationId xmlns:a16="http://schemas.microsoft.com/office/drawing/2014/main" id="{327A1654-D0D5-FB28-1B57-DF710D8AF0F3}"/>
              </a:ext>
            </a:extLst>
          </p:cNvPr>
          <p:cNvSpPr/>
          <p:nvPr/>
        </p:nvSpPr>
        <p:spPr>
          <a:xfrm>
            <a:off x="1641339" y="2435342"/>
            <a:ext cx="233940" cy="233940"/>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844078">
              <a:defRPr/>
            </a:pPr>
            <a:r>
              <a:rPr lang="en-US" altLang="ja-JP" b="1">
                <a:solidFill>
                  <a:prstClr val="white"/>
                </a:solidFill>
                <a:latin typeface="Calibri" panose="020F0502020204030204"/>
                <a:ea typeface="游ゴシック" panose="020B0400000000000000" pitchFamily="50" charset="-128"/>
              </a:rPr>
              <a:t>B</a:t>
            </a:r>
            <a:endParaRPr lang="ja-JP" altLang="en-US" b="1">
              <a:solidFill>
                <a:prstClr val="white"/>
              </a:solidFill>
              <a:latin typeface="Calibri" panose="020F0502020204030204"/>
              <a:ea typeface="游ゴシック" panose="020B0400000000000000" pitchFamily="50" charset="-128"/>
            </a:endParaRPr>
          </a:p>
        </p:txBody>
      </p:sp>
      <p:sp>
        <p:nvSpPr>
          <p:cNvPr id="41" name="テキスト ボックス 40">
            <a:extLst>
              <a:ext uri="{FF2B5EF4-FFF2-40B4-BE49-F238E27FC236}">
                <a16:creationId xmlns:a16="http://schemas.microsoft.com/office/drawing/2014/main" id="{F19C1D00-A55B-2FA7-65FE-0DE7199E0A92}"/>
              </a:ext>
            </a:extLst>
          </p:cNvPr>
          <p:cNvSpPr txBox="1"/>
          <p:nvPr/>
        </p:nvSpPr>
        <p:spPr>
          <a:xfrm>
            <a:off x="2692884" y="2420983"/>
            <a:ext cx="828241" cy="191719"/>
          </a:xfrm>
          <a:prstGeom prst="rect">
            <a:avLst/>
          </a:prstGeom>
          <a:noFill/>
        </p:spPr>
        <p:txBody>
          <a:bodyPr wrap="square">
            <a:spAutoFit/>
          </a:bodyPr>
          <a:lstStyle/>
          <a:p>
            <a:pPr defTabSz="844078">
              <a:defRPr/>
            </a:pPr>
            <a:r>
              <a:rPr lang="ja-JP" altLang="en-US" sz="646" b="1">
                <a:solidFill>
                  <a:prstClr val="black"/>
                </a:solidFill>
                <a:latin typeface="Meiryo UI"/>
                <a:ea typeface="Meiryo UI"/>
              </a:rPr>
              <a:t>む　　　　 ら</a:t>
            </a:r>
            <a:endParaRPr lang="ja-JP" altLang="en-US" sz="646" b="1">
              <a:solidFill>
                <a:prstClr val="black"/>
              </a:solidFill>
              <a:ea typeface="ＭＳ Ｐゴシック" charset="-128"/>
            </a:endParaRPr>
          </a:p>
        </p:txBody>
      </p:sp>
      <p:sp>
        <p:nvSpPr>
          <p:cNvPr id="42" name="テキスト ボックス 41">
            <a:extLst>
              <a:ext uri="{FF2B5EF4-FFF2-40B4-BE49-F238E27FC236}">
                <a16:creationId xmlns:a16="http://schemas.microsoft.com/office/drawing/2014/main" id="{06E3726A-540F-24A8-91B0-0A1730EC430B}"/>
              </a:ext>
            </a:extLst>
          </p:cNvPr>
          <p:cNvSpPr txBox="1"/>
          <p:nvPr/>
        </p:nvSpPr>
        <p:spPr>
          <a:xfrm>
            <a:off x="4379720" y="2027266"/>
            <a:ext cx="828241" cy="191719"/>
          </a:xfrm>
          <a:prstGeom prst="rect">
            <a:avLst/>
          </a:prstGeom>
          <a:noFill/>
        </p:spPr>
        <p:txBody>
          <a:bodyPr wrap="square">
            <a:spAutoFit/>
          </a:bodyPr>
          <a:lstStyle/>
          <a:p>
            <a:pPr defTabSz="844078">
              <a:defRPr/>
            </a:pPr>
            <a:r>
              <a:rPr lang="ja-JP" altLang="en-US" sz="646" b="1">
                <a:solidFill>
                  <a:prstClr val="black"/>
                </a:solidFill>
                <a:latin typeface="Meiryo UI"/>
                <a:ea typeface="Meiryo UI"/>
              </a:rPr>
              <a:t>む　　　　 ら</a:t>
            </a:r>
            <a:endParaRPr lang="ja-JP" altLang="en-US" sz="646" b="1">
              <a:solidFill>
                <a:prstClr val="black"/>
              </a:solidFill>
              <a:ea typeface="ＭＳ Ｐゴシック" charset="-128"/>
            </a:endParaRPr>
          </a:p>
        </p:txBody>
      </p:sp>
      <p:sp>
        <p:nvSpPr>
          <p:cNvPr id="2" name="スライド番号プレースホルダー 1">
            <a:extLst>
              <a:ext uri="{FF2B5EF4-FFF2-40B4-BE49-F238E27FC236}">
                <a16:creationId xmlns:a16="http://schemas.microsoft.com/office/drawing/2014/main" id="{F97264E7-536B-4CFC-EA37-FF7312C95E48}"/>
              </a:ext>
            </a:extLst>
          </p:cNvPr>
          <p:cNvSpPr txBox="1">
            <a:spLocks/>
          </p:cNvSpPr>
          <p:nvPr/>
        </p:nvSpPr>
        <p:spPr>
          <a:xfrm>
            <a:off x="7072115" y="6561705"/>
            <a:ext cx="2057400" cy="337038"/>
          </a:xfrm>
          <a:prstGeom prst="rect">
            <a:avLst/>
          </a:prstGeom>
        </p:spPr>
        <p:txBody>
          <a:bodyPr/>
          <a:lstStyle>
            <a:defPPr>
              <a:defRPr lang="ja-JP"/>
            </a:defPPr>
            <a:lvl1pPr marL="0" algn="l" defTabSz="910644" rtl="0" eaLnBrk="1" latinLnBrk="0" hangingPunct="1">
              <a:defRPr kumimoji="1" sz="1800" kern="1200">
                <a:solidFill>
                  <a:schemeClr val="tx1"/>
                </a:solidFill>
                <a:latin typeface="+mn-lt"/>
                <a:ea typeface="+mn-ea"/>
                <a:cs typeface="+mn-cs"/>
              </a:defRPr>
            </a:lvl1pPr>
            <a:lvl2pPr marL="455321" algn="l" defTabSz="910644" rtl="0" eaLnBrk="1" latinLnBrk="0" hangingPunct="1">
              <a:defRPr kumimoji="1" sz="1800" kern="1200">
                <a:solidFill>
                  <a:schemeClr val="tx1"/>
                </a:solidFill>
                <a:latin typeface="+mn-lt"/>
                <a:ea typeface="+mn-ea"/>
                <a:cs typeface="+mn-cs"/>
              </a:defRPr>
            </a:lvl2pPr>
            <a:lvl3pPr marL="910644" algn="l" defTabSz="910644" rtl="0" eaLnBrk="1" latinLnBrk="0" hangingPunct="1">
              <a:defRPr kumimoji="1" sz="1800" kern="1200">
                <a:solidFill>
                  <a:schemeClr val="tx1"/>
                </a:solidFill>
                <a:latin typeface="+mn-lt"/>
                <a:ea typeface="+mn-ea"/>
                <a:cs typeface="+mn-cs"/>
              </a:defRPr>
            </a:lvl3pPr>
            <a:lvl4pPr marL="1365965" algn="l" defTabSz="910644" rtl="0" eaLnBrk="1" latinLnBrk="0" hangingPunct="1">
              <a:defRPr kumimoji="1" sz="1800" kern="1200">
                <a:solidFill>
                  <a:schemeClr val="tx1"/>
                </a:solidFill>
                <a:latin typeface="+mn-lt"/>
                <a:ea typeface="+mn-ea"/>
                <a:cs typeface="+mn-cs"/>
              </a:defRPr>
            </a:lvl4pPr>
            <a:lvl5pPr marL="1821285" algn="l" defTabSz="910644" rtl="0" eaLnBrk="1" latinLnBrk="0" hangingPunct="1">
              <a:defRPr kumimoji="1" sz="1800" kern="1200">
                <a:solidFill>
                  <a:schemeClr val="tx1"/>
                </a:solidFill>
                <a:latin typeface="+mn-lt"/>
                <a:ea typeface="+mn-ea"/>
                <a:cs typeface="+mn-cs"/>
              </a:defRPr>
            </a:lvl5pPr>
            <a:lvl6pPr marL="2276609" algn="l" defTabSz="910644" rtl="0" eaLnBrk="1" latinLnBrk="0" hangingPunct="1">
              <a:defRPr kumimoji="1" sz="1800" kern="1200">
                <a:solidFill>
                  <a:schemeClr val="tx1"/>
                </a:solidFill>
                <a:latin typeface="+mn-lt"/>
                <a:ea typeface="+mn-ea"/>
                <a:cs typeface="+mn-cs"/>
              </a:defRPr>
            </a:lvl6pPr>
            <a:lvl7pPr marL="2731935" algn="l" defTabSz="910644" rtl="0" eaLnBrk="1" latinLnBrk="0" hangingPunct="1">
              <a:defRPr kumimoji="1" sz="1800" kern="1200">
                <a:solidFill>
                  <a:schemeClr val="tx1"/>
                </a:solidFill>
                <a:latin typeface="+mn-lt"/>
                <a:ea typeface="+mn-ea"/>
                <a:cs typeface="+mn-cs"/>
              </a:defRPr>
            </a:lvl7pPr>
            <a:lvl8pPr marL="3187257" algn="l" defTabSz="910644" rtl="0" eaLnBrk="1" latinLnBrk="0" hangingPunct="1">
              <a:defRPr kumimoji="1" sz="1800" kern="1200">
                <a:solidFill>
                  <a:schemeClr val="tx1"/>
                </a:solidFill>
                <a:latin typeface="+mn-lt"/>
                <a:ea typeface="+mn-ea"/>
                <a:cs typeface="+mn-cs"/>
              </a:defRPr>
            </a:lvl8pPr>
            <a:lvl9pPr marL="3642580" algn="l" defTabSz="910644" rtl="0" eaLnBrk="1" latinLnBrk="0" hangingPunct="1">
              <a:defRPr kumimoji="1" sz="1800" kern="1200">
                <a:solidFill>
                  <a:schemeClr val="tx1"/>
                </a:solidFill>
                <a:latin typeface="+mn-lt"/>
                <a:ea typeface="+mn-ea"/>
                <a:cs typeface="+mn-cs"/>
              </a:defRPr>
            </a:lvl9pPr>
          </a:lstStyle>
          <a:p>
            <a:pPr algn="r" defTabSz="840615" fontAlgn="auto">
              <a:spcBef>
                <a:spcPts val="0"/>
              </a:spcBef>
              <a:spcAft>
                <a:spcPts val="0"/>
              </a:spcAft>
              <a:defRPr/>
            </a:pPr>
            <a:fld id="{E623F6BE-AA73-45AC-8696-7AF00DAEA71B}" type="slidenum">
              <a:rPr lang="ja-JP" altLang="en-US" sz="1846">
                <a:solidFill>
                  <a:prstClr val="black"/>
                </a:solidFill>
                <a:latin typeface="游ゴシック" panose="020B0400000000000000" pitchFamily="50" charset="-128"/>
                <a:ea typeface="游ゴシック" panose="020B0400000000000000" pitchFamily="50" charset="-128"/>
              </a:rPr>
              <a:pPr algn="r" defTabSz="840615" fontAlgn="auto">
                <a:spcBef>
                  <a:spcPts val="0"/>
                </a:spcBef>
                <a:spcAft>
                  <a:spcPts val="0"/>
                </a:spcAft>
                <a:defRPr/>
              </a:pPr>
              <a:t>16</a:t>
            </a:fld>
            <a:endParaRPr lang="ja-JP" altLang="en-US" sz="1846" dirty="0">
              <a:solidFill>
                <a:prstClr val="black"/>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8015175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D743C842-A90A-2182-E0ED-2FB777D7B74F}"/>
              </a:ext>
            </a:extLst>
          </p:cNvPr>
          <p:cNvGrpSpPr>
            <a:grpSpLocks noChangeAspect="1"/>
          </p:cNvGrpSpPr>
          <p:nvPr/>
        </p:nvGrpSpPr>
        <p:grpSpPr>
          <a:xfrm>
            <a:off x="2951289" y="1821475"/>
            <a:ext cx="3404089" cy="4734657"/>
            <a:chOff x="3404558" y="2193173"/>
            <a:chExt cx="5639455" cy="7843768"/>
          </a:xfrm>
        </p:grpSpPr>
        <p:graphicFrame>
          <p:nvGraphicFramePr>
            <p:cNvPr id="3" name="オブジェクト 2">
              <a:extLst>
                <a:ext uri="{FF2B5EF4-FFF2-40B4-BE49-F238E27FC236}">
                  <a16:creationId xmlns:a16="http://schemas.microsoft.com/office/drawing/2014/main" id="{CAE4ED34-1769-6A9A-21C6-39E903D75B79}"/>
                </a:ext>
              </a:extLst>
            </p:cNvPr>
            <p:cNvGraphicFramePr>
              <a:graphicFrameLocks noChangeAspect="1"/>
            </p:cNvGraphicFramePr>
            <p:nvPr/>
          </p:nvGraphicFramePr>
          <p:xfrm>
            <a:off x="3404558" y="2193173"/>
            <a:ext cx="5639455" cy="7843768"/>
          </p:xfrm>
          <a:graphic>
            <a:graphicData uri="http://schemas.openxmlformats.org/presentationml/2006/ole">
              <mc:AlternateContent xmlns:mc="http://schemas.openxmlformats.org/markup-compatibility/2006">
                <mc:Choice xmlns:v="urn:schemas-microsoft-com:vml" Requires="v">
                  <p:oleObj name="Document" r:id="rId3" imgW="5286212" imgH="7344535" progId="Word.Document.8">
                    <p:embed/>
                  </p:oleObj>
                </mc:Choice>
                <mc:Fallback>
                  <p:oleObj name="Document" r:id="rId3" imgW="5286212" imgH="7344535" progId="Word.Document.8">
                    <p:embed/>
                    <p:pic>
                      <p:nvPicPr>
                        <p:cNvPr id="3" name="オブジェクト 2">
                          <a:extLst>
                            <a:ext uri="{FF2B5EF4-FFF2-40B4-BE49-F238E27FC236}">
                              <a16:creationId xmlns:a16="http://schemas.microsoft.com/office/drawing/2014/main" id="{CAE4ED34-1769-6A9A-21C6-39E903D75B79}"/>
                            </a:ext>
                          </a:extLst>
                        </p:cNvPr>
                        <p:cNvPicPr>
                          <a:picLocks noChangeAspect="1" noChangeArrowheads="1"/>
                        </p:cNvPicPr>
                        <p:nvPr/>
                      </p:nvPicPr>
                      <p:blipFill>
                        <a:blip r:embed="rId4"/>
                        <a:srcRect/>
                        <a:stretch>
                          <a:fillRect/>
                        </a:stretch>
                      </p:blipFill>
                      <p:spPr bwMode="auto">
                        <a:xfrm>
                          <a:off x="3404558" y="2193173"/>
                          <a:ext cx="5639455" cy="7843768"/>
                        </a:xfrm>
                        <a:prstGeom prst="rect">
                          <a:avLst/>
                        </a:prstGeom>
                        <a:noFill/>
                        <a:ln>
                          <a:noFill/>
                        </a:ln>
                      </p:spPr>
                    </p:pic>
                  </p:oleObj>
                </mc:Fallback>
              </mc:AlternateContent>
            </a:graphicData>
          </a:graphic>
        </p:graphicFrame>
        <p:sp>
          <p:nvSpPr>
            <p:cNvPr id="4" name="正方形/長方形 1">
              <a:extLst>
                <a:ext uri="{FF2B5EF4-FFF2-40B4-BE49-F238E27FC236}">
                  <a16:creationId xmlns:a16="http://schemas.microsoft.com/office/drawing/2014/main" id="{74264A8E-5C09-9EF8-E0B8-83102F3DA46E}"/>
                </a:ext>
              </a:extLst>
            </p:cNvPr>
            <p:cNvSpPr>
              <a:spLocks noChangeArrowheads="1"/>
            </p:cNvSpPr>
            <p:nvPr/>
          </p:nvSpPr>
          <p:spPr bwMode="auto">
            <a:xfrm>
              <a:off x="3478542" y="2465872"/>
              <a:ext cx="2768318" cy="1464193"/>
            </a:xfrm>
            <a:prstGeom prst="rect">
              <a:avLst/>
            </a:prstGeom>
            <a:solidFill>
              <a:schemeClr val="bg1"/>
            </a:solidFill>
            <a:ln w="12700" algn="ctr">
              <a:noFill/>
              <a:round/>
              <a:headEnd/>
              <a:tailEnd/>
            </a:ln>
          </p:spPr>
          <p:txBody>
            <a:bodyPr wrap="square" lIns="23736" tIns="23736" rIns="23736" anchor="ctr">
              <a:noAutofit/>
            </a:bodyPr>
            <a:lstStyle/>
            <a:p>
              <a:pPr defTabSz="843993">
                <a:defRPr/>
              </a:pPr>
              <a:endParaRPr kumimoji="0" lang="ja-JP" altLang="en-US">
                <a:solidFill>
                  <a:srgbClr val="3333CC"/>
                </a:solidFill>
                <a:latin typeface="Calibri" panose="020F0502020204030204"/>
                <a:ea typeface="ＭＳ Ｐゴシック" panose="020B0600070205080204" pitchFamily="50" charset="-128"/>
              </a:endParaRPr>
            </a:p>
          </p:txBody>
        </p:sp>
      </p:grpSp>
      <p:sp>
        <p:nvSpPr>
          <p:cNvPr id="6" name="正方形/長方形 5">
            <a:extLst>
              <a:ext uri="{FF2B5EF4-FFF2-40B4-BE49-F238E27FC236}">
                <a16:creationId xmlns:a16="http://schemas.microsoft.com/office/drawing/2014/main" id="{BA0E70C7-1752-ABE9-854F-6280797A6171}"/>
              </a:ext>
            </a:extLst>
          </p:cNvPr>
          <p:cNvSpPr/>
          <p:nvPr/>
        </p:nvSpPr>
        <p:spPr>
          <a:xfrm>
            <a:off x="434157" y="787588"/>
            <a:ext cx="8275696" cy="569029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3993">
              <a:defRPr/>
            </a:pPr>
            <a:endParaRPr kumimoji="0" lang="ja-JP" altLang="en-US">
              <a:solidFill>
                <a:prstClr val="white"/>
              </a:solidFill>
              <a:latin typeface="Calibri" panose="020F0502020204030204"/>
              <a:ea typeface="ＭＳ Ｐゴシック" panose="020B0600070205080204" pitchFamily="50" charset="-128"/>
            </a:endParaRPr>
          </a:p>
        </p:txBody>
      </p:sp>
      <p:sp>
        <p:nvSpPr>
          <p:cNvPr id="25" name="テキスト ボックス 24">
            <a:extLst>
              <a:ext uri="{FF2B5EF4-FFF2-40B4-BE49-F238E27FC236}">
                <a16:creationId xmlns:a16="http://schemas.microsoft.com/office/drawing/2014/main" id="{1058E38F-C1ED-EDE6-B24D-88548192E97D}"/>
              </a:ext>
            </a:extLst>
          </p:cNvPr>
          <p:cNvSpPr txBox="1"/>
          <p:nvPr/>
        </p:nvSpPr>
        <p:spPr>
          <a:xfrm>
            <a:off x="1905661" y="6232481"/>
            <a:ext cx="6804186" cy="262829"/>
          </a:xfrm>
          <a:prstGeom prst="rect">
            <a:avLst/>
          </a:prstGeom>
          <a:noFill/>
        </p:spPr>
        <p:txBody>
          <a:bodyPr wrap="square" rtlCol="0">
            <a:spAutoFit/>
          </a:bodyPr>
          <a:lstStyle/>
          <a:p>
            <a:pPr algn="r" defTabSz="844078">
              <a:defRPr/>
            </a:pPr>
            <a:r>
              <a:rPr lang="en-US" altLang="ja-JP" sz="1108" b="1">
                <a:solidFill>
                  <a:srgbClr val="000000"/>
                </a:solidFill>
                <a:latin typeface="Meiryo UI" panose="020B0604030504040204" pitchFamily="50" charset="-128"/>
                <a:ea typeface="Meiryo UI" panose="020B0604030504040204" pitchFamily="50" charset="-128"/>
              </a:rPr>
              <a:t>※</a:t>
            </a:r>
            <a:r>
              <a:rPr lang="ja-JP" altLang="en-US" sz="1108" b="1">
                <a:solidFill>
                  <a:srgbClr val="000000"/>
                </a:solidFill>
                <a:latin typeface="Meiryo UI" panose="020B0604030504040204" pitchFamily="50" charset="-128"/>
                <a:ea typeface="Meiryo UI" panose="020B0604030504040204" pitchFamily="50" charset="-128"/>
              </a:rPr>
              <a:t>農泊地域とは、農山漁村振興交付金による農泊推進の支援に採択され、農泊に取り組んでいる地域をいう。</a:t>
            </a:r>
          </a:p>
        </p:txBody>
      </p:sp>
      <p:grpSp>
        <p:nvGrpSpPr>
          <p:cNvPr id="26" name="グループ化 25">
            <a:extLst>
              <a:ext uri="{FF2B5EF4-FFF2-40B4-BE49-F238E27FC236}">
                <a16:creationId xmlns:a16="http://schemas.microsoft.com/office/drawing/2014/main" id="{90C1E19F-2E32-D2CA-F6D3-C2A4917D666C}"/>
              </a:ext>
            </a:extLst>
          </p:cNvPr>
          <p:cNvGrpSpPr/>
          <p:nvPr/>
        </p:nvGrpSpPr>
        <p:grpSpPr>
          <a:xfrm>
            <a:off x="0" y="329920"/>
            <a:ext cx="9144000" cy="373855"/>
            <a:chOff x="-533400" y="122542"/>
            <a:chExt cx="13868400" cy="567014"/>
          </a:xfrm>
        </p:grpSpPr>
        <p:cxnSp>
          <p:nvCxnSpPr>
            <p:cNvPr id="27" name="直線コネクタ 39">
              <a:extLst>
                <a:ext uri="{FF2B5EF4-FFF2-40B4-BE49-F238E27FC236}">
                  <a16:creationId xmlns:a16="http://schemas.microsoft.com/office/drawing/2014/main" id="{B55A023A-267E-CAC0-FFE6-F66BC8E273A8}"/>
                </a:ext>
              </a:extLst>
            </p:cNvPr>
            <p:cNvCxnSpPr>
              <a:cxnSpLocks/>
            </p:cNvCxnSpPr>
            <p:nvPr/>
          </p:nvCxnSpPr>
          <p:spPr>
            <a:xfrm>
              <a:off x="-533400" y="624136"/>
              <a:ext cx="13868400" cy="0"/>
            </a:xfrm>
            <a:prstGeom prst="line">
              <a:avLst/>
            </a:prstGeom>
            <a:ln w="63500" cmpd="thickThin">
              <a:solidFill>
                <a:srgbClr val="00B050"/>
              </a:solidFill>
            </a:ln>
          </p:spPr>
          <p:style>
            <a:lnRef idx="1">
              <a:schemeClr val="accent1"/>
            </a:lnRef>
            <a:fillRef idx="0">
              <a:schemeClr val="accent1"/>
            </a:fillRef>
            <a:effectRef idx="0">
              <a:schemeClr val="accent1"/>
            </a:effectRef>
            <a:fontRef idx="minor">
              <a:schemeClr val="tx1"/>
            </a:fontRef>
          </p:style>
        </p:cxnSp>
        <p:sp>
          <p:nvSpPr>
            <p:cNvPr id="28" name="タイトル 1">
              <a:extLst>
                <a:ext uri="{FF2B5EF4-FFF2-40B4-BE49-F238E27FC236}">
                  <a16:creationId xmlns:a16="http://schemas.microsoft.com/office/drawing/2014/main" id="{2411744D-7694-EC41-7698-BAA8A1730A1E}"/>
                </a:ext>
              </a:extLst>
            </p:cNvPr>
            <p:cNvSpPr txBox="1">
              <a:spLocks/>
            </p:cNvSpPr>
            <p:nvPr/>
          </p:nvSpPr>
          <p:spPr>
            <a:xfrm>
              <a:off x="-499502" y="122542"/>
              <a:ext cx="9948144" cy="567014"/>
            </a:xfrm>
            <a:prstGeom prst="rect">
              <a:avLst/>
            </a:prstGeom>
          </p:spPr>
          <p:txBody>
            <a:bodyP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defTabSz="602925">
                <a:defRPr/>
              </a:pPr>
              <a:r>
                <a:rPr lang="ja-JP" altLang="en-US" sz="2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全国の農泊推進の取組状況</a:t>
              </a:r>
            </a:p>
          </p:txBody>
        </p:sp>
      </p:grpSp>
      <p:sp>
        <p:nvSpPr>
          <p:cNvPr id="29" name="正方形/長方形 28">
            <a:extLst>
              <a:ext uri="{FF2B5EF4-FFF2-40B4-BE49-F238E27FC236}">
                <a16:creationId xmlns:a16="http://schemas.microsoft.com/office/drawing/2014/main" id="{5D37B767-524C-023A-3D50-2CE0AB777ADD}"/>
              </a:ext>
            </a:extLst>
          </p:cNvPr>
          <p:cNvSpPr/>
          <p:nvPr/>
        </p:nvSpPr>
        <p:spPr>
          <a:xfrm>
            <a:off x="1971927" y="1039421"/>
            <a:ext cx="5163594" cy="422744"/>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defTabSz="843993">
              <a:defRPr/>
            </a:pPr>
            <a:r>
              <a:rPr kumimoji="0" lang="ja-JP" altLang="en-US" sz="2147"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農泊地域数</a:t>
            </a:r>
            <a:r>
              <a:rPr kumimoji="0" lang="ja-JP" altLang="en-US" sz="1187"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kumimoji="0" lang="en-US" altLang="ja-JP" sz="1187"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R</a:t>
            </a:r>
            <a:r>
              <a:rPr kumimoji="0" lang="ja-JP" altLang="en-US" sz="1187"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５年度末）</a:t>
            </a:r>
            <a:r>
              <a:rPr kumimoji="0" lang="ja-JP" altLang="en-US" sz="2147"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kumimoji="0" lang="ja-JP" altLang="en-US" sz="2147" b="1" u="sng"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全国計 ６５６地域</a:t>
            </a:r>
          </a:p>
        </p:txBody>
      </p:sp>
      <p:sp>
        <p:nvSpPr>
          <p:cNvPr id="31" name="テキスト ボックス 30">
            <a:extLst>
              <a:ext uri="{FF2B5EF4-FFF2-40B4-BE49-F238E27FC236}">
                <a16:creationId xmlns:a16="http://schemas.microsoft.com/office/drawing/2014/main" id="{82F28CE4-B580-D8F1-D142-7A03D55092DB}"/>
              </a:ext>
            </a:extLst>
          </p:cNvPr>
          <p:cNvSpPr txBox="1"/>
          <p:nvPr/>
        </p:nvSpPr>
        <p:spPr>
          <a:xfrm>
            <a:off x="6043813" y="2147918"/>
            <a:ext cx="2483551" cy="267432"/>
          </a:xfrm>
          <a:prstGeom prst="rect">
            <a:avLst/>
          </a:prstGeom>
          <a:noFill/>
          <a:ln w="19050">
            <a:solidFill>
              <a:srgbClr val="000099"/>
            </a:solidFill>
            <a:prstDash val="sysDot"/>
          </a:ln>
        </p:spPr>
        <p:txBody>
          <a:bodyPr wrap="square" lIns="23736" tIns="23736" rIns="23736" bIns="0" rtlCol="0" anchor="ctr">
            <a:spAutoFit/>
          </a:bodyPr>
          <a:lstStyle/>
          <a:p>
            <a:pPr defTabSz="843993">
              <a:defRPr/>
            </a:pPr>
            <a:r>
              <a:rPr kumimoji="0" lang="ja-JP" altLang="en-US" sz="1582" b="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北海道　</a:t>
            </a:r>
            <a:r>
              <a:rPr kumimoji="0" lang="en-US" altLang="ja-JP" sz="1582" b="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52</a:t>
            </a:r>
            <a:r>
              <a:rPr kumimoji="0" lang="ja-JP" altLang="en-US" sz="1582" b="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地域</a:t>
            </a:r>
            <a:endParaRPr kumimoji="0" lang="en-US" altLang="ja-JP" sz="1582" b="1">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 name="テキスト ボックス 31">
            <a:extLst>
              <a:ext uri="{FF2B5EF4-FFF2-40B4-BE49-F238E27FC236}">
                <a16:creationId xmlns:a16="http://schemas.microsoft.com/office/drawing/2014/main" id="{02696E37-A1FF-83B1-0B11-13617CB6B9DB}"/>
              </a:ext>
            </a:extLst>
          </p:cNvPr>
          <p:cNvSpPr txBox="1"/>
          <p:nvPr/>
        </p:nvSpPr>
        <p:spPr>
          <a:xfrm>
            <a:off x="6043817" y="3880672"/>
            <a:ext cx="2483550" cy="1282454"/>
          </a:xfrm>
          <a:prstGeom prst="rect">
            <a:avLst/>
          </a:prstGeom>
          <a:noFill/>
          <a:ln w="19050">
            <a:solidFill>
              <a:srgbClr val="009999"/>
            </a:solidFill>
            <a:prstDash val="sysDot"/>
          </a:ln>
        </p:spPr>
        <p:txBody>
          <a:bodyPr wrap="square" lIns="23736" tIns="23736" rIns="23736" bIns="0" rtlCol="0" anchor="ctr">
            <a:spAutoFit/>
          </a:bodyPr>
          <a:lstStyle/>
          <a:p>
            <a:pPr defTabSz="843993">
              <a:defRPr/>
            </a:pPr>
            <a:r>
              <a:rPr kumimoji="0" lang="ja-JP" altLang="en-US" sz="1582" b="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関東　　</a:t>
            </a:r>
            <a:r>
              <a:rPr kumimoji="0" lang="en-US" altLang="ja-JP" sz="1582" b="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135</a:t>
            </a:r>
            <a:r>
              <a:rPr kumimoji="0" lang="ja-JP" altLang="en-US" sz="1582" b="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地域</a:t>
            </a:r>
            <a:endParaRPr kumimoji="0" lang="en-US" altLang="ja-JP" sz="1582" b="1">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defTabSz="843993">
              <a:defRPr/>
            </a:pPr>
            <a:r>
              <a:rPr kumimoji="0" lang="ja-JP" altLang="en-US" sz="1319">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茨城県　　８　栃木県　１２</a:t>
            </a:r>
            <a:endParaRPr kumimoji="0" lang="en-US" altLang="ja-JP" sz="1319">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defTabSz="843993">
              <a:defRPr/>
            </a:pPr>
            <a:r>
              <a:rPr kumimoji="0" lang="ja-JP" altLang="en-US" sz="1319">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群馬県　１１　埼玉県　　６</a:t>
            </a:r>
            <a:endParaRPr kumimoji="0" lang="en-US" altLang="ja-JP" sz="1319">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defTabSz="843993">
              <a:defRPr/>
            </a:pPr>
            <a:r>
              <a:rPr kumimoji="0" lang="ja-JP" altLang="en-US" sz="1319">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千葉県　２１　東京都　　６</a:t>
            </a:r>
            <a:endParaRPr kumimoji="0" lang="en-US" altLang="ja-JP" sz="1319">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defTabSz="843993">
              <a:defRPr/>
            </a:pPr>
            <a:r>
              <a:rPr kumimoji="0" lang="ja-JP" altLang="en-US" sz="1319">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神奈川県１１　山梨県　１６</a:t>
            </a:r>
            <a:endParaRPr kumimoji="0" lang="en-US" altLang="ja-JP" sz="1319">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defTabSz="843993">
              <a:defRPr/>
            </a:pPr>
            <a:r>
              <a:rPr kumimoji="0" lang="ja-JP" altLang="en-US" sz="1319">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長野県　２４　静岡県　２０</a:t>
            </a:r>
            <a:endParaRPr kumimoji="0" lang="en-US" altLang="ja-JP" sz="1319">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 name="テキスト ボックス 32">
            <a:extLst>
              <a:ext uri="{FF2B5EF4-FFF2-40B4-BE49-F238E27FC236}">
                <a16:creationId xmlns:a16="http://schemas.microsoft.com/office/drawing/2014/main" id="{188815F2-E687-C53C-9D60-DB92F8DC4C51}"/>
              </a:ext>
            </a:extLst>
          </p:cNvPr>
          <p:cNvSpPr txBox="1"/>
          <p:nvPr/>
        </p:nvSpPr>
        <p:spPr>
          <a:xfrm>
            <a:off x="6043817" y="2827173"/>
            <a:ext cx="2483550" cy="876445"/>
          </a:xfrm>
          <a:prstGeom prst="rect">
            <a:avLst/>
          </a:prstGeom>
          <a:noFill/>
          <a:ln w="19050">
            <a:solidFill>
              <a:srgbClr val="3333CC"/>
            </a:solidFill>
            <a:prstDash val="sysDot"/>
          </a:ln>
        </p:spPr>
        <p:txBody>
          <a:bodyPr wrap="square" lIns="23736" tIns="23736" rIns="23736" bIns="0" rtlCol="0" anchor="ctr">
            <a:spAutoFit/>
          </a:bodyPr>
          <a:lstStyle/>
          <a:p>
            <a:pPr defTabSz="843993">
              <a:defRPr/>
            </a:pPr>
            <a:r>
              <a:rPr kumimoji="0" lang="ja-JP" altLang="en-US" sz="1582" b="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東北　　</a:t>
            </a:r>
            <a:r>
              <a:rPr kumimoji="0" lang="en-US" altLang="ja-JP" sz="1582" b="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91</a:t>
            </a:r>
            <a:r>
              <a:rPr kumimoji="0" lang="ja-JP" altLang="en-US" sz="1582" b="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地域</a:t>
            </a:r>
            <a:endParaRPr kumimoji="0" lang="en-US" altLang="ja-JP" sz="1582" b="1">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defTabSz="843993">
              <a:defRPr/>
            </a:pPr>
            <a:r>
              <a:rPr kumimoji="0" lang="ja-JP" altLang="en-US" sz="1319">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青森県   １２　岩手県　１５</a:t>
            </a:r>
            <a:endParaRPr kumimoji="0" lang="en-US" altLang="ja-JP" sz="1319">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defTabSz="843993">
              <a:defRPr/>
            </a:pPr>
            <a:r>
              <a:rPr kumimoji="0" lang="ja-JP" altLang="en-US" sz="1319">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宮城県   ２６　秋田県　１３　</a:t>
            </a:r>
            <a:endParaRPr kumimoji="0" lang="en-US" altLang="ja-JP" sz="1319">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defTabSz="843993">
              <a:defRPr/>
            </a:pPr>
            <a:r>
              <a:rPr kumimoji="0" lang="ja-JP" altLang="en-US" sz="1319">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山形県   １２　福島県　１３</a:t>
            </a:r>
            <a:endParaRPr kumimoji="0" lang="en-US" altLang="ja-JP" sz="1319">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 name="テキスト ボックス 33">
            <a:extLst>
              <a:ext uri="{FF2B5EF4-FFF2-40B4-BE49-F238E27FC236}">
                <a16:creationId xmlns:a16="http://schemas.microsoft.com/office/drawing/2014/main" id="{3AA4860F-F16A-307F-FC7F-2831AA087B83}"/>
              </a:ext>
            </a:extLst>
          </p:cNvPr>
          <p:cNvSpPr txBox="1"/>
          <p:nvPr/>
        </p:nvSpPr>
        <p:spPr>
          <a:xfrm>
            <a:off x="616637" y="3347574"/>
            <a:ext cx="2418726" cy="1282454"/>
          </a:xfrm>
          <a:prstGeom prst="rect">
            <a:avLst/>
          </a:prstGeom>
          <a:noFill/>
          <a:ln w="19050">
            <a:solidFill>
              <a:srgbClr val="996600"/>
            </a:solidFill>
            <a:prstDash val="sysDot"/>
          </a:ln>
        </p:spPr>
        <p:txBody>
          <a:bodyPr wrap="square" lIns="23736" tIns="23736" rIns="23736" bIns="0" rtlCol="0" anchor="ctr">
            <a:spAutoFit/>
          </a:bodyPr>
          <a:lstStyle/>
          <a:p>
            <a:pPr defTabSz="843993">
              <a:defRPr/>
            </a:pPr>
            <a:r>
              <a:rPr kumimoji="0" lang="ja-JP" altLang="en-US" sz="1582" b="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中国四国　</a:t>
            </a:r>
            <a:r>
              <a:rPr kumimoji="0" lang="en-US" altLang="ja-JP" sz="1582" b="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97</a:t>
            </a:r>
            <a:r>
              <a:rPr kumimoji="0" lang="ja-JP" altLang="en-US" sz="1582" b="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地域</a:t>
            </a:r>
            <a:endParaRPr kumimoji="0" lang="en-US" altLang="ja-JP" sz="1582" b="1">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defTabSz="843993">
              <a:defRPr/>
            </a:pPr>
            <a:r>
              <a:rPr kumimoji="0" lang="ja-JP" altLang="en-US" sz="1319">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鳥取県　　８　徳島県　　５</a:t>
            </a:r>
            <a:endParaRPr kumimoji="0" lang="en-US" altLang="ja-JP" sz="1319">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defTabSz="843993">
              <a:defRPr/>
            </a:pPr>
            <a:r>
              <a:rPr kumimoji="0" lang="ja-JP" altLang="en-US" sz="1319">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島根県　１５　香川県　１３</a:t>
            </a:r>
            <a:endParaRPr kumimoji="0" lang="en-US" altLang="ja-JP" sz="1319">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defTabSz="843993">
              <a:defRPr/>
            </a:pPr>
            <a:r>
              <a:rPr kumimoji="0" lang="ja-JP" altLang="en-US" sz="1319">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岡山県　１８　愛媛県　　７</a:t>
            </a:r>
            <a:endParaRPr kumimoji="0" lang="en-US" altLang="ja-JP" sz="1319">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defTabSz="843993">
              <a:defRPr/>
            </a:pPr>
            <a:r>
              <a:rPr kumimoji="0" lang="ja-JP" altLang="en-US" sz="1319">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広島県　１６　高知県　　７</a:t>
            </a:r>
            <a:endParaRPr kumimoji="0" lang="en-US" altLang="ja-JP" sz="1319">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defTabSz="843993">
              <a:defRPr/>
            </a:pPr>
            <a:r>
              <a:rPr kumimoji="0" lang="ja-JP" altLang="en-US" sz="1319">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山口県　　８</a:t>
            </a:r>
            <a:endParaRPr kumimoji="0" lang="en-US" altLang="ja-JP" sz="1319">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5" name="テキスト ボックス 34">
            <a:extLst>
              <a:ext uri="{FF2B5EF4-FFF2-40B4-BE49-F238E27FC236}">
                <a16:creationId xmlns:a16="http://schemas.microsoft.com/office/drawing/2014/main" id="{9F221EAF-F302-58C6-9DEB-C63C1BA1843B}"/>
              </a:ext>
            </a:extLst>
          </p:cNvPr>
          <p:cNvSpPr txBox="1"/>
          <p:nvPr/>
        </p:nvSpPr>
        <p:spPr>
          <a:xfrm>
            <a:off x="3669871" y="5797557"/>
            <a:ext cx="1341559" cy="267432"/>
          </a:xfrm>
          <a:prstGeom prst="rect">
            <a:avLst/>
          </a:prstGeom>
          <a:noFill/>
          <a:ln w="19050">
            <a:solidFill>
              <a:srgbClr val="800000"/>
            </a:solidFill>
            <a:prstDash val="sysDot"/>
          </a:ln>
        </p:spPr>
        <p:txBody>
          <a:bodyPr wrap="none" lIns="23736" tIns="23736" rIns="23736" bIns="0" rtlCol="0">
            <a:spAutoFit/>
          </a:bodyPr>
          <a:lstStyle/>
          <a:p>
            <a:pPr defTabSz="843993">
              <a:defRPr/>
            </a:pPr>
            <a:r>
              <a:rPr kumimoji="0" lang="ja-JP" altLang="en-US" sz="1582" b="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沖縄　</a:t>
            </a:r>
            <a:r>
              <a:rPr kumimoji="0" lang="en-US" altLang="ja-JP" sz="1582" b="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15</a:t>
            </a:r>
            <a:r>
              <a:rPr kumimoji="0" lang="ja-JP" altLang="en-US" sz="1582" b="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地域</a:t>
            </a:r>
            <a:endParaRPr kumimoji="0" lang="en-US" altLang="ja-JP" sz="1582" b="1">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 name="テキスト ボックス 35">
            <a:extLst>
              <a:ext uri="{FF2B5EF4-FFF2-40B4-BE49-F238E27FC236}">
                <a16:creationId xmlns:a16="http://schemas.microsoft.com/office/drawing/2014/main" id="{2EDB40C5-BE75-5A8E-044B-689C2D0C1CA8}"/>
              </a:ext>
            </a:extLst>
          </p:cNvPr>
          <p:cNvSpPr txBox="1"/>
          <p:nvPr/>
        </p:nvSpPr>
        <p:spPr>
          <a:xfrm>
            <a:off x="616637" y="2147810"/>
            <a:ext cx="2418726" cy="876445"/>
          </a:xfrm>
          <a:prstGeom prst="rect">
            <a:avLst/>
          </a:prstGeom>
          <a:noFill/>
          <a:ln w="19050">
            <a:solidFill>
              <a:srgbClr val="808000"/>
            </a:solidFill>
            <a:prstDash val="sysDot"/>
          </a:ln>
        </p:spPr>
        <p:txBody>
          <a:bodyPr wrap="square" lIns="23736" tIns="23736" rIns="23736" bIns="0" rtlCol="0" anchor="ctr">
            <a:spAutoFit/>
          </a:bodyPr>
          <a:lstStyle/>
          <a:p>
            <a:pPr defTabSz="843993">
              <a:defRPr/>
            </a:pPr>
            <a:r>
              <a:rPr kumimoji="0" lang="ja-JP" altLang="en-US" sz="1582"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近畿　　　</a:t>
            </a:r>
            <a:r>
              <a:rPr kumimoji="0" lang="en-US" altLang="ja-JP" sz="1582"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57</a:t>
            </a:r>
            <a:r>
              <a:rPr kumimoji="0" lang="ja-JP" altLang="en-US" sz="1582"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地域</a:t>
            </a:r>
            <a:endParaRPr kumimoji="0" lang="en-US" altLang="ja-JP" sz="1582"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defTabSz="843993">
              <a:defRPr/>
            </a:pPr>
            <a:r>
              <a:rPr kumimoji="0" lang="ja-JP" altLang="en-US" sz="131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滋賀県　　７　兵庫県　１０</a:t>
            </a:r>
            <a:endParaRPr kumimoji="0" lang="en-US" altLang="ja-JP" sz="131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defTabSz="843993">
              <a:defRPr/>
            </a:pPr>
            <a:r>
              <a:rPr kumimoji="0" lang="ja-JP" altLang="en-US" sz="131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京都府　１３　奈良県　１３</a:t>
            </a:r>
            <a:endParaRPr kumimoji="0" lang="en-US" altLang="ja-JP" sz="131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defTabSz="843993">
              <a:defRPr/>
            </a:pPr>
            <a:r>
              <a:rPr kumimoji="0" lang="ja-JP" altLang="en-US" sz="131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大阪府　　５　和歌山県　９</a:t>
            </a:r>
            <a:endParaRPr kumimoji="0" lang="en-US" altLang="ja-JP" sz="131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 name="テキスト ボックス 36">
            <a:extLst>
              <a:ext uri="{FF2B5EF4-FFF2-40B4-BE49-F238E27FC236}">
                <a16:creationId xmlns:a16="http://schemas.microsoft.com/office/drawing/2014/main" id="{41B6FBA8-2D22-475C-93A9-351A468C42B7}"/>
              </a:ext>
            </a:extLst>
          </p:cNvPr>
          <p:cNvSpPr txBox="1"/>
          <p:nvPr/>
        </p:nvSpPr>
        <p:spPr>
          <a:xfrm>
            <a:off x="5403120" y="5391649"/>
            <a:ext cx="2256874" cy="673441"/>
          </a:xfrm>
          <a:prstGeom prst="rect">
            <a:avLst/>
          </a:prstGeom>
          <a:solidFill>
            <a:schemeClr val="bg1"/>
          </a:solidFill>
          <a:ln w="19050">
            <a:solidFill>
              <a:srgbClr val="009900"/>
            </a:solidFill>
            <a:prstDash val="sysDot"/>
          </a:ln>
        </p:spPr>
        <p:txBody>
          <a:bodyPr wrap="none" lIns="23736" tIns="23736" rIns="23736" bIns="0" rtlCol="0" anchor="ctr">
            <a:spAutoFit/>
          </a:bodyPr>
          <a:lstStyle/>
          <a:p>
            <a:pPr defTabSz="843993">
              <a:defRPr/>
            </a:pPr>
            <a:r>
              <a:rPr kumimoji="0" lang="ja-JP" altLang="en-US" sz="1582" b="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東海　</a:t>
            </a:r>
            <a:r>
              <a:rPr kumimoji="0" lang="en-US" altLang="ja-JP" sz="1582" b="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48</a:t>
            </a:r>
            <a:r>
              <a:rPr kumimoji="0" lang="ja-JP" altLang="en-US" sz="1582" b="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地域</a:t>
            </a:r>
            <a:endParaRPr kumimoji="0" lang="en-US" altLang="ja-JP" sz="1582" b="1">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defTabSz="843993">
              <a:defRPr/>
            </a:pPr>
            <a:r>
              <a:rPr kumimoji="0" lang="ja-JP" altLang="en-US" sz="1319">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岐阜県　２１　愛知県　８</a:t>
            </a:r>
            <a:endParaRPr kumimoji="0" lang="en-US" altLang="ja-JP" sz="1319">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defTabSz="843993">
              <a:defRPr/>
            </a:pPr>
            <a:r>
              <a:rPr kumimoji="0" lang="ja-JP" altLang="en-US" sz="1319">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三重県　１９</a:t>
            </a:r>
            <a:endParaRPr kumimoji="0" lang="en-US" altLang="ja-JP" sz="1319">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 name="テキスト ボックス 37">
            <a:extLst>
              <a:ext uri="{FF2B5EF4-FFF2-40B4-BE49-F238E27FC236}">
                <a16:creationId xmlns:a16="http://schemas.microsoft.com/office/drawing/2014/main" id="{DE33C0B6-4AE7-CD94-14CA-D4844B037198}"/>
              </a:ext>
            </a:extLst>
          </p:cNvPr>
          <p:cNvSpPr txBox="1"/>
          <p:nvPr/>
        </p:nvSpPr>
        <p:spPr>
          <a:xfrm>
            <a:off x="3286279" y="2147772"/>
            <a:ext cx="1353906" cy="1079450"/>
          </a:xfrm>
          <a:prstGeom prst="rect">
            <a:avLst/>
          </a:prstGeom>
          <a:noFill/>
          <a:ln w="19050">
            <a:solidFill>
              <a:srgbClr val="339933"/>
            </a:solidFill>
            <a:prstDash val="sysDot"/>
          </a:ln>
        </p:spPr>
        <p:txBody>
          <a:bodyPr wrap="square" lIns="23736" tIns="23736" rIns="23736" bIns="0" rtlCol="0" anchor="ctr">
            <a:spAutoFit/>
          </a:bodyPr>
          <a:lstStyle>
            <a:defPPr>
              <a:defRPr lang="ja-JP"/>
            </a:defPPr>
            <a:lvl1pPr>
              <a:defRPr sz="1600" b="1">
                <a:solidFill>
                  <a:prstClr val="black"/>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defTabSz="843993">
              <a:defRPr/>
            </a:pPr>
            <a:r>
              <a:rPr kumimoji="0" lang="ja-JP" altLang="en-US" sz="1582"/>
              <a:t>北陸　</a:t>
            </a:r>
            <a:r>
              <a:rPr kumimoji="0" lang="en-US" altLang="ja-JP" sz="1582"/>
              <a:t>64</a:t>
            </a:r>
            <a:r>
              <a:rPr kumimoji="0" lang="ja-JP" altLang="en-US" sz="1582"/>
              <a:t>地域</a:t>
            </a:r>
            <a:endParaRPr kumimoji="0" lang="en-US" altLang="ja-JP" sz="1582"/>
          </a:p>
          <a:p>
            <a:pPr defTabSz="843993">
              <a:defRPr/>
            </a:pPr>
            <a:r>
              <a:rPr kumimoji="0" lang="ja-JP" altLang="en-US" sz="1319" b="0"/>
              <a:t>　新潟県　２５</a:t>
            </a:r>
            <a:endParaRPr kumimoji="0" lang="en-US" altLang="ja-JP" sz="1319" b="0"/>
          </a:p>
          <a:p>
            <a:pPr defTabSz="843993">
              <a:defRPr/>
            </a:pPr>
            <a:r>
              <a:rPr kumimoji="0" lang="ja-JP" altLang="en-US" sz="1319" b="0"/>
              <a:t>　富山県　１１</a:t>
            </a:r>
            <a:endParaRPr kumimoji="0" lang="en-US" altLang="ja-JP" sz="1319" b="0"/>
          </a:p>
          <a:p>
            <a:pPr defTabSz="843993">
              <a:defRPr/>
            </a:pPr>
            <a:r>
              <a:rPr kumimoji="0" lang="ja-JP" altLang="en-US" sz="1319" b="0"/>
              <a:t>　石川県　１６</a:t>
            </a:r>
            <a:endParaRPr kumimoji="0" lang="en-US" altLang="ja-JP" sz="1319" b="0"/>
          </a:p>
          <a:p>
            <a:pPr defTabSz="843993">
              <a:defRPr/>
            </a:pPr>
            <a:r>
              <a:rPr kumimoji="0" lang="ja-JP" altLang="en-US" sz="1319" b="0"/>
              <a:t>　福井県　１２</a:t>
            </a:r>
            <a:endParaRPr kumimoji="0" lang="en-US" altLang="ja-JP" sz="1319" b="0"/>
          </a:p>
        </p:txBody>
      </p:sp>
      <p:cxnSp>
        <p:nvCxnSpPr>
          <p:cNvPr id="39" name="直線コネクタ 38">
            <a:extLst>
              <a:ext uri="{FF2B5EF4-FFF2-40B4-BE49-F238E27FC236}">
                <a16:creationId xmlns:a16="http://schemas.microsoft.com/office/drawing/2014/main" id="{AC019E1F-2EE4-3341-D32F-8519879572B8}"/>
              </a:ext>
            </a:extLst>
          </p:cNvPr>
          <p:cNvCxnSpPr>
            <a:cxnSpLocks/>
            <a:endCxn id="31" idx="1"/>
          </p:cNvCxnSpPr>
          <p:nvPr/>
        </p:nvCxnSpPr>
        <p:spPr>
          <a:xfrm flipV="1">
            <a:off x="5474079" y="2281634"/>
            <a:ext cx="569734" cy="127183"/>
          </a:xfrm>
          <a:prstGeom prst="line">
            <a:avLst/>
          </a:prstGeom>
          <a:ln w="19050">
            <a:solidFill>
              <a:srgbClr val="000099"/>
            </a:solidFill>
            <a:prstDash val="sysDot"/>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85DABB26-5D33-F7EB-C636-47E1386F9631}"/>
              </a:ext>
            </a:extLst>
          </p:cNvPr>
          <p:cNvCxnSpPr>
            <a:cxnSpLocks/>
            <a:endCxn id="33" idx="1"/>
          </p:cNvCxnSpPr>
          <p:nvPr/>
        </p:nvCxnSpPr>
        <p:spPr>
          <a:xfrm flipV="1">
            <a:off x="5141737" y="3265396"/>
            <a:ext cx="902080" cy="243513"/>
          </a:xfrm>
          <a:prstGeom prst="line">
            <a:avLst/>
          </a:prstGeom>
          <a:ln w="19050">
            <a:solidFill>
              <a:srgbClr val="3333CC"/>
            </a:solidFill>
            <a:prstDash val="sysDot"/>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86C16B4C-A61D-FA11-DBDB-6164D4FAACD7}"/>
              </a:ext>
            </a:extLst>
          </p:cNvPr>
          <p:cNvCxnSpPr>
            <a:cxnSpLocks/>
            <a:endCxn id="32" idx="1"/>
          </p:cNvCxnSpPr>
          <p:nvPr/>
        </p:nvCxnSpPr>
        <p:spPr>
          <a:xfrm>
            <a:off x="4845725" y="4175399"/>
            <a:ext cx="1198092" cy="346500"/>
          </a:xfrm>
          <a:prstGeom prst="line">
            <a:avLst/>
          </a:prstGeom>
          <a:ln w="19050">
            <a:solidFill>
              <a:srgbClr val="009999"/>
            </a:solidFill>
            <a:prstDash val="sysDot"/>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17574784-88AF-673D-0494-B889C1FBA708}"/>
              </a:ext>
            </a:extLst>
          </p:cNvPr>
          <p:cNvCxnSpPr>
            <a:cxnSpLocks/>
            <a:endCxn id="38" idx="2"/>
          </p:cNvCxnSpPr>
          <p:nvPr/>
        </p:nvCxnSpPr>
        <p:spPr>
          <a:xfrm flipH="1" flipV="1">
            <a:off x="3963232" y="3227222"/>
            <a:ext cx="608772" cy="723717"/>
          </a:xfrm>
          <a:prstGeom prst="line">
            <a:avLst/>
          </a:prstGeom>
          <a:ln w="19050">
            <a:solidFill>
              <a:srgbClr val="339933"/>
            </a:solidFill>
            <a:prstDash val="sysDot"/>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D112036C-2D0C-72BC-DE5B-58ED6E3D5C74}"/>
              </a:ext>
            </a:extLst>
          </p:cNvPr>
          <p:cNvCxnSpPr>
            <a:cxnSpLocks/>
          </p:cNvCxnSpPr>
          <p:nvPr/>
        </p:nvCxnSpPr>
        <p:spPr>
          <a:xfrm>
            <a:off x="4430667" y="4274488"/>
            <a:ext cx="972450" cy="1117210"/>
          </a:xfrm>
          <a:prstGeom prst="line">
            <a:avLst/>
          </a:prstGeom>
          <a:ln w="19050">
            <a:solidFill>
              <a:srgbClr val="009900"/>
            </a:solidFill>
            <a:prstDash val="sysDot"/>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D79D6040-F12E-C427-C50F-483D6C9324DB}"/>
              </a:ext>
            </a:extLst>
          </p:cNvPr>
          <p:cNvCxnSpPr>
            <a:cxnSpLocks/>
            <a:endCxn id="34" idx="3"/>
          </p:cNvCxnSpPr>
          <p:nvPr/>
        </p:nvCxnSpPr>
        <p:spPr>
          <a:xfrm flipH="1" flipV="1">
            <a:off x="3035363" y="3988801"/>
            <a:ext cx="750583" cy="454329"/>
          </a:xfrm>
          <a:prstGeom prst="line">
            <a:avLst/>
          </a:prstGeom>
          <a:ln w="19050">
            <a:solidFill>
              <a:srgbClr val="996600"/>
            </a:solidFill>
            <a:prstDash val="sysDot"/>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CCD2552A-E2CF-69D8-F9B1-B66D390D297B}"/>
              </a:ext>
            </a:extLst>
          </p:cNvPr>
          <p:cNvCxnSpPr>
            <a:cxnSpLocks/>
          </p:cNvCxnSpPr>
          <p:nvPr/>
        </p:nvCxnSpPr>
        <p:spPr>
          <a:xfrm flipH="1" flipV="1">
            <a:off x="3027043" y="3028742"/>
            <a:ext cx="1181283" cy="1375825"/>
          </a:xfrm>
          <a:prstGeom prst="line">
            <a:avLst/>
          </a:prstGeom>
          <a:ln w="19050">
            <a:solidFill>
              <a:srgbClr val="808000"/>
            </a:solidFill>
            <a:prstDash val="sysDot"/>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46D3A6B2-4CE9-52C0-BE14-9EBB4D6D84B9}"/>
              </a:ext>
            </a:extLst>
          </p:cNvPr>
          <p:cNvCxnSpPr>
            <a:cxnSpLocks/>
            <a:endCxn id="35" idx="0"/>
          </p:cNvCxnSpPr>
          <p:nvPr/>
        </p:nvCxnSpPr>
        <p:spPr>
          <a:xfrm>
            <a:off x="3859834" y="5338745"/>
            <a:ext cx="480817" cy="458812"/>
          </a:xfrm>
          <a:prstGeom prst="line">
            <a:avLst/>
          </a:prstGeom>
          <a:ln w="19050">
            <a:solidFill>
              <a:srgbClr val="800000"/>
            </a:solidFill>
            <a:prstDash val="sysDot"/>
          </a:ln>
        </p:spPr>
        <p:style>
          <a:lnRef idx="1">
            <a:schemeClr val="accent1"/>
          </a:lnRef>
          <a:fillRef idx="0">
            <a:schemeClr val="accent1"/>
          </a:fillRef>
          <a:effectRef idx="0">
            <a:schemeClr val="accent1"/>
          </a:effectRef>
          <a:fontRef idx="minor">
            <a:schemeClr val="tx1"/>
          </a:fontRef>
        </p:style>
      </p:cxnSp>
      <p:sp>
        <p:nvSpPr>
          <p:cNvPr id="47" name="テキスト ボックス 46">
            <a:extLst>
              <a:ext uri="{FF2B5EF4-FFF2-40B4-BE49-F238E27FC236}">
                <a16:creationId xmlns:a16="http://schemas.microsoft.com/office/drawing/2014/main" id="{F4C324A6-97A0-D597-B535-4759BA0887D2}"/>
              </a:ext>
            </a:extLst>
          </p:cNvPr>
          <p:cNvSpPr txBox="1"/>
          <p:nvPr/>
        </p:nvSpPr>
        <p:spPr>
          <a:xfrm>
            <a:off x="616639" y="4966850"/>
            <a:ext cx="2426792" cy="1079450"/>
          </a:xfrm>
          <a:prstGeom prst="rect">
            <a:avLst/>
          </a:prstGeom>
          <a:noFill/>
          <a:ln w="19050">
            <a:solidFill>
              <a:srgbClr val="990000"/>
            </a:solidFill>
            <a:prstDash val="sysDot"/>
          </a:ln>
        </p:spPr>
        <p:txBody>
          <a:bodyPr wrap="none" lIns="23736" tIns="23736" rIns="23736" bIns="0" rtlCol="0">
            <a:spAutoFit/>
          </a:bodyPr>
          <a:lstStyle/>
          <a:p>
            <a:pPr defTabSz="843993">
              <a:defRPr/>
            </a:pPr>
            <a:r>
              <a:rPr kumimoji="0" lang="ja-JP" altLang="en-US" sz="1582" b="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九州　　　</a:t>
            </a:r>
            <a:r>
              <a:rPr kumimoji="0" lang="en-US" altLang="ja-JP" sz="1582" b="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9</a:t>
            </a:r>
            <a:r>
              <a:rPr kumimoji="0" lang="ja-JP" altLang="en-US" sz="1582" b="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７地域</a:t>
            </a:r>
            <a:endParaRPr kumimoji="0" lang="en-US" altLang="ja-JP" sz="1582" b="1">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defTabSz="843993">
              <a:defRPr/>
            </a:pPr>
            <a:r>
              <a:rPr kumimoji="0" lang="ja-JP" altLang="en-US" sz="1319" b="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kumimoji="0" lang="ja-JP" altLang="en-US" sz="1319">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福岡県　１８　佐賀県　　６</a:t>
            </a:r>
            <a:endParaRPr kumimoji="0" lang="en-US" altLang="ja-JP" sz="1319">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defTabSz="843993">
              <a:defRPr/>
            </a:pPr>
            <a:r>
              <a:rPr kumimoji="0" lang="ja-JP" altLang="en-US" sz="1319">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長崎県　１０　熊本県　２４</a:t>
            </a:r>
            <a:endParaRPr kumimoji="0" lang="en-US" altLang="ja-JP" sz="1319">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defTabSz="843993">
              <a:defRPr/>
            </a:pPr>
            <a:r>
              <a:rPr kumimoji="0" lang="ja-JP" altLang="en-US" sz="1319">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大分県　　９　宮崎県　　７</a:t>
            </a:r>
            <a:endParaRPr kumimoji="0" lang="en-US" altLang="ja-JP" sz="1319">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defTabSz="843993">
              <a:defRPr/>
            </a:pPr>
            <a:r>
              <a:rPr kumimoji="0" lang="ja-JP" altLang="en-US" sz="1319">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鹿児島県２３</a:t>
            </a:r>
            <a:endParaRPr kumimoji="0" lang="en-US" altLang="ja-JP" sz="1319">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48" name="直線コネクタ 47">
            <a:extLst>
              <a:ext uri="{FF2B5EF4-FFF2-40B4-BE49-F238E27FC236}">
                <a16:creationId xmlns:a16="http://schemas.microsoft.com/office/drawing/2014/main" id="{E02C8D6D-7785-C463-DBAB-8985A5705CB4}"/>
              </a:ext>
            </a:extLst>
          </p:cNvPr>
          <p:cNvCxnSpPr>
            <a:cxnSpLocks/>
            <a:endCxn id="47" idx="3"/>
          </p:cNvCxnSpPr>
          <p:nvPr/>
        </p:nvCxnSpPr>
        <p:spPr>
          <a:xfrm flipH="1">
            <a:off x="3043431" y="4911781"/>
            <a:ext cx="242850" cy="594794"/>
          </a:xfrm>
          <a:prstGeom prst="line">
            <a:avLst/>
          </a:prstGeom>
          <a:ln w="19050">
            <a:solidFill>
              <a:srgbClr val="990000"/>
            </a:solidFill>
            <a:prstDash val="sysDot"/>
          </a:ln>
        </p:spPr>
        <p:style>
          <a:lnRef idx="1">
            <a:schemeClr val="accent1"/>
          </a:lnRef>
          <a:fillRef idx="0">
            <a:schemeClr val="accent1"/>
          </a:fillRef>
          <a:effectRef idx="0">
            <a:schemeClr val="accent1"/>
          </a:effectRef>
          <a:fontRef idx="minor">
            <a:schemeClr val="tx1"/>
          </a:fontRef>
        </p:style>
      </p:cxnSp>
      <p:sp>
        <p:nvSpPr>
          <p:cNvPr id="5" name="スライド番号プレースホルダー 1">
            <a:extLst>
              <a:ext uri="{FF2B5EF4-FFF2-40B4-BE49-F238E27FC236}">
                <a16:creationId xmlns:a16="http://schemas.microsoft.com/office/drawing/2014/main" id="{51C7EC59-49EE-85AA-BA85-0F922D7D83C8}"/>
              </a:ext>
            </a:extLst>
          </p:cNvPr>
          <p:cNvSpPr txBox="1">
            <a:spLocks/>
          </p:cNvSpPr>
          <p:nvPr/>
        </p:nvSpPr>
        <p:spPr>
          <a:xfrm>
            <a:off x="7075254" y="6457071"/>
            <a:ext cx="2057400" cy="337038"/>
          </a:xfrm>
          <a:prstGeom prst="rect">
            <a:avLst/>
          </a:prstGeom>
        </p:spPr>
        <p:txBody>
          <a:bodyPr/>
          <a:lstStyle>
            <a:defPPr>
              <a:defRPr lang="ja-JP"/>
            </a:defPPr>
            <a:lvl1pPr marL="0" algn="l" defTabSz="910644" rtl="0" eaLnBrk="1" latinLnBrk="0" hangingPunct="1">
              <a:defRPr kumimoji="1" sz="1800" kern="1200">
                <a:solidFill>
                  <a:schemeClr val="tx1"/>
                </a:solidFill>
                <a:latin typeface="+mn-lt"/>
                <a:ea typeface="+mn-ea"/>
                <a:cs typeface="+mn-cs"/>
              </a:defRPr>
            </a:lvl1pPr>
            <a:lvl2pPr marL="455321" algn="l" defTabSz="910644" rtl="0" eaLnBrk="1" latinLnBrk="0" hangingPunct="1">
              <a:defRPr kumimoji="1" sz="1800" kern="1200">
                <a:solidFill>
                  <a:schemeClr val="tx1"/>
                </a:solidFill>
                <a:latin typeface="+mn-lt"/>
                <a:ea typeface="+mn-ea"/>
                <a:cs typeface="+mn-cs"/>
              </a:defRPr>
            </a:lvl2pPr>
            <a:lvl3pPr marL="910644" algn="l" defTabSz="910644" rtl="0" eaLnBrk="1" latinLnBrk="0" hangingPunct="1">
              <a:defRPr kumimoji="1" sz="1800" kern="1200">
                <a:solidFill>
                  <a:schemeClr val="tx1"/>
                </a:solidFill>
                <a:latin typeface="+mn-lt"/>
                <a:ea typeface="+mn-ea"/>
                <a:cs typeface="+mn-cs"/>
              </a:defRPr>
            </a:lvl3pPr>
            <a:lvl4pPr marL="1365965" algn="l" defTabSz="910644" rtl="0" eaLnBrk="1" latinLnBrk="0" hangingPunct="1">
              <a:defRPr kumimoji="1" sz="1800" kern="1200">
                <a:solidFill>
                  <a:schemeClr val="tx1"/>
                </a:solidFill>
                <a:latin typeface="+mn-lt"/>
                <a:ea typeface="+mn-ea"/>
                <a:cs typeface="+mn-cs"/>
              </a:defRPr>
            </a:lvl4pPr>
            <a:lvl5pPr marL="1821285" algn="l" defTabSz="910644" rtl="0" eaLnBrk="1" latinLnBrk="0" hangingPunct="1">
              <a:defRPr kumimoji="1" sz="1800" kern="1200">
                <a:solidFill>
                  <a:schemeClr val="tx1"/>
                </a:solidFill>
                <a:latin typeface="+mn-lt"/>
                <a:ea typeface="+mn-ea"/>
                <a:cs typeface="+mn-cs"/>
              </a:defRPr>
            </a:lvl5pPr>
            <a:lvl6pPr marL="2276609" algn="l" defTabSz="910644" rtl="0" eaLnBrk="1" latinLnBrk="0" hangingPunct="1">
              <a:defRPr kumimoji="1" sz="1800" kern="1200">
                <a:solidFill>
                  <a:schemeClr val="tx1"/>
                </a:solidFill>
                <a:latin typeface="+mn-lt"/>
                <a:ea typeface="+mn-ea"/>
                <a:cs typeface="+mn-cs"/>
              </a:defRPr>
            </a:lvl6pPr>
            <a:lvl7pPr marL="2731935" algn="l" defTabSz="910644" rtl="0" eaLnBrk="1" latinLnBrk="0" hangingPunct="1">
              <a:defRPr kumimoji="1" sz="1800" kern="1200">
                <a:solidFill>
                  <a:schemeClr val="tx1"/>
                </a:solidFill>
                <a:latin typeface="+mn-lt"/>
                <a:ea typeface="+mn-ea"/>
                <a:cs typeface="+mn-cs"/>
              </a:defRPr>
            </a:lvl7pPr>
            <a:lvl8pPr marL="3187257" algn="l" defTabSz="910644" rtl="0" eaLnBrk="1" latinLnBrk="0" hangingPunct="1">
              <a:defRPr kumimoji="1" sz="1800" kern="1200">
                <a:solidFill>
                  <a:schemeClr val="tx1"/>
                </a:solidFill>
                <a:latin typeface="+mn-lt"/>
                <a:ea typeface="+mn-ea"/>
                <a:cs typeface="+mn-cs"/>
              </a:defRPr>
            </a:lvl8pPr>
            <a:lvl9pPr marL="3642580" algn="l" defTabSz="910644" rtl="0" eaLnBrk="1" latinLnBrk="0" hangingPunct="1">
              <a:defRPr kumimoji="1" sz="1800" kern="1200">
                <a:solidFill>
                  <a:schemeClr val="tx1"/>
                </a:solidFill>
                <a:latin typeface="+mn-lt"/>
                <a:ea typeface="+mn-ea"/>
                <a:cs typeface="+mn-cs"/>
              </a:defRPr>
            </a:lvl9pPr>
          </a:lstStyle>
          <a:p>
            <a:pPr algn="r" defTabSz="840615" fontAlgn="auto">
              <a:spcBef>
                <a:spcPts val="0"/>
              </a:spcBef>
              <a:spcAft>
                <a:spcPts val="0"/>
              </a:spcAft>
              <a:defRPr/>
            </a:pPr>
            <a:fld id="{E623F6BE-AA73-45AC-8696-7AF00DAEA71B}" type="slidenum">
              <a:rPr lang="ja-JP" altLang="en-US" sz="1846">
                <a:solidFill>
                  <a:prstClr val="black"/>
                </a:solidFill>
                <a:latin typeface="游ゴシック" panose="020B0400000000000000" pitchFamily="50" charset="-128"/>
                <a:ea typeface="游ゴシック" panose="020B0400000000000000" pitchFamily="50" charset="-128"/>
              </a:rPr>
              <a:pPr algn="r" defTabSz="840615" fontAlgn="auto">
                <a:spcBef>
                  <a:spcPts val="0"/>
                </a:spcBef>
                <a:spcAft>
                  <a:spcPts val="0"/>
                </a:spcAft>
                <a:defRPr/>
              </a:pPr>
              <a:t>17</a:t>
            </a:fld>
            <a:endParaRPr lang="ja-JP" altLang="en-US" sz="1846" dirty="0">
              <a:solidFill>
                <a:prstClr val="black"/>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42596566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グラフ 23">
            <a:extLst>
              <a:ext uri="{FF2B5EF4-FFF2-40B4-BE49-F238E27FC236}">
                <a16:creationId xmlns:a16="http://schemas.microsoft.com/office/drawing/2014/main" id="{7544EBBD-52A4-3C80-89A5-4AFDE77B1675}"/>
              </a:ext>
            </a:extLst>
          </p:cNvPr>
          <p:cNvGraphicFramePr>
            <a:graphicFrameLocks/>
          </p:cNvGraphicFramePr>
          <p:nvPr/>
        </p:nvGraphicFramePr>
        <p:xfrm>
          <a:off x="4842459" y="2536621"/>
          <a:ext cx="4185803" cy="358544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グラフ 11">
            <a:extLst>
              <a:ext uri="{FF2B5EF4-FFF2-40B4-BE49-F238E27FC236}">
                <a16:creationId xmlns:a16="http://schemas.microsoft.com/office/drawing/2014/main" id="{06AF798A-308C-4516-E3AE-6966CF5DC5FA}"/>
              </a:ext>
            </a:extLst>
          </p:cNvPr>
          <p:cNvGraphicFramePr>
            <a:graphicFrameLocks/>
          </p:cNvGraphicFramePr>
          <p:nvPr/>
        </p:nvGraphicFramePr>
        <p:xfrm>
          <a:off x="76074" y="2473678"/>
          <a:ext cx="3864738" cy="3955720"/>
        </p:xfrm>
        <a:graphic>
          <a:graphicData uri="http://schemas.openxmlformats.org/drawingml/2006/chart">
            <c:chart xmlns:c="http://schemas.openxmlformats.org/drawingml/2006/chart" xmlns:r="http://schemas.openxmlformats.org/officeDocument/2006/relationships" r:id="rId4"/>
          </a:graphicData>
        </a:graphic>
      </p:graphicFrame>
      <p:sp>
        <p:nvSpPr>
          <p:cNvPr id="10" name="正方形/長方形 9">
            <a:extLst>
              <a:ext uri="{FF2B5EF4-FFF2-40B4-BE49-F238E27FC236}">
                <a16:creationId xmlns:a16="http://schemas.microsoft.com/office/drawing/2014/main" id="{AA895225-8F87-92A7-9EF7-12012F523CC9}"/>
              </a:ext>
            </a:extLst>
          </p:cNvPr>
          <p:cNvSpPr/>
          <p:nvPr/>
        </p:nvSpPr>
        <p:spPr>
          <a:xfrm>
            <a:off x="4149333" y="3089033"/>
            <a:ext cx="252348" cy="234462"/>
          </a:xfrm>
          <a:prstGeom prst="rect">
            <a:avLst/>
          </a:prstGeom>
          <a:solidFill>
            <a:srgbClr val="FF0000"/>
          </a:solidFill>
          <a:ln w="19050">
            <a:solidFill>
              <a:srgbClr val="FF0000"/>
            </a:solidFill>
            <a:beve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algn="ctr" defTabSz="422039">
              <a:defRPr/>
            </a:pPr>
            <a:endParaRPr lang="en-US" altLang="ja-JP" sz="554" b="1">
              <a:solidFill>
                <a:prstClr val="white"/>
              </a:solidFill>
              <a:latin typeface="BIZ UDPゴシック"/>
              <a:ea typeface="BIZ UDPゴシック"/>
            </a:endParaRPr>
          </a:p>
        </p:txBody>
      </p:sp>
      <p:sp>
        <p:nvSpPr>
          <p:cNvPr id="9" name="正方形/長方形 8">
            <a:extLst>
              <a:ext uri="{FF2B5EF4-FFF2-40B4-BE49-F238E27FC236}">
                <a16:creationId xmlns:a16="http://schemas.microsoft.com/office/drawing/2014/main" id="{497B173E-BDDF-6176-5415-CA47CE3B86E2}"/>
              </a:ext>
            </a:extLst>
          </p:cNvPr>
          <p:cNvSpPr/>
          <p:nvPr/>
        </p:nvSpPr>
        <p:spPr>
          <a:xfrm>
            <a:off x="4149333" y="3303054"/>
            <a:ext cx="252348" cy="2017712"/>
          </a:xfrm>
          <a:prstGeom prst="rect">
            <a:avLst/>
          </a:prstGeom>
          <a:solidFill>
            <a:srgbClr val="4472C4"/>
          </a:solidFill>
          <a:ln w="19050">
            <a:solidFill>
              <a:srgbClr val="0070C0"/>
            </a:solidFill>
            <a:beve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algn="ctr" defTabSz="422039">
              <a:defRPr/>
            </a:pPr>
            <a:endParaRPr lang="en-US" altLang="ja-JP" b="1">
              <a:solidFill>
                <a:srgbClr val="FF3300"/>
              </a:solidFill>
              <a:latin typeface="BIZ UDPゴシック"/>
              <a:ea typeface="BIZ UDPゴシック"/>
            </a:endParaRPr>
          </a:p>
        </p:txBody>
      </p:sp>
      <p:sp>
        <p:nvSpPr>
          <p:cNvPr id="7" name="四角形: 角を丸くする 6">
            <a:extLst>
              <a:ext uri="{FF2B5EF4-FFF2-40B4-BE49-F238E27FC236}">
                <a16:creationId xmlns:a16="http://schemas.microsoft.com/office/drawing/2014/main" id="{240B0425-ED58-8192-1945-AB32A6BE1200}"/>
              </a:ext>
            </a:extLst>
          </p:cNvPr>
          <p:cNvSpPr/>
          <p:nvPr/>
        </p:nvSpPr>
        <p:spPr>
          <a:xfrm>
            <a:off x="85846" y="838102"/>
            <a:ext cx="8972308" cy="948620"/>
          </a:xfrm>
          <a:prstGeom prst="roundRect">
            <a:avLst/>
          </a:prstGeom>
          <a:ln w="22225">
            <a:solidFill>
              <a:schemeClr val="accent1"/>
            </a:solidFill>
          </a:ln>
        </p:spPr>
        <p:style>
          <a:lnRef idx="2">
            <a:schemeClr val="accent6"/>
          </a:lnRef>
          <a:fillRef idx="1">
            <a:schemeClr val="lt1"/>
          </a:fillRef>
          <a:effectRef idx="0">
            <a:schemeClr val="accent6"/>
          </a:effectRef>
          <a:fontRef idx="minor">
            <a:schemeClr val="dk1"/>
          </a:fontRef>
        </p:style>
        <p:txBody>
          <a:bodyPr wrap="square" lIns="0" tIns="0" rIns="0" bIns="0" rtlCol="0" anchor="t" anchorCtr="0">
            <a:noAutofit/>
          </a:bodyPr>
          <a:lstStyle/>
          <a:p>
            <a:pPr marL="168229" indent="-168229" algn="just" defTabSz="422039">
              <a:spcBef>
                <a:spcPts val="554"/>
              </a:spcBef>
              <a:defRPr/>
            </a:pPr>
            <a:r>
              <a:rPr lang="ja-JP" altLang="en-US" sz="1200" dirty="0">
                <a:solidFill>
                  <a:prstClr val="black"/>
                </a:solidFill>
                <a:latin typeface="BIZ UDPゴシック"/>
                <a:ea typeface="BIZ UDPゴシック"/>
              </a:rPr>
              <a:t>○　農泊地域への延べ宿泊者数はコロナ禍で大きく減少。インバウンドや再訪者も取り込んで、令和７年度までの</a:t>
            </a:r>
            <a:r>
              <a:rPr lang="en-US" altLang="ja-JP" sz="1200" dirty="0">
                <a:solidFill>
                  <a:prstClr val="black"/>
                </a:solidFill>
                <a:latin typeface="BIZ UDPゴシック"/>
                <a:ea typeface="BIZ UDPゴシック"/>
              </a:rPr>
              <a:t>700</a:t>
            </a:r>
            <a:r>
              <a:rPr lang="ja-JP" altLang="en-US" sz="1200" dirty="0">
                <a:solidFill>
                  <a:prstClr val="black"/>
                </a:solidFill>
                <a:latin typeface="BIZ UDPゴシック"/>
                <a:ea typeface="BIZ UDPゴシック"/>
              </a:rPr>
              <a:t>万人泊達成に向け誘客回復・増大を目指す。</a:t>
            </a:r>
            <a:endParaRPr lang="en-US" altLang="ja-JP" sz="1200" dirty="0">
              <a:solidFill>
                <a:prstClr val="black"/>
              </a:solidFill>
              <a:latin typeface="BIZ UDPゴシック"/>
              <a:ea typeface="BIZ UDPゴシック"/>
            </a:endParaRPr>
          </a:p>
          <a:p>
            <a:pPr marL="168229" indent="-168229" algn="just" defTabSz="422039">
              <a:spcBef>
                <a:spcPts val="554"/>
              </a:spcBef>
              <a:defRPr/>
            </a:pPr>
            <a:r>
              <a:rPr lang="ja-JP" altLang="en-US" sz="1200" dirty="0">
                <a:solidFill>
                  <a:prstClr val="black"/>
                </a:solidFill>
                <a:latin typeface="BIZ UDPゴシック"/>
                <a:ea typeface="BIZ UDPゴシック"/>
              </a:rPr>
              <a:t>○　農泊地域の１泊あたり平均宿泊費は観光旅行全体に比べ安価にとどまっており、農泊地域への誘客による消費効果の増大に向け、農泊の高付加価値化が課題。</a:t>
            </a:r>
          </a:p>
        </p:txBody>
      </p:sp>
      <p:sp>
        <p:nvSpPr>
          <p:cNvPr id="22" name="テキスト ボックス 21">
            <a:extLst>
              <a:ext uri="{FF2B5EF4-FFF2-40B4-BE49-F238E27FC236}">
                <a16:creationId xmlns:a16="http://schemas.microsoft.com/office/drawing/2014/main" id="{C3B1BB58-BD76-2A46-A3BC-06900CDAB364}"/>
              </a:ext>
            </a:extLst>
          </p:cNvPr>
          <p:cNvSpPr txBox="1"/>
          <p:nvPr/>
        </p:nvSpPr>
        <p:spPr>
          <a:xfrm>
            <a:off x="970327" y="2033024"/>
            <a:ext cx="2996586" cy="262829"/>
          </a:xfrm>
          <a:prstGeom prst="rect">
            <a:avLst/>
          </a:prstGeom>
          <a:noFill/>
        </p:spPr>
        <p:txBody>
          <a:bodyPr wrap="square" rtlCol="0">
            <a:spAutoFit/>
          </a:bodyPr>
          <a:lstStyle/>
          <a:p>
            <a:pPr algn="ctr" defTabSz="840610">
              <a:defRPr sz="1080" b="0" i="0" u="none" strike="noStrike" kern="1200" spc="0" baseline="0">
                <a:solidFill>
                  <a:prstClr val="black"/>
                </a:solidFill>
                <a:latin typeface="メイリオ" panose="020B0604030504040204" pitchFamily="50" charset="-128"/>
                <a:ea typeface="メイリオ" panose="020B0604030504040204" pitchFamily="50" charset="-128"/>
                <a:cs typeface="+mn-cs"/>
              </a:defRPr>
            </a:pPr>
            <a:r>
              <a:rPr lang="ja-JP" altLang="en-US" sz="1108" b="1">
                <a:solidFill>
                  <a:prstClr val="black"/>
                </a:solidFill>
                <a:latin typeface="BIZ UDPゴシック"/>
                <a:ea typeface="メイリオ" panose="020B0604030504040204" pitchFamily="50" charset="-128"/>
              </a:rPr>
              <a:t>農泊地域の</a:t>
            </a:r>
            <a:r>
              <a:rPr lang="ja-JP" altLang="ja-JP" sz="1108" b="1">
                <a:solidFill>
                  <a:prstClr val="black"/>
                </a:solidFill>
                <a:latin typeface="BIZ UDPゴシック"/>
                <a:ea typeface="メイリオ" panose="020B0604030504040204" pitchFamily="50" charset="-128"/>
              </a:rPr>
              <a:t>延べ宿泊者数</a:t>
            </a:r>
            <a:r>
              <a:rPr lang="ja-JP" altLang="en-US" sz="1108" b="1">
                <a:solidFill>
                  <a:prstClr val="black"/>
                </a:solidFill>
                <a:latin typeface="BIZ UDPゴシック"/>
                <a:ea typeface="メイリオ" panose="020B0604030504040204" pitchFamily="50" charset="-128"/>
              </a:rPr>
              <a:t>の</a:t>
            </a:r>
            <a:r>
              <a:rPr lang="ja-JP" altLang="ja-JP" sz="1108" b="1">
                <a:solidFill>
                  <a:prstClr val="black"/>
                </a:solidFill>
                <a:latin typeface="BIZ UDPゴシック"/>
                <a:ea typeface="メイリオ" panose="020B0604030504040204" pitchFamily="50" charset="-128"/>
              </a:rPr>
              <a:t>推移</a:t>
            </a:r>
          </a:p>
        </p:txBody>
      </p:sp>
      <p:cxnSp>
        <p:nvCxnSpPr>
          <p:cNvPr id="11" name="直線矢印コネクタ 10">
            <a:extLst>
              <a:ext uri="{FF2B5EF4-FFF2-40B4-BE49-F238E27FC236}">
                <a16:creationId xmlns:a16="http://schemas.microsoft.com/office/drawing/2014/main" id="{1EE23EBE-658A-A482-FB7E-6D809475E124}"/>
              </a:ext>
            </a:extLst>
          </p:cNvPr>
          <p:cNvCxnSpPr>
            <a:cxnSpLocks/>
          </p:cNvCxnSpPr>
          <p:nvPr/>
        </p:nvCxnSpPr>
        <p:spPr>
          <a:xfrm flipV="1">
            <a:off x="3822038" y="3081247"/>
            <a:ext cx="252348" cy="263954"/>
          </a:xfrm>
          <a:prstGeom prst="straightConnector1">
            <a:avLst/>
          </a:prstGeom>
          <a:noFill/>
          <a:ln w="6350" cap="flat" cmpd="sng" algn="ctr">
            <a:solidFill>
              <a:srgbClr val="FF0000"/>
            </a:solidFill>
            <a:prstDash val="dash"/>
            <a:miter lim="800000"/>
            <a:tailEnd type="triangle"/>
          </a:ln>
          <a:effectLst/>
        </p:spPr>
      </p:cxnSp>
      <p:sp>
        <p:nvSpPr>
          <p:cNvPr id="14" name="テキスト ボックス 111">
            <a:extLst>
              <a:ext uri="{FF2B5EF4-FFF2-40B4-BE49-F238E27FC236}">
                <a16:creationId xmlns:a16="http://schemas.microsoft.com/office/drawing/2014/main" id="{B9A94DCD-BBEA-A4E7-A2FF-7A59CB050932}"/>
              </a:ext>
            </a:extLst>
          </p:cNvPr>
          <p:cNvSpPr txBox="1"/>
          <p:nvPr/>
        </p:nvSpPr>
        <p:spPr>
          <a:xfrm>
            <a:off x="3881131" y="5377150"/>
            <a:ext cx="867921" cy="20589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840610">
              <a:defRPr/>
            </a:pPr>
            <a:r>
              <a:rPr lang="ja-JP" altLang="en-US" sz="738">
                <a:solidFill>
                  <a:prstClr val="black"/>
                </a:solidFill>
                <a:latin typeface="Meiryo UI" panose="020B0604030504040204" pitchFamily="50" charset="-128"/>
                <a:ea typeface="Meiryo UI" panose="020B0604030504040204" pitchFamily="50" charset="-128"/>
                <a:cs typeface="メイリオ" panose="020B0604030504040204" pitchFamily="50" charset="-128"/>
              </a:rPr>
              <a:t>・・・</a:t>
            </a:r>
            <a:r>
              <a:rPr lang="en-US" altLang="ja-JP" sz="738">
                <a:solidFill>
                  <a:prstClr val="black"/>
                </a:solidFill>
                <a:latin typeface="Meiryo UI" panose="020B0604030504040204" pitchFamily="50" charset="-128"/>
                <a:ea typeface="Meiryo UI" panose="020B0604030504040204" pitchFamily="50" charset="-128"/>
                <a:cs typeface="メイリオ" panose="020B0604030504040204" pitchFamily="50" charset="-128"/>
              </a:rPr>
              <a:t>R</a:t>
            </a:r>
            <a:r>
              <a:rPr lang="ja-JP" altLang="en-US" sz="738">
                <a:solidFill>
                  <a:prstClr val="black"/>
                </a:solidFill>
                <a:latin typeface="Meiryo UI" panose="020B0604030504040204" pitchFamily="50" charset="-128"/>
                <a:ea typeface="Meiryo UI" panose="020B0604030504040204" pitchFamily="50" charset="-128"/>
                <a:cs typeface="メイリオ" panose="020B0604030504040204" pitchFamily="50" charset="-128"/>
              </a:rPr>
              <a:t>７年度</a:t>
            </a:r>
            <a:endParaRPr lang="en-US" altLang="ja-JP" sz="738">
              <a:solidFill>
                <a:prstClr val="black"/>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23" name="テキスト ボックス 18">
            <a:extLst>
              <a:ext uri="{FF2B5EF4-FFF2-40B4-BE49-F238E27FC236}">
                <a16:creationId xmlns:a16="http://schemas.microsoft.com/office/drawing/2014/main" id="{043478AC-B793-B3CC-35A3-822A8A4417FF}"/>
              </a:ext>
            </a:extLst>
          </p:cNvPr>
          <p:cNvSpPr txBox="1"/>
          <p:nvPr/>
        </p:nvSpPr>
        <p:spPr>
          <a:xfrm>
            <a:off x="3524413" y="2439581"/>
            <a:ext cx="1502180" cy="567085"/>
          </a:xfrm>
          <a:prstGeom prst="rect">
            <a:avLst/>
          </a:prstGeom>
          <a:noFill/>
          <a:ln w="9525" cmpd="sng">
            <a:noFill/>
            <a:extLst>
              <a:ext uri="{C807C97D-BFC1-408E-A445-0C87EB9F89A2}">
                <ask:lineSketchStyleProps xmlns:ask="http://schemas.microsoft.com/office/drawing/2018/sketchyshapes">
                  <ask:type>
                    <ask:lineSketchNone/>
                  </ask:type>
                </ask:lineSketchStyleProps>
              </a:ext>
            </a:extLst>
          </a:ln>
        </p:spPr>
        <p:style>
          <a:lnRef idx="0">
            <a:scrgbClr r="0" g="0" b="0"/>
          </a:lnRef>
          <a:fillRef idx="0">
            <a:scrgbClr r="0" g="0" b="0"/>
          </a:fillRef>
          <a:effectRef idx="0">
            <a:scrgbClr r="0" g="0" b="0"/>
          </a:effectRef>
          <a:fontRef idx="minor">
            <a:schemeClr val="dk1"/>
          </a:fontRef>
        </p:style>
        <p:txBody>
          <a:bodyPr wrap="square" lIns="84406" tIns="42203" rIns="84406" bIns="42203"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844078">
              <a:defRPr/>
            </a:pPr>
            <a:r>
              <a:rPr lang="ja-JP" altLang="en-US" sz="969" b="1">
                <a:solidFill>
                  <a:srgbClr val="FF0000"/>
                </a:solidFill>
                <a:latin typeface="BIZ UDPゴシック"/>
                <a:ea typeface="BIZ UDPゴシック"/>
              </a:rPr>
              <a:t>インバウンド需要や</a:t>
            </a:r>
            <a:endParaRPr lang="en-US" altLang="ja-JP" sz="969" b="1">
              <a:solidFill>
                <a:srgbClr val="FF0000"/>
              </a:solidFill>
              <a:latin typeface="BIZ UDPゴシック"/>
              <a:ea typeface="BIZ UDPゴシック"/>
            </a:endParaRPr>
          </a:p>
          <a:p>
            <a:pPr algn="ctr" defTabSz="844078">
              <a:defRPr/>
            </a:pPr>
            <a:r>
              <a:rPr lang="en-US" altLang="ja-JP" sz="969" b="1" err="1">
                <a:solidFill>
                  <a:srgbClr val="FF0000"/>
                </a:solidFill>
                <a:latin typeface="BIZ UDPゴシック"/>
                <a:ea typeface="BIZ UDPゴシック"/>
              </a:rPr>
              <a:t>再訪者も取り込み</a:t>
            </a:r>
            <a:endParaRPr lang="en-US" sz="1015">
              <a:solidFill>
                <a:prstClr val="black"/>
              </a:solidFill>
              <a:latin typeface="BIZ UDPゴシック"/>
              <a:ea typeface="BIZ UDPゴシック"/>
            </a:endParaRPr>
          </a:p>
          <a:p>
            <a:pPr algn="ctr" defTabSz="844078">
              <a:defRPr/>
            </a:pPr>
            <a:r>
              <a:rPr lang="en-US" altLang="ja-JP" sz="969" b="1">
                <a:solidFill>
                  <a:srgbClr val="FF0000"/>
                </a:solidFill>
                <a:latin typeface="BIZ UDPゴシック"/>
                <a:ea typeface="BIZ UDPゴシック"/>
              </a:rPr>
              <a:t>700</a:t>
            </a:r>
            <a:r>
              <a:rPr lang="ja-JP" altLang="en-US" sz="969" b="1">
                <a:solidFill>
                  <a:srgbClr val="FF0000"/>
                </a:solidFill>
                <a:latin typeface="BIZ UDPゴシック"/>
                <a:ea typeface="BIZ UDPゴシック"/>
              </a:rPr>
              <a:t>万人泊を目指す</a:t>
            </a:r>
            <a:endParaRPr lang="ja-JP" altLang="en-US" sz="1015">
              <a:solidFill>
                <a:prstClr val="black"/>
              </a:solidFill>
              <a:latin typeface="BIZ UDPゴシック"/>
              <a:ea typeface="BIZ UDPゴシック"/>
            </a:endParaRPr>
          </a:p>
        </p:txBody>
      </p:sp>
      <p:sp>
        <p:nvSpPr>
          <p:cNvPr id="25" name="テキスト ボックス 24">
            <a:extLst>
              <a:ext uri="{FF2B5EF4-FFF2-40B4-BE49-F238E27FC236}">
                <a16:creationId xmlns:a16="http://schemas.microsoft.com/office/drawing/2014/main" id="{49743E92-627C-FDA9-C7AA-B8AF4EFDE282}"/>
              </a:ext>
            </a:extLst>
          </p:cNvPr>
          <p:cNvSpPr txBox="1"/>
          <p:nvPr/>
        </p:nvSpPr>
        <p:spPr>
          <a:xfrm>
            <a:off x="4401681" y="6219924"/>
            <a:ext cx="4451011" cy="291105"/>
          </a:xfrm>
          <a:prstGeom prst="rect">
            <a:avLst/>
          </a:prstGeom>
          <a:noFill/>
        </p:spPr>
        <p:txBody>
          <a:bodyPr wrap="square" rtlCol="0">
            <a:spAutoFit/>
          </a:bodyPr>
          <a:lstStyle/>
          <a:p>
            <a:pPr defTabSz="840610">
              <a:defRPr sz="1080" b="0" i="0" u="none" strike="noStrike" kern="1200" spc="0" baseline="0">
                <a:solidFill>
                  <a:prstClr val="black"/>
                </a:solidFill>
                <a:latin typeface="メイリオ" panose="020B0604030504040204" pitchFamily="50" charset="-128"/>
                <a:ea typeface="メイリオ" panose="020B0604030504040204" pitchFamily="50" charset="-128"/>
                <a:cs typeface="+mn-cs"/>
              </a:defRPr>
            </a:pPr>
            <a:r>
              <a:rPr lang="ja-JP" altLang="en-US" sz="646">
                <a:solidFill>
                  <a:prstClr val="black"/>
                </a:solidFill>
                <a:latin typeface="BIZ UDPゴシック"/>
                <a:ea typeface="メイリオ" panose="020B0604030504040204" pitchFamily="50" charset="-128"/>
                <a:cs typeface="メイリオ" panose="020B0604030504040204" pitchFamily="50" charset="-128"/>
              </a:rPr>
              <a:t>出典：農林水産省「</a:t>
            </a:r>
            <a:r>
              <a:rPr lang="ja-JP" altLang="en-US" sz="646">
                <a:solidFill>
                  <a:prstClr val="black"/>
                </a:solidFill>
                <a:latin typeface="BIZ UDPゴシック"/>
                <a:ea typeface="メイリオ" panose="020B0604030504040204" pitchFamily="50" charset="-128"/>
              </a:rPr>
              <a:t>農泊地域における令和４年度実績調査</a:t>
            </a:r>
            <a:r>
              <a:rPr lang="ja-JP" altLang="en-US" sz="646">
                <a:solidFill>
                  <a:prstClr val="black"/>
                </a:solidFill>
                <a:latin typeface="BIZ UDPゴシック"/>
                <a:ea typeface="メイリオ" panose="020B0604030504040204" pitchFamily="50" charset="-128"/>
                <a:cs typeface="メイリオ" panose="020B0604030504040204" pitchFamily="50" charset="-128"/>
              </a:rPr>
              <a:t>」（令和５年８月実施）</a:t>
            </a:r>
            <a:endParaRPr lang="ja-JP" altLang="en-US" sz="1477">
              <a:solidFill>
                <a:prstClr val="black"/>
              </a:solidFill>
              <a:latin typeface="メイリオ" panose="020B0604030504040204" pitchFamily="50" charset="-128"/>
              <a:ea typeface="メイリオ" panose="020B0604030504040204" pitchFamily="50" charset="-128"/>
            </a:endParaRPr>
          </a:p>
          <a:p>
            <a:pPr defTabSz="840610">
              <a:defRPr sz="1080" b="0" i="0" u="none" strike="noStrike" kern="1200" spc="0" baseline="0">
                <a:solidFill>
                  <a:prstClr val="black"/>
                </a:solidFill>
                <a:latin typeface="メイリオ" panose="020B0604030504040204" pitchFamily="50" charset="-128"/>
                <a:ea typeface="メイリオ" panose="020B0604030504040204" pitchFamily="50" charset="-128"/>
                <a:cs typeface="+mn-cs"/>
              </a:defRPr>
            </a:pPr>
            <a:r>
              <a:rPr lang="ja-JP" altLang="en-US" sz="646">
                <a:solidFill>
                  <a:prstClr val="black"/>
                </a:solidFill>
                <a:latin typeface="Meiryo UI" panose="020B0604030504040204" pitchFamily="50" charset="-128"/>
                <a:ea typeface="Meiryo UI" panose="020B0604030504040204" pitchFamily="50" charset="-128"/>
              </a:rPr>
              <a:t>出典：観光庁「旅行・観光消費動向調査」（</a:t>
            </a:r>
            <a:r>
              <a:rPr lang="en-US" altLang="ja-JP" sz="646">
                <a:solidFill>
                  <a:prstClr val="black"/>
                </a:solidFill>
                <a:latin typeface="Meiryo UI" panose="020B0604030504040204" pitchFamily="50" charset="-128"/>
                <a:ea typeface="Meiryo UI" panose="020B0604030504040204" pitchFamily="50" charset="-128"/>
              </a:rPr>
              <a:t>2022</a:t>
            </a:r>
            <a:r>
              <a:rPr lang="ja-JP" altLang="en-US" sz="646">
                <a:solidFill>
                  <a:prstClr val="black"/>
                </a:solidFill>
                <a:latin typeface="Meiryo UI" panose="020B0604030504040204" pitchFamily="50" charset="-128"/>
                <a:ea typeface="Meiryo UI" panose="020B0604030504040204" pitchFamily="50" charset="-128"/>
              </a:rPr>
              <a:t>年</a:t>
            </a:r>
            <a:r>
              <a:rPr lang="en-US" altLang="ja-JP" sz="646">
                <a:solidFill>
                  <a:prstClr val="black"/>
                </a:solidFill>
                <a:latin typeface="Meiryo UI" panose="020B0604030504040204" pitchFamily="50" charset="-128"/>
                <a:ea typeface="Meiryo UI" panose="020B0604030504040204" pitchFamily="50" charset="-128"/>
              </a:rPr>
              <a:t>1</a:t>
            </a:r>
            <a:r>
              <a:rPr lang="ja-JP" altLang="en-US" sz="646">
                <a:solidFill>
                  <a:prstClr val="black"/>
                </a:solidFill>
                <a:latin typeface="Meiryo UI" panose="020B0604030504040204" pitchFamily="50" charset="-128"/>
                <a:ea typeface="Meiryo UI" panose="020B0604030504040204" pitchFamily="50" charset="-128"/>
              </a:rPr>
              <a:t>～</a:t>
            </a:r>
            <a:r>
              <a:rPr lang="en-US" altLang="ja-JP" sz="646">
                <a:solidFill>
                  <a:prstClr val="black"/>
                </a:solidFill>
                <a:latin typeface="Meiryo UI" panose="020B0604030504040204" pitchFamily="50" charset="-128"/>
                <a:ea typeface="Meiryo UI" panose="020B0604030504040204" pitchFamily="50" charset="-128"/>
              </a:rPr>
              <a:t>12</a:t>
            </a:r>
            <a:r>
              <a:rPr lang="ja-JP" altLang="en-US" sz="646">
                <a:solidFill>
                  <a:prstClr val="black"/>
                </a:solidFill>
                <a:latin typeface="Meiryo UI" panose="020B0604030504040204" pitchFamily="50" charset="-128"/>
                <a:ea typeface="Meiryo UI" panose="020B0604030504040204" pitchFamily="50" charset="-128"/>
              </a:rPr>
              <a:t>月期　集計表　第</a:t>
            </a:r>
            <a:r>
              <a:rPr lang="en-US" altLang="ja-JP" sz="646">
                <a:solidFill>
                  <a:prstClr val="black"/>
                </a:solidFill>
                <a:latin typeface="Meiryo UI" panose="020B0604030504040204" pitchFamily="50" charset="-128"/>
                <a:ea typeface="Meiryo UI" panose="020B0604030504040204" pitchFamily="50" charset="-128"/>
              </a:rPr>
              <a:t>14</a:t>
            </a:r>
            <a:r>
              <a:rPr lang="ja-JP" altLang="en-US" sz="646">
                <a:solidFill>
                  <a:prstClr val="black"/>
                </a:solidFill>
                <a:latin typeface="Meiryo UI" panose="020B0604030504040204" pitchFamily="50" charset="-128"/>
                <a:ea typeface="Meiryo UI" panose="020B0604030504040204" pitchFamily="50" charset="-128"/>
              </a:rPr>
              <a:t>表　観光・レクリエーション　</a:t>
            </a:r>
            <a:r>
              <a:rPr lang="en-US" altLang="ja-JP" sz="646">
                <a:solidFill>
                  <a:prstClr val="black"/>
                </a:solidFill>
                <a:latin typeface="Meiryo UI" panose="020B0604030504040204" pitchFamily="50" charset="-128"/>
                <a:ea typeface="Meiryo UI" panose="020B0604030504040204" pitchFamily="50" charset="-128"/>
              </a:rPr>
              <a:t>1</a:t>
            </a:r>
            <a:r>
              <a:rPr lang="ja-JP" altLang="en-US" sz="646">
                <a:solidFill>
                  <a:prstClr val="black"/>
                </a:solidFill>
                <a:latin typeface="Meiryo UI" panose="020B0604030504040204" pitchFamily="50" charset="-128"/>
                <a:ea typeface="Meiryo UI" panose="020B0604030504040204" pitchFamily="50" charset="-128"/>
              </a:rPr>
              <a:t>泊あたり宿泊費）</a:t>
            </a:r>
            <a:endParaRPr lang="en-US" altLang="ja-JP" sz="646">
              <a:solidFill>
                <a:prstClr val="black"/>
              </a:solidFill>
              <a:latin typeface="Meiryo UI" panose="020B0604030504040204" pitchFamily="50" charset="-128"/>
              <a:ea typeface="Meiryo UI" panose="020B0604030504040204" pitchFamily="50" charset="-128"/>
            </a:endParaRPr>
          </a:p>
        </p:txBody>
      </p:sp>
      <p:sp>
        <p:nvSpPr>
          <p:cNvPr id="32" name="正方形/長方形 31">
            <a:extLst>
              <a:ext uri="{FF2B5EF4-FFF2-40B4-BE49-F238E27FC236}">
                <a16:creationId xmlns:a16="http://schemas.microsoft.com/office/drawing/2014/main" id="{B28C331F-D0A3-05DE-04CC-88A81A932F15}"/>
              </a:ext>
            </a:extLst>
          </p:cNvPr>
          <p:cNvSpPr/>
          <p:nvPr/>
        </p:nvSpPr>
        <p:spPr>
          <a:xfrm>
            <a:off x="2242953" y="2835372"/>
            <a:ext cx="946446" cy="297540"/>
          </a:xfrm>
          <a:prstGeom prst="rect">
            <a:avLst/>
          </a:prstGeom>
          <a:solidFill>
            <a:schemeClr val="bg1"/>
          </a:solidFill>
          <a:ln w="3175" cmpd="sng">
            <a:solidFill>
              <a:srgbClr val="FF000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4406" tIns="66462" rIns="84406" bIns="42203"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840610">
              <a:defRPr/>
            </a:pPr>
            <a:r>
              <a:rPr lang="ja-JP" altLang="en-US" sz="738">
                <a:solidFill>
                  <a:srgbClr val="FF0000"/>
                </a:solidFill>
                <a:latin typeface="メイリオ" panose="020B0604030504040204" pitchFamily="50" charset="-128"/>
                <a:ea typeface="メイリオ" panose="020B0604030504040204" pitchFamily="50" charset="-128"/>
              </a:rPr>
              <a:t>約</a:t>
            </a:r>
            <a:r>
              <a:rPr lang="en-US" altLang="ja-JP" sz="738">
                <a:solidFill>
                  <a:srgbClr val="FF0000"/>
                </a:solidFill>
                <a:latin typeface="メイリオ" panose="020B0604030504040204" pitchFamily="50" charset="-128"/>
                <a:ea typeface="メイリオ" panose="020B0604030504040204" pitchFamily="50" charset="-128"/>
              </a:rPr>
              <a:t>22</a:t>
            </a:r>
            <a:r>
              <a:rPr lang="ja-JP" altLang="en-US" sz="738">
                <a:solidFill>
                  <a:srgbClr val="FF0000"/>
                </a:solidFill>
                <a:latin typeface="メイリオ" panose="020B0604030504040204" pitchFamily="50" charset="-128"/>
                <a:ea typeface="メイリオ" panose="020B0604030504040204" pitchFamily="50" charset="-128"/>
              </a:rPr>
              <a:t>万人泊増加</a:t>
            </a:r>
            <a:endParaRPr lang="en-US" altLang="ja-JP" sz="738">
              <a:solidFill>
                <a:srgbClr val="FF0000"/>
              </a:solidFill>
              <a:latin typeface="メイリオ" panose="020B0604030504040204" pitchFamily="50" charset="-128"/>
              <a:ea typeface="メイリオ" panose="020B0604030504040204" pitchFamily="50" charset="-128"/>
            </a:endParaRPr>
          </a:p>
          <a:p>
            <a:pPr algn="ctr" defTabSz="840610">
              <a:defRPr/>
            </a:pPr>
            <a:r>
              <a:rPr lang="ja-JP" altLang="en-US" sz="738">
                <a:solidFill>
                  <a:srgbClr val="FF0000"/>
                </a:solidFill>
                <a:latin typeface="メイリオ" panose="020B0604030504040204" pitchFamily="50" charset="-128"/>
                <a:ea typeface="メイリオ" panose="020B0604030504040204" pitchFamily="50" charset="-128"/>
              </a:rPr>
              <a:t>（約</a:t>
            </a:r>
            <a:r>
              <a:rPr lang="en-US" altLang="ja-JP" sz="738">
                <a:solidFill>
                  <a:srgbClr val="FF0000"/>
                </a:solidFill>
                <a:latin typeface="メイリオ" panose="020B0604030504040204" pitchFamily="50" charset="-128"/>
                <a:ea typeface="メイリオ" panose="020B0604030504040204" pitchFamily="50" charset="-128"/>
              </a:rPr>
              <a:t>1.0</a:t>
            </a:r>
            <a:r>
              <a:rPr lang="ja-JP" altLang="en-US" sz="738">
                <a:solidFill>
                  <a:srgbClr val="FF0000"/>
                </a:solidFill>
                <a:latin typeface="メイリオ" panose="020B0604030504040204" pitchFamily="50" charset="-128"/>
                <a:ea typeface="メイリオ" panose="020B0604030504040204" pitchFamily="50" charset="-128"/>
              </a:rPr>
              <a:t>倍）</a:t>
            </a:r>
          </a:p>
        </p:txBody>
      </p:sp>
      <p:cxnSp>
        <p:nvCxnSpPr>
          <p:cNvPr id="33" name="直線矢印コネクタ 32">
            <a:extLst>
              <a:ext uri="{FF2B5EF4-FFF2-40B4-BE49-F238E27FC236}">
                <a16:creationId xmlns:a16="http://schemas.microsoft.com/office/drawing/2014/main" id="{477B6027-8707-310A-593A-DBCFCE3855D3}"/>
              </a:ext>
            </a:extLst>
          </p:cNvPr>
          <p:cNvCxnSpPr>
            <a:cxnSpLocks/>
          </p:cNvCxnSpPr>
          <p:nvPr/>
        </p:nvCxnSpPr>
        <p:spPr>
          <a:xfrm flipV="1">
            <a:off x="2054415" y="3178766"/>
            <a:ext cx="1350534" cy="69164"/>
          </a:xfrm>
          <a:prstGeom prst="straightConnector1">
            <a:avLst/>
          </a:prstGeom>
          <a:ln w="3175">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5" name="直線矢印コネクタ 34">
            <a:extLst>
              <a:ext uri="{FF2B5EF4-FFF2-40B4-BE49-F238E27FC236}">
                <a16:creationId xmlns:a16="http://schemas.microsoft.com/office/drawing/2014/main" id="{1CBAEA63-15B3-7059-C19C-9CEEE85362B7}"/>
              </a:ext>
            </a:extLst>
          </p:cNvPr>
          <p:cNvCxnSpPr>
            <a:cxnSpLocks/>
          </p:cNvCxnSpPr>
          <p:nvPr/>
        </p:nvCxnSpPr>
        <p:spPr>
          <a:xfrm>
            <a:off x="2052038" y="3345202"/>
            <a:ext cx="348950" cy="388145"/>
          </a:xfrm>
          <a:prstGeom prst="straightConnector1">
            <a:avLst/>
          </a:prstGeom>
          <a:ln w="6350">
            <a:solidFill>
              <a:srgbClr val="4472C4"/>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1" name="正方形/長方形 30">
            <a:extLst>
              <a:ext uri="{FF2B5EF4-FFF2-40B4-BE49-F238E27FC236}">
                <a16:creationId xmlns:a16="http://schemas.microsoft.com/office/drawing/2014/main" id="{D159ABB6-DBFB-D02E-A8DB-2D4C5BB6E82F}"/>
              </a:ext>
            </a:extLst>
          </p:cNvPr>
          <p:cNvSpPr/>
          <p:nvPr/>
        </p:nvSpPr>
        <p:spPr>
          <a:xfrm>
            <a:off x="2278314" y="3303052"/>
            <a:ext cx="946797" cy="258122"/>
          </a:xfrm>
          <a:prstGeom prst="rect">
            <a:avLst/>
          </a:prstGeom>
          <a:solidFill>
            <a:schemeClr val="bg1"/>
          </a:solidFill>
          <a:ln w="6350" cmpd="sng">
            <a:solidFill>
              <a:srgbClr val="4472C4"/>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4406" tIns="66462" rIns="84406" bIns="42203"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840610">
              <a:defRPr/>
            </a:pPr>
            <a:r>
              <a:rPr lang="ja-JP" altLang="en-US" sz="738">
                <a:solidFill>
                  <a:srgbClr val="4472C4"/>
                </a:solidFill>
                <a:latin typeface="メイリオ" panose="020B0604030504040204" pitchFamily="50" charset="-128"/>
                <a:ea typeface="メイリオ" panose="020B0604030504040204" pitchFamily="50" charset="-128"/>
              </a:rPr>
              <a:t>約</a:t>
            </a:r>
            <a:r>
              <a:rPr lang="en-US" altLang="ja-JP" sz="738">
                <a:solidFill>
                  <a:srgbClr val="4472C4"/>
                </a:solidFill>
                <a:latin typeface="メイリオ" panose="020B0604030504040204" pitchFamily="50" charset="-128"/>
                <a:ea typeface="メイリオ" panose="020B0604030504040204" pitchFamily="50" charset="-128"/>
              </a:rPr>
              <a:t>199</a:t>
            </a:r>
            <a:r>
              <a:rPr lang="ja-JP" altLang="en-US" sz="738">
                <a:solidFill>
                  <a:srgbClr val="4472C4"/>
                </a:solidFill>
                <a:latin typeface="メイリオ" panose="020B0604030504040204" pitchFamily="50" charset="-128"/>
                <a:ea typeface="メイリオ" panose="020B0604030504040204" pitchFamily="50" charset="-128"/>
              </a:rPr>
              <a:t>万人泊減少</a:t>
            </a:r>
            <a:endParaRPr lang="en-US" altLang="ja-JP" sz="738">
              <a:solidFill>
                <a:srgbClr val="4472C4"/>
              </a:solidFill>
              <a:latin typeface="メイリオ" panose="020B0604030504040204" pitchFamily="50" charset="-128"/>
              <a:ea typeface="メイリオ" panose="020B0604030504040204" pitchFamily="50" charset="-128"/>
            </a:endParaRPr>
          </a:p>
          <a:p>
            <a:pPr algn="ctr" defTabSz="840610">
              <a:defRPr/>
            </a:pPr>
            <a:r>
              <a:rPr lang="ja-JP" altLang="en-US" sz="738">
                <a:solidFill>
                  <a:srgbClr val="4472C4"/>
                </a:solidFill>
                <a:latin typeface="メイリオ" panose="020B0604030504040204" pitchFamily="50" charset="-128"/>
                <a:ea typeface="メイリオ" panose="020B0604030504040204" pitchFamily="50" charset="-128"/>
              </a:rPr>
              <a:t>（約</a:t>
            </a:r>
            <a:r>
              <a:rPr lang="en-US" altLang="ja-JP" sz="738">
                <a:solidFill>
                  <a:srgbClr val="4472C4"/>
                </a:solidFill>
                <a:latin typeface="メイリオ" panose="020B0604030504040204" pitchFamily="50" charset="-128"/>
                <a:ea typeface="メイリオ" panose="020B0604030504040204" pitchFamily="50" charset="-128"/>
              </a:rPr>
              <a:t>0.7</a:t>
            </a:r>
            <a:r>
              <a:rPr lang="ja-JP" altLang="en-US" sz="738">
                <a:solidFill>
                  <a:srgbClr val="4472C4"/>
                </a:solidFill>
                <a:latin typeface="メイリオ" panose="020B0604030504040204" pitchFamily="50" charset="-128"/>
                <a:ea typeface="メイリオ" panose="020B0604030504040204" pitchFamily="50" charset="-128"/>
              </a:rPr>
              <a:t>倍）</a:t>
            </a:r>
          </a:p>
        </p:txBody>
      </p:sp>
      <p:sp>
        <p:nvSpPr>
          <p:cNvPr id="48" name="テキスト ボックス 47">
            <a:extLst>
              <a:ext uri="{FF2B5EF4-FFF2-40B4-BE49-F238E27FC236}">
                <a16:creationId xmlns:a16="http://schemas.microsoft.com/office/drawing/2014/main" id="{F1AD757C-60EA-A132-40F7-FBA7720FC7C5}"/>
              </a:ext>
            </a:extLst>
          </p:cNvPr>
          <p:cNvSpPr txBox="1"/>
          <p:nvPr/>
        </p:nvSpPr>
        <p:spPr>
          <a:xfrm>
            <a:off x="5144759" y="2027983"/>
            <a:ext cx="3581207" cy="262829"/>
          </a:xfrm>
          <a:prstGeom prst="rect">
            <a:avLst/>
          </a:prstGeom>
          <a:noFill/>
        </p:spPr>
        <p:txBody>
          <a:bodyPr wrap="square" rtlCol="0">
            <a:spAutoFit/>
          </a:bodyPr>
          <a:lstStyle>
            <a:defPPr>
              <a:defRPr lang="ja-JP"/>
            </a:defPPr>
            <a:lvl1pPr marR="0" lvl="0" indent="0" algn="ctr" fontAlgn="auto">
              <a:lnSpc>
                <a:spcPct val="100000"/>
              </a:lnSpc>
              <a:spcBef>
                <a:spcPts val="0"/>
              </a:spcBef>
              <a:spcAft>
                <a:spcPts val="0"/>
              </a:spcAft>
              <a:buClrTx/>
              <a:buSzTx/>
              <a:buFontTx/>
              <a:buNone/>
              <a:tabLst/>
              <a:defRPr sz="1200" b="1" i="0" u="none" strike="noStrike" cap="none" spc="0" normalizeH="0" baseline="0">
                <a:ln>
                  <a:noFill/>
                </a:ln>
                <a:solidFill>
                  <a:prstClr val="black"/>
                </a:solidFill>
                <a:effectLst/>
                <a:uLnTx/>
                <a:uFillTx/>
                <a:latin typeface="BIZ UDPゴシック"/>
                <a:ea typeface="メイリオ" panose="020B0604030504040204" pitchFamily="50" charset="-128"/>
              </a:defRPr>
            </a:lvl1pPr>
          </a:lstStyle>
          <a:p>
            <a:pPr defTabSz="840610">
              <a:defRPr/>
            </a:pPr>
            <a:r>
              <a:rPr lang="ja-JP" altLang="ja-JP" sz="1108"/>
              <a:t>令和</a:t>
            </a:r>
            <a:r>
              <a:rPr lang="ja-JP" altLang="en-US" sz="1108"/>
              <a:t>４</a:t>
            </a:r>
            <a:r>
              <a:rPr lang="ja-JP" altLang="ja-JP" sz="1108"/>
              <a:t>年度　</a:t>
            </a:r>
            <a:r>
              <a:rPr lang="ja-JP" altLang="en-US" sz="1108"/>
              <a:t>農泊地域の平均</a:t>
            </a:r>
            <a:r>
              <a:rPr lang="ja-JP" altLang="ja-JP" sz="1108"/>
              <a:t>宿泊費</a:t>
            </a:r>
            <a:r>
              <a:rPr lang="ja-JP" altLang="en-US" sz="1108"/>
              <a:t>分布</a:t>
            </a:r>
            <a:r>
              <a:rPr lang="ja-JP" altLang="ja-JP" sz="1108"/>
              <a:t>（円／人</a:t>
            </a:r>
            <a:r>
              <a:rPr lang="ja-JP" altLang="en-US" sz="1108"/>
              <a:t>泊</a:t>
            </a:r>
            <a:r>
              <a:rPr lang="ja-JP" altLang="ja-JP" sz="1108"/>
              <a:t>）</a:t>
            </a:r>
          </a:p>
        </p:txBody>
      </p:sp>
      <p:sp>
        <p:nvSpPr>
          <p:cNvPr id="49" name="テキスト ボックス 18">
            <a:extLst>
              <a:ext uri="{FF2B5EF4-FFF2-40B4-BE49-F238E27FC236}">
                <a16:creationId xmlns:a16="http://schemas.microsoft.com/office/drawing/2014/main" id="{5D616B86-7835-C397-97CE-256AB5EC62D5}"/>
              </a:ext>
            </a:extLst>
          </p:cNvPr>
          <p:cNvSpPr txBox="1"/>
          <p:nvPr/>
        </p:nvSpPr>
        <p:spPr>
          <a:xfrm>
            <a:off x="6055563" y="3773126"/>
            <a:ext cx="876576" cy="528999"/>
          </a:xfrm>
          <a:prstGeom prst="rect">
            <a:avLst/>
          </a:prstGeom>
          <a:solidFill>
            <a:schemeClr val="bg1"/>
          </a:solidFill>
          <a:ln w="9525" cmpd="sng">
            <a:solidFill>
              <a:srgbClr val="61A235"/>
            </a:solidFill>
            <a:extLst>
              <a:ext uri="{C807C97D-BFC1-408E-A445-0C87EB9F89A2}">
                <ask:lineSketchStyleProps xmlns:ask="http://schemas.microsoft.com/office/drawing/2018/sketchyshapes">
                  <ask:type>
                    <ask:lineSketchNone/>
                  </ask:type>
                </ask:lineSketchStyleProps>
              </a:ext>
            </a:extLst>
          </a:ln>
        </p:spPr>
        <p:style>
          <a:lnRef idx="0">
            <a:scrgbClr r="0" g="0" b="0"/>
          </a:lnRef>
          <a:fillRef idx="0">
            <a:scrgbClr r="0" g="0" b="0"/>
          </a:fillRef>
          <a:effectRef idx="0">
            <a:scrgbClr r="0" g="0" b="0"/>
          </a:effectRef>
          <a:fontRef idx="minor">
            <a:schemeClr val="dk1"/>
          </a:fontRef>
        </p:style>
        <p:txBody>
          <a:bodyPr wrap="square" tIns="33231" bIns="0"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844078">
              <a:defRPr/>
            </a:pPr>
            <a:r>
              <a:rPr lang="ja-JP" altLang="en-US" sz="969" b="1">
                <a:solidFill>
                  <a:srgbClr val="00B050"/>
                </a:solidFill>
                <a:latin typeface="BIZ UDPゴシック"/>
                <a:ea typeface="BIZ UDPゴシック"/>
              </a:rPr>
              <a:t>農泊の</a:t>
            </a:r>
            <a:endParaRPr lang="en-US" altLang="ja-JP" sz="969" b="1">
              <a:solidFill>
                <a:srgbClr val="00B050"/>
              </a:solidFill>
              <a:latin typeface="BIZ UDPゴシック"/>
              <a:ea typeface="BIZ UDPゴシック"/>
            </a:endParaRPr>
          </a:p>
          <a:p>
            <a:pPr algn="ctr" defTabSz="844078">
              <a:defRPr/>
            </a:pPr>
            <a:r>
              <a:rPr lang="ja-JP" altLang="en-US" sz="969" b="1">
                <a:solidFill>
                  <a:srgbClr val="00B050"/>
                </a:solidFill>
                <a:latin typeface="BIZ UDPゴシック"/>
                <a:ea typeface="BIZ UDPゴシック"/>
              </a:rPr>
              <a:t>平均宿泊費</a:t>
            </a:r>
            <a:endParaRPr lang="en-US" altLang="ja-JP" sz="969" b="1">
              <a:solidFill>
                <a:srgbClr val="00B050"/>
              </a:solidFill>
              <a:latin typeface="BIZ UDPゴシック"/>
              <a:ea typeface="BIZ UDPゴシック"/>
            </a:endParaRPr>
          </a:p>
          <a:p>
            <a:pPr algn="ctr" defTabSz="844078">
              <a:defRPr/>
            </a:pPr>
            <a:r>
              <a:rPr lang="en-US" altLang="ja-JP" sz="969" b="1">
                <a:solidFill>
                  <a:srgbClr val="00B050"/>
                </a:solidFill>
                <a:latin typeface="BIZ UDPゴシック"/>
                <a:ea typeface="BIZ UDPゴシック"/>
              </a:rPr>
              <a:t>12,127</a:t>
            </a:r>
            <a:r>
              <a:rPr lang="ja-JP" altLang="en-US" sz="969" b="1">
                <a:solidFill>
                  <a:srgbClr val="00B050"/>
                </a:solidFill>
                <a:latin typeface="BIZ UDPゴシック"/>
                <a:ea typeface="BIZ UDPゴシック"/>
              </a:rPr>
              <a:t>円</a:t>
            </a:r>
          </a:p>
        </p:txBody>
      </p:sp>
      <p:cxnSp>
        <p:nvCxnSpPr>
          <p:cNvPr id="50" name="直線コネクタ 49">
            <a:extLst>
              <a:ext uri="{FF2B5EF4-FFF2-40B4-BE49-F238E27FC236}">
                <a16:creationId xmlns:a16="http://schemas.microsoft.com/office/drawing/2014/main" id="{CF685D99-41ED-3714-2F5D-051E5D66E8AE}"/>
              </a:ext>
            </a:extLst>
          </p:cNvPr>
          <p:cNvCxnSpPr>
            <a:cxnSpLocks/>
          </p:cNvCxnSpPr>
          <p:nvPr/>
        </p:nvCxnSpPr>
        <p:spPr>
          <a:xfrm flipH="1">
            <a:off x="6877890" y="3745670"/>
            <a:ext cx="413196" cy="643157"/>
          </a:xfrm>
          <a:prstGeom prst="line">
            <a:avLst/>
          </a:prstGeom>
          <a:ln w="127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51" name="テキスト ボックス 4">
            <a:extLst>
              <a:ext uri="{FF2B5EF4-FFF2-40B4-BE49-F238E27FC236}">
                <a16:creationId xmlns:a16="http://schemas.microsoft.com/office/drawing/2014/main" id="{F3211153-2667-A58E-BBEC-C9C0E0DE84CF}"/>
              </a:ext>
            </a:extLst>
          </p:cNvPr>
          <p:cNvSpPr txBox="1"/>
          <p:nvPr/>
        </p:nvSpPr>
        <p:spPr>
          <a:xfrm>
            <a:off x="7002318" y="3204446"/>
            <a:ext cx="974932" cy="541885"/>
          </a:xfrm>
          <a:prstGeom prst="rect">
            <a:avLst/>
          </a:prstGeom>
          <a:solidFill>
            <a:schemeClr val="lt1"/>
          </a:solidFill>
          <a:ln w="9525" cmpd="sng">
            <a:solidFill>
              <a:schemeClr val="tx1"/>
            </a:solidFill>
            <a:extLst>
              <a:ext uri="{C807C97D-BFC1-408E-A445-0C87EB9F89A2}">
                <ask:lineSketchStyleProps xmlns:ask="http://schemas.microsoft.com/office/drawing/2018/sketchyshapes">
                  <ask:type>
                    <ask:lineSketchNone/>
                  </ask:type>
                </ask:lineSketchStyleProps>
              </a:ext>
            </a:extLst>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844078">
              <a:defRPr/>
            </a:pPr>
            <a:r>
              <a:rPr lang="ja-JP" altLang="en-US" sz="969" b="1">
                <a:solidFill>
                  <a:srgbClr val="FF0000"/>
                </a:solidFill>
                <a:latin typeface="BIZ UDPゴシック"/>
                <a:ea typeface="BIZ UDPゴシック"/>
              </a:rPr>
              <a:t>観光全体</a:t>
            </a:r>
            <a:endParaRPr lang="en-US" altLang="ja-JP" sz="969" b="1">
              <a:solidFill>
                <a:srgbClr val="FF0000"/>
              </a:solidFill>
              <a:latin typeface="BIZ UDPゴシック"/>
              <a:ea typeface="BIZ UDPゴシック"/>
            </a:endParaRPr>
          </a:p>
          <a:p>
            <a:pPr algn="ctr" defTabSz="844078">
              <a:defRPr/>
            </a:pPr>
            <a:r>
              <a:rPr lang="ja-JP" altLang="en-US" sz="969" b="1">
                <a:solidFill>
                  <a:srgbClr val="FF0000"/>
                </a:solidFill>
                <a:latin typeface="BIZ UDPゴシック"/>
                <a:ea typeface="BIZ UDPゴシック"/>
              </a:rPr>
              <a:t>平均宿泊費  </a:t>
            </a:r>
            <a:endParaRPr lang="en-US" altLang="ja-JP" sz="969" b="1">
              <a:solidFill>
                <a:srgbClr val="FF0000"/>
              </a:solidFill>
              <a:latin typeface="BIZ UDPゴシック"/>
              <a:ea typeface="BIZ UDPゴシック"/>
            </a:endParaRPr>
          </a:p>
          <a:p>
            <a:pPr algn="ctr" defTabSz="844078">
              <a:defRPr/>
            </a:pPr>
            <a:r>
              <a:rPr lang="en-US" altLang="ja-JP" sz="969" b="1">
                <a:solidFill>
                  <a:srgbClr val="FF0000"/>
                </a:solidFill>
                <a:latin typeface="BIZ UDPゴシック"/>
                <a:ea typeface="BIZ UDPゴシック"/>
              </a:rPr>
              <a:t>14,069</a:t>
            </a:r>
            <a:r>
              <a:rPr lang="ja-JP" altLang="en-US" sz="969" b="1">
                <a:solidFill>
                  <a:srgbClr val="FF0000"/>
                </a:solidFill>
                <a:latin typeface="BIZ UDPゴシック"/>
                <a:ea typeface="BIZ UDPゴシック"/>
              </a:rPr>
              <a:t>円</a:t>
            </a:r>
          </a:p>
        </p:txBody>
      </p:sp>
      <p:sp>
        <p:nvSpPr>
          <p:cNvPr id="34" name="正方形/長方形 33">
            <a:extLst>
              <a:ext uri="{FF2B5EF4-FFF2-40B4-BE49-F238E27FC236}">
                <a16:creationId xmlns:a16="http://schemas.microsoft.com/office/drawing/2014/main" id="{12BD3F6C-49EA-7147-26DD-C61E42BFB4CD}"/>
              </a:ext>
            </a:extLst>
          </p:cNvPr>
          <p:cNvSpPr/>
          <p:nvPr/>
        </p:nvSpPr>
        <p:spPr bwMode="auto">
          <a:xfrm>
            <a:off x="6877891" y="3838450"/>
            <a:ext cx="2150373" cy="432509"/>
          </a:xfrm>
          <a:prstGeom prst="rect">
            <a:avLst/>
          </a:prstGeom>
          <a:noFill/>
          <a:ln w="9525" cap="flat" cmpd="sng" algn="ctr">
            <a:noFill/>
            <a:prstDash val="solid"/>
            <a:round/>
            <a:headEnd type="none" w="med" len="med"/>
            <a:tailEnd type="none" w="med" len="med"/>
          </a:ln>
          <a:effectLst/>
        </p:spPr>
        <p:txBody>
          <a:bodyPr vert="horz" wrap="square" lIns="66462" tIns="66462" rIns="99692" bIns="66462" numCol="1" rtlCol="0" anchor="t" anchorCtr="0" compatLnSpc="1">
            <a:prstTxWarp prst="textNoShape">
              <a:avLst/>
            </a:prstTxWarp>
            <a:spAutoFit/>
          </a:bodyPr>
          <a:lstStyle/>
          <a:p>
            <a:pPr marL="82064" indent="-82064" algn="ctr" defTabSz="844078">
              <a:spcAft>
                <a:spcPts val="92"/>
              </a:spcAft>
              <a:defRPr/>
            </a:pPr>
            <a:r>
              <a:rPr kumimoji="0" lang="ja-JP" altLang="en-US" sz="969" b="1" u="sng" kern="0">
                <a:solidFill>
                  <a:srgbClr val="FF0000"/>
                </a:solidFill>
                <a:latin typeface="BIZ UDPゴシック"/>
                <a:ea typeface="BIZ UDPゴシック"/>
                <a:cs typeface="メイリオ" panose="020B0604030504040204" pitchFamily="50" charset="-128"/>
              </a:rPr>
              <a:t>観光全体と比較して安価にとどまっている農泊の高付加価値化が課題</a:t>
            </a:r>
            <a:endParaRPr kumimoji="0" lang="en-US" altLang="ja-JP" sz="969" b="1" u="sng" kern="0">
              <a:solidFill>
                <a:srgbClr val="FF0000"/>
              </a:solidFill>
              <a:latin typeface="BIZ UDPゴシック"/>
              <a:ea typeface="BIZ UDPゴシック"/>
              <a:cs typeface="メイリオ" panose="020B0604030504040204" pitchFamily="50" charset="-128"/>
            </a:endParaRPr>
          </a:p>
        </p:txBody>
      </p:sp>
      <p:sp>
        <p:nvSpPr>
          <p:cNvPr id="2" name="グラフィックス 7" descr="矢印: 右回転 枠線">
            <a:extLst>
              <a:ext uri="{FF2B5EF4-FFF2-40B4-BE49-F238E27FC236}">
                <a16:creationId xmlns:a16="http://schemas.microsoft.com/office/drawing/2014/main" id="{EDCE0A41-729C-41B4-4588-1AEF15805C2B}"/>
              </a:ext>
            </a:extLst>
          </p:cNvPr>
          <p:cNvSpPr/>
          <p:nvPr/>
        </p:nvSpPr>
        <p:spPr>
          <a:xfrm rot="17075397">
            <a:off x="6577239" y="3290121"/>
            <a:ext cx="578526" cy="432895"/>
          </a:xfrm>
          <a:custGeom>
            <a:avLst/>
            <a:gdLst>
              <a:gd name="connsiteX0" fmla="*/ 3748 w 626737"/>
              <a:gd name="connsiteY0" fmla="*/ 187031 h 468970"/>
              <a:gd name="connsiteX1" fmla="*/ 6883 w 626737"/>
              <a:gd name="connsiteY1" fmla="*/ 185013 h 468970"/>
              <a:gd name="connsiteX2" fmla="*/ 76722 w 626737"/>
              <a:gd name="connsiteY2" fmla="*/ 105485 h 468970"/>
              <a:gd name="connsiteX3" fmla="*/ 183574 w 626737"/>
              <a:gd name="connsiteY3" fmla="*/ 74348 h 468970"/>
              <a:gd name="connsiteX4" fmla="*/ 230260 w 626737"/>
              <a:gd name="connsiteY4" fmla="*/ 79819 h 468970"/>
              <a:gd name="connsiteX5" fmla="*/ 348472 w 626737"/>
              <a:gd name="connsiteY5" fmla="*/ 168584 h 468970"/>
              <a:gd name="connsiteX6" fmla="*/ 374457 w 626737"/>
              <a:gd name="connsiteY6" fmla="*/ 302488 h 468970"/>
              <a:gd name="connsiteX7" fmla="*/ 280752 w 626737"/>
              <a:gd name="connsiteY7" fmla="*/ 302488 h 468970"/>
              <a:gd name="connsiteX8" fmla="*/ 453745 w 626737"/>
              <a:gd name="connsiteY8" fmla="*/ 468971 h 468970"/>
              <a:gd name="connsiteX9" fmla="*/ 626738 w 626737"/>
              <a:gd name="connsiteY9" fmla="*/ 302488 h 468970"/>
              <a:gd name="connsiteX10" fmla="*/ 533034 w 626737"/>
              <a:gd name="connsiteY10" fmla="*/ 302488 h 468970"/>
              <a:gd name="connsiteX11" fmla="*/ 496993 w 626737"/>
              <a:gd name="connsiteY11" fmla="*/ 122135 h 468970"/>
              <a:gd name="connsiteX12" fmla="*/ 314630 w 626737"/>
              <a:gd name="connsiteY12" fmla="*/ 2164 h 468970"/>
              <a:gd name="connsiteX13" fmla="*/ 277091 w 626737"/>
              <a:gd name="connsiteY13" fmla="*/ 0 h 468970"/>
              <a:gd name="connsiteX14" fmla="*/ 94057 w 626737"/>
              <a:gd name="connsiteY14" fmla="*/ 55575 h 468970"/>
              <a:gd name="connsiteX15" fmla="*/ 144 w 626737"/>
              <a:gd name="connsiteY15" fmla="*/ 182599 h 468970"/>
              <a:gd name="connsiteX16" fmla="*/ 2600 w 626737"/>
              <a:gd name="connsiteY16" fmla="*/ 186896 h 468970"/>
              <a:gd name="connsiteX17" fmla="*/ 3748 w 626737"/>
              <a:gd name="connsiteY17" fmla="*/ 187031 h 468970"/>
              <a:gd name="connsiteX18" fmla="*/ 102419 w 626737"/>
              <a:gd name="connsiteY18" fmla="*/ 66817 h 468970"/>
              <a:gd name="connsiteX19" fmla="*/ 277055 w 626737"/>
              <a:gd name="connsiteY19" fmla="*/ 13835 h 468970"/>
              <a:gd name="connsiteX20" fmla="*/ 312871 w 626737"/>
              <a:gd name="connsiteY20" fmla="*/ 15915 h 468970"/>
              <a:gd name="connsiteX21" fmla="*/ 484660 w 626737"/>
              <a:gd name="connsiteY21" fmla="*/ 129368 h 468970"/>
              <a:gd name="connsiteX22" fmla="*/ 518603 w 626737"/>
              <a:gd name="connsiteY22" fmla="*/ 302044 h 468970"/>
              <a:gd name="connsiteX23" fmla="*/ 518120 w 626737"/>
              <a:gd name="connsiteY23" fmla="*/ 316357 h 468970"/>
              <a:gd name="connsiteX24" fmla="*/ 591923 w 626737"/>
              <a:gd name="connsiteY24" fmla="*/ 316357 h 468970"/>
              <a:gd name="connsiteX25" fmla="*/ 453745 w 626737"/>
              <a:gd name="connsiteY25" fmla="*/ 449352 h 468970"/>
              <a:gd name="connsiteX26" fmla="*/ 315517 w 626737"/>
              <a:gd name="connsiteY26" fmla="*/ 316357 h 468970"/>
              <a:gd name="connsiteX27" fmla="*/ 388873 w 626737"/>
              <a:gd name="connsiteY27" fmla="*/ 316357 h 468970"/>
              <a:gd name="connsiteX28" fmla="*/ 388873 w 626737"/>
              <a:gd name="connsiteY28" fmla="*/ 295768 h 468970"/>
              <a:gd name="connsiteX29" fmla="*/ 360625 w 626737"/>
              <a:gd name="connsiteY29" fmla="*/ 161102 h 468970"/>
              <a:gd name="connsiteX30" fmla="*/ 233763 w 626737"/>
              <a:gd name="connsiteY30" fmla="*/ 66352 h 468970"/>
              <a:gd name="connsiteX31" fmla="*/ 183624 w 626737"/>
              <a:gd name="connsiteY31" fmla="*/ 60478 h 468970"/>
              <a:gd name="connsiteX32" fmla="*/ 74783 w 626737"/>
              <a:gd name="connsiteY32" fmla="*/ 90214 h 468970"/>
              <a:gd name="connsiteX33" fmla="*/ 74694 w 626737"/>
              <a:gd name="connsiteY33" fmla="*/ 90191 h 468970"/>
              <a:gd name="connsiteX34" fmla="*/ 74704 w 626737"/>
              <a:gd name="connsiteY34" fmla="*/ 90117 h 468970"/>
              <a:gd name="connsiteX35" fmla="*/ 102419 w 626737"/>
              <a:gd name="connsiteY35" fmla="*/ 66817 h 468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26737" h="468970">
                <a:moveTo>
                  <a:pt x="3748" y="187031"/>
                </a:moveTo>
                <a:cubicBezTo>
                  <a:pt x="5126" y="187047"/>
                  <a:pt x="6373" y="186245"/>
                  <a:pt x="6883" y="185013"/>
                </a:cubicBezTo>
                <a:cubicBezTo>
                  <a:pt x="21888" y="152689"/>
                  <a:pt x="46102" y="125116"/>
                  <a:pt x="76722" y="105485"/>
                </a:cubicBezTo>
                <a:cubicBezTo>
                  <a:pt x="108356" y="85169"/>
                  <a:pt x="145540" y="74334"/>
                  <a:pt x="183574" y="74348"/>
                </a:cubicBezTo>
                <a:cubicBezTo>
                  <a:pt x="199308" y="74352"/>
                  <a:pt x="214985" y="76189"/>
                  <a:pt x="230260" y="79819"/>
                </a:cubicBezTo>
                <a:cubicBezTo>
                  <a:pt x="279996" y="90915"/>
                  <a:pt x="321081" y="127669"/>
                  <a:pt x="348472" y="168584"/>
                </a:cubicBezTo>
                <a:cubicBezTo>
                  <a:pt x="375862" y="209499"/>
                  <a:pt x="374457" y="255317"/>
                  <a:pt x="374457" y="302488"/>
                </a:cubicBezTo>
                <a:lnTo>
                  <a:pt x="280752" y="302488"/>
                </a:lnTo>
                <a:lnTo>
                  <a:pt x="453745" y="468971"/>
                </a:lnTo>
                <a:lnTo>
                  <a:pt x="626738" y="302488"/>
                </a:lnTo>
                <a:lnTo>
                  <a:pt x="533034" y="302488"/>
                </a:lnTo>
                <a:cubicBezTo>
                  <a:pt x="535196" y="237994"/>
                  <a:pt x="533034" y="179049"/>
                  <a:pt x="496993" y="122135"/>
                </a:cubicBezTo>
                <a:cubicBezTo>
                  <a:pt x="456628" y="58335"/>
                  <a:pt x="392477" y="11144"/>
                  <a:pt x="314630" y="2164"/>
                </a:cubicBezTo>
                <a:cubicBezTo>
                  <a:pt x="302173" y="722"/>
                  <a:pt x="289638" y="-1"/>
                  <a:pt x="277091" y="0"/>
                </a:cubicBezTo>
                <a:cubicBezTo>
                  <a:pt x="211612" y="109"/>
                  <a:pt x="147738" y="19503"/>
                  <a:pt x="94057" y="55575"/>
                </a:cubicBezTo>
                <a:cubicBezTo>
                  <a:pt x="49749" y="87457"/>
                  <a:pt x="16912" y="131871"/>
                  <a:pt x="144" y="182599"/>
                </a:cubicBezTo>
                <a:cubicBezTo>
                  <a:pt x="-411" y="184439"/>
                  <a:pt x="689" y="186362"/>
                  <a:pt x="2600" y="186896"/>
                </a:cubicBezTo>
                <a:cubicBezTo>
                  <a:pt x="2973" y="187000"/>
                  <a:pt x="3360" y="187045"/>
                  <a:pt x="3748" y="187031"/>
                </a:cubicBezTo>
                <a:close/>
                <a:moveTo>
                  <a:pt x="102419" y="66817"/>
                </a:moveTo>
                <a:cubicBezTo>
                  <a:pt x="153600" y="32332"/>
                  <a:pt x="214570" y="13834"/>
                  <a:pt x="277055" y="13835"/>
                </a:cubicBezTo>
                <a:cubicBezTo>
                  <a:pt x="289026" y="13840"/>
                  <a:pt x="300986" y="14535"/>
                  <a:pt x="312871" y="15915"/>
                </a:cubicBezTo>
                <a:cubicBezTo>
                  <a:pt x="381463" y="23856"/>
                  <a:pt x="444058" y="65208"/>
                  <a:pt x="484660" y="129368"/>
                </a:cubicBezTo>
                <a:cubicBezTo>
                  <a:pt x="519504" y="184368"/>
                  <a:pt x="520600" y="242440"/>
                  <a:pt x="518603" y="302044"/>
                </a:cubicBezTo>
                <a:lnTo>
                  <a:pt x="518120" y="316357"/>
                </a:lnTo>
                <a:lnTo>
                  <a:pt x="591923" y="316357"/>
                </a:lnTo>
                <a:lnTo>
                  <a:pt x="453745" y="449352"/>
                </a:lnTo>
                <a:lnTo>
                  <a:pt x="315517" y="316357"/>
                </a:lnTo>
                <a:lnTo>
                  <a:pt x="388873" y="316357"/>
                </a:lnTo>
                <a:lnTo>
                  <a:pt x="388873" y="295768"/>
                </a:lnTo>
                <a:cubicBezTo>
                  <a:pt x="388945" y="250415"/>
                  <a:pt x="389010" y="203536"/>
                  <a:pt x="360625" y="161102"/>
                </a:cubicBezTo>
                <a:cubicBezTo>
                  <a:pt x="341105" y="131934"/>
                  <a:pt x="298636" y="80832"/>
                  <a:pt x="233763" y="66352"/>
                </a:cubicBezTo>
                <a:cubicBezTo>
                  <a:pt x="217357" y="62457"/>
                  <a:pt x="200522" y="60485"/>
                  <a:pt x="183624" y="60478"/>
                </a:cubicBezTo>
                <a:cubicBezTo>
                  <a:pt x="145173" y="60440"/>
                  <a:pt x="107475" y="70740"/>
                  <a:pt x="74783" y="90214"/>
                </a:cubicBezTo>
                <a:cubicBezTo>
                  <a:pt x="74752" y="90232"/>
                  <a:pt x="74712" y="90221"/>
                  <a:pt x="74694" y="90191"/>
                </a:cubicBezTo>
                <a:cubicBezTo>
                  <a:pt x="74681" y="90167"/>
                  <a:pt x="74684" y="90137"/>
                  <a:pt x="74704" y="90117"/>
                </a:cubicBezTo>
                <a:cubicBezTo>
                  <a:pt x="83286" y="81657"/>
                  <a:pt x="92554" y="73866"/>
                  <a:pt x="102419" y="66817"/>
                </a:cubicBezTo>
                <a:close/>
              </a:path>
            </a:pathLst>
          </a:custGeom>
          <a:solidFill>
            <a:srgbClr val="FF0000"/>
          </a:solidFill>
          <a:ln w="7144" cap="flat">
            <a:solidFill>
              <a:srgbClr val="FF0000"/>
            </a:solidFill>
            <a:prstDash val="solid"/>
            <a:miter/>
          </a:ln>
        </p:spPr>
        <p:txBody>
          <a:bodyPr rtlCol="0" anchor="ctr"/>
          <a:lstStyle/>
          <a:p>
            <a:pPr defTabSz="840610">
              <a:defRPr/>
            </a:pPr>
            <a:endParaRPr lang="ja-JP" altLang="en-US">
              <a:solidFill>
                <a:prstClr val="black"/>
              </a:solidFill>
              <a:latin typeface="BIZ UDPゴシック"/>
              <a:ea typeface="BIZ UDPゴシック"/>
            </a:endParaRPr>
          </a:p>
        </p:txBody>
      </p:sp>
      <p:sp>
        <p:nvSpPr>
          <p:cNvPr id="13" name="テキスト ボックス 12">
            <a:extLst>
              <a:ext uri="{FF2B5EF4-FFF2-40B4-BE49-F238E27FC236}">
                <a16:creationId xmlns:a16="http://schemas.microsoft.com/office/drawing/2014/main" id="{55B36C09-AD76-3479-A27B-436794EFA2BC}"/>
              </a:ext>
            </a:extLst>
          </p:cNvPr>
          <p:cNvSpPr txBox="1"/>
          <p:nvPr/>
        </p:nvSpPr>
        <p:spPr>
          <a:xfrm>
            <a:off x="217357" y="6247883"/>
            <a:ext cx="3307057" cy="191719"/>
          </a:xfrm>
          <a:prstGeom prst="rect">
            <a:avLst/>
          </a:prstGeom>
          <a:noFill/>
        </p:spPr>
        <p:txBody>
          <a:bodyPr wrap="square">
            <a:spAutoFit/>
          </a:bodyPr>
          <a:lstStyle/>
          <a:p>
            <a:pPr defTabSz="840610">
              <a:defRPr/>
            </a:pPr>
            <a:r>
              <a:rPr lang="ja-JP" altLang="en-US" sz="646">
                <a:solidFill>
                  <a:prstClr val="black"/>
                </a:solidFill>
                <a:latin typeface="BIZ UDPゴシック"/>
                <a:ea typeface="メイリオ" panose="020B0604030504040204" pitchFamily="50" charset="-128"/>
                <a:cs typeface="メイリオ" panose="020B0604030504040204" pitchFamily="50" charset="-128"/>
              </a:rPr>
              <a:t>出典：農林水産省「</a:t>
            </a:r>
            <a:r>
              <a:rPr lang="ja-JP" altLang="en-US" sz="646">
                <a:solidFill>
                  <a:prstClr val="black"/>
                </a:solidFill>
                <a:latin typeface="BIZ UDPゴシック"/>
                <a:ea typeface="メイリオ" panose="020B0604030504040204" pitchFamily="50" charset="-128"/>
              </a:rPr>
              <a:t>農泊地域における令和４年度実績調査</a:t>
            </a:r>
            <a:r>
              <a:rPr lang="ja-JP" altLang="en-US" sz="646">
                <a:solidFill>
                  <a:prstClr val="black"/>
                </a:solidFill>
                <a:latin typeface="BIZ UDPゴシック"/>
                <a:ea typeface="メイリオ" panose="020B0604030504040204" pitchFamily="50" charset="-128"/>
                <a:cs typeface="メイリオ" panose="020B0604030504040204" pitchFamily="50" charset="-128"/>
              </a:rPr>
              <a:t>」（令和５年８月実施）</a:t>
            </a:r>
            <a:endParaRPr lang="ja-JP" altLang="en-US" sz="1477">
              <a:solidFill>
                <a:prstClr val="black"/>
              </a:solidFill>
              <a:latin typeface="BIZ UDPゴシック"/>
              <a:ea typeface="BIZ UDPゴシック"/>
            </a:endParaRPr>
          </a:p>
        </p:txBody>
      </p:sp>
      <p:sp>
        <p:nvSpPr>
          <p:cNvPr id="16" name="テキスト ボックス 15">
            <a:extLst>
              <a:ext uri="{FF2B5EF4-FFF2-40B4-BE49-F238E27FC236}">
                <a16:creationId xmlns:a16="http://schemas.microsoft.com/office/drawing/2014/main" id="{49236AF0-804C-88EC-BADF-6A567F34E1D9}"/>
              </a:ext>
            </a:extLst>
          </p:cNvPr>
          <p:cNvSpPr txBox="1"/>
          <p:nvPr/>
        </p:nvSpPr>
        <p:spPr>
          <a:xfrm>
            <a:off x="9299821" y="3396089"/>
            <a:ext cx="1216101" cy="319446"/>
          </a:xfrm>
          <a:prstGeom prst="rect">
            <a:avLst/>
          </a:prstGeom>
          <a:noFill/>
        </p:spPr>
        <p:txBody>
          <a:bodyPr wrap="square">
            <a:spAutoFit/>
          </a:bodyPr>
          <a:lstStyle/>
          <a:p>
            <a:pPr defTabSz="840610">
              <a:defRPr/>
            </a:pPr>
            <a:r>
              <a:rPr lang="ja-JP" altLang="en-US" sz="738">
                <a:solidFill>
                  <a:prstClr val="black"/>
                </a:solidFill>
                <a:latin typeface="BIZ UDPゴシック"/>
                <a:ea typeface="メイリオ" panose="020B0604030504040204" pitchFamily="50" charset="-128"/>
                <a:cs typeface="メイリオ" panose="020B0604030504040204" pitchFamily="50" charset="-128"/>
              </a:rPr>
              <a:t>左は</a:t>
            </a:r>
            <a:r>
              <a:rPr lang="en-US" altLang="ja-JP" sz="738">
                <a:solidFill>
                  <a:prstClr val="black"/>
                </a:solidFill>
                <a:latin typeface="BIZ UDPゴシック"/>
                <a:ea typeface="メイリオ" panose="020B0604030504040204" pitchFamily="50" charset="-128"/>
                <a:cs typeface="メイリオ" panose="020B0604030504040204" pitchFamily="50" charset="-128"/>
              </a:rPr>
              <a:t>N=</a:t>
            </a:r>
            <a:r>
              <a:rPr lang="en-US" altLang="ja-JP" sz="738">
                <a:solidFill>
                  <a:prstClr val="black"/>
                </a:solidFill>
                <a:latin typeface="BIZ UDPゴシック"/>
                <a:ea typeface="Meiryo UI" panose="020B0604030504040204" pitchFamily="50" charset="-128"/>
                <a:cs typeface="メイリオ" panose="020B0604030504040204" pitchFamily="50" charset="-128"/>
              </a:rPr>
              <a:t>528</a:t>
            </a:r>
            <a:r>
              <a:rPr lang="ja-JP" altLang="en-US" sz="738">
                <a:solidFill>
                  <a:prstClr val="black"/>
                </a:solidFill>
                <a:latin typeface="BIZ UDPゴシック"/>
                <a:ea typeface="Meiryo UI" panose="020B0604030504040204" pitchFamily="50" charset="-128"/>
                <a:cs typeface="メイリオ" panose="020B0604030504040204" pitchFamily="50" charset="-128"/>
              </a:rPr>
              <a:t>地域協議会</a:t>
            </a:r>
            <a:endParaRPr lang="en-US" altLang="ja-JP" sz="738">
              <a:solidFill>
                <a:prstClr val="black"/>
              </a:solidFill>
              <a:latin typeface="BIZ UDPゴシック"/>
              <a:ea typeface="Meiryo UI" panose="020B0604030504040204" pitchFamily="50" charset="-128"/>
              <a:cs typeface="メイリオ" panose="020B0604030504040204" pitchFamily="50" charset="-128"/>
            </a:endParaRPr>
          </a:p>
          <a:p>
            <a:pPr defTabSz="840610">
              <a:defRPr/>
            </a:pPr>
            <a:r>
              <a:rPr lang="ja-JP" altLang="en-US" sz="738">
                <a:solidFill>
                  <a:prstClr val="black"/>
                </a:solidFill>
                <a:latin typeface="BIZ UDPゴシック"/>
                <a:ea typeface="Meiryo UI" panose="020B0604030504040204" pitchFamily="50" charset="-128"/>
                <a:cs typeface="メイリオ" panose="020B0604030504040204" pitchFamily="50" charset="-128"/>
              </a:rPr>
              <a:t>右は</a:t>
            </a:r>
            <a:r>
              <a:rPr lang="en-US" altLang="ja-JP" sz="738">
                <a:solidFill>
                  <a:prstClr val="black"/>
                </a:solidFill>
                <a:latin typeface="BIZ UDPゴシック"/>
                <a:ea typeface="メイリオ" panose="020B0604030504040204" pitchFamily="50" charset="-128"/>
                <a:cs typeface="メイリオ" panose="020B0604030504040204" pitchFamily="50" charset="-128"/>
              </a:rPr>
              <a:t>N=</a:t>
            </a:r>
            <a:r>
              <a:rPr lang="en-US" altLang="ja-JP" sz="738">
                <a:solidFill>
                  <a:prstClr val="black"/>
                </a:solidFill>
                <a:latin typeface="BIZ UDPゴシック"/>
                <a:ea typeface="Meiryo UI" panose="020B0604030504040204" pitchFamily="50" charset="-128"/>
                <a:cs typeface="メイリオ" panose="020B0604030504040204" pitchFamily="50" charset="-128"/>
              </a:rPr>
              <a:t>489</a:t>
            </a:r>
            <a:r>
              <a:rPr lang="ja-JP" altLang="en-US" sz="738">
                <a:solidFill>
                  <a:prstClr val="black"/>
                </a:solidFill>
                <a:latin typeface="BIZ UDPゴシック"/>
                <a:ea typeface="Meiryo UI" panose="020B0604030504040204" pitchFamily="50" charset="-128"/>
                <a:cs typeface="メイリオ" panose="020B0604030504040204" pitchFamily="50" charset="-128"/>
              </a:rPr>
              <a:t>地域協議会</a:t>
            </a:r>
            <a:r>
              <a:rPr lang="en-US" altLang="ja-JP" sz="738">
                <a:solidFill>
                  <a:prstClr val="black"/>
                </a:solidFill>
                <a:latin typeface="BIZ UDPゴシック"/>
                <a:ea typeface="Meiryo UI" panose="020B0604030504040204" pitchFamily="50" charset="-128"/>
                <a:cs typeface="メイリオ" panose="020B0604030504040204" pitchFamily="50" charset="-128"/>
              </a:rPr>
              <a:t> </a:t>
            </a:r>
            <a:endParaRPr lang="ja-JP" altLang="en-US">
              <a:solidFill>
                <a:prstClr val="black"/>
              </a:solidFill>
              <a:latin typeface="BIZ UDPゴシック"/>
              <a:ea typeface="BIZ UDPゴシック"/>
            </a:endParaRPr>
          </a:p>
        </p:txBody>
      </p:sp>
      <p:sp>
        <p:nvSpPr>
          <p:cNvPr id="4" name="テキスト ボックス 3">
            <a:extLst>
              <a:ext uri="{FF2B5EF4-FFF2-40B4-BE49-F238E27FC236}">
                <a16:creationId xmlns:a16="http://schemas.microsoft.com/office/drawing/2014/main" id="{A1D32D05-DA57-C7F3-275F-9BB408E3CD05}"/>
              </a:ext>
            </a:extLst>
          </p:cNvPr>
          <p:cNvSpPr txBox="1"/>
          <p:nvPr/>
        </p:nvSpPr>
        <p:spPr>
          <a:xfrm>
            <a:off x="4074387" y="3096608"/>
            <a:ext cx="409291" cy="205890"/>
          </a:xfrm>
          <a:prstGeom prst="rect">
            <a:avLst/>
          </a:prstGeom>
          <a:noFill/>
        </p:spPr>
        <p:txBody>
          <a:bodyPr wrap="square">
            <a:spAutoFit/>
          </a:bodyPr>
          <a:lstStyle/>
          <a:p>
            <a:pPr algn="ctr" defTabSz="422039">
              <a:defRPr/>
            </a:pPr>
            <a:r>
              <a:rPr lang="en-US" altLang="ja-JP" sz="738" b="1">
                <a:solidFill>
                  <a:prstClr val="white"/>
                </a:solidFill>
                <a:latin typeface="BIZ UDPゴシック"/>
                <a:ea typeface="BIZ UDPゴシック"/>
              </a:rPr>
              <a:t>10%</a:t>
            </a:r>
          </a:p>
        </p:txBody>
      </p:sp>
      <p:sp>
        <p:nvSpPr>
          <p:cNvPr id="19" name="テキスト ボックス 18">
            <a:extLst>
              <a:ext uri="{FF2B5EF4-FFF2-40B4-BE49-F238E27FC236}">
                <a16:creationId xmlns:a16="http://schemas.microsoft.com/office/drawing/2014/main" id="{D667D66E-47FE-5429-3471-F551FA401E35}"/>
              </a:ext>
            </a:extLst>
          </p:cNvPr>
          <p:cNvSpPr txBox="1"/>
          <p:nvPr/>
        </p:nvSpPr>
        <p:spPr>
          <a:xfrm>
            <a:off x="0" y="162976"/>
            <a:ext cx="9144000" cy="400110"/>
          </a:xfrm>
          <a:prstGeom prst="rect">
            <a:avLst/>
          </a:prstGeom>
          <a:noFill/>
        </p:spPr>
        <p:txBody>
          <a:bodyPr wrap="square" rtlCol="0">
            <a:spAutoFit/>
          </a:bodyPr>
          <a:lstStyle/>
          <a:p>
            <a:pPr algn="ctr" defTabSz="422041" fontAlgn="auto">
              <a:spcBef>
                <a:spcPts val="0"/>
              </a:spcBef>
              <a:spcAft>
                <a:spcPts val="0"/>
              </a:spcAft>
              <a:defRPr/>
            </a:pPr>
            <a:r>
              <a:rPr lang="ja-JP" altLang="en-US" sz="2000" b="1" dirty="0">
                <a:solidFill>
                  <a:prstClr val="black"/>
                </a:solidFill>
                <a:latin typeface="Meiryo UI" panose="020B0604030504040204" pitchFamily="50" charset="-128"/>
                <a:ea typeface="Meiryo UI" panose="020B0604030504040204" pitchFamily="50" charset="-128"/>
              </a:rPr>
              <a:t>農泊の現状</a:t>
            </a:r>
          </a:p>
        </p:txBody>
      </p:sp>
      <p:sp>
        <p:nvSpPr>
          <p:cNvPr id="3" name="スライド番号プレースホルダー 1">
            <a:extLst>
              <a:ext uri="{FF2B5EF4-FFF2-40B4-BE49-F238E27FC236}">
                <a16:creationId xmlns:a16="http://schemas.microsoft.com/office/drawing/2014/main" id="{26A569D6-7E73-CCE5-AE74-1695CD4FBFD5}"/>
              </a:ext>
            </a:extLst>
          </p:cNvPr>
          <p:cNvSpPr txBox="1">
            <a:spLocks/>
          </p:cNvSpPr>
          <p:nvPr/>
        </p:nvSpPr>
        <p:spPr>
          <a:xfrm>
            <a:off x="7044235" y="6463215"/>
            <a:ext cx="2057400" cy="337038"/>
          </a:xfrm>
          <a:prstGeom prst="rect">
            <a:avLst/>
          </a:prstGeom>
        </p:spPr>
        <p:txBody>
          <a:bodyPr/>
          <a:lstStyle>
            <a:defPPr>
              <a:defRPr lang="ja-JP"/>
            </a:defPPr>
            <a:lvl1pPr marL="0" algn="l" defTabSz="910644" rtl="0" eaLnBrk="1" latinLnBrk="0" hangingPunct="1">
              <a:defRPr kumimoji="1" sz="1800" kern="1200">
                <a:solidFill>
                  <a:schemeClr val="tx1"/>
                </a:solidFill>
                <a:latin typeface="+mn-lt"/>
                <a:ea typeface="+mn-ea"/>
                <a:cs typeface="+mn-cs"/>
              </a:defRPr>
            </a:lvl1pPr>
            <a:lvl2pPr marL="455321" algn="l" defTabSz="910644" rtl="0" eaLnBrk="1" latinLnBrk="0" hangingPunct="1">
              <a:defRPr kumimoji="1" sz="1800" kern="1200">
                <a:solidFill>
                  <a:schemeClr val="tx1"/>
                </a:solidFill>
                <a:latin typeface="+mn-lt"/>
                <a:ea typeface="+mn-ea"/>
                <a:cs typeface="+mn-cs"/>
              </a:defRPr>
            </a:lvl2pPr>
            <a:lvl3pPr marL="910644" algn="l" defTabSz="910644" rtl="0" eaLnBrk="1" latinLnBrk="0" hangingPunct="1">
              <a:defRPr kumimoji="1" sz="1800" kern="1200">
                <a:solidFill>
                  <a:schemeClr val="tx1"/>
                </a:solidFill>
                <a:latin typeface="+mn-lt"/>
                <a:ea typeface="+mn-ea"/>
                <a:cs typeface="+mn-cs"/>
              </a:defRPr>
            </a:lvl3pPr>
            <a:lvl4pPr marL="1365965" algn="l" defTabSz="910644" rtl="0" eaLnBrk="1" latinLnBrk="0" hangingPunct="1">
              <a:defRPr kumimoji="1" sz="1800" kern="1200">
                <a:solidFill>
                  <a:schemeClr val="tx1"/>
                </a:solidFill>
                <a:latin typeface="+mn-lt"/>
                <a:ea typeface="+mn-ea"/>
                <a:cs typeface="+mn-cs"/>
              </a:defRPr>
            </a:lvl4pPr>
            <a:lvl5pPr marL="1821285" algn="l" defTabSz="910644" rtl="0" eaLnBrk="1" latinLnBrk="0" hangingPunct="1">
              <a:defRPr kumimoji="1" sz="1800" kern="1200">
                <a:solidFill>
                  <a:schemeClr val="tx1"/>
                </a:solidFill>
                <a:latin typeface="+mn-lt"/>
                <a:ea typeface="+mn-ea"/>
                <a:cs typeface="+mn-cs"/>
              </a:defRPr>
            </a:lvl5pPr>
            <a:lvl6pPr marL="2276609" algn="l" defTabSz="910644" rtl="0" eaLnBrk="1" latinLnBrk="0" hangingPunct="1">
              <a:defRPr kumimoji="1" sz="1800" kern="1200">
                <a:solidFill>
                  <a:schemeClr val="tx1"/>
                </a:solidFill>
                <a:latin typeface="+mn-lt"/>
                <a:ea typeface="+mn-ea"/>
                <a:cs typeface="+mn-cs"/>
              </a:defRPr>
            </a:lvl6pPr>
            <a:lvl7pPr marL="2731935" algn="l" defTabSz="910644" rtl="0" eaLnBrk="1" latinLnBrk="0" hangingPunct="1">
              <a:defRPr kumimoji="1" sz="1800" kern="1200">
                <a:solidFill>
                  <a:schemeClr val="tx1"/>
                </a:solidFill>
                <a:latin typeface="+mn-lt"/>
                <a:ea typeface="+mn-ea"/>
                <a:cs typeface="+mn-cs"/>
              </a:defRPr>
            </a:lvl7pPr>
            <a:lvl8pPr marL="3187257" algn="l" defTabSz="910644" rtl="0" eaLnBrk="1" latinLnBrk="0" hangingPunct="1">
              <a:defRPr kumimoji="1" sz="1800" kern="1200">
                <a:solidFill>
                  <a:schemeClr val="tx1"/>
                </a:solidFill>
                <a:latin typeface="+mn-lt"/>
                <a:ea typeface="+mn-ea"/>
                <a:cs typeface="+mn-cs"/>
              </a:defRPr>
            </a:lvl8pPr>
            <a:lvl9pPr marL="3642580" algn="l" defTabSz="910644" rtl="0" eaLnBrk="1" latinLnBrk="0" hangingPunct="1">
              <a:defRPr kumimoji="1" sz="1800" kern="1200">
                <a:solidFill>
                  <a:schemeClr val="tx1"/>
                </a:solidFill>
                <a:latin typeface="+mn-lt"/>
                <a:ea typeface="+mn-ea"/>
                <a:cs typeface="+mn-cs"/>
              </a:defRPr>
            </a:lvl9pPr>
          </a:lstStyle>
          <a:p>
            <a:pPr algn="r" defTabSz="840615" fontAlgn="auto">
              <a:spcBef>
                <a:spcPts val="0"/>
              </a:spcBef>
              <a:spcAft>
                <a:spcPts val="0"/>
              </a:spcAft>
              <a:defRPr/>
            </a:pPr>
            <a:fld id="{E623F6BE-AA73-45AC-8696-7AF00DAEA71B}" type="slidenum">
              <a:rPr lang="ja-JP" altLang="en-US" sz="1846">
                <a:solidFill>
                  <a:prstClr val="black"/>
                </a:solidFill>
                <a:latin typeface="游ゴシック" panose="020B0400000000000000" pitchFamily="50" charset="-128"/>
                <a:ea typeface="游ゴシック" panose="020B0400000000000000" pitchFamily="50" charset="-128"/>
              </a:rPr>
              <a:pPr algn="r" defTabSz="840615" fontAlgn="auto">
                <a:spcBef>
                  <a:spcPts val="0"/>
                </a:spcBef>
                <a:spcAft>
                  <a:spcPts val="0"/>
                </a:spcAft>
                <a:defRPr/>
              </a:pPr>
              <a:t>18</a:t>
            </a:fld>
            <a:endParaRPr lang="ja-JP" altLang="en-US" sz="1846" dirty="0">
              <a:solidFill>
                <a:prstClr val="black"/>
              </a:solidFill>
              <a:latin typeface="游ゴシック" panose="020B0400000000000000" pitchFamily="50" charset="-128"/>
              <a:ea typeface="游ゴシック" panose="020B0400000000000000" pitchFamily="50" charset="-128"/>
            </a:endParaRPr>
          </a:p>
        </p:txBody>
      </p:sp>
      <p:cxnSp>
        <p:nvCxnSpPr>
          <p:cNvPr id="6" name="直線コネクタ 39">
            <a:extLst>
              <a:ext uri="{FF2B5EF4-FFF2-40B4-BE49-F238E27FC236}">
                <a16:creationId xmlns:a16="http://schemas.microsoft.com/office/drawing/2014/main" id="{E3BA2EA7-0ED2-FB17-47E1-8B539D7982EE}"/>
              </a:ext>
            </a:extLst>
          </p:cNvPr>
          <p:cNvCxnSpPr>
            <a:cxnSpLocks/>
          </p:cNvCxnSpPr>
          <p:nvPr/>
        </p:nvCxnSpPr>
        <p:spPr>
          <a:xfrm>
            <a:off x="0" y="660641"/>
            <a:ext cx="9144000" cy="0"/>
          </a:xfrm>
          <a:prstGeom prst="line">
            <a:avLst/>
          </a:prstGeom>
          <a:ln w="63500" cmpd="thickThin">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68553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グラフィックス 7" descr="矢印: 左回転 単色塗りつぶし">
            <a:extLst>
              <a:ext uri="{FF2B5EF4-FFF2-40B4-BE49-F238E27FC236}">
                <a16:creationId xmlns:a16="http://schemas.microsoft.com/office/drawing/2014/main" id="{435C7284-BBE1-7D93-FE2D-58CEA4F3A73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7085728">
            <a:off x="4335595" y="4790984"/>
            <a:ext cx="1251336" cy="1251336"/>
          </a:xfrm>
          <a:prstGeom prst="rect">
            <a:avLst/>
          </a:prstGeom>
        </p:spPr>
      </p:pic>
      <p:pic>
        <p:nvPicPr>
          <p:cNvPr id="44" name="グラフィックス 43" descr="矢印: 左回転 単色塗りつぶし">
            <a:extLst>
              <a:ext uri="{FF2B5EF4-FFF2-40B4-BE49-F238E27FC236}">
                <a16:creationId xmlns:a16="http://schemas.microsoft.com/office/drawing/2014/main" id="{9EFA93EE-F122-63D1-8C2C-1EF60327692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9590420">
            <a:off x="7815173" y="5448020"/>
            <a:ext cx="1220689" cy="1220689"/>
          </a:xfrm>
          <a:prstGeom prst="rect">
            <a:avLst/>
          </a:prstGeom>
        </p:spPr>
      </p:pic>
      <p:sp>
        <p:nvSpPr>
          <p:cNvPr id="25" name="四角形: 角を丸くする 24">
            <a:extLst>
              <a:ext uri="{FF2B5EF4-FFF2-40B4-BE49-F238E27FC236}">
                <a16:creationId xmlns:a16="http://schemas.microsoft.com/office/drawing/2014/main" id="{CB38724C-3BCA-3630-25CD-CD1203672AFD}"/>
              </a:ext>
            </a:extLst>
          </p:cNvPr>
          <p:cNvSpPr/>
          <p:nvPr/>
        </p:nvSpPr>
        <p:spPr>
          <a:xfrm>
            <a:off x="83093" y="2422079"/>
            <a:ext cx="4390853" cy="3441833"/>
          </a:xfrm>
          <a:prstGeom prst="roundRect">
            <a:avLst>
              <a:gd name="adj" fmla="val 11534"/>
            </a:avLst>
          </a:prstGeom>
          <a:noFill/>
          <a:ln w="19050">
            <a:solidFill>
              <a:schemeClr val="accent1"/>
            </a:solidFill>
            <a:beve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algn="just" defTabSz="844083" fontAlgn="auto">
              <a:spcBef>
                <a:spcPts val="0"/>
              </a:spcBef>
              <a:spcAft>
                <a:spcPts val="0"/>
              </a:spcAft>
              <a:defRPr/>
            </a:pPr>
            <a:endParaRPr lang="ja-JP" altLang="en-US" sz="1292">
              <a:solidFill>
                <a:prstClr val="black"/>
              </a:solidFill>
              <a:latin typeface="BIZ UDPゴシック"/>
              <a:ea typeface="BIZ UDPゴシック"/>
            </a:endParaRPr>
          </a:p>
        </p:txBody>
      </p:sp>
      <p:sp>
        <p:nvSpPr>
          <p:cNvPr id="7" name="四角形: 角を丸くする 6">
            <a:extLst>
              <a:ext uri="{FF2B5EF4-FFF2-40B4-BE49-F238E27FC236}">
                <a16:creationId xmlns:a16="http://schemas.microsoft.com/office/drawing/2014/main" id="{240B0425-ED58-8192-1945-AB32A6BE1200}"/>
              </a:ext>
            </a:extLst>
          </p:cNvPr>
          <p:cNvSpPr/>
          <p:nvPr/>
        </p:nvSpPr>
        <p:spPr>
          <a:xfrm>
            <a:off x="85846" y="785276"/>
            <a:ext cx="8972308" cy="1268592"/>
          </a:xfrm>
          <a:prstGeom prst="roundRect">
            <a:avLst>
              <a:gd name="adj" fmla="val 12162"/>
            </a:avLst>
          </a:prstGeom>
          <a:ln w="22225">
            <a:solidFill>
              <a:srgbClr val="00B050"/>
            </a:solidFill>
          </a:ln>
        </p:spPr>
        <p:style>
          <a:lnRef idx="2">
            <a:schemeClr val="accent6"/>
          </a:lnRef>
          <a:fillRef idx="1">
            <a:schemeClr val="lt1"/>
          </a:fillRef>
          <a:effectRef idx="0">
            <a:schemeClr val="accent6"/>
          </a:effectRef>
          <a:fontRef idx="minor">
            <a:schemeClr val="dk1"/>
          </a:fontRef>
        </p:style>
        <p:txBody>
          <a:bodyPr wrap="square" lIns="0" tIns="0" rIns="0" bIns="0" rtlCol="0" anchor="t" anchorCtr="0">
            <a:noAutofit/>
          </a:bodyPr>
          <a:lstStyle/>
          <a:p>
            <a:pPr marL="168230" indent="-168230" algn="just" defTabSz="422041" fontAlgn="auto">
              <a:spcBef>
                <a:spcPts val="554"/>
              </a:spcBef>
              <a:spcAft>
                <a:spcPts val="0"/>
              </a:spcAft>
              <a:defRPr/>
            </a:pPr>
            <a:r>
              <a:rPr lang="ja-JP" altLang="en-US" sz="1200" dirty="0">
                <a:solidFill>
                  <a:prstClr val="black"/>
                </a:solidFill>
                <a:latin typeface="BIZ UDPゴシック"/>
                <a:ea typeface="BIZ UDPゴシック"/>
              </a:rPr>
              <a:t>○ 「農泊」の狙いは、古民家・ジビエ・棚田など農山漁村ならではの地域資源を活用した様々な観光コンテンツを提供し、</a:t>
            </a:r>
            <a:r>
              <a:rPr lang="ja-JP" altLang="en-US" sz="1200" b="1" dirty="0">
                <a:solidFill>
                  <a:srgbClr val="0279CA"/>
                </a:solidFill>
                <a:latin typeface="BIZ UDPゴシック"/>
                <a:ea typeface="BIZ UDPゴシック"/>
              </a:rPr>
              <a:t>農山漁村への長時間の滞在と消費</a:t>
            </a:r>
            <a:r>
              <a:rPr lang="ja-JP" altLang="en-US" sz="1200" dirty="0">
                <a:solidFill>
                  <a:prstClr val="black"/>
                </a:solidFill>
                <a:latin typeface="BIZ UDPゴシック"/>
                <a:ea typeface="BIZ UDPゴシック"/>
              </a:rPr>
              <a:t>を促すことにより、農山漁村における「しごと」を作り出し、</a:t>
            </a:r>
            <a:r>
              <a:rPr lang="ja-JP" altLang="en-US" sz="1200" b="1" dirty="0">
                <a:solidFill>
                  <a:srgbClr val="0070C0"/>
                </a:solidFill>
                <a:latin typeface="BIZ UDPゴシック"/>
                <a:ea typeface="BIZ UDPゴシック"/>
              </a:rPr>
              <a:t>持続的な収益の確保・地域の雇用創出</a:t>
            </a:r>
            <a:r>
              <a:rPr lang="ja-JP" altLang="en-US" sz="1200" dirty="0">
                <a:solidFill>
                  <a:prstClr val="black"/>
                </a:solidFill>
                <a:latin typeface="BIZ UDPゴシック"/>
                <a:ea typeface="BIZ UDPゴシック"/>
              </a:rPr>
              <a:t>と、農山漁村への移住・定住も見据えた</a:t>
            </a:r>
            <a:r>
              <a:rPr lang="ja-JP" altLang="en-US" sz="1200" b="1" dirty="0">
                <a:solidFill>
                  <a:srgbClr val="0070C0"/>
                </a:solidFill>
                <a:latin typeface="BIZ UDPゴシック"/>
                <a:ea typeface="BIZ UDPゴシック"/>
              </a:rPr>
              <a:t>関係人口の拡大・深化を図る</a:t>
            </a:r>
            <a:r>
              <a:rPr lang="ja-JP" altLang="en-US" sz="1200" dirty="0">
                <a:solidFill>
                  <a:prstClr val="black"/>
                </a:solidFill>
                <a:latin typeface="BIZ UDPゴシック"/>
                <a:ea typeface="BIZ UDPゴシック"/>
              </a:rPr>
              <a:t>こと。</a:t>
            </a:r>
            <a:endParaRPr lang="en-US" altLang="ja-JP" sz="1200" dirty="0">
              <a:solidFill>
                <a:prstClr val="black"/>
              </a:solidFill>
              <a:latin typeface="BIZ UDPゴシック"/>
              <a:ea typeface="BIZ UDPゴシック"/>
            </a:endParaRPr>
          </a:p>
          <a:p>
            <a:pPr marL="168230" indent="-168230" algn="just" defTabSz="422041" fontAlgn="auto">
              <a:spcBef>
                <a:spcPts val="554"/>
              </a:spcBef>
              <a:spcAft>
                <a:spcPts val="0"/>
              </a:spcAft>
              <a:defRPr/>
            </a:pPr>
            <a:r>
              <a:rPr lang="ja-JP" altLang="en-US" sz="1200" dirty="0">
                <a:solidFill>
                  <a:prstClr val="black"/>
                </a:solidFill>
                <a:latin typeface="BIZ UDPゴシック"/>
                <a:ea typeface="BIZ UDPゴシック"/>
              </a:rPr>
              <a:t>○　今後、農泊地域での年間延べ宿泊者数を令和７年度までに</a:t>
            </a:r>
            <a:r>
              <a:rPr lang="en-US" altLang="ja-JP" sz="1200" b="1" dirty="0">
                <a:solidFill>
                  <a:srgbClr val="0070C0"/>
                </a:solidFill>
                <a:latin typeface="BIZ UDPゴシック"/>
                <a:ea typeface="BIZ UDPゴシック"/>
              </a:rPr>
              <a:t>700</a:t>
            </a:r>
            <a:r>
              <a:rPr lang="ja-JP" altLang="en-US" sz="1200" b="1" dirty="0">
                <a:solidFill>
                  <a:srgbClr val="0070C0"/>
                </a:solidFill>
                <a:latin typeface="BIZ UDPゴシック"/>
                <a:ea typeface="BIZ UDPゴシック"/>
              </a:rPr>
              <a:t>万人泊</a:t>
            </a:r>
            <a:r>
              <a:rPr lang="ja-JP" altLang="en-US" sz="1200" dirty="0">
                <a:solidFill>
                  <a:prstClr val="black"/>
                </a:solidFill>
                <a:latin typeface="BIZ UDPゴシック"/>
                <a:ea typeface="BIZ UDPゴシック"/>
              </a:rPr>
              <a:t>とし、さらに、</a:t>
            </a:r>
            <a:r>
              <a:rPr lang="ja-JP" altLang="en-US" sz="1200" b="1" dirty="0">
                <a:solidFill>
                  <a:srgbClr val="0070C0"/>
                </a:solidFill>
                <a:latin typeface="BIZ UDPゴシック"/>
                <a:ea typeface="BIZ UDPゴシック"/>
              </a:rPr>
              <a:t>インバウンドの地方誘客と地方消費</a:t>
            </a:r>
            <a:r>
              <a:rPr lang="ja-JP" altLang="en-US" sz="1200" dirty="0">
                <a:solidFill>
                  <a:prstClr val="black"/>
                </a:solidFill>
                <a:latin typeface="BIZ UDPゴシック"/>
                <a:ea typeface="BIZ UDPゴシック"/>
              </a:rPr>
              <a:t>を促すため、</a:t>
            </a:r>
            <a:r>
              <a:rPr lang="ja-JP" altLang="en-US" sz="1200" b="1" dirty="0">
                <a:solidFill>
                  <a:srgbClr val="0279CA"/>
                </a:solidFill>
                <a:latin typeface="BIZ UDPゴシック"/>
                <a:ea typeface="BIZ UDPゴシック"/>
              </a:rPr>
              <a:t>農泊地域への誘客増大</a:t>
            </a:r>
            <a:r>
              <a:rPr lang="ja-JP" altLang="en-US" sz="1200" dirty="0">
                <a:solidFill>
                  <a:prstClr val="black"/>
                </a:solidFill>
                <a:latin typeface="BIZ UDPゴシック"/>
                <a:ea typeface="BIZ UDPゴシック"/>
              </a:rPr>
              <a:t>を図るとともに、</a:t>
            </a:r>
            <a:r>
              <a:rPr lang="ja-JP" altLang="en-US" sz="1200" b="1" dirty="0">
                <a:solidFill>
                  <a:srgbClr val="0070C0"/>
                </a:solidFill>
                <a:latin typeface="BIZ UDPゴシック"/>
                <a:ea typeface="BIZ UDPゴシック"/>
              </a:rPr>
              <a:t>体験の充実</a:t>
            </a:r>
            <a:r>
              <a:rPr lang="ja-JP" altLang="en-US" sz="1200" dirty="0">
                <a:solidFill>
                  <a:prstClr val="black"/>
                </a:solidFill>
                <a:latin typeface="BIZ UDPゴシック"/>
                <a:ea typeface="BIZ UDPゴシック"/>
              </a:rPr>
              <a:t>等による地域での消費機会拡大、</a:t>
            </a:r>
            <a:r>
              <a:rPr lang="ja-JP" altLang="en-US" sz="1200" b="1" dirty="0">
                <a:solidFill>
                  <a:srgbClr val="0070C0"/>
                </a:solidFill>
                <a:latin typeface="BIZ UDPゴシック"/>
                <a:ea typeface="BIZ UDPゴシック"/>
              </a:rPr>
              <a:t>農泊事業者の</a:t>
            </a:r>
            <a:r>
              <a:rPr lang="ja-JP" altLang="en-US" sz="1200" b="1" dirty="0">
                <a:solidFill>
                  <a:srgbClr val="0279CA"/>
                </a:solidFill>
                <a:latin typeface="BIZ UDPゴシック"/>
                <a:ea typeface="BIZ UDPゴシック"/>
              </a:rPr>
              <a:t>生産性向上や宿泊等の単価再設定につながる高付加価値な農泊モデル</a:t>
            </a:r>
            <a:r>
              <a:rPr lang="ja-JP" altLang="en-US" sz="1200" dirty="0">
                <a:solidFill>
                  <a:prstClr val="black"/>
                </a:solidFill>
                <a:latin typeface="BIZ UDPゴシック"/>
                <a:ea typeface="BIZ UDPゴシック"/>
              </a:rPr>
              <a:t>の創出・全国への横展開を進め、</a:t>
            </a:r>
            <a:r>
              <a:rPr lang="ja-JP" altLang="en-US" sz="1200" b="1" dirty="0">
                <a:solidFill>
                  <a:srgbClr val="0070C0"/>
                </a:solidFill>
                <a:latin typeface="BIZ UDPゴシック"/>
                <a:ea typeface="BIZ UDPゴシック"/>
              </a:rPr>
              <a:t>消費・所得創出効果の最大化</a:t>
            </a:r>
            <a:r>
              <a:rPr lang="ja-JP" altLang="en-US" sz="1200" dirty="0">
                <a:solidFill>
                  <a:prstClr val="black"/>
                </a:solidFill>
                <a:latin typeface="BIZ UDPゴシック"/>
                <a:ea typeface="BIZ UDPゴシック"/>
              </a:rPr>
              <a:t>を図る。</a:t>
            </a:r>
          </a:p>
        </p:txBody>
      </p:sp>
      <p:sp>
        <p:nvSpPr>
          <p:cNvPr id="2" name="テキスト ボックス 6">
            <a:extLst>
              <a:ext uri="{FF2B5EF4-FFF2-40B4-BE49-F238E27FC236}">
                <a16:creationId xmlns:a16="http://schemas.microsoft.com/office/drawing/2014/main" id="{B1F8B54C-AF9F-6D02-61A1-451911A27B82}"/>
              </a:ext>
            </a:extLst>
          </p:cNvPr>
          <p:cNvSpPr txBox="1"/>
          <p:nvPr/>
        </p:nvSpPr>
        <p:spPr>
          <a:xfrm>
            <a:off x="5129543" y="5078964"/>
            <a:ext cx="2916436" cy="1257075"/>
          </a:xfrm>
          <a:prstGeom prst="rect">
            <a:avLst/>
          </a:prstGeom>
          <a:noFill/>
        </p:spPr>
        <p:txBody>
          <a:bodyPr wrap="square" rtlCol="0">
            <a:spAutoFit/>
          </a:bodyPr>
          <a:lstStyle>
            <a:defPPr>
              <a:defRPr lang="ja-JP"/>
            </a:defPPr>
            <a:lvl1pPr marL="0" algn="l" defTabSz="910644" rtl="0" eaLnBrk="1" latinLnBrk="0" hangingPunct="1">
              <a:defRPr kumimoji="1" sz="1800" kern="1200">
                <a:solidFill>
                  <a:schemeClr val="tx1"/>
                </a:solidFill>
                <a:latin typeface="+mn-lt"/>
                <a:ea typeface="+mn-ea"/>
                <a:cs typeface="+mn-cs"/>
              </a:defRPr>
            </a:lvl1pPr>
            <a:lvl2pPr marL="455321" algn="l" defTabSz="910644" rtl="0" eaLnBrk="1" latinLnBrk="0" hangingPunct="1">
              <a:defRPr kumimoji="1" sz="1800" kern="1200">
                <a:solidFill>
                  <a:schemeClr val="tx1"/>
                </a:solidFill>
                <a:latin typeface="+mn-lt"/>
                <a:ea typeface="+mn-ea"/>
                <a:cs typeface="+mn-cs"/>
              </a:defRPr>
            </a:lvl2pPr>
            <a:lvl3pPr marL="910644" algn="l" defTabSz="910644" rtl="0" eaLnBrk="1" latinLnBrk="0" hangingPunct="1">
              <a:defRPr kumimoji="1" sz="1800" kern="1200">
                <a:solidFill>
                  <a:schemeClr val="tx1"/>
                </a:solidFill>
                <a:latin typeface="+mn-lt"/>
                <a:ea typeface="+mn-ea"/>
                <a:cs typeface="+mn-cs"/>
              </a:defRPr>
            </a:lvl3pPr>
            <a:lvl4pPr marL="1365965" algn="l" defTabSz="910644" rtl="0" eaLnBrk="1" latinLnBrk="0" hangingPunct="1">
              <a:defRPr kumimoji="1" sz="1800" kern="1200">
                <a:solidFill>
                  <a:schemeClr val="tx1"/>
                </a:solidFill>
                <a:latin typeface="+mn-lt"/>
                <a:ea typeface="+mn-ea"/>
                <a:cs typeface="+mn-cs"/>
              </a:defRPr>
            </a:lvl4pPr>
            <a:lvl5pPr marL="1821285" algn="l" defTabSz="910644" rtl="0" eaLnBrk="1" latinLnBrk="0" hangingPunct="1">
              <a:defRPr kumimoji="1" sz="1800" kern="1200">
                <a:solidFill>
                  <a:schemeClr val="tx1"/>
                </a:solidFill>
                <a:latin typeface="+mn-lt"/>
                <a:ea typeface="+mn-ea"/>
                <a:cs typeface="+mn-cs"/>
              </a:defRPr>
            </a:lvl5pPr>
            <a:lvl6pPr marL="2276609" algn="l" defTabSz="910644" rtl="0" eaLnBrk="1" latinLnBrk="0" hangingPunct="1">
              <a:defRPr kumimoji="1" sz="1800" kern="1200">
                <a:solidFill>
                  <a:schemeClr val="tx1"/>
                </a:solidFill>
                <a:latin typeface="+mn-lt"/>
                <a:ea typeface="+mn-ea"/>
                <a:cs typeface="+mn-cs"/>
              </a:defRPr>
            </a:lvl6pPr>
            <a:lvl7pPr marL="2731935" algn="l" defTabSz="910644" rtl="0" eaLnBrk="1" latinLnBrk="0" hangingPunct="1">
              <a:defRPr kumimoji="1" sz="1800" kern="1200">
                <a:solidFill>
                  <a:schemeClr val="tx1"/>
                </a:solidFill>
                <a:latin typeface="+mn-lt"/>
                <a:ea typeface="+mn-ea"/>
                <a:cs typeface="+mn-cs"/>
              </a:defRPr>
            </a:lvl7pPr>
            <a:lvl8pPr marL="3187257" algn="l" defTabSz="910644" rtl="0" eaLnBrk="1" latinLnBrk="0" hangingPunct="1">
              <a:defRPr kumimoji="1" sz="1800" kern="1200">
                <a:solidFill>
                  <a:schemeClr val="tx1"/>
                </a:solidFill>
                <a:latin typeface="+mn-lt"/>
                <a:ea typeface="+mn-ea"/>
                <a:cs typeface="+mn-cs"/>
              </a:defRPr>
            </a:lvl8pPr>
            <a:lvl9pPr marL="3642580" algn="l" defTabSz="910644" rtl="0" eaLnBrk="1" latinLnBrk="0" hangingPunct="1">
              <a:defRPr kumimoji="1" sz="1800" kern="1200">
                <a:solidFill>
                  <a:schemeClr val="tx1"/>
                </a:solidFill>
                <a:latin typeface="+mn-lt"/>
                <a:ea typeface="+mn-ea"/>
                <a:cs typeface="+mn-cs"/>
              </a:defRPr>
            </a:lvl9pPr>
          </a:lstStyle>
          <a:p>
            <a:pPr algn="ctr" defTabSz="844083">
              <a:spcAft>
                <a:spcPts val="0"/>
              </a:spcAft>
              <a:defRPr/>
            </a:pPr>
            <a:r>
              <a:rPr lang="ja-JP" altLang="en-US" sz="1292" b="1">
                <a:solidFill>
                  <a:prstClr val="black"/>
                </a:solidFill>
                <a:latin typeface="BIZ UDPゴシック"/>
                <a:ea typeface="BIZ UDPゴシック"/>
              </a:rPr>
              <a:t>◇延べ宿泊者</a:t>
            </a:r>
            <a:r>
              <a:rPr lang="ja-JP" altLang="en-US" sz="1292">
                <a:solidFill>
                  <a:prstClr val="black"/>
                </a:solidFill>
                <a:latin typeface="BIZ UDPゴシック"/>
                <a:ea typeface="BIZ UDPゴシック"/>
              </a:rPr>
              <a:t>：</a:t>
            </a:r>
            <a:r>
              <a:rPr lang="en-US" altLang="ja-JP" sz="1292" b="1">
                <a:solidFill>
                  <a:prstClr val="black"/>
                </a:solidFill>
                <a:latin typeface="BIZ UDPゴシック"/>
                <a:ea typeface="BIZ UDPゴシック"/>
              </a:rPr>
              <a:t>700</a:t>
            </a:r>
            <a:r>
              <a:rPr lang="ja-JP" altLang="en-US" sz="1292" b="1">
                <a:solidFill>
                  <a:prstClr val="black"/>
                </a:solidFill>
                <a:latin typeface="BIZ UDPゴシック"/>
                <a:ea typeface="BIZ UDPゴシック"/>
              </a:rPr>
              <a:t>万人泊</a:t>
            </a:r>
            <a:endParaRPr lang="en-US" altLang="ja-JP" sz="1292" b="1">
              <a:solidFill>
                <a:prstClr val="black"/>
              </a:solidFill>
              <a:latin typeface="BIZ UDPゴシック"/>
              <a:ea typeface="BIZ UDPゴシック"/>
            </a:endParaRPr>
          </a:p>
          <a:p>
            <a:pPr algn="ctr" defTabSz="844083">
              <a:spcAft>
                <a:spcPts val="0"/>
              </a:spcAft>
              <a:defRPr/>
            </a:pPr>
            <a:endParaRPr lang="en-US" altLang="ja-JP" sz="1292" b="1">
              <a:solidFill>
                <a:prstClr val="black"/>
              </a:solidFill>
              <a:latin typeface="BIZ UDPゴシック"/>
              <a:ea typeface="BIZ UDPゴシック"/>
            </a:endParaRPr>
          </a:p>
          <a:p>
            <a:pPr algn="ctr" defTabSz="844083">
              <a:spcAft>
                <a:spcPts val="0"/>
              </a:spcAft>
              <a:defRPr/>
            </a:pPr>
            <a:r>
              <a:rPr lang="ja-JP" altLang="en-US" sz="1292" b="1">
                <a:solidFill>
                  <a:prstClr val="black"/>
                </a:solidFill>
                <a:latin typeface="BIZ UDPゴシック"/>
                <a:ea typeface="BIZ UDPゴシック"/>
              </a:rPr>
              <a:t>◇関連消費：</a:t>
            </a:r>
            <a:r>
              <a:rPr lang="ja-JP" altLang="en-US" sz="1292" b="1">
                <a:solidFill>
                  <a:srgbClr val="FF0000"/>
                </a:solidFill>
                <a:latin typeface="BIZ UDPゴシック"/>
                <a:ea typeface="BIZ UDPゴシック"/>
              </a:rPr>
              <a:t>約</a:t>
            </a:r>
            <a:r>
              <a:rPr lang="en-US" altLang="ja-JP" sz="1292" b="1">
                <a:solidFill>
                  <a:srgbClr val="FF0000"/>
                </a:solidFill>
                <a:latin typeface="BIZ UDPゴシック"/>
                <a:ea typeface="BIZ UDPゴシック"/>
              </a:rPr>
              <a:t>1,060</a:t>
            </a:r>
            <a:r>
              <a:rPr lang="ja-JP" altLang="en-US" sz="1292" b="1">
                <a:solidFill>
                  <a:srgbClr val="FF0000"/>
                </a:solidFill>
                <a:latin typeface="BIZ UDPゴシック"/>
                <a:ea typeface="BIZ UDPゴシック"/>
              </a:rPr>
              <a:t>億円</a:t>
            </a:r>
            <a:endParaRPr lang="en-US" altLang="ja-JP" sz="1292" b="1">
              <a:solidFill>
                <a:srgbClr val="FF0000"/>
              </a:solidFill>
              <a:latin typeface="BIZ UDPゴシック"/>
              <a:ea typeface="BIZ UDPゴシック"/>
            </a:endParaRPr>
          </a:p>
          <a:p>
            <a:pPr marL="161196" algn="ctr" defTabSz="844083">
              <a:spcAft>
                <a:spcPts val="0"/>
              </a:spcAft>
              <a:defRPr/>
            </a:pPr>
            <a:r>
              <a:rPr lang="ja-JP" altLang="en-US" sz="554">
                <a:solidFill>
                  <a:prstClr val="black"/>
                </a:solidFill>
                <a:latin typeface="BIZ UDPゴシック"/>
                <a:ea typeface="BIZ UDPゴシック"/>
              </a:rPr>
              <a:t>（宿泊：約</a:t>
            </a:r>
            <a:r>
              <a:rPr lang="en-US" altLang="ja-JP" sz="554">
                <a:solidFill>
                  <a:prstClr val="black"/>
                </a:solidFill>
                <a:latin typeface="BIZ UDPゴシック"/>
                <a:ea typeface="BIZ UDPゴシック"/>
              </a:rPr>
              <a:t>580</a:t>
            </a:r>
            <a:r>
              <a:rPr lang="ja-JP" altLang="en-US" sz="554">
                <a:solidFill>
                  <a:prstClr val="black"/>
                </a:solidFill>
                <a:latin typeface="BIZ UDPゴシック"/>
                <a:ea typeface="BIZ UDPゴシック"/>
              </a:rPr>
              <a:t>億円、食事：約</a:t>
            </a:r>
            <a:r>
              <a:rPr lang="en-US" altLang="ja-JP" sz="554">
                <a:solidFill>
                  <a:prstClr val="black"/>
                </a:solidFill>
                <a:latin typeface="BIZ UDPゴシック"/>
                <a:ea typeface="BIZ UDPゴシック"/>
              </a:rPr>
              <a:t>300</a:t>
            </a:r>
            <a:r>
              <a:rPr lang="ja-JP" altLang="en-US" sz="554">
                <a:solidFill>
                  <a:prstClr val="black"/>
                </a:solidFill>
                <a:latin typeface="BIZ UDPゴシック"/>
                <a:ea typeface="BIZ UDPゴシック"/>
              </a:rPr>
              <a:t>億円、体験：約</a:t>
            </a:r>
            <a:r>
              <a:rPr lang="en-US" altLang="ja-JP" sz="554">
                <a:solidFill>
                  <a:prstClr val="black"/>
                </a:solidFill>
                <a:latin typeface="BIZ UDPゴシック"/>
                <a:ea typeface="BIZ UDPゴシック"/>
              </a:rPr>
              <a:t>180</a:t>
            </a:r>
            <a:r>
              <a:rPr lang="ja-JP" altLang="en-US" sz="554">
                <a:solidFill>
                  <a:prstClr val="black"/>
                </a:solidFill>
                <a:latin typeface="BIZ UDPゴシック"/>
                <a:ea typeface="BIZ UDPゴシック"/>
              </a:rPr>
              <a:t>億円）</a:t>
            </a:r>
            <a:endParaRPr lang="en-US" altLang="ja-JP" sz="554">
              <a:solidFill>
                <a:prstClr val="black"/>
              </a:solidFill>
              <a:latin typeface="BIZ UDPゴシック"/>
              <a:ea typeface="BIZ UDPゴシック"/>
            </a:endParaRPr>
          </a:p>
          <a:p>
            <a:pPr algn="ctr" defTabSz="844083">
              <a:spcAft>
                <a:spcPts val="0"/>
              </a:spcAft>
              <a:defRPr/>
            </a:pPr>
            <a:endParaRPr lang="en-US" altLang="ja-JP" sz="1292" b="1">
              <a:solidFill>
                <a:prstClr val="black"/>
              </a:solidFill>
              <a:latin typeface="BIZ UDPゴシック"/>
              <a:ea typeface="BIZ UDPゴシック"/>
            </a:endParaRPr>
          </a:p>
          <a:p>
            <a:pPr algn="ctr" defTabSz="844083">
              <a:spcAft>
                <a:spcPts val="0"/>
              </a:spcAft>
              <a:defRPr/>
            </a:pPr>
            <a:r>
              <a:rPr lang="ja-JP" altLang="en-US" sz="1292" b="1">
                <a:solidFill>
                  <a:prstClr val="black"/>
                </a:solidFill>
                <a:latin typeface="BIZ UDPゴシック"/>
                <a:ea typeface="BIZ UDPゴシック"/>
              </a:rPr>
              <a:t>◇所得創出：</a:t>
            </a:r>
            <a:r>
              <a:rPr lang="ja-JP" altLang="en-US" sz="1292" b="1">
                <a:solidFill>
                  <a:srgbClr val="FF0000"/>
                </a:solidFill>
                <a:latin typeface="BIZ UDPゴシック"/>
                <a:ea typeface="BIZ UDPゴシック"/>
              </a:rPr>
              <a:t>約</a:t>
            </a:r>
            <a:r>
              <a:rPr lang="en-US" altLang="ja-JP" sz="1292" b="1">
                <a:solidFill>
                  <a:srgbClr val="FF0000"/>
                </a:solidFill>
                <a:latin typeface="BIZ UDPゴシック"/>
                <a:ea typeface="BIZ UDPゴシック"/>
              </a:rPr>
              <a:t>420</a:t>
            </a:r>
            <a:r>
              <a:rPr lang="ja-JP" altLang="en-US" sz="1292" b="1">
                <a:solidFill>
                  <a:srgbClr val="FF0000"/>
                </a:solidFill>
                <a:latin typeface="BIZ UDPゴシック"/>
                <a:ea typeface="BIZ UDPゴシック"/>
              </a:rPr>
              <a:t>億円</a:t>
            </a:r>
            <a:endParaRPr lang="en-US" altLang="ja-JP" sz="1292" b="1">
              <a:solidFill>
                <a:srgbClr val="FF0000"/>
              </a:solidFill>
              <a:latin typeface="BIZ UDPゴシック"/>
              <a:ea typeface="BIZ UDPゴシック"/>
            </a:endParaRPr>
          </a:p>
          <a:p>
            <a:pPr marL="164127" algn="ctr" defTabSz="844083">
              <a:spcAft>
                <a:spcPts val="0"/>
              </a:spcAft>
              <a:defRPr/>
            </a:pPr>
            <a:r>
              <a:rPr lang="en-US" altLang="ja-JP" sz="554">
                <a:solidFill>
                  <a:prstClr val="black"/>
                </a:solidFill>
                <a:latin typeface="BIZ UDPゴシック"/>
                <a:ea typeface="BIZ UDPゴシック"/>
              </a:rPr>
              <a:t>※</a:t>
            </a:r>
            <a:r>
              <a:rPr lang="ja-JP" altLang="en-US" sz="554">
                <a:solidFill>
                  <a:prstClr val="black"/>
                </a:solidFill>
                <a:latin typeface="BIZ UDPゴシック"/>
                <a:ea typeface="BIZ UDPゴシック"/>
              </a:rPr>
              <a:t>　関連消費額✕付加価値率（</a:t>
            </a:r>
            <a:r>
              <a:rPr lang="en-US" altLang="ja-JP" sz="554">
                <a:solidFill>
                  <a:prstClr val="black"/>
                </a:solidFill>
                <a:latin typeface="BIZ UDPゴシック"/>
                <a:ea typeface="BIZ UDPゴシック"/>
              </a:rPr>
              <a:t>0.4</a:t>
            </a:r>
            <a:r>
              <a:rPr lang="ja-JP" altLang="en-US" sz="554">
                <a:solidFill>
                  <a:prstClr val="black"/>
                </a:solidFill>
                <a:latin typeface="BIZ UDPゴシック"/>
                <a:ea typeface="BIZ UDPゴシック"/>
              </a:rPr>
              <a:t>）として試算。</a:t>
            </a:r>
          </a:p>
        </p:txBody>
      </p:sp>
      <p:sp>
        <p:nvSpPr>
          <p:cNvPr id="12" name="角丸四角形 25">
            <a:extLst>
              <a:ext uri="{FF2B5EF4-FFF2-40B4-BE49-F238E27FC236}">
                <a16:creationId xmlns:a16="http://schemas.microsoft.com/office/drawing/2014/main" id="{120FF137-BB22-D15B-07D3-1ED936F9B8B5}"/>
              </a:ext>
            </a:extLst>
          </p:cNvPr>
          <p:cNvSpPr/>
          <p:nvPr/>
        </p:nvSpPr>
        <p:spPr>
          <a:xfrm>
            <a:off x="5307907" y="4887602"/>
            <a:ext cx="2700887" cy="1624590"/>
          </a:xfrm>
          <a:prstGeom prst="roundRect">
            <a:avLst>
              <a:gd name="adj" fmla="val 2319"/>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0644" rtl="0" eaLnBrk="1" latinLnBrk="0" hangingPunct="1">
              <a:defRPr kumimoji="1" sz="1800" kern="1200">
                <a:solidFill>
                  <a:schemeClr val="lt1"/>
                </a:solidFill>
                <a:latin typeface="+mn-lt"/>
                <a:ea typeface="+mn-ea"/>
                <a:cs typeface="+mn-cs"/>
              </a:defRPr>
            </a:lvl1pPr>
            <a:lvl2pPr marL="455321" algn="l" defTabSz="910644" rtl="0" eaLnBrk="1" latinLnBrk="0" hangingPunct="1">
              <a:defRPr kumimoji="1" sz="1800" kern="1200">
                <a:solidFill>
                  <a:schemeClr val="lt1"/>
                </a:solidFill>
                <a:latin typeface="+mn-lt"/>
                <a:ea typeface="+mn-ea"/>
                <a:cs typeface="+mn-cs"/>
              </a:defRPr>
            </a:lvl2pPr>
            <a:lvl3pPr marL="910644" algn="l" defTabSz="910644" rtl="0" eaLnBrk="1" latinLnBrk="0" hangingPunct="1">
              <a:defRPr kumimoji="1" sz="1800" kern="1200">
                <a:solidFill>
                  <a:schemeClr val="lt1"/>
                </a:solidFill>
                <a:latin typeface="+mn-lt"/>
                <a:ea typeface="+mn-ea"/>
                <a:cs typeface="+mn-cs"/>
              </a:defRPr>
            </a:lvl3pPr>
            <a:lvl4pPr marL="1365965" algn="l" defTabSz="910644" rtl="0" eaLnBrk="1" latinLnBrk="0" hangingPunct="1">
              <a:defRPr kumimoji="1" sz="1800" kern="1200">
                <a:solidFill>
                  <a:schemeClr val="lt1"/>
                </a:solidFill>
                <a:latin typeface="+mn-lt"/>
                <a:ea typeface="+mn-ea"/>
                <a:cs typeface="+mn-cs"/>
              </a:defRPr>
            </a:lvl4pPr>
            <a:lvl5pPr marL="1821285" algn="l" defTabSz="910644" rtl="0" eaLnBrk="1" latinLnBrk="0" hangingPunct="1">
              <a:defRPr kumimoji="1" sz="1800" kern="1200">
                <a:solidFill>
                  <a:schemeClr val="lt1"/>
                </a:solidFill>
                <a:latin typeface="+mn-lt"/>
                <a:ea typeface="+mn-ea"/>
                <a:cs typeface="+mn-cs"/>
              </a:defRPr>
            </a:lvl5pPr>
            <a:lvl6pPr marL="2276609" algn="l" defTabSz="910644" rtl="0" eaLnBrk="1" latinLnBrk="0" hangingPunct="1">
              <a:defRPr kumimoji="1" sz="1800" kern="1200">
                <a:solidFill>
                  <a:schemeClr val="lt1"/>
                </a:solidFill>
                <a:latin typeface="+mn-lt"/>
                <a:ea typeface="+mn-ea"/>
                <a:cs typeface="+mn-cs"/>
              </a:defRPr>
            </a:lvl6pPr>
            <a:lvl7pPr marL="2731935" algn="l" defTabSz="910644" rtl="0" eaLnBrk="1" latinLnBrk="0" hangingPunct="1">
              <a:defRPr kumimoji="1" sz="1800" kern="1200">
                <a:solidFill>
                  <a:schemeClr val="lt1"/>
                </a:solidFill>
                <a:latin typeface="+mn-lt"/>
                <a:ea typeface="+mn-ea"/>
                <a:cs typeface="+mn-cs"/>
              </a:defRPr>
            </a:lvl7pPr>
            <a:lvl8pPr marL="3187257" algn="l" defTabSz="910644" rtl="0" eaLnBrk="1" latinLnBrk="0" hangingPunct="1">
              <a:defRPr kumimoji="1" sz="1800" kern="1200">
                <a:solidFill>
                  <a:schemeClr val="lt1"/>
                </a:solidFill>
                <a:latin typeface="+mn-lt"/>
                <a:ea typeface="+mn-ea"/>
                <a:cs typeface="+mn-cs"/>
              </a:defRPr>
            </a:lvl8pPr>
            <a:lvl9pPr marL="3642580" algn="l" defTabSz="910644" rtl="0" eaLnBrk="1" latinLnBrk="0" hangingPunct="1">
              <a:defRPr kumimoji="1" sz="1800" kern="1200">
                <a:solidFill>
                  <a:schemeClr val="lt1"/>
                </a:solidFill>
                <a:latin typeface="+mn-lt"/>
                <a:ea typeface="+mn-ea"/>
                <a:cs typeface="+mn-cs"/>
              </a:defRPr>
            </a:lvl9pPr>
          </a:lstStyle>
          <a:p>
            <a:pPr algn="ctr" defTabSz="844083">
              <a:defRPr/>
            </a:pPr>
            <a:endParaRPr lang="ja-JP" altLang="en-US" sz="1662" b="1">
              <a:solidFill>
                <a:prstClr val="white"/>
              </a:solidFill>
              <a:latin typeface="BIZ UDPゴシック"/>
              <a:ea typeface="BIZ UDPゴシック"/>
            </a:endParaRPr>
          </a:p>
        </p:txBody>
      </p:sp>
      <p:sp>
        <p:nvSpPr>
          <p:cNvPr id="13" name="矢印: 右 12">
            <a:extLst>
              <a:ext uri="{FF2B5EF4-FFF2-40B4-BE49-F238E27FC236}">
                <a16:creationId xmlns:a16="http://schemas.microsoft.com/office/drawing/2014/main" id="{DC216709-99A7-7A1A-AFB8-C9E146DBE23B}"/>
              </a:ext>
            </a:extLst>
          </p:cNvPr>
          <p:cNvSpPr/>
          <p:nvPr/>
        </p:nvSpPr>
        <p:spPr>
          <a:xfrm rot="5400000">
            <a:off x="8168192" y="3213656"/>
            <a:ext cx="138302" cy="578398"/>
          </a:xfrm>
          <a:prstGeom prst="rightArrow">
            <a:avLst/>
          </a:prstGeom>
          <a:solidFill>
            <a:schemeClr val="accent6">
              <a:lumMod val="60000"/>
              <a:lumOff val="40000"/>
            </a:schemeClr>
          </a:solidFill>
          <a:ln w="19050">
            <a:solidFill>
              <a:schemeClr val="accent6">
                <a:lumMod val="60000"/>
                <a:lumOff val="40000"/>
              </a:schemeClr>
            </a:solidFill>
            <a:beve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just" defTabSz="844083" fontAlgn="auto">
              <a:spcBef>
                <a:spcPts val="0"/>
              </a:spcBef>
              <a:spcAft>
                <a:spcPts val="0"/>
              </a:spcAft>
              <a:defRPr/>
            </a:pPr>
            <a:endParaRPr lang="ja-JP" altLang="en-US" sz="1292">
              <a:solidFill>
                <a:prstClr val="black"/>
              </a:solidFill>
              <a:latin typeface="BIZ UDPゴシック"/>
              <a:ea typeface="BIZ UDPゴシック"/>
            </a:endParaRPr>
          </a:p>
        </p:txBody>
      </p:sp>
      <p:sp>
        <p:nvSpPr>
          <p:cNvPr id="27" name="四角形: 角を丸くする 26">
            <a:extLst>
              <a:ext uri="{FF2B5EF4-FFF2-40B4-BE49-F238E27FC236}">
                <a16:creationId xmlns:a16="http://schemas.microsoft.com/office/drawing/2014/main" id="{1ED68221-0854-A4A7-7C90-789E2031173B}"/>
              </a:ext>
            </a:extLst>
          </p:cNvPr>
          <p:cNvSpPr/>
          <p:nvPr/>
        </p:nvSpPr>
        <p:spPr>
          <a:xfrm>
            <a:off x="4624700" y="4394016"/>
            <a:ext cx="4400375" cy="437515"/>
          </a:xfrm>
          <a:prstGeom prst="roundRect">
            <a:avLst>
              <a:gd name="adj" fmla="val 2253"/>
            </a:avLst>
          </a:prstGeom>
          <a:noFill/>
          <a:ln w="22225">
            <a:solidFill>
              <a:srgbClr val="FF0000"/>
            </a:solidFill>
            <a:prstDash val="dash"/>
          </a:ln>
        </p:spPr>
        <p:style>
          <a:lnRef idx="2">
            <a:schemeClr val="accent6"/>
          </a:lnRef>
          <a:fillRef idx="1">
            <a:schemeClr val="lt1"/>
          </a:fillRef>
          <a:effectRef idx="0">
            <a:schemeClr val="accent6"/>
          </a:effectRef>
          <a:fontRef idx="minor">
            <a:schemeClr val="dk1"/>
          </a:fontRef>
        </p:style>
        <p:txBody>
          <a:bodyPr wrap="square" lIns="33231" rIns="33231" rtlCol="0" anchor="t" anchorCtr="0">
            <a:spAutoFit/>
          </a:bodyPr>
          <a:lstStyle/>
          <a:p>
            <a:pPr algn="ctr" defTabSz="422041" fontAlgn="auto">
              <a:spcBef>
                <a:spcPts val="0"/>
              </a:spcBef>
              <a:spcAft>
                <a:spcPts val="0"/>
              </a:spcAft>
              <a:defRPr/>
            </a:pPr>
            <a:r>
              <a:rPr lang="ja-JP" altLang="en-US" sz="1108">
                <a:solidFill>
                  <a:srgbClr val="FF0000"/>
                </a:solidFill>
                <a:latin typeface="BIZ UDPゴシック"/>
                <a:ea typeface="BIZ UDPゴシック"/>
              </a:rPr>
              <a:t>個別事業者の好事例を地域全体に裨益するモデルとした上で</a:t>
            </a:r>
            <a:endParaRPr lang="en-US" altLang="ja-JP" sz="1108">
              <a:solidFill>
                <a:srgbClr val="FF0000"/>
              </a:solidFill>
              <a:latin typeface="BIZ UDPゴシック"/>
              <a:ea typeface="BIZ UDPゴシック"/>
            </a:endParaRPr>
          </a:p>
          <a:p>
            <a:pPr algn="ctr" defTabSz="422041" fontAlgn="auto">
              <a:spcBef>
                <a:spcPts val="0"/>
              </a:spcBef>
              <a:spcAft>
                <a:spcPts val="0"/>
              </a:spcAft>
              <a:defRPr/>
            </a:pPr>
            <a:r>
              <a:rPr lang="ja-JP" altLang="en-US" sz="1108">
                <a:solidFill>
                  <a:srgbClr val="FF0000"/>
                </a:solidFill>
                <a:latin typeface="BIZ UDPゴシック"/>
                <a:ea typeface="BIZ UDPゴシック"/>
              </a:rPr>
              <a:t>全国に横展開。消費・所得創出効果の最大化を図る必要</a:t>
            </a:r>
          </a:p>
        </p:txBody>
      </p:sp>
      <p:sp>
        <p:nvSpPr>
          <p:cNvPr id="28" name="角丸四角形 355">
            <a:extLst>
              <a:ext uri="{FF2B5EF4-FFF2-40B4-BE49-F238E27FC236}">
                <a16:creationId xmlns:a16="http://schemas.microsoft.com/office/drawing/2014/main" id="{089A7CB8-8080-A9FC-E8B1-3208B018D9A9}"/>
              </a:ext>
            </a:extLst>
          </p:cNvPr>
          <p:cNvSpPr/>
          <p:nvPr/>
        </p:nvSpPr>
        <p:spPr>
          <a:xfrm>
            <a:off x="5307907" y="4887602"/>
            <a:ext cx="2700886" cy="231953"/>
          </a:xfrm>
          <a:prstGeom prst="round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ja-JP"/>
            </a:defPPr>
            <a:lvl1pPr marL="0" algn="l" defTabSz="910644" rtl="0" eaLnBrk="1" latinLnBrk="0" hangingPunct="1">
              <a:defRPr kumimoji="1" sz="1800" kern="1200">
                <a:solidFill>
                  <a:schemeClr val="lt1"/>
                </a:solidFill>
                <a:latin typeface="+mn-lt"/>
                <a:ea typeface="+mn-ea"/>
                <a:cs typeface="+mn-cs"/>
              </a:defRPr>
            </a:lvl1pPr>
            <a:lvl2pPr marL="455321" algn="l" defTabSz="910644" rtl="0" eaLnBrk="1" latinLnBrk="0" hangingPunct="1">
              <a:defRPr kumimoji="1" sz="1800" kern="1200">
                <a:solidFill>
                  <a:schemeClr val="lt1"/>
                </a:solidFill>
                <a:latin typeface="+mn-lt"/>
                <a:ea typeface="+mn-ea"/>
                <a:cs typeface="+mn-cs"/>
              </a:defRPr>
            </a:lvl2pPr>
            <a:lvl3pPr marL="910644" algn="l" defTabSz="910644" rtl="0" eaLnBrk="1" latinLnBrk="0" hangingPunct="1">
              <a:defRPr kumimoji="1" sz="1800" kern="1200">
                <a:solidFill>
                  <a:schemeClr val="lt1"/>
                </a:solidFill>
                <a:latin typeface="+mn-lt"/>
                <a:ea typeface="+mn-ea"/>
                <a:cs typeface="+mn-cs"/>
              </a:defRPr>
            </a:lvl3pPr>
            <a:lvl4pPr marL="1365965" algn="l" defTabSz="910644" rtl="0" eaLnBrk="1" latinLnBrk="0" hangingPunct="1">
              <a:defRPr kumimoji="1" sz="1800" kern="1200">
                <a:solidFill>
                  <a:schemeClr val="lt1"/>
                </a:solidFill>
                <a:latin typeface="+mn-lt"/>
                <a:ea typeface="+mn-ea"/>
                <a:cs typeface="+mn-cs"/>
              </a:defRPr>
            </a:lvl4pPr>
            <a:lvl5pPr marL="1821285" algn="l" defTabSz="910644" rtl="0" eaLnBrk="1" latinLnBrk="0" hangingPunct="1">
              <a:defRPr kumimoji="1" sz="1800" kern="1200">
                <a:solidFill>
                  <a:schemeClr val="lt1"/>
                </a:solidFill>
                <a:latin typeface="+mn-lt"/>
                <a:ea typeface="+mn-ea"/>
                <a:cs typeface="+mn-cs"/>
              </a:defRPr>
            </a:lvl5pPr>
            <a:lvl6pPr marL="2276609" algn="l" defTabSz="910644" rtl="0" eaLnBrk="1" latinLnBrk="0" hangingPunct="1">
              <a:defRPr kumimoji="1" sz="1800" kern="1200">
                <a:solidFill>
                  <a:schemeClr val="lt1"/>
                </a:solidFill>
                <a:latin typeface="+mn-lt"/>
                <a:ea typeface="+mn-ea"/>
                <a:cs typeface="+mn-cs"/>
              </a:defRPr>
            </a:lvl6pPr>
            <a:lvl7pPr marL="2731935" algn="l" defTabSz="910644" rtl="0" eaLnBrk="1" latinLnBrk="0" hangingPunct="1">
              <a:defRPr kumimoji="1" sz="1800" kern="1200">
                <a:solidFill>
                  <a:schemeClr val="lt1"/>
                </a:solidFill>
                <a:latin typeface="+mn-lt"/>
                <a:ea typeface="+mn-ea"/>
                <a:cs typeface="+mn-cs"/>
              </a:defRPr>
            </a:lvl7pPr>
            <a:lvl8pPr marL="3187257" algn="l" defTabSz="910644" rtl="0" eaLnBrk="1" latinLnBrk="0" hangingPunct="1">
              <a:defRPr kumimoji="1" sz="1800" kern="1200">
                <a:solidFill>
                  <a:schemeClr val="lt1"/>
                </a:solidFill>
                <a:latin typeface="+mn-lt"/>
                <a:ea typeface="+mn-ea"/>
                <a:cs typeface="+mn-cs"/>
              </a:defRPr>
            </a:lvl8pPr>
            <a:lvl9pPr marL="3642580" algn="l" defTabSz="910644" rtl="0" eaLnBrk="1" latinLnBrk="0" hangingPunct="1">
              <a:defRPr kumimoji="1" sz="1800" kern="1200">
                <a:solidFill>
                  <a:schemeClr val="lt1"/>
                </a:solidFill>
                <a:latin typeface="+mn-lt"/>
                <a:ea typeface="+mn-ea"/>
                <a:cs typeface="+mn-cs"/>
              </a:defRPr>
            </a:lvl9pPr>
          </a:lstStyle>
          <a:p>
            <a:pPr algn="ctr" defTabSz="844083">
              <a:defRPr/>
            </a:pPr>
            <a:r>
              <a:rPr lang="ja-JP" altLang="en-US" sz="1108" b="1">
                <a:solidFill>
                  <a:prstClr val="black"/>
                </a:solidFill>
                <a:latin typeface="BIZ UDPゴシック"/>
                <a:ea typeface="BIZ UDPゴシック"/>
              </a:rPr>
              <a:t>利用者</a:t>
            </a:r>
            <a:r>
              <a:rPr lang="en-US" altLang="ja-JP" sz="1108" b="1">
                <a:solidFill>
                  <a:prstClr val="black"/>
                </a:solidFill>
                <a:latin typeface="BIZ UDPゴシック"/>
                <a:ea typeface="BIZ UDPゴシック"/>
              </a:rPr>
              <a:t>700</a:t>
            </a:r>
            <a:r>
              <a:rPr lang="ja-JP" altLang="en-US" sz="1108" b="1">
                <a:solidFill>
                  <a:prstClr val="black"/>
                </a:solidFill>
                <a:latin typeface="BIZ UDPゴシック"/>
                <a:ea typeface="BIZ UDPゴシック"/>
              </a:rPr>
              <a:t>万人泊の所得創出効果</a:t>
            </a:r>
            <a:r>
              <a:rPr lang="ja-JP" altLang="en-US" sz="923" b="1">
                <a:solidFill>
                  <a:prstClr val="black"/>
                </a:solidFill>
                <a:latin typeface="BIZ UDPゴシック"/>
                <a:ea typeface="BIZ UDPゴシック"/>
              </a:rPr>
              <a:t>（試算）</a:t>
            </a:r>
          </a:p>
        </p:txBody>
      </p:sp>
      <p:sp>
        <p:nvSpPr>
          <p:cNvPr id="29" name="右矢印 356">
            <a:extLst>
              <a:ext uri="{FF2B5EF4-FFF2-40B4-BE49-F238E27FC236}">
                <a16:creationId xmlns:a16="http://schemas.microsoft.com/office/drawing/2014/main" id="{90B0D1C9-79C3-0572-3AC0-819CBE0E592B}"/>
              </a:ext>
            </a:extLst>
          </p:cNvPr>
          <p:cNvSpPr/>
          <p:nvPr/>
        </p:nvSpPr>
        <p:spPr>
          <a:xfrm rot="5400000">
            <a:off x="6627922" y="4807234"/>
            <a:ext cx="136520" cy="1233301"/>
          </a:xfrm>
          <a:prstGeom prst="rightArrow">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0644" rtl="0" eaLnBrk="1" latinLnBrk="0" hangingPunct="1">
              <a:defRPr kumimoji="1" sz="1800" kern="1200">
                <a:solidFill>
                  <a:schemeClr val="lt1"/>
                </a:solidFill>
                <a:latin typeface="+mn-lt"/>
                <a:ea typeface="+mn-ea"/>
                <a:cs typeface="+mn-cs"/>
              </a:defRPr>
            </a:lvl1pPr>
            <a:lvl2pPr marL="455321" algn="l" defTabSz="910644" rtl="0" eaLnBrk="1" latinLnBrk="0" hangingPunct="1">
              <a:defRPr kumimoji="1" sz="1800" kern="1200">
                <a:solidFill>
                  <a:schemeClr val="lt1"/>
                </a:solidFill>
                <a:latin typeface="+mn-lt"/>
                <a:ea typeface="+mn-ea"/>
                <a:cs typeface="+mn-cs"/>
              </a:defRPr>
            </a:lvl2pPr>
            <a:lvl3pPr marL="910644" algn="l" defTabSz="910644" rtl="0" eaLnBrk="1" latinLnBrk="0" hangingPunct="1">
              <a:defRPr kumimoji="1" sz="1800" kern="1200">
                <a:solidFill>
                  <a:schemeClr val="lt1"/>
                </a:solidFill>
                <a:latin typeface="+mn-lt"/>
                <a:ea typeface="+mn-ea"/>
                <a:cs typeface="+mn-cs"/>
              </a:defRPr>
            </a:lvl3pPr>
            <a:lvl4pPr marL="1365965" algn="l" defTabSz="910644" rtl="0" eaLnBrk="1" latinLnBrk="0" hangingPunct="1">
              <a:defRPr kumimoji="1" sz="1800" kern="1200">
                <a:solidFill>
                  <a:schemeClr val="lt1"/>
                </a:solidFill>
                <a:latin typeface="+mn-lt"/>
                <a:ea typeface="+mn-ea"/>
                <a:cs typeface="+mn-cs"/>
              </a:defRPr>
            </a:lvl4pPr>
            <a:lvl5pPr marL="1821285" algn="l" defTabSz="910644" rtl="0" eaLnBrk="1" latinLnBrk="0" hangingPunct="1">
              <a:defRPr kumimoji="1" sz="1800" kern="1200">
                <a:solidFill>
                  <a:schemeClr val="lt1"/>
                </a:solidFill>
                <a:latin typeface="+mn-lt"/>
                <a:ea typeface="+mn-ea"/>
                <a:cs typeface="+mn-cs"/>
              </a:defRPr>
            </a:lvl5pPr>
            <a:lvl6pPr marL="2276609" algn="l" defTabSz="910644" rtl="0" eaLnBrk="1" latinLnBrk="0" hangingPunct="1">
              <a:defRPr kumimoji="1" sz="1800" kern="1200">
                <a:solidFill>
                  <a:schemeClr val="lt1"/>
                </a:solidFill>
                <a:latin typeface="+mn-lt"/>
                <a:ea typeface="+mn-ea"/>
                <a:cs typeface="+mn-cs"/>
              </a:defRPr>
            </a:lvl6pPr>
            <a:lvl7pPr marL="2731935" algn="l" defTabSz="910644" rtl="0" eaLnBrk="1" latinLnBrk="0" hangingPunct="1">
              <a:defRPr kumimoji="1" sz="1800" kern="1200">
                <a:solidFill>
                  <a:schemeClr val="lt1"/>
                </a:solidFill>
                <a:latin typeface="+mn-lt"/>
                <a:ea typeface="+mn-ea"/>
                <a:cs typeface="+mn-cs"/>
              </a:defRPr>
            </a:lvl7pPr>
            <a:lvl8pPr marL="3187257" algn="l" defTabSz="910644" rtl="0" eaLnBrk="1" latinLnBrk="0" hangingPunct="1">
              <a:defRPr kumimoji="1" sz="1800" kern="1200">
                <a:solidFill>
                  <a:schemeClr val="lt1"/>
                </a:solidFill>
                <a:latin typeface="+mn-lt"/>
                <a:ea typeface="+mn-ea"/>
                <a:cs typeface="+mn-cs"/>
              </a:defRPr>
            </a:lvl8pPr>
            <a:lvl9pPr marL="3642580" algn="l" defTabSz="910644" rtl="0" eaLnBrk="1" latinLnBrk="0" hangingPunct="1">
              <a:defRPr kumimoji="1" sz="1800" kern="1200">
                <a:solidFill>
                  <a:schemeClr val="lt1"/>
                </a:solidFill>
                <a:latin typeface="+mn-lt"/>
                <a:ea typeface="+mn-ea"/>
                <a:cs typeface="+mn-cs"/>
              </a:defRPr>
            </a:lvl9pPr>
          </a:lstStyle>
          <a:p>
            <a:pPr algn="ctr" defTabSz="844083">
              <a:defRPr/>
            </a:pPr>
            <a:endParaRPr lang="ja-JP" altLang="en-US" sz="1662" b="1">
              <a:solidFill>
                <a:prstClr val="white"/>
              </a:solidFill>
              <a:latin typeface="BIZ UDPゴシック"/>
              <a:ea typeface="BIZ UDPゴシック"/>
            </a:endParaRPr>
          </a:p>
        </p:txBody>
      </p:sp>
      <p:sp>
        <p:nvSpPr>
          <p:cNvPr id="31" name="右矢印 114">
            <a:extLst>
              <a:ext uri="{FF2B5EF4-FFF2-40B4-BE49-F238E27FC236}">
                <a16:creationId xmlns:a16="http://schemas.microsoft.com/office/drawing/2014/main" id="{E8C8CEA4-9035-8002-5CA7-15013EAE3854}"/>
              </a:ext>
            </a:extLst>
          </p:cNvPr>
          <p:cNvSpPr/>
          <p:nvPr/>
        </p:nvSpPr>
        <p:spPr>
          <a:xfrm rot="5400000">
            <a:off x="6642151" y="5287110"/>
            <a:ext cx="136520" cy="1233301"/>
          </a:xfrm>
          <a:prstGeom prst="rightArrow">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0644" rtl="0" eaLnBrk="1" latinLnBrk="0" hangingPunct="1">
              <a:defRPr kumimoji="1" sz="1800" kern="1200">
                <a:solidFill>
                  <a:schemeClr val="lt1"/>
                </a:solidFill>
                <a:latin typeface="+mn-lt"/>
                <a:ea typeface="+mn-ea"/>
                <a:cs typeface="+mn-cs"/>
              </a:defRPr>
            </a:lvl1pPr>
            <a:lvl2pPr marL="455321" algn="l" defTabSz="910644" rtl="0" eaLnBrk="1" latinLnBrk="0" hangingPunct="1">
              <a:defRPr kumimoji="1" sz="1800" kern="1200">
                <a:solidFill>
                  <a:schemeClr val="lt1"/>
                </a:solidFill>
                <a:latin typeface="+mn-lt"/>
                <a:ea typeface="+mn-ea"/>
                <a:cs typeface="+mn-cs"/>
              </a:defRPr>
            </a:lvl2pPr>
            <a:lvl3pPr marL="910644" algn="l" defTabSz="910644" rtl="0" eaLnBrk="1" latinLnBrk="0" hangingPunct="1">
              <a:defRPr kumimoji="1" sz="1800" kern="1200">
                <a:solidFill>
                  <a:schemeClr val="lt1"/>
                </a:solidFill>
                <a:latin typeface="+mn-lt"/>
                <a:ea typeface="+mn-ea"/>
                <a:cs typeface="+mn-cs"/>
              </a:defRPr>
            </a:lvl3pPr>
            <a:lvl4pPr marL="1365965" algn="l" defTabSz="910644" rtl="0" eaLnBrk="1" latinLnBrk="0" hangingPunct="1">
              <a:defRPr kumimoji="1" sz="1800" kern="1200">
                <a:solidFill>
                  <a:schemeClr val="lt1"/>
                </a:solidFill>
                <a:latin typeface="+mn-lt"/>
                <a:ea typeface="+mn-ea"/>
                <a:cs typeface="+mn-cs"/>
              </a:defRPr>
            </a:lvl4pPr>
            <a:lvl5pPr marL="1821285" algn="l" defTabSz="910644" rtl="0" eaLnBrk="1" latinLnBrk="0" hangingPunct="1">
              <a:defRPr kumimoji="1" sz="1800" kern="1200">
                <a:solidFill>
                  <a:schemeClr val="lt1"/>
                </a:solidFill>
                <a:latin typeface="+mn-lt"/>
                <a:ea typeface="+mn-ea"/>
                <a:cs typeface="+mn-cs"/>
              </a:defRPr>
            </a:lvl5pPr>
            <a:lvl6pPr marL="2276609" algn="l" defTabSz="910644" rtl="0" eaLnBrk="1" latinLnBrk="0" hangingPunct="1">
              <a:defRPr kumimoji="1" sz="1800" kern="1200">
                <a:solidFill>
                  <a:schemeClr val="lt1"/>
                </a:solidFill>
                <a:latin typeface="+mn-lt"/>
                <a:ea typeface="+mn-ea"/>
                <a:cs typeface="+mn-cs"/>
              </a:defRPr>
            </a:lvl6pPr>
            <a:lvl7pPr marL="2731935" algn="l" defTabSz="910644" rtl="0" eaLnBrk="1" latinLnBrk="0" hangingPunct="1">
              <a:defRPr kumimoji="1" sz="1800" kern="1200">
                <a:solidFill>
                  <a:schemeClr val="lt1"/>
                </a:solidFill>
                <a:latin typeface="+mn-lt"/>
                <a:ea typeface="+mn-ea"/>
                <a:cs typeface="+mn-cs"/>
              </a:defRPr>
            </a:lvl7pPr>
            <a:lvl8pPr marL="3187257" algn="l" defTabSz="910644" rtl="0" eaLnBrk="1" latinLnBrk="0" hangingPunct="1">
              <a:defRPr kumimoji="1" sz="1800" kern="1200">
                <a:solidFill>
                  <a:schemeClr val="lt1"/>
                </a:solidFill>
                <a:latin typeface="+mn-lt"/>
                <a:ea typeface="+mn-ea"/>
                <a:cs typeface="+mn-cs"/>
              </a:defRPr>
            </a:lvl8pPr>
            <a:lvl9pPr marL="3642580" algn="l" defTabSz="910644" rtl="0" eaLnBrk="1" latinLnBrk="0" hangingPunct="1">
              <a:defRPr kumimoji="1" sz="1800" kern="1200">
                <a:solidFill>
                  <a:schemeClr val="lt1"/>
                </a:solidFill>
                <a:latin typeface="+mn-lt"/>
                <a:ea typeface="+mn-ea"/>
                <a:cs typeface="+mn-cs"/>
              </a:defRPr>
            </a:lvl9pPr>
          </a:lstStyle>
          <a:p>
            <a:pPr algn="ctr" defTabSz="844083">
              <a:defRPr/>
            </a:pPr>
            <a:endParaRPr lang="ja-JP" altLang="en-US" sz="1662" b="1">
              <a:solidFill>
                <a:prstClr val="white"/>
              </a:solidFill>
              <a:latin typeface="BIZ UDPゴシック"/>
              <a:ea typeface="BIZ UDPゴシック"/>
            </a:endParaRPr>
          </a:p>
        </p:txBody>
      </p:sp>
      <p:sp>
        <p:nvSpPr>
          <p:cNvPr id="32" name="正方形/長方形 31">
            <a:extLst>
              <a:ext uri="{FF2B5EF4-FFF2-40B4-BE49-F238E27FC236}">
                <a16:creationId xmlns:a16="http://schemas.microsoft.com/office/drawing/2014/main" id="{22421A86-178B-2A46-6079-6C449D4BBE29}"/>
              </a:ext>
            </a:extLst>
          </p:cNvPr>
          <p:cNvSpPr/>
          <p:nvPr/>
        </p:nvSpPr>
        <p:spPr bwMode="auto">
          <a:xfrm>
            <a:off x="4445064" y="2611735"/>
            <a:ext cx="3047038" cy="816204"/>
          </a:xfrm>
          <a:prstGeom prst="rect">
            <a:avLst/>
          </a:prstGeom>
          <a:noFill/>
          <a:ln w="9525" cap="flat" cmpd="sng" algn="ctr">
            <a:noFill/>
            <a:prstDash val="solid"/>
            <a:round/>
            <a:headEnd type="none" w="med" len="med"/>
            <a:tailEnd type="none" w="med" len="med"/>
          </a:ln>
          <a:effectLst/>
        </p:spPr>
        <p:txBody>
          <a:bodyPr vert="horz" wrap="square" lIns="99692" tIns="66462" rIns="99692" bIns="66462" numCol="1" rtlCol="0" anchor="t" anchorCtr="0" compatLnSpc="1">
            <a:prstTxWarp prst="textNoShape">
              <a:avLst/>
            </a:prstTxWarp>
            <a:spAutoFit/>
          </a:bodyPr>
          <a:lstStyle/>
          <a:p>
            <a:pPr marL="82064" indent="-82064" defTabSz="844083">
              <a:spcAft>
                <a:spcPts val="92"/>
              </a:spcAft>
              <a:defRPr/>
            </a:pPr>
            <a:r>
              <a:rPr lang="ja-JP" altLang="en-US" sz="1108" kern="0">
                <a:solidFill>
                  <a:srgbClr val="000000"/>
                </a:solidFill>
                <a:latin typeface="BIZ UDPゴシック"/>
                <a:ea typeface="BIZ UDPゴシック"/>
                <a:cs typeface="メイリオ" panose="020B0604030504040204" pitchFamily="50" charset="-128"/>
              </a:rPr>
              <a:t>・昔ながらの民宿を、</a:t>
            </a:r>
            <a:r>
              <a:rPr lang="ja-JP" altLang="en-US" sz="1108" kern="0">
                <a:solidFill>
                  <a:srgbClr val="FF0000"/>
                </a:solidFill>
                <a:latin typeface="BIZ UDPゴシック"/>
                <a:ea typeface="BIZ UDPゴシック"/>
                <a:cs typeface="メイリオ" panose="020B0604030504040204" pitchFamily="50" charset="-128"/>
              </a:rPr>
              <a:t>外部人材の指導を受け建物・食事を完全リニューアル</a:t>
            </a:r>
            <a:r>
              <a:rPr lang="ja-JP" altLang="en-US" sz="1108" kern="0">
                <a:solidFill>
                  <a:srgbClr val="000000"/>
                </a:solidFill>
                <a:latin typeface="BIZ UDPゴシック"/>
                <a:ea typeface="BIZ UDPゴシック"/>
                <a:cs typeface="メイリオ" panose="020B0604030504040204" pitchFamily="50" charset="-128"/>
              </a:rPr>
              <a:t>し、「海のオーベルジュ」として展開、世代を問わず都市部からの来客でにぎわう。地域の雇用創出にも貢献。</a:t>
            </a:r>
          </a:p>
        </p:txBody>
      </p:sp>
      <p:sp>
        <p:nvSpPr>
          <p:cNvPr id="33" name="テキスト ボックス 32">
            <a:extLst>
              <a:ext uri="{FF2B5EF4-FFF2-40B4-BE49-F238E27FC236}">
                <a16:creationId xmlns:a16="http://schemas.microsoft.com/office/drawing/2014/main" id="{D11DAFC8-988E-C201-705E-5242E659D58D}"/>
              </a:ext>
            </a:extLst>
          </p:cNvPr>
          <p:cNvSpPr txBox="1"/>
          <p:nvPr/>
        </p:nvSpPr>
        <p:spPr>
          <a:xfrm>
            <a:off x="4516666" y="3386305"/>
            <a:ext cx="3082651" cy="937708"/>
          </a:xfrm>
          <a:prstGeom prst="rect">
            <a:avLst/>
          </a:prstGeom>
          <a:noFill/>
        </p:spPr>
        <p:txBody>
          <a:bodyPr wrap="square" lIns="84406" tIns="42203" rIns="84406" bIns="42203" rtlCol="0" anchor="t">
            <a:spAutoFit/>
          </a:bodyPr>
          <a:lstStyle/>
          <a:p>
            <a:pPr marL="158265" indent="-158265" defTabSz="844083" fontAlgn="auto">
              <a:spcBef>
                <a:spcPts val="0"/>
              </a:spcBef>
              <a:spcAft>
                <a:spcPts val="0"/>
              </a:spcAft>
              <a:buFont typeface="Wingdings" panose="05000000000000000000" pitchFamily="2" charset="2"/>
              <a:buChar char="Ø"/>
              <a:defRPr/>
            </a:pPr>
            <a:r>
              <a:rPr lang="ja-JP" altLang="en-US" sz="1108">
                <a:solidFill>
                  <a:prstClr val="black"/>
                </a:solidFill>
                <a:latin typeface="BIZ UDPゴシック"/>
                <a:ea typeface="BIZ UDPゴシック"/>
              </a:rPr>
              <a:t>令和２年の</a:t>
            </a:r>
            <a:r>
              <a:rPr lang="ja-JP" altLang="en-US" sz="1108">
                <a:solidFill>
                  <a:srgbClr val="FF0000"/>
                </a:solidFill>
                <a:latin typeface="BIZ UDPゴシック"/>
                <a:ea typeface="BIZ UDPゴシック"/>
              </a:rPr>
              <a:t>リニューアル後、</a:t>
            </a:r>
            <a:endParaRPr lang="en-US" altLang="ja-JP" sz="1108">
              <a:solidFill>
                <a:srgbClr val="FF0000"/>
              </a:solidFill>
              <a:latin typeface="BIZ UDPゴシック"/>
              <a:ea typeface="BIZ UDPゴシック"/>
            </a:endParaRPr>
          </a:p>
          <a:p>
            <a:pPr defTabSz="844083" fontAlgn="auto">
              <a:spcBef>
                <a:spcPts val="0"/>
              </a:spcBef>
              <a:spcAft>
                <a:spcPts val="0"/>
              </a:spcAft>
              <a:defRPr/>
            </a:pPr>
            <a:r>
              <a:rPr lang="ja-JP" altLang="en-US" sz="1108">
                <a:solidFill>
                  <a:srgbClr val="FF0000"/>
                </a:solidFill>
                <a:latin typeface="BIZ UDPゴシック"/>
                <a:ea typeface="BIZ UDPゴシック"/>
              </a:rPr>
              <a:t>　 宿泊単価は</a:t>
            </a:r>
            <a:r>
              <a:rPr lang="ja-JP" altLang="en-US" sz="1108">
                <a:solidFill>
                  <a:prstClr val="black"/>
                </a:solidFill>
                <a:latin typeface="BIZ UDPゴシック"/>
                <a:ea typeface="BIZ UDPゴシック"/>
              </a:rPr>
              <a:t>一人当たり</a:t>
            </a:r>
            <a:r>
              <a:rPr lang="ja-JP" altLang="en-US" sz="1108">
                <a:solidFill>
                  <a:srgbClr val="FF0000"/>
                </a:solidFill>
                <a:latin typeface="BIZ UDPゴシック"/>
                <a:ea typeface="BIZ UDPゴシック"/>
              </a:rPr>
              <a:t>１万円→</a:t>
            </a:r>
            <a:r>
              <a:rPr lang="en-US" altLang="ja-JP" sz="1108">
                <a:solidFill>
                  <a:srgbClr val="FF0000"/>
                </a:solidFill>
                <a:latin typeface="BIZ UDPゴシック"/>
                <a:ea typeface="BIZ UDPゴシック"/>
              </a:rPr>
              <a:t>2</a:t>
            </a:r>
            <a:r>
              <a:rPr lang="ja-JP" altLang="en-US" sz="1108">
                <a:solidFill>
                  <a:srgbClr val="FF0000"/>
                </a:solidFill>
                <a:latin typeface="BIZ UDPゴシック"/>
                <a:ea typeface="BIZ UDPゴシック"/>
              </a:rPr>
              <a:t>万</a:t>
            </a:r>
            <a:r>
              <a:rPr lang="en-US" altLang="ja-JP" sz="1108">
                <a:solidFill>
                  <a:srgbClr val="FF0000"/>
                </a:solidFill>
                <a:latin typeface="BIZ UDPゴシック"/>
                <a:ea typeface="BIZ UDPゴシック"/>
              </a:rPr>
              <a:t>5</a:t>
            </a:r>
            <a:r>
              <a:rPr lang="ja-JP" altLang="en-US" sz="1108">
                <a:solidFill>
                  <a:srgbClr val="FF0000"/>
                </a:solidFill>
                <a:latin typeface="BIZ UDPゴシック"/>
                <a:ea typeface="BIZ UDPゴシック"/>
              </a:rPr>
              <a:t>千円</a:t>
            </a:r>
            <a:endParaRPr lang="en-US" altLang="ja-JP" sz="1108">
              <a:solidFill>
                <a:srgbClr val="FF0000"/>
              </a:solidFill>
              <a:latin typeface="BIZ UDPゴシック"/>
              <a:ea typeface="BIZ UDPゴシック"/>
            </a:endParaRPr>
          </a:p>
          <a:p>
            <a:pPr defTabSz="844083" fontAlgn="auto">
              <a:spcBef>
                <a:spcPts val="0"/>
              </a:spcBef>
              <a:spcAft>
                <a:spcPts val="0"/>
              </a:spcAft>
              <a:defRPr/>
            </a:pPr>
            <a:r>
              <a:rPr lang="ja-JP" altLang="en-US" sz="1108">
                <a:solidFill>
                  <a:srgbClr val="FF0000"/>
                </a:solidFill>
                <a:latin typeface="BIZ UDPゴシック"/>
                <a:ea typeface="BIZ UDPゴシック"/>
              </a:rPr>
              <a:t>　 宿泊者数は</a:t>
            </a:r>
            <a:r>
              <a:rPr lang="ja-JP" altLang="en-US" sz="1108">
                <a:solidFill>
                  <a:prstClr val="black"/>
                </a:solidFill>
                <a:latin typeface="BIZ UDPゴシック"/>
                <a:ea typeface="BIZ UDPゴシック"/>
              </a:rPr>
              <a:t>年間</a:t>
            </a:r>
            <a:r>
              <a:rPr lang="en-US" altLang="ja-JP" sz="1108">
                <a:solidFill>
                  <a:srgbClr val="FF0000"/>
                </a:solidFill>
                <a:latin typeface="BIZ UDPゴシック"/>
                <a:ea typeface="BIZ UDPゴシック"/>
              </a:rPr>
              <a:t>700</a:t>
            </a:r>
            <a:r>
              <a:rPr lang="ja-JP" altLang="en-US" sz="1108">
                <a:solidFill>
                  <a:srgbClr val="FF0000"/>
                </a:solidFill>
                <a:latin typeface="BIZ UDPゴシック"/>
                <a:ea typeface="BIZ UDPゴシック"/>
              </a:rPr>
              <a:t>人→</a:t>
            </a:r>
            <a:r>
              <a:rPr lang="en-US" altLang="ja-JP" sz="1108">
                <a:solidFill>
                  <a:srgbClr val="FF0000"/>
                </a:solidFill>
                <a:latin typeface="BIZ UDPゴシック"/>
                <a:ea typeface="BIZ UDPゴシック"/>
              </a:rPr>
              <a:t>1200</a:t>
            </a:r>
            <a:r>
              <a:rPr lang="ja-JP" altLang="en-US" sz="1108">
                <a:solidFill>
                  <a:srgbClr val="FF0000"/>
                </a:solidFill>
                <a:latin typeface="BIZ UDPゴシック"/>
                <a:ea typeface="BIZ UDPゴシック"/>
              </a:rPr>
              <a:t>人へ</a:t>
            </a:r>
            <a:endParaRPr lang="en-US" altLang="ja-JP" sz="1108">
              <a:solidFill>
                <a:prstClr val="black"/>
              </a:solidFill>
              <a:latin typeface="BIZ UDPゴシック"/>
              <a:ea typeface="BIZ UDPゴシック"/>
            </a:endParaRPr>
          </a:p>
          <a:p>
            <a:pPr marL="158265" indent="-158265" defTabSz="844083" fontAlgn="auto">
              <a:spcBef>
                <a:spcPts val="0"/>
              </a:spcBef>
              <a:spcAft>
                <a:spcPts val="0"/>
              </a:spcAft>
              <a:buFont typeface="Wingdings" panose="05000000000000000000" pitchFamily="2" charset="2"/>
              <a:buChar char="Ø"/>
              <a:defRPr/>
            </a:pPr>
            <a:r>
              <a:rPr lang="ja-JP" altLang="en-US" sz="1108">
                <a:solidFill>
                  <a:prstClr val="black"/>
                </a:solidFill>
                <a:latin typeface="BIZ UDPゴシック"/>
                <a:ea typeface="BIZ UDPゴシック"/>
              </a:rPr>
              <a:t>民宿時代は家族経営だったが、</a:t>
            </a:r>
            <a:r>
              <a:rPr lang="ja-JP" altLang="en-US" sz="1108">
                <a:solidFill>
                  <a:srgbClr val="FF0000"/>
                </a:solidFill>
                <a:latin typeface="BIZ UDPゴシック"/>
                <a:ea typeface="BIZ UDPゴシック"/>
              </a:rPr>
              <a:t>正社員として</a:t>
            </a:r>
            <a:r>
              <a:rPr lang="en-US" altLang="ja-JP" sz="1108">
                <a:solidFill>
                  <a:srgbClr val="FF0000"/>
                </a:solidFill>
                <a:latin typeface="BIZ UDPゴシック"/>
                <a:ea typeface="BIZ UDPゴシック"/>
              </a:rPr>
              <a:t>6</a:t>
            </a:r>
            <a:r>
              <a:rPr lang="ja-JP" altLang="en-US" sz="1108">
                <a:solidFill>
                  <a:srgbClr val="FF0000"/>
                </a:solidFill>
                <a:latin typeface="BIZ UDPゴシック"/>
                <a:ea typeface="BIZ UDPゴシック"/>
              </a:rPr>
              <a:t>名の雇用を新たに確保</a:t>
            </a:r>
            <a:endParaRPr lang="en-US" altLang="ja-JP" sz="1108">
              <a:solidFill>
                <a:srgbClr val="FF0000"/>
              </a:solidFill>
              <a:latin typeface="BIZ UDPゴシック"/>
              <a:ea typeface="BIZ UDPゴシック"/>
            </a:endParaRPr>
          </a:p>
        </p:txBody>
      </p:sp>
      <p:sp>
        <p:nvSpPr>
          <p:cNvPr id="36" name="正方形/長方形 35">
            <a:extLst>
              <a:ext uri="{FF2B5EF4-FFF2-40B4-BE49-F238E27FC236}">
                <a16:creationId xmlns:a16="http://schemas.microsoft.com/office/drawing/2014/main" id="{9586D53B-7447-523A-AE8A-CE85E823201C}"/>
              </a:ext>
            </a:extLst>
          </p:cNvPr>
          <p:cNvSpPr/>
          <p:nvPr/>
        </p:nvSpPr>
        <p:spPr bwMode="auto">
          <a:xfrm>
            <a:off x="4516666" y="2338981"/>
            <a:ext cx="4718493" cy="304718"/>
          </a:xfrm>
          <a:prstGeom prst="rect">
            <a:avLst/>
          </a:prstGeom>
          <a:noFill/>
          <a:ln w="9525" cap="flat" cmpd="sng" algn="ctr">
            <a:noFill/>
            <a:prstDash val="solid"/>
            <a:round/>
            <a:headEnd type="none" w="med" len="med"/>
            <a:tailEnd type="none" w="med" len="med"/>
          </a:ln>
          <a:effectLst/>
        </p:spPr>
        <p:txBody>
          <a:bodyPr vert="horz" wrap="square" lIns="99692" tIns="66462" rIns="99692" bIns="66462" numCol="1" rtlCol="0" anchor="t" anchorCtr="0" compatLnSpc="1">
            <a:prstTxWarp prst="textNoShape">
              <a:avLst/>
            </a:prstTxWarp>
            <a:spAutoFit/>
          </a:bodyPr>
          <a:lstStyle/>
          <a:p>
            <a:pPr marL="82064" indent="-82064" defTabSz="844083">
              <a:spcAft>
                <a:spcPts val="92"/>
              </a:spcAft>
              <a:defRPr/>
            </a:pPr>
            <a:r>
              <a:rPr kumimoji="0" lang="ja-JP" altLang="en-US" sz="1108" kern="0">
                <a:solidFill>
                  <a:srgbClr val="000000"/>
                </a:solidFill>
                <a:latin typeface="BIZ UDPゴシック"/>
                <a:ea typeface="BIZ UDPゴシック"/>
                <a:cs typeface="メイリオ" panose="020B0604030504040204" pitchFamily="50" charset="-128"/>
              </a:rPr>
              <a:t>○</a:t>
            </a:r>
            <a:r>
              <a:rPr kumimoji="0" lang="ja-JP" altLang="en-US" sz="1108" b="1" kern="0">
                <a:solidFill>
                  <a:srgbClr val="000000"/>
                </a:solidFill>
                <a:latin typeface="BIZ UDPゴシック"/>
                <a:ea typeface="BIZ UDPゴシック"/>
                <a:cs typeface="メイリオ" panose="020B0604030504040204" pitchFamily="50" charset="-128"/>
              </a:rPr>
              <a:t>内外海地区活性化プロジェクト推進協議会　（福井県小浜市）</a:t>
            </a:r>
            <a:endParaRPr lang="ja-JP" altLang="en-US" sz="1108" b="1" kern="0">
              <a:solidFill>
                <a:srgbClr val="000000"/>
              </a:solidFill>
              <a:latin typeface="BIZ UDPゴシック"/>
              <a:ea typeface="BIZ UDPゴシック"/>
              <a:cs typeface="メイリオ" panose="020B0604030504040204" pitchFamily="50" charset="-128"/>
            </a:endParaRPr>
          </a:p>
        </p:txBody>
      </p:sp>
      <p:sp>
        <p:nvSpPr>
          <p:cNvPr id="37" name="正方形/長方形 36">
            <a:extLst>
              <a:ext uri="{FF2B5EF4-FFF2-40B4-BE49-F238E27FC236}">
                <a16:creationId xmlns:a16="http://schemas.microsoft.com/office/drawing/2014/main" id="{2A54D23A-B921-7716-24CD-75006930EBD3}"/>
              </a:ext>
            </a:extLst>
          </p:cNvPr>
          <p:cNvSpPr/>
          <p:nvPr/>
        </p:nvSpPr>
        <p:spPr>
          <a:xfrm>
            <a:off x="4591213" y="2164675"/>
            <a:ext cx="4414069" cy="192588"/>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auto">
              <a:spcBef>
                <a:spcPts val="0"/>
              </a:spcBef>
              <a:spcAft>
                <a:spcPts val="0"/>
              </a:spcAft>
              <a:defRPr/>
            </a:pPr>
            <a:r>
              <a:rPr lang="ja-JP" altLang="en-US" sz="1108" b="1">
                <a:solidFill>
                  <a:prstClr val="white"/>
                </a:solidFill>
                <a:latin typeface="BIZ UDPゴシック"/>
                <a:ea typeface="BIZ UDPゴシック"/>
              </a:rPr>
              <a:t>高付加価値な農泊モデルの実践例</a:t>
            </a:r>
            <a:endParaRPr lang="en-US" altLang="ja-JP" sz="1108" b="1">
              <a:solidFill>
                <a:prstClr val="white"/>
              </a:solidFill>
              <a:latin typeface="BIZ UDPゴシック"/>
              <a:ea typeface="BIZ UDPゴシック"/>
            </a:endParaRPr>
          </a:p>
        </p:txBody>
      </p:sp>
      <p:pic>
        <p:nvPicPr>
          <p:cNvPr id="38" name="図 37">
            <a:extLst>
              <a:ext uri="{FF2B5EF4-FFF2-40B4-BE49-F238E27FC236}">
                <a16:creationId xmlns:a16="http://schemas.microsoft.com/office/drawing/2014/main" id="{89ADD47D-14AB-FF47-FECA-C86AC804A96B}"/>
              </a:ext>
            </a:extLst>
          </p:cNvPr>
          <p:cNvPicPr>
            <a:picLocks noChangeAspect="1"/>
          </p:cNvPicPr>
          <p:nvPr/>
        </p:nvPicPr>
        <p:blipFill>
          <a:blip r:embed="rId7"/>
          <a:stretch>
            <a:fillRect/>
          </a:stretch>
        </p:blipFill>
        <p:spPr>
          <a:xfrm>
            <a:off x="8068079" y="2747427"/>
            <a:ext cx="899071" cy="652061"/>
          </a:xfrm>
          <a:prstGeom prst="rect">
            <a:avLst/>
          </a:prstGeom>
        </p:spPr>
      </p:pic>
      <p:pic>
        <p:nvPicPr>
          <p:cNvPr id="39" name="Picture 2">
            <a:extLst>
              <a:ext uri="{FF2B5EF4-FFF2-40B4-BE49-F238E27FC236}">
                <a16:creationId xmlns:a16="http://schemas.microsoft.com/office/drawing/2014/main" id="{02689678-00B8-5B01-0B46-434E74762AD8}"/>
              </a:ext>
            </a:extLst>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7495459" y="3620697"/>
            <a:ext cx="781345" cy="58994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a:extLst>
              <a:ext uri="{FF2B5EF4-FFF2-40B4-BE49-F238E27FC236}">
                <a16:creationId xmlns:a16="http://schemas.microsoft.com/office/drawing/2014/main" id="{5F523E78-E8DD-896E-736F-019F38798EC5}"/>
              </a:ext>
            </a:extLst>
          </p:cNvPr>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8276804" y="3739228"/>
            <a:ext cx="781345" cy="526470"/>
          </a:xfrm>
          <a:prstGeom prst="rect">
            <a:avLst/>
          </a:prstGeom>
          <a:noFill/>
          <a:extLst>
            <a:ext uri="{909E8E84-426E-40DD-AFC4-6F175D3DCCD1}">
              <a14:hiddenFill xmlns:a14="http://schemas.microsoft.com/office/drawing/2010/main">
                <a:solidFill>
                  <a:srgbClr val="FFFFFF"/>
                </a:solidFill>
              </a14:hiddenFill>
            </a:ext>
          </a:extLst>
        </p:spPr>
      </p:pic>
      <p:pic>
        <p:nvPicPr>
          <p:cNvPr id="41" name="図 40" descr="家の外観&#10;&#10;自動的に生成された説明">
            <a:extLst>
              <a:ext uri="{FF2B5EF4-FFF2-40B4-BE49-F238E27FC236}">
                <a16:creationId xmlns:a16="http://schemas.microsoft.com/office/drawing/2014/main" id="{98E3E91D-9647-BAF0-53A9-2C1E867D2B20}"/>
              </a:ext>
            </a:extLst>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7553088" y="2739541"/>
            <a:ext cx="478187" cy="668657"/>
          </a:xfrm>
          <a:prstGeom prst="rect">
            <a:avLst/>
          </a:prstGeom>
        </p:spPr>
      </p:pic>
      <p:sp>
        <p:nvSpPr>
          <p:cNvPr id="42" name="テキスト ボックス 41">
            <a:extLst>
              <a:ext uri="{FF2B5EF4-FFF2-40B4-BE49-F238E27FC236}">
                <a16:creationId xmlns:a16="http://schemas.microsoft.com/office/drawing/2014/main" id="{1292C61E-9D74-9C7A-A923-7651DC22B4C0}"/>
              </a:ext>
            </a:extLst>
          </p:cNvPr>
          <p:cNvSpPr txBox="1"/>
          <p:nvPr/>
        </p:nvSpPr>
        <p:spPr>
          <a:xfrm>
            <a:off x="5328899" y="6262368"/>
            <a:ext cx="2658901" cy="262892"/>
          </a:xfrm>
          <a:prstGeom prst="rect">
            <a:avLst/>
          </a:prstGeom>
          <a:noFill/>
        </p:spPr>
        <p:txBody>
          <a:bodyPr wrap="square" rtlCol="0">
            <a:spAutoFit/>
          </a:bodyPr>
          <a:lstStyle/>
          <a:p>
            <a:pPr defTabSz="840615" fontAlgn="auto">
              <a:spcBef>
                <a:spcPts val="0"/>
              </a:spcBef>
              <a:spcAft>
                <a:spcPts val="0"/>
              </a:spcAft>
              <a:defRPr sz="1080" b="0" i="0" u="none" strike="noStrike" kern="1200" spc="0" baseline="0">
                <a:solidFill>
                  <a:prstClr val="black"/>
                </a:solidFill>
                <a:latin typeface="メイリオ" panose="020B0604030504040204" pitchFamily="50" charset="-128"/>
                <a:ea typeface="メイリオ" panose="020B0604030504040204" pitchFamily="50" charset="-128"/>
                <a:cs typeface="+mn-cs"/>
              </a:defRPr>
            </a:pPr>
            <a:r>
              <a:rPr lang="ja-JP" altLang="en-US" sz="554">
                <a:solidFill>
                  <a:prstClr val="black"/>
                </a:solidFill>
                <a:latin typeface="BIZ UDPゴシック"/>
                <a:ea typeface="Meiryo UI" panose="020B0604030504040204" pitchFamily="50" charset="-128"/>
              </a:rPr>
              <a:t>農林水産省「農泊地域における令和</a:t>
            </a:r>
            <a:r>
              <a:rPr lang="en-US" altLang="ja-JP" sz="554">
                <a:solidFill>
                  <a:prstClr val="black"/>
                </a:solidFill>
                <a:latin typeface="BIZ UDPゴシック"/>
                <a:ea typeface="Meiryo UI" panose="020B0604030504040204" pitchFamily="50" charset="-128"/>
              </a:rPr>
              <a:t>3</a:t>
            </a:r>
            <a:r>
              <a:rPr lang="ja-JP" altLang="en-US" sz="554">
                <a:solidFill>
                  <a:prstClr val="black"/>
                </a:solidFill>
                <a:latin typeface="BIZ UDPゴシック"/>
                <a:ea typeface="Meiryo UI" panose="020B0604030504040204" pitchFamily="50" charset="-128"/>
              </a:rPr>
              <a:t>年度実績調査」、観光庁「旅行・観光消費動向調査」、財務省「</a:t>
            </a:r>
            <a:r>
              <a:rPr lang="zh-TW" altLang="en-US" sz="554">
                <a:solidFill>
                  <a:prstClr val="black"/>
                </a:solidFill>
                <a:latin typeface="BIZ UDPゴシック"/>
                <a:ea typeface="Meiryo UI" panose="020B0604030504040204" pitchFamily="50" charset="-128"/>
              </a:rPr>
              <a:t>法人企業統計</a:t>
            </a:r>
            <a:r>
              <a:rPr lang="ja-JP" altLang="en-US" sz="554">
                <a:solidFill>
                  <a:prstClr val="black"/>
                </a:solidFill>
                <a:latin typeface="BIZ UDPゴシック"/>
                <a:ea typeface="Meiryo UI" panose="020B0604030504040204" pitchFamily="50" charset="-128"/>
              </a:rPr>
              <a:t>」より、令和元年時点での消費額等をもとに算出</a:t>
            </a:r>
            <a:endParaRPr lang="en-US" altLang="ja-JP" sz="554">
              <a:solidFill>
                <a:prstClr val="black"/>
              </a:solidFill>
              <a:latin typeface="BIZ UDPゴシック"/>
              <a:ea typeface="Meiryo UI" panose="020B0604030504040204" pitchFamily="50" charset="-128"/>
            </a:endParaRPr>
          </a:p>
        </p:txBody>
      </p:sp>
      <p:sp>
        <p:nvSpPr>
          <p:cNvPr id="45" name="テキスト ボックス 44">
            <a:extLst>
              <a:ext uri="{FF2B5EF4-FFF2-40B4-BE49-F238E27FC236}">
                <a16:creationId xmlns:a16="http://schemas.microsoft.com/office/drawing/2014/main" id="{55D09D2D-C03B-A9A0-4388-D1CFA32B5D7A}"/>
              </a:ext>
            </a:extLst>
          </p:cNvPr>
          <p:cNvSpPr txBox="1"/>
          <p:nvPr/>
        </p:nvSpPr>
        <p:spPr>
          <a:xfrm rot="20588708">
            <a:off x="7917224" y="5011605"/>
            <a:ext cx="1329749" cy="603820"/>
          </a:xfrm>
          <a:prstGeom prst="rect">
            <a:avLst/>
          </a:prstGeom>
          <a:noFill/>
        </p:spPr>
        <p:txBody>
          <a:bodyPr wrap="square" rtlCol="0">
            <a:spAutoFit/>
          </a:bodyPr>
          <a:lstStyle/>
          <a:p>
            <a:pPr algn="ctr" defTabSz="844083" fontAlgn="auto">
              <a:spcBef>
                <a:spcPts val="0"/>
              </a:spcBef>
              <a:spcAft>
                <a:spcPts val="0"/>
              </a:spcAft>
              <a:defRPr/>
            </a:pPr>
            <a:r>
              <a:rPr lang="ja-JP" altLang="en-US" sz="1108" b="1">
                <a:solidFill>
                  <a:srgbClr val="FF0000"/>
                </a:solidFill>
                <a:latin typeface="Meiryo UI" panose="020B0604030504040204" pitchFamily="50" charset="-128"/>
                <a:ea typeface="Meiryo UI" panose="020B0604030504040204" pitchFamily="50" charset="-128"/>
              </a:rPr>
              <a:t>高付加価値化で</a:t>
            </a:r>
            <a:endParaRPr lang="en-US" altLang="ja-JP" sz="1108" b="1">
              <a:solidFill>
                <a:srgbClr val="FF0000"/>
              </a:solidFill>
              <a:latin typeface="Meiryo UI" panose="020B0604030504040204" pitchFamily="50" charset="-128"/>
              <a:ea typeface="Meiryo UI" panose="020B0604030504040204" pitchFamily="50" charset="-128"/>
            </a:endParaRPr>
          </a:p>
          <a:p>
            <a:pPr algn="ctr" defTabSz="844083" fontAlgn="auto">
              <a:spcBef>
                <a:spcPts val="0"/>
              </a:spcBef>
              <a:spcAft>
                <a:spcPts val="0"/>
              </a:spcAft>
              <a:defRPr/>
            </a:pPr>
            <a:r>
              <a:rPr lang="ja-JP" altLang="en-US" sz="1108" b="1">
                <a:solidFill>
                  <a:srgbClr val="FF0000"/>
                </a:solidFill>
                <a:latin typeface="Meiryo UI" panose="020B0604030504040204" pitchFamily="50" charset="-128"/>
                <a:ea typeface="Meiryo UI" panose="020B0604030504040204" pitchFamily="50" charset="-128"/>
              </a:rPr>
              <a:t>地域所得の</a:t>
            </a:r>
            <a:endParaRPr lang="en-US" altLang="ja-JP" sz="1108" b="1">
              <a:solidFill>
                <a:srgbClr val="FF0000"/>
              </a:solidFill>
              <a:latin typeface="Meiryo UI" panose="020B0604030504040204" pitchFamily="50" charset="-128"/>
              <a:ea typeface="Meiryo UI" panose="020B0604030504040204" pitchFamily="50" charset="-128"/>
            </a:endParaRPr>
          </a:p>
          <a:p>
            <a:pPr algn="ctr" defTabSz="844083" fontAlgn="auto">
              <a:spcBef>
                <a:spcPts val="0"/>
              </a:spcBef>
              <a:spcAft>
                <a:spcPts val="0"/>
              </a:spcAft>
              <a:defRPr/>
            </a:pPr>
            <a:r>
              <a:rPr lang="ja-JP" altLang="en-US" sz="1108" b="1">
                <a:solidFill>
                  <a:srgbClr val="FF0000"/>
                </a:solidFill>
                <a:latin typeface="Meiryo UI" panose="020B0604030504040204" pitchFamily="50" charset="-128"/>
                <a:ea typeface="Meiryo UI" panose="020B0604030504040204" pitchFamily="50" charset="-128"/>
              </a:rPr>
              <a:t>更なる引き上げ⤴</a:t>
            </a:r>
          </a:p>
        </p:txBody>
      </p:sp>
      <p:graphicFrame>
        <p:nvGraphicFramePr>
          <p:cNvPr id="4" name="図表 3">
            <a:extLst>
              <a:ext uri="{FF2B5EF4-FFF2-40B4-BE49-F238E27FC236}">
                <a16:creationId xmlns:a16="http://schemas.microsoft.com/office/drawing/2014/main" id="{33BC13BA-62EB-7331-008B-38FDBF4C3249}"/>
              </a:ext>
            </a:extLst>
          </p:cNvPr>
          <p:cNvGraphicFramePr/>
          <p:nvPr>
            <p:extLst>
              <p:ext uri="{D42A27DB-BD31-4B8C-83A1-F6EECF244321}">
                <p14:modId xmlns:p14="http://schemas.microsoft.com/office/powerpoint/2010/main" val="1384570302"/>
              </p:ext>
            </p:extLst>
          </p:nvPr>
        </p:nvGraphicFramePr>
        <p:xfrm>
          <a:off x="-81218" y="2688075"/>
          <a:ext cx="4650485" cy="3047376"/>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24" name="正方形/長方形 23">
            <a:extLst>
              <a:ext uri="{FF2B5EF4-FFF2-40B4-BE49-F238E27FC236}">
                <a16:creationId xmlns:a16="http://schemas.microsoft.com/office/drawing/2014/main" id="{D5F8617B-96EA-258B-CC20-9BA281C5867F}"/>
              </a:ext>
            </a:extLst>
          </p:cNvPr>
          <p:cNvSpPr/>
          <p:nvPr/>
        </p:nvSpPr>
        <p:spPr>
          <a:xfrm>
            <a:off x="52158" y="2164675"/>
            <a:ext cx="4414069" cy="19258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auto">
              <a:spcBef>
                <a:spcPts val="0"/>
              </a:spcBef>
              <a:spcAft>
                <a:spcPts val="0"/>
              </a:spcAft>
              <a:defRPr/>
            </a:pPr>
            <a:r>
              <a:rPr lang="ja-JP" altLang="en-US" sz="1108" b="1">
                <a:solidFill>
                  <a:prstClr val="white"/>
                </a:solidFill>
                <a:latin typeface="BIZ UDPゴシック"/>
                <a:ea typeface="BIZ UDPゴシック"/>
              </a:rPr>
              <a:t>目指すべき姿</a:t>
            </a:r>
            <a:endParaRPr lang="en-US" altLang="ja-JP" sz="1108" b="1">
              <a:solidFill>
                <a:prstClr val="white"/>
              </a:solidFill>
              <a:latin typeface="BIZ UDPゴシック"/>
              <a:ea typeface="BIZ UDPゴシック"/>
            </a:endParaRPr>
          </a:p>
        </p:txBody>
      </p:sp>
      <p:sp>
        <p:nvSpPr>
          <p:cNvPr id="26" name="正方形/長方形 25">
            <a:extLst>
              <a:ext uri="{FF2B5EF4-FFF2-40B4-BE49-F238E27FC236}">
                <a16:creationId xmlns:a16="http://schemas.microsoft.com/office/drawing/2014/main" id="{93BB9991-9376-E9AA-9D7C-34578CF76CD7}"/>
              </a:ext>
            </a:extLst>
          </p:cNvPr>
          <p:cNvSpPr/>
          <p:nvPr/>
        </p:nvSpPr>
        <p:spPr bwMode="auto">
          <a:xfrm>
            <a:off x="2817912" y="3020501"/>
            <a:ext cx="1504102" cy="671357"/>
          </a:xfrm>
          <a:prstGeom prst="rect">
            <a:avLst/>
          </a:prstGeom>
          <a:noFill/>
          <a:ln w="9525" cap="flat" cmpd="sng" algn="ctr">
            <a:noFill/>
            <a:prstDash val="solid"/>
            <a:round/>
            <a:headEnd type="none" w="med" len="med"/>
            <a:tailEnd type="none" w="med" len="med"/>
          </a:ln>
          <a:effectLst/>
        </p:spPr>
        <p:txBody>
          <a:bodyPr vert="horz" wrap="square" lIns="99692" tIns="66462" rIns="99692" bIns="66462" numCol="1" rtlCol="0" anchor="t" anchorCtr="0" compatLnSpc="1">
            <a:prstTxWarp prst="textNoShape">
              <a:avLst/>
            </a:prstTxWarp>
            <a:spAutoFit/>
          </a:bodyPr>
          <a:lstStyle/>
          <a:p>
            <a:pPr marL="82064" indent="-82064" defTabSz="844083">
              <a:spcAft>
                <a:spcPts val="92"/>
              </a:spcAft>
              <a:defRPr/>
            </a:pPr>
            <a:r>
              <a:rPr lang="ja-JP" altLang="en-US" sz="1108" kern="0" dirty="0">
                <a:solidFill>
                  <a:srgbClr val="000000"/>
                </a:solidFill>
                <a:latin typeface="BIZ UDPゴシック"/>
                <a:ea typeface="BIZ UDPゴシック"/>
                <a:cs typeface="メイリオ" panose="020B0604030504040204" pitchFamily="50" charset="-128"/>
              </a:rPr>
              <a:t>・新規来訪者獲得</a:t>
            </a:r>
            <a:endParaRPr lang="en-US" altLang="ja-JP" sz="1108" kern="0" dirty="0">
              <a:solidFill>
                <a:srgbClr val="000000"/>
              </a:solidFill>
              <a:latin typeface="BIZ UDPゴシック"/>
              <a:ea typeface="BIZ UDPゴシック"/>
              <a:cs typeface="メイリオ" panose="020B0604030504040204" pitchFamily="50" charset="-128"/>
            </a:endParaRPr>
          </a:p>
          <a:p>
            <a:pPr marL="82064" indent="-82064" defTabSz="844083">
              <a:spcAft>
                <a:spcPts val="92"/>
              </a:spcAft>
              <a:defRPr/>
            </a:pPr>
            <a:r>
              <a:rPr lang="ja-JP" altLang="en-US" sz="1108" kern="0" dirty="0">
                <a:solidFill>
                  <a:srgbClr val="000000"/>
                </a:solidFill>
                <a:latin typeface="BIZ UDPゴシック"/>
                <a:ea typeface="BIZ UDPゴシック"/>
                <a:cs typeface="メイリオ" panose="020B0604030504040204" pitchFamily="50" charset="-128"/>
              </a:rPr>
              <a:t>・滞在長期化</a:t>
            </a:r>
            <a:endParaRPr lang="en-US" altLang="ja-JP" sz="1108" kern="0" dirty="0">
              <a:solidFill>
                <a:srgbClr val="000000"/>
              </a:solidFill>
              <a:latin typeface="BIZ UDPゴシック"/>
              <a:ea typeface="BIZ UDPゴシック"/>
              <a:cs typeface="メイリオ" panose="020B0604030504040204" pitchFamily="50" charset="-128"/>
            </a:endParaRPr>
          </a:p>
          <a:p>
            <a:pPr marL="82064" indent="-82064" defTabSz="844083">
              <a:spcAft>
                <a:spcPts val="92"/>
              </a:spcAft>
              <a:defRPr/>
            </a:pPr>
            <a:r>
              <a:rPr lang="ja-JP" altLang="en-US" sz="1108" kern="0" dirty="0">
                <a:solidFill>
                  <a:srgbClr val="000000"/>
                </a:solidFill>
                <a:latin typeface="BIZ UDPゴシック"/>
                <a:ea typeface="BIZ UDPゴシック"/>
                <a:cs typeface="メイリオ" panose="020B0604030504040204" pitchFamily="50" charset="-128"/>
              </a:rPr>
              <a:t>・リピーター化　等</a:t>
            </a:r>
            <a:endParaRPr lang="en-US" altLang="ja-JP" sz="1108" kern="0" dirty="0">
              <a:solidFill>
                <a:srgbClr val="000000"/>
              </a:solidFill>
              <a:latin typeface="BIZ UDPゴシック"/>
              <a:ea typeface="BIZ UDPゴシック"/>
              <a:cs typeface="メイリオ" panose="020B0604030504040204" pitchFamily="50" charset="-128"/>
            </a:endParaRPr>
          </a:p>
        </p:txBody>
      </p:sp>
      <p:sp>
        <p:nvSpPr>
          <p:cNvPr id="30" name="正方形/長方形 29">
            <a:extLst>
              <a:ext uri="{FF2B5EF4-FFF2-40B4-BE49-F238E27FC236}">
                <a16:creationId xmlns:a16="http://schemas.microsoft.com/office/drawing/2014/main" id="{D51C74F3-3CAB-CEC9-EC97-348AD56CBB0D}"/>
              </a:ext>
            </a:extLst>
          </p:cNvPr>
          <p:cNvSpPr/>
          <p:nvPr/>
        </p:nvSpPr>
        <p:spPr bwMode="auto">
          <a:xfrm>
            <a:off x="306932" y="2394962"/>
            <a:ext cx="3937587" cy="361528"/>
          </a:xfrm>
          <a:prstGeom prst="rect">
            <a:avLst/>
          </a:prstGeom>
          <a:noFill/>
          <a:ln w="9525" cap="flat" cmpd="sng" algn="ctr">
            <a:noFill/>
            <a:prstDash val="solid"/>
            <a:round/>
            <a:headEnd type="none" w="med" len="med"/>
            <a:tailEnd type="none" w="med" len="med"/>
          </a:ln>
          <a:effectLst/>
        </p:spPr>
        <p:txBody>
          <a:bodyPr vert="horz" wrap="square" lIns="99692" tIns="66462" rIns="99692" bIns="66462" numCol="1" rtlCol="0" anchor="t" anchorCtr="0" compatLnSpc="1">
            <a:prstTxWarp prst="textNoShape">
              <a:avLst/>
            </a:prstTxWarp>
            <a:spAutoFit/>
          </a:bodyPr>
          <a:lstStyle/>
          <a:p>
            <a:pPr marL="82064" indent="-82064" defTabSz="844083">
              <a:spcAft>
                <a:spcPts val="92"/>
              </a:spcAft>
              <a:defRPr/>
            </a:pPr>
            <a:r>
              <a:rPr lang="ja-JP" altLang="en-US" sz="1477" b="1" kern="0">
                <a:solidFill>
                  <a:srgbClr val="00B050"/>
                </a:solidFill>
                <a:latin typeface="BIZ UDPゴシック"/>
                <a:ea typeface="BIZ UDPゴシック"/>
                <a:cs typeface="メイリオ" panose="020B0604030504040204" pitchFamily="50" charset="-128"/>
              </a:rPr>
              <a:t>「地域協議会」ベースの地域一体となった取組</a:t>
            </a:r>
            <a:endParaRPr lang="en-US" altLang="ja-JP" sz="1477" b="1" kern="0">
              <a:solidFill>
                <a:srgbClr val="00B050"/>
              </a:solidFill>
              <a:latin typeface="BIZ UDPゴシック"/>
              <a:ea typeface="BIZ UDPゴシック"/>
              <a:cs typeface="メイリオ" panose="020B0604030504040204" pitchFamily="50" charset="-128"/>
            </a:endParaRPr>
          </a:p>
        </p:txBody>
      </p:sp>
      <p:sp>
        <p:nvSpPr>
          <p:cNvPr id="35" name="正方形/長方形 34">
            <a:extLst>
              <a:ext uri="{FF2B5EF4-FFF2-40B4-BE49-F238E27FC236}">
                <a16:creationId xmlns:a16="http://schemas.microsoft.com/office/drawing/2014/main" id="{83EF1F55-1430-4782-6830-A77C87FE48D9}"/>
              </a:ext>
            </a:extLst>
          </p:cNvPr>
          <p:cNvSpPr/>
          <p:nvPr/>
        </p:nvSpPr>
        <p:spPr bwMode="auto">
          <a:xfrm>
            <a:off x="175879" y="4156813"/>
            <a:ext cx="1504102" cy="671357"/>
          </a:xfrm>
          <a:prstGeom prst="rect">
            <a:avLst/>
          </a:prstGeom>
          <a:noFill/>
          <a:ln w="9525" cap="flat" cmpd="sng" algn="ctr">
            <a:noFill/>
            <a:prstDash val="solid"/>
            <a:round/>
            <a:headEnd type="none" w="med" len="med"/>
            <a:tailEnd type="none" w="med" len="med"/>
          </a:ln>
          <a:effectLst/>
        </p:spPr>
        <p:txBody>
          <a:bodyPr vert="horz" wrap="square" lIns="99692" tIns="66462" rIns="99692" bIns="66462" numCol="1" rtlCol="0" anchor="t" anchorCtr="0" compatLnSpc="1">
            <a:prstTxWarp prst="textNoShape">
              <a:avLst/>
            </a:prstTxWarp>
            <a:spAutoFit/>
          </a:bodyPr>
          <a:lstStyle/>
          <a:p>
            <a:pPr marL="82064" indent="-82064" defTabSz="844083">
              <a:spcAft>
                <a:spcPts val="92"/>
              </a:spcAft>
              <a:defRPr/>
            </a:pPr>
            <a:r>
              <a:rPr lang="ja-JP" altLang="en-US" sz="1108" kern="0">
                <a:solidFill>
                  <a:srgbClr val="000000"/>
                </a:solidFill>
                <a:latin typeface="BIZ UDPゴシック"/>
                <a:ea typeface="BIZ UDPゴシック"/>
                <a:cs typeface="メイリオ" panose="020B0604030504040204" pitchFamily="50" charset="-128"/>
              </a:rPr>
              <a:t>・体験コンテンツ強化</a:t>
            </a:r>
            <a:endParaRPr lang="en-US" altLang="ja-JP" sz="1108" kern="0">
              <a:solidFill>
                <a:srgbClr val="000000"/>
              </a:solidFill>
              <a:latin typeface="BIZ UDPゴシック"/>
              <a:ea typeface="BIZ UDPゴシック"/>
              <a:cs typeface="メイリオ" panose="020B0604030504040204" pitchFamily="50" charset="-128"/>
            </a:endParaRPr>
          </a:p>
          <a:p>
            <a:pPr marL="82064" indent="-82064" defTabSz="844083">
              <a:spcAft>
                <a:spcPts val="92"/>
              </a:spcAft>
              <a:defRPr/>
            </a:pPr>
            <a:r>
              <a:rPr lang="ja-JP" altLang="en-US" sz="1108" kern="0">
                <a:solidFill>
                  <a:srgbClr val="000000"/>
                </a:solidFill>
                <a:latin typeface="BIZ UDPゴシック"/>
                <a:ea typeface="BIZ UDPゴシック"/>
                <a:cs typeface="メイリオ" panose="020B0604030504040204" pitchFamily="50" charset="-128"/>
              </a:rPr>
              <a:t>・物販充実</a:t>
            </a:r>
            <a:endParaRPr lang="en-US" altLang="ja-JP" sz="1108" kern="0">
              <a:solidFill>
                <a:srgbClr val="000000"/>
              </a:solidFill>
              <a:latin typeface="BIZ UDPゴシック"/>
              <a:ea typeface="BIZ UDPゴシック"/>
              <a:cs typeface="メイリオ" panose="020B0604030504040204" pitchFamily="50" charset="-128"/>
            </a:endParaRPr>
          </a:p>
          <a:p>
            <a:pPr marL="82064" indent="-82064" defTabSz="844083">
              <a:spcAft>
                <a:spcPts val="92"/>
              </a:spcAft>
              <a:defRPr/>
            </a:pPr>
            <a:r>
              <a:rPr lang="ja-JP" altLang="en-US" sz="1108" kern="0">
                <a:solidFill>
                  <a:srgbClr val="000000"/>
                </a:solidFill>
                <a:latin typeface="BIZ UDPゴシック"/>
                <a:ea typeface="BIZ UDPゴシック"/>
                <a:cs typeface="メイリオ" panose="020B0604030504040204" pitchFamily="50" charset="-128"/>
              </a:rPr>
              <a:t>・関係者連携強化　等</a:t>
            </a:r>
            <a:endParaRPr lang="en-US" altLang="ja-JP" sz="1108" kern="0">
              <a:solidFill>
                <a:srgbClr val="000000"/>
              </a:solidFill>
              <a:latin typeface="BIZ UDPゴシック"/>
              <a:ea typeface="BIZ UDPゴシック"/>
              <a:cs typeface="メイリオ" panose="020B0604030504040204" pitchFamily="50" charset="-128"/>
            </a:endParaRPr>
          </a:p>
        </p:txBody>
      </p:sp>
      <p:sp>
        <p:nvSpPr>
          <p:cNvPr id="46" name="正方形/長方形 45">
            <a:extLst>
              <a:ext uri="{FF2B5EF4-FFF2-40B4-BE49-F238E27FC236}">
                <a16:creationId xmlns:a16="http://schemas.microsoft.com/office/drawing/2014/main" id="{E547669E-1415-5A02-09C9-A104DC13A6B4}"/>
              </a:ext>
            </a:extLst>
          </p:cNvPr>
          <p:cNvSpPr/>
          <p:nvPr/>
        </p:nvSpPr>
        <p:spPr bwMode="auto">
          <a:xfrm>
            <a:off x="2866787" y="4156814"/>
            <a:ext cx="1377731" cy="658533"/>
          </a:xfrm>
          <a:prstGeom prst="rect">
            <a:avLst/>
          </a:prstGeom>
          <a:noFill/>
          <a:ln w="9525" cap="flat" cmpd="sng" algn="ctr">
            <a:noFill/>
            <a:prstDash val="solid"/>
            <a:round/>
            <a:headEnd type="none" w="med" len="med"/>
            <a:tailEnd type="none" w="med" len="med"/>
          </a:ln>
          <a:effectLst/>
        </p:spPr>
        <p:txBody>
          <a:bodyPr vert="horz" wrap="square" lIns="99692" tIns="66462" rIns="99692" bIns="66462" numCol="1" rtlCol="0" anchor="t" anchorCtr="0" compatLnSpc="1">
            <a:prstTxWarp prst="textNoShape">
              <a:avLst/>
            </a:prstTxWarp>
            <a:spAutoFit/>
          </a:bodyPr>
          <a:lstStyle/>
          <a:p>
            <a:pPr marL="82064" indent="-82064" defTabSz="844083">
              <a:spcAft>
                <a:spcPts val="92"/>
              </a:spcAft>
              <a:defRPr/>
            </a:pPr>
            <a:r>
              <a:rPr lang="ja-JP" altLang="en-US" sz="1108" kern="0">
                <a:solidFill>
                  <a:srgbClr val="000000"/>
                </a:solidFill>
                <a:latin typeface="BIZ UDPゴシック"/>
                <a:ea typeface="BIZ UDPゴシック"/>
                <a:cs typeface="メイリオ" panose="020B0604030504040204" pitchFamily="50" charset="-128"/>
              </a:rPr>
              <a:t>・</a:t>
            </a:r>
            <a:r>
              <a:rPr lang="en-US" altLang="ja-JP" sz="1108" kern="0">
                <a:solidFill>
                  <a:srgbClr val="000000"/>
                </a:solidFill>
                <a:latin typeface="BIZ UDPゴシック"/>
                <a:ea typeface="BIZ UDPゴシック"/>
                <a:cs typeface="メイリオ" panose="020B0604030504040204" pitchFamily="50" charset="-128"/>
              </a:rPr>
              <a:t>DX</a:t>
            </a:r>
            <a:r>
              <a:rPr lang="ja-JP" altLang="en-US" sz="1108" kern="0">
                <a:solidFill>
                  <a:srgbClr val="000000"/>
                </a:solidFill>
                <a:latin typeface="BIZ UDPゴシック"/>
                <a:ea typeface="BIZ UDPゴシック"/>
                <a:cs typeface="メイリオ" panose="020B0604030504040204" pitchFamily="50" charset="-128"/>
              </a:rPr>
              <a:t>による事業者の生産性向上</a:t>
            </a:r>
            <a:endParaRPr lang="en-US" altLang="ja-JP" sz="1108" kern="0">
              <a:solidFill>
                <a:srgbClr val="000000"/>
              </a:solidFill>
              <a:latin typeface="BIZ UDPゴシック"/>
              <a:ea typeface="BIZ UDPゴシック"/>
              <a:cs typeface="メイリオ" panose="020B0604030504040204" pitchFamily="50" charset="-128"/>
            </a:endParaRPr>
          </a:p>
          <a:p>
            <a:pPr marL="82064" indent="-82064" defTabSz="844083">
              <a:spcAft>
                <a:spcPts val="92"/>
              </a:spcAft>
              <a:defRPr/>
            </a:pPr>
            <a:r>
              <a:rPr lang="ja-JP" altLang="en-US" sz="1108" kern="0">
                <a:solidFill>
                  <a:srgbClr val="000000"/>
                </a:solidFill>
                <a:latin typeface="BIZ UDPゴシック"/>
                <a:ea typeface="BIZ UDPゴシック"/>
                <a:cs typeface="メイリオ" panose="020B0604030504040204" pitchFamily="50" charset="-128"/>
              </a:rPr>
              <a:t>・単価の再設定　等</a:t>
            </a:r>
            <a:endParaRPr lang="en-US" altLang="ja-JP" sz="1108" kern="0">
              <a:solidFill>
                <a:srgbClr val="000000"/>
              </a:solidFill>
              <a:latin typeface="BIZ UDPゴシック"/>
              <a:ea typeface="BIZ UDPゴシック"/>
              <a:cs typeface="メイリオ" panose="020B0604030504040204" pitchFamily="50" charset="-128"/>
            </a:endParaRPr>
          </a:p>
        </p:txBody>
      </p:sp>
      <p:sp>
        <p:nvSpPr>
          <p:cNvPr id="47" name="矢印: 下 46">
            <a:extLst>
              <a:ext uri="{FF2B5EF4-FFF2-40B4-BE49-F238E27FC236}">
                <a16:creationId xmlns:a16="http://schemas.microsoft.com/office/drawing/2014/main" id="{FE4041E1-9864-F081-2098-1321CBFD0DEE}"/>
              </a:ext>
            </a:extLst>
          </p:cNvPr>
          <p:cNvSpPr/>
          <p:nvPr/>
        </p:nvSpPr>
        <p:spPr>
          <a:xfrm>
            <a:off x="2030878" y="5465516"/>
            <a:ext cx="426293" cy="386912"/>
          </a:xfrm>
          <a:prstGeom prst="downArrow">
            <a:avLst/>
          </a:prstGeom>
          <a:solidFill>
            <a:schemeClr val="bg1"/>
          </a:solidFill>
          <a:ln w="19050">
            <a:solidFill>
              <a:schemeClr val="accent1"/>
            </a:solidFill>
            <a:beve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just" defTabSz="844083" fontAlgn="auto">
              <a:spcBef>
                <a:spcPts val="0"/>
              </a:spcBef>
              <a:spcAft>
                <a:spcPts val="0"/>
              </a:spcAft>
              <a:defRPr/>
            </a:pPr>
            <a:endParaRPr lang="ja-JP" altLang="en-US" sz="1292">
              <a:solidFill>
                <a:prstClr val="black"/>
              </a:solidFill>
              <a:latin typeface="BIZ UDPゴシック"/>
              <a:ea typeface="BIZ UDPゴシック"/>
            </a:endParaRPr>
          </a:p>
        </p:txBody>
      </p:sp>
      <p:sp>
        <p:nvSpPr>
          <p:cNvPr id="48" name="四角形: 角を丸くする 47">
            <a:extLst>
              <a:ext uri="{FF2B5EF4-FFF2-40B4-BE49-F238E27FC236}">
                <a16:creationId xmlns:a16="http://schemas.microsoft.com/office/drawing/2014/main" id="{FF31D749-FFD9-DDF7-9608-7940331FF12E}"/>
              </a:ext>
            </a:extLst>
          </p:cNvPr>
          <p:cNvSpPr/>
          <p:nvPr/>
        </p:nvSpPr>
        <p:spPr>
          <a:xfrm>
            <a:off x="1014241" y="6058365"/>
            <a:ext cx="2489903" cy="539501"/>
          </a:xfrm>
          <a:prstGeom prst="roundRect">
            <a:avLst>
              <a:gd name="adj" fmla="val 2253"/>
            </a:avLst>
          </a:prstGeom>
          <a:noFill/>
          <a:ln w="22225">
            <a:noFill/>
            <a:prstDash val="dash"/>
          </a:ln>
        </p:spPr>
        <p:style>
          <a:lnRef idx="2">
            <a:schemeClr val="accent6"/>
          </a:lnRef>
          <a:fillRef idx="1">
            <a:schemeClr val="lt1"/>
          </a:fillRef>
          <a:effectRef idx="0">
            <a:schemeClr val="accent6"/>
          </a:effectRef>
          <a:fontRef idx="minor">
            <a:schemeClr val="dk1"/>
          </a:fontRef>
        </p:style>
        <p:txBody>
          <a:bodyPr wrap="square" lIns="33231" tIns="33231" rIns="33231" rtlCol="0" anchor="t" anchorCtr="0">
            <a:spAutoFit/>
          </a:bodyPr>
          <a:lstStyle/>
          <a:p>
            <a:pPr algn="ctr" defTabSz="422041" fontAlgn="auto">
              <a:spcBef>
                <a:spcPts val="0"/>
              </a:spcBef>
              <a:spcAft>
                <a:spcPts val="0"/>
              </a:spcAft>
              <a:defRPr/>
            </a:pPr>
            <a:r>
              <a:rPr lang="ja-JP" altLang="en-US" sz="1477" b="1">
                <a:solidFill>
                  <a:srgbClr val="00B050"/>
                </a:solidFill>
                <a:latin typeface="BIZ UDPゴシック"/>
                <a:ea typeface="BIZ UDPゴシック"/>
              </a:rPr>
              <a:t>地域に「しごと」を創出</a:t>
            </a:r>
            <a:endParaRPr lang="en-US" altLang="ja-JP" sz="1477" b="1">
              <a:solidFill>
                <a:srgbClr val="00B050"/>
              </a:solidFill>
              <a:latin typeface="BIZ UDPゴシック"/>
              <a:ea typeface="BIZ UDPゴシック"/>
            </a:endParaRPr>
          </a:p>
          <a:p>
            <a:pPr algn="ctr" defTabSz="422041" fontAlgn="auto">
              <a:spcBef>
                <a:spcPts val="0"/>
              </a:spcBef>
              <a:spcAft>
                <a:spcPts val="0"/>
              </a:spcAft>
              <a:defRPr/>
            </a:pPr>
            <a:r>
              <a:rPr lang="ja-JP" altLang="en-US" sz="1477" b="1">
                <a:solidFill>
                  <a:srgbClr val="00B050"/>
                </a:solidFill>
                <a:latin typeface="BIZ UDPゴシック"/>
                <a:ea typeface="BIZ UDPゴシック"/>
              </a:rPr>
              <a:t>関係人口の拡大・深化の実現</a:t>
            </a:r>
          </a:p>
        </p:txBody>
      </p:sp>
      <p:sp>
        <p:nvSpPr>
          <p:cNvPr id="6" name="正方形/長方形 5">
            <a:extLst>
              <a:ext uri="{FF2B5EF4-FFF2-40B4-BE49-F238E27FC236}">
                <a16:creationId xmlns:a16="http://schemas.microsoft.com/office/drawing/2014/main" id="{5DF3AD80-92C6-8CEF-24A3-FA5156233635}"/>
              </a:ext>
            </a:extLst>
          </p:cNvPr>
          <p:cNvSpPr/>
          <p:nvPr/>
        </p:nvSpPr>
        <p:spPr bwMode="auto">
          <a:xfrm>
            <a:off x="4739303" y="2274083"/>
            <a:ext cx="600705" cy="219451"/>
          </a:xfrm>
          <a:prstGeom prst="rect">
            <a:avLst/>
          </a:prstGeom>
          <a:noFill/>
          <a:ln w="9525" cap="flat" cmpd="sng" algn="ctr">
            <a:noFill/>
            <a:prstDash val="solid"/>
            <a:round/>
            <a:headEnd type="none" w="med" len="med"/>
            <a:tailEnd type="none" w="med" len="med"/>
          </a:ln>
          <a:effectLst/>
        </p:spPr>
        <p:txBody>
          <a:bodyPr vert="horz" wrap="square" lIns="99692" tIns="66462" rIns="99692" bIns="66462" numCol="1" rtlCol="0" anchor="t" anchorCtr="0" compatLnSpc="1">
            <a:prstTxWarp prst="textNoShape">
              <a:avLst/>
            </a:prstTxWarp>
            <a:spAutoFit/>
          </a:bodyPr>
          <a:lstStyle/>
          <a:p>
            <a:pPr marL="82064" indent="-82064" defTabSz="844083">
              <a:spcAft>
                <a:spcPts val="92"/>
              </a:spcAft>
              <a:defRPr/>
            </a:pPr>
            <a:r>
              <a:rPr kumimoji="0" lang="ja-JP" altLang="en-US" sz="554" kern="0">
                <a:solidFill>
                  <a:srgbClr val="000000"/>
                </a:solidFill>
                <a:latin typeface="BIZ UDPゴシック"/>
                <a:ea typeface="BIZ UDPゴシック"/>
                <a:cs typeface="メイリオ" panose="020B0604030504040204" pitchFamily="50" charset="-128"/>
              </a:rPr>
              <a:t>うちとみ</a:t>
            </a:r>
            <a:endParaRPr lang="ja-JP" altLang="en-US" sz="554" kern="0">
              <a:solidFill>
                <a:srgbClr val="000000"/>
              </a:solidFill>
              <a:latin typeface="BIZ UDPゴシック"/>
              <a:ea typeface="BIZ UDPゴシック"/>
              <a:cs typeface="メイリオ" panose="020B0604030504040204" pitchFamily="50" charset="-128"/>
            </a:endParaRPr>
          </a:p>
        </p:txBody>
      </p:sp>
      <p:sp>
        <p:nvSpPr>
          <p:cNvPr id="16" name="テキスト ボックス 15">
            <a:extLst>
              <a:ext uri="{FF2B5EF4-FFF2-40B4-BE49-F238E27FC236}">
                <a16:creationId xmlns:a16="http://schemas.microsoft.com/office/drawing/2014/main" id="{7B254E3D-5A8A-F610-B30B-27B3FD865A4A}"/>
              </a:ext>
            </a:extLst>
          </p:cNvPr>
          <p:cNvSpPr txBox="1"/>
          <p:nvPr/>
        </p:nvSpPr>
        <p:spPr>
          <a:xfrm>
            <a:off x="0" y="194249"/>
            <a:ext cx="9144000" cy="430887"/>
          </a:xfrm>
          <a:prstGeom prst="rect">
            <a:avLst/>
          </a:prstGeom>
          <a:noFill/>
        </p:spPr>
        <p:txBody>
          <a:bodyPr wrap="square" rtlCol="0">
            <a:spAutoFit/>
          </a:bodyPr>
          <a:lstStyle/>
          <a:p>
            <a:pPr algn="ctr" defTabSz="422041" fontAlgn="auto">
              <a:spcBef>
                <a:spcPts val="0"/>
              </a:spcBef>
              <a:spcAft>
                <a:spcPts val="0"/>
              </a:spcAft>
              <a:defRPr/>
            </a:pPr>
            <a:r>
              <a:rPr lang="ja-JP" altLang="en-US" sz="2200" b="1" dirty="0">
                <a:solidFill>
                  <a:prstClr val="black"/>
                </a:solidFill>
                <a:latin typeface="Meiryo UI" panose="020B0604030504040204" pitchFamily="50" charset="-128"/>
                <a:ea typeface="Meiryo UI" panose="020B0604030504040204" pitchFamily="50" charset="-128"/>
              </a:rPr>
              <a:t>農泊の今後の方向性について</a:t>
            </a:r>
          </a:p>
        </p:txBody>
      </p:sp>
      <p:sp>
        <p:nvSpPr>
          <p:cNvPr id="3" name="スライド番号プレースホルダー 1">
            <a:extLst>
              <a:ext uri="{FF2B5EF4-FFF2-40B4-BE49-F238E27FC236}">
                <a16:creationId xmlns:a16="http://schemas.microsoft.com/office/drawing/2014/main" id="{A34CB9B4-7C06-8848-9FAC-F46DA0080443}"/>
              </a:ext>
            </a:extLst>
          </p:cNvPr>
          <p:cNvSpPr txBox="1">
            <a:spLocks/>
          </p:cNvSpPr>
          <p:nvPr/>
        </p:nvSpPr>
        <p:spPr>
          <a:xfrm>
            <a:off x="7062017" y="6457867"/>
            <a:ext cx="2057400" cy="337038"/>
          </a:xfrm>
          <a:prstGeom prst="rect">
            <a:avLst/>
          </a:prstGeom>
        </p:spPr>
        <p:txBody>
          <a:bodyPr/>
          <a:lstStyle>
            <a:defPPr>
              <a:defRPr lang="ja-JP"/>
            </a:defPPr>
            <a:lvl1pPr marL="0" algn="l" defTabSz="910644" rtl="0" eaLnBrk="1" latinLnBrk="0" hangingPunct="1">
              <a:defRPr kumimoji="1" sz="1800" kern="1200">
                <a:solidFill>
                  <a:schemeClr val="tx1"/>
                </a:solidFill>
                <a:latin typeface="+mn-lt"/>
                <a:ea typeface="+mn-ea"/>
                <a:cs typeface="+mn-cs"/>
              </a:defRPr>
            </a:lvl1pPr>
            <a:lvl2pPr marL="455321" algn="l" defTabSz="910644" rtl="0" eaLnBrk="1" latinLnBrk="0" hangingPunct="1">
              <a:defRPr kumimoji="1" sz="1800" kern="1200">
                <a:solidFill>
                  <a:schemeClr val="tx1"/>
                </a:solidFill>
                <a:latin typeface="+mn-lt"/>
                <a:ea typeface="+mn-ea"/>
                <a:cs typeface="+mn-cs"/>
              </a:defRPr>
            </a:lvl2pPr>
            <a:lvl3pPr marL="910644" algn="l" defTabSz="910644" rtl="0" eaLnBrk="1" latinLnBrk="0" hangingPunct="1">
              <a:defRPr kumimoji="1" sz="1800" kern="1200">
                <a:solidFill>
                  <a:schemeClr val="tx1"/>
                </a:solidFill>
                <a:latin typeface="+mn-lt"/>
                <a:ea typeface="+mn-ea"/>
                <a:cs typeface="+mn-cs"/>
              </a:defRPr>
            </a:lvl3pPr>
            <a:lvl4pPr marL="1365965" algn="l" defTabSz="910644" rtl="0" eaLnBrk="1" latinLnBrk="0" hangingPunct="1">
              <a:defRPr kumimoji="1" sz="1800" kern="1200">
                <a:solidFill>
                  <a:schemeClr val="tx1"/>
                </a:solidFill>
                <a:latin typeface="+mn-lt"/>
                <a:ea typeface="+mn-ea"/>
                <a:cs typeface="+mn-cs"/>
              </a:defRPr>
            </a:lvl4pPr>
            <a:lvl5pPr marL="1821285" algn="l" defTabSz="910644" rtl="0" eaLnBrk="1" latinLnBrk="0" hangingPunct="1">
              <a:defRPr kumimoji="1" sz="1800" kern="1200">
                <a:solidFill>
                  <a:schemeClr val="tx1"/>
                </a:solidFill>
                <a:latin typeface="+mn-lt"/>
                <a:ea typeface="+mn-ea"/>
                <a:cs typeface="+mn-cs"/>
              </a:defRPr>
            </a:lvl5pPr>
            <a:lvl6pPr marL="2276609" algn="l" defTabSz="910644" rtl="0" eaLnBrk="1" latinLnBrk="0" hangingPunct="1">
              <a:defRPr kumimoji="1" sz="1800" kern="1200">
                <a:solidFill>
                  <a:schemeClr val="tx1"/>
                </a:solidFill>
                <a:latin typeface="+mn-lt"/>
                <a:ea typeface="+mn-ea"/>
                <a:cs typeface="+mn-cs"/>
              </a:defRPr>
            </a:lvl6pPr>
            <a:lvl7pPr marL="2731935" algn="l" defTabSz="910644" rtl="0" eaLnBrk="1" latinLnBrk="0" hangingPunct="1">
              <a:defRPr kumimoji="1" sz="1800" kern="1200">
                <a:solidFill>
                  <a:schemeClr val="tx1"/>
                </a:solidFill>
                <a:latin typeface="+mn-lt"/>
                <a:ea typeface="+mn-ea"/>
                <a:cs typeface="+mn-cs"/>
              </a:defRPr>
            </a:lvl7pPr>
            <a:lvl8pPr marL="3187257" algn="l" defTabSz="910644" rtl="0" eaLnBrk="1" latinLnBrk="0" hangingPunct="1">
              <a:defRPr kumimoji="1" sz="1800" kern="1200">
                <a:solidFill>
                  <a:schemeClr val="tx1"/>
                </a:solidFill>
                <a:latin typeface="+mn-lt"/>
                <a:ea typeface="+mn-ea"/>
                <a:cs typeface="+mn-cs"/>
              </a:defRPr>
            </a:lvl8pPr>
            <a:lvl9pPr marL="3642580" algn="l" defTabSz="910644" rtl="0" eaLnBrk="1" latinLnBrk="0" hangingPunct="1">
              <a:defRPr kumimoji="1" sz="1800" kern="1200">
                <a:solidFill>
                  <a:schemeClr val="tx1"/>
                </a:solidFill>
                <a:latin typeface="+mn-lt"/>
                <a:ea typeface="+mn-ea"/>
                <a:cs typeface="+mn-cs"/>
              </a:defRPr>
            </a:lvl9pPr>
          </a:lstStyle>
          <a:p>
            <a:pPr algn="r" defTabSz="840615" fontAlgn="auto">
              <a:spcBef>
                <a:spcPts val="0"/>
              </a:spcBef>
              <a:spcAft>
                <a:spcPts val="0"/>
              </a:spcAft>
              <a:defRPr/>
            </a:pPr>
            <a:fld id="{E623F6BE-AA73-45AC-8696-7AF00DAEA71B}" type="slidenum">
              <a:rPr lang="ja-JP" altLang="en-US" sz="1846">
                <a:solidFill>
                  <a:prstClr val="black"/>
                </a:solidFill>
                <a:latin typeface="游ゴシック" panose="020B0400000000000000" pitchFamily="50" charset="-128"/>
                <a:ea typeface="游ゴシック" panose="020B0400000000000000" pitchFamily="50" charset="-128"/>
              </a:rPr>
              <a:pPr algn="r" defTabSz="840615" fontAlgn="auto">
                <a:spcBef>
                  <a:spcPts val="0"/>
                </a:spcBef>
                <a:spcAft>
                  <a:spcPts val="0"/>
                </a:spcAft>
                <a:defRPr/>
              </a:pPr>
              <a:t>19</a:t>
            </a:fld>
            <a:endParaRPr lang="ja-JP" altLang="en-US" sz="1846" dirty="0">
              <a:solidFill>
                <a:prstClr val="black"/>
              </a:solidFill>
              <a:latin typeface="游ゴシック" panose="020B0400000000000000" pitchFamily="50" charset="-128"/>
              <a:ea typeface="游ゴシック" panose="020B0400000000000000" pitchFamily="50" charset="-128"/>
            </a:endParaRPr>
          </a:p>
        </p:txBody>
      </p:sp>
      <p:cxnSp>
        <p:nvCxnSpPr>
          <p:cNvPr id="5" name="直線コネクタ 39">
            <a:extLst>
              <a:ext uri="{FF2B5EF4-FFF2-40B4-BE49-F238E27FC236}">
                <a16:creationId xmlns:a16="http://schemas.microsoft.com/office/drawing/2014/main" id="{17580D3A-5977-15A2-7917-848999EFF13F}"/>
              </a:ext>
            </a:extLst>
          </p:cNvPr>
          <p:cNvCxnSpPr>
            <a:cxnSpLocks/>
          </p:cNvCxnSpPr>
          <p:nvPr/>
        </p:nvCxnSpPr>
        <p:spPr>
          <a:xfrm>
            <a:off x="0" y="660641"/>
            <a:ext cx="9144000" cy="0"/>
          </a:xfrm>
          <a:prstGeom prst="line">
            <a:avLst/>
          </a:prstGeom>
          <a:ln w="63500" cmpd="thickThin">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66426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8B8FCC4D-73DC-40A4-9844-963429A440B7}"/>
              </a:ext>
            </a:extLst>
          </p:cNvPr>
          <p:cNvSpPr>
            <a:spLocks noChangeArrowheads="1"/>
          </p:cNvSpPr>
          <p:nvPr/>
        </p:nvSpPr>
        <p:spPr bwMode="auto">
          <a:xfrm>
            <a:off x="1" y="19953"/>
            <a:ext cx="9140958" cy="384711"/>
          </a:xfrm>
          <a:prstGeom prst="rect">
            <a:avLst/>
          </a:prstGeom>
          <a:noFill/>
          <a:ln w="9525">
            <a:noFill/>
            <a:miter lim="800000"/>
            <a:headEnd/>
            <a:tailEnd/>
          </a:ln>
        </p:spPr>
        <p:txBody>
          <a:bodyPr wrap="none" lIns="83764" tIns="41884" rIns="83764" bIns="41884" anchor="ctr"/>
          <a:lstStyle/>
          <a:p>
            <a:pPr algn="ctr" defTabSz="422041" fontAlgn="auto">
              <a:spcBef>
                <a:spcPts val="0"/>
              </a:spcBef>
              <a:spcAft>
                <a:spcPts val="0"/>
              </a:spcAft>
              <a:defRPr/>
            </a:pPr>
            <a:r>
              <a:rPr kumimoji="0" lang="ja-JP" altLang="en-US" sz="2000" b="1" dirty="0">
                <a:solidFill>
                  <a:prstClr val="black"/>
                </a:solidFill>
                <a:latin typeface="Meiryo UI" panose="020B0604030504040204" pitchFamily="50" charset="-128"/>
                <a:ea typeface="Meiryo UI" panose="020B0604030504040204" pitchFamily="50" charset="-128"/>
              </a:rPr>
              <a:t>農山村をいかにマネジメントするか</a:t>
            </a:r>
            <a:endParaRPr kumimoji="0" lang="en-US" altLang="ja-JP" sz="2000" b="1" dirty="0">
              <a:solidFill>
                <a:prstClr val="black"/>
              </a:solidFill>
              <a:latin typeface="Meiryo UI" panose="020B0604030504040204" pitchFamily="50" charset="-128"/>
              <a:ea typeface="Meiryo UI" panose="020B0604030504040204" pitchFamily="50" charset="-128"/>
            </a:endParaRPr>
          </a:p>
        </p:txBody>
      </p:sp>
      <p:cxnSp>
        <p:nvCxnSpPr>
          <p:cNvPr id="37" name="直線コネクタ 36">
            <a:extLst>
              <a:ext uri="{FF2B5EF4-FFF2-40B4-BE49-F238E27FC236}">
                <a16:creationId xmlns:a16="http://schemas.microsoft.com/office/drawing/2014/main" id="{30DFCB14-A830-4501-BABB-C7B19E4A6A35}"/>
              </a:ext>
            </a:extLst>
          </p:cNvPr>
          <p:cNvCxnSpPr>
            <a:cxnSpLocks/>
          </p:cNvCxnSpPr>
          <p:nvPr/>
        </p:nvCxnSpPr>
        <p:spPr>
          <a:xfrm>
            <a:off x="1513" y="404664"/>
            <a:ext cx="9088880" cy="0"/>
          </a:xfrm>
          <a:prstGeom prst="line">
            <a:avLst/>
          </a:prstGeom>
          <a:noFill/>
          <a:ln w="57150" cap="flat" cmpd="sng" algn="ctr">
            <a:gradFill flip="none" rotWithShape="1">
              <a:gsLst>
                <a:gs pos="100000">
                  <a:srgbClr val="5B9BD5">
                    <a:lumMod val="5000"/>
                    <a:lumOff val="95000"/>
                  </a:srgbClr>
                </a:gs>
                <a:gs pos="22000">
                  <a:srgbClr val="70AD47">
                    <a:lumMod val="40000"/>
                    <a:lumOff val="60000"/>
                  </a:srgbClr>
                </a:gs>
                <a:gs pos="73000">
                  <a:srgbClr val="70AD47">
                    <a:lumMod val="60000"/>
                    <a:lumOff val="40000"/>
                  </a:srgbClr>
                </a:gs>
                <a:gs pos="0">
                  <a:srgbClr val="70AD47">
                    <a:lumMod val="75000"/>
                  </a:srgbClr>
                </a:gs>
              </a:gsLst>
              <a:lin ang="0" scaled="1"/>
              <a:tileRect/>
            </a:gradFill>
            <a:prstDash val="solid"/>
            <a:miter lim="800000"/>
          </a:ln>
          <a:effectLst/>
        </p:spPr>
      </p:cxnSp>
      <p:sp>
        <p:nvSpPr>
          <p:cNvPr id="80" name="スライド番号プレースホルダー 1">
            <a:extLst>
              <a:ext uri="{FF2B5EF4-FFF2-40B4-BE49-F238E27FC236}">
                <a16:creationId xmlns:a16="http://schemas.microsoft.com/office/drawing/2014/main" id="{DBE0B75C-A3CE-40B3-939C-4250DFC67944}"/>
              </a:ext>
            </a:extLst>
          </p:cNvPr>
          <p:cNvSpPr>
            <a:spLocks noGrp="1"/>
          </p:cNvSpPr>
          <p:nvPr>
            <p:ph type="sldNum" sz="quarter" idx="12"/>
          </p:nvPr>
        </p:nvSpPr>
        <p:spPr>
          <a:xfrm>
            <a:off x="7092280" y="6525344"/>
            <a:ext cx="2057400" cy="337038"/>
          </a:xfrm>
        </p:spPr>
        <p:txBody>
          <a:bodyPr/>
          <a:lstStyle/>
          <a:p>
            <a:pPr defTabSz="840615" fontAlgn="auto">
              <a:spcBef>
                <a:spcPts val="0"/>
              </a:spcBef>
              <a:spcAft>
                <a:spcPts val="0"/>
              </a:spcAft>
            </a:pPr>
            <a:fld id="{E623F6BE-AA73-45AC-8696-7AF00DAEA71B}" type="slidenum">
              <a:rPr lang="ja-JP" altLang="en-US" sz="1846">
                <a:solidFill>
                  <a:prstClr val="black"/>
                </a:solidFill>
                <a:latin typeface="游ゴシック" panose="020B0400000000000000" pitchFamily="50" charset="-128"/>
                <a:ea typeface="游ゴシック" panose="020B0400000000000000" pitchFamily="50" charset="-128"/>
              </a:rPr>
              <a:pPr defTabSz="840615" fontAlgn="auto">
                <a:spcBef>
                  <a:spcPts val="0"/>
                </a:spcBef>
                <a:spcAft>
                  <a:spcPts val="0"/>
                </a:spcAft>
              </a:pPr>
              <a:t>2</a:t>
            </a:fld>
            <a:endParaRPr lang="ja-JP" altLang="en-US" sz="1846" dirty="0">
              <a:solidFill>
                <a:prstClr val="black"/>
              </a:solidFill>
              <a:latin typeface="游ゴシック" panose="020B0400000000000000" pitchFamily="50" charset="-128"/>
              <a:ea typeface="游ゴシック" panose="020B0400000000000000" pitchFamily="50" charset="-128"/>
            </a:endParaRPr>
          </a:p>
        </p:txBody>
      </p:sp>
      <p:sp>
        <p:nvSpPr>
          <p:cNvPr id="6" name="Rectangle 120">
            <a:extLst>
              <a:ext uri="{FF2B5EF4-FFF2-40B4-BE49-F238E27FC236}">
                <a16:creationId xmlns:a16="http://schemas.microsoft.com/office/drawing/2014/main" id="{44F6BD87-8741-4FE4-8F04-A7284EBC9304}"/>
              </a:ext>
            </a:extLst>
          </p:cNvPr>
          <p:cNvSpPr>
            <a:spLocks noChangeArrowheads="1"/>
          </p:cNvSpPr>
          <p:nvPr/>
        </p:nvSpPr>
        <p:spPr bwMode="auto">
          <a:xfrm>
            <a:off x="78377" y="2882380"/>
            <a:ext cx="3629849" cy="270702"/>
          </a:xfrm>
          <a:prstGeom prst="rect">
            <a:avLst/>
          </a:prstGeom>
          <a:noFill/>
          <a:ln w="12700">
            <a:noFill/>
            <a:miter lim="800000"/>
            <a:headEnd/>
            <a:tailEnd/>
          </a:ln>
        </p:spPr>
        <p:txBody>
          <a:bodyPr wrap="square" lIns="71166" tIns="35585" rIns="71166" bIns="35585">
            <a:spAutoFit/>
          </a:bodyPr>
          <a:lstStyle/>
          <a:p>
            <a:pPr defTabSz="714241" fontAlgn="auto">
              <a:spcBef>
                <a:spcPct val="20000"/>
              </a:spcBef>
              <a:spcAft>
                <a:spcPts val="0"/>
              </a:spcAft>
              <a:defRPr/>
            </a:pPr>
            <a:r>
              <a:rPr lang="ja-JP" altLang="en-US" sz="1292" dirty="0">
                <a:solidFill>
                  <a:prstClr val="black"/>
                </a:solidFill>
                <a:latin typeface="Meiryo UI" panose="020B0604030504040204" pitchFamily="50" charset="-128"/>
                <a:ea typeface="Meiryo UI" panose="020B0604030504040204" pitchFamily="50" charset="-128"/>
              </a:rPr>
              <a:t>〇中山間地域の位置づけ</a:t>
            </a:r>
            <a:endParaRPr lang="ja-JP" altLang="en-US" sz="969" dirty="0">
              <a:solidFill>
                <a:prstClr val="black"/>
              </a:solidFill>
              <a:latin typeface="Meiryo UI" panose="020B0604030504040204" pitchFamily="50" charset="-128"/>
              <a:ea typeface="Meiryo UI" panose="020B0604030504040204" pitchFamily="50" charset="-128"/>
            </a:endParaRPr>
          </a:p>
        </p:txBody>
      </p:sp>
      <p:graphicFrame>
        <p:nvGraphicFramePr>
          <p:cNvPr id="7" name="表 6">
            <a:extLst>
              <a:ext uri="{FF2B5EF4-FFF2-40B4-BE49-F238E27FC236}">
                <a16:creationId xmlns:a16="http://schemas.microsoft.com/office/drawing/2014/main" id="{0E6C2AC9-0119-4BF0-9CCF-C0BD34607CC3}"/>
              </a:ext>
            </a:extLst>
          </p:cNvPr>
          <p:cNvGraphicFramePr>
            <a:graphicFrameLocks noGrp="1"/>
          </p:cNvGraphicFramePr>
          <p:nvPr>
            <p:extLst>
              <p:ext uri="{D42A27DB-BD31-4B8C-83A1-F6EECF244321}">
                <p14:modId xmlns:p14="http://schemas.microsoft.com/office/powerpoint/2010/main" val="550476318"/>
              </p:ext>
            </p:extLst>
          </p:nvPr>
        </p:nvGraphicFramePr>
        <p:xfrm>
          <a:off x="214325" y="3165458"/>
          <a:ext cx="3629848" cy="1408625"/>
        </p:xfrm>
        <a:graphic>
          <a:graphicData uri="http://schemas.openxmlformats.org/drawingml/2006/table">
            <a:tbl>
              <a:tblPr firstRow="1" bandRow="1">
                <a:tableStyleId>{5C22544A-7EE6-4342-B048-85BDC9FD1C3A}</a:tableStyleId>
              </a:tblPr>
              <a:tblGrid>
                <a:gridCol w="972554">
                  <a:extLst>
                    <a:ext uri="{9D8B030D-6E8A-4147-A177-3AD203B41FA5}">
                      <a16:colId xmlns:a16="http://schemas.microsoft.com/office/drawing/2014/main" val="20000"/>
                    </a:ext>
                  </a:extLst>
                </a:gridCol>
                <a:gridCol w="976028">
                  <a:extLst>
                    <a:ext uri="{9D8B030D-6E8A-4147-A177-3AD203B41FA5}">
                      <a16:colId xmlns:a16="http://schemas.microsoft.com/office/drawing/2014/main" val="20003"/>
                    </a:ext>
                  </a:extLst>
                </a:gridCol>
                <a:gridCol w="968933">
                  <a:extLst>
                    <a:ext uri="{9D8B030D-6E8A-4147-A177-3AD203B41FA5}">
                      <a16:colId xmlns:a16="http://schemas.microsoft.com/office/drawing/2014/main" val="20004"/>
                    </a:ext>
                  </a:extLst>
                </a:gridCol>
                <a:gridCol w="712333">
                  <a:extLst>
                    <a:ext uri="{9D8B030D-6E8A-4147-A177-3AD203B41FA5}">
                      <a16:colId xmlns:a16="http://schemas.microsoft.com/office/drawing/2014/main" val="20005"/>
                    </a:ext>
                  </a:extLst>
                </a:gridCol>
              </a:tblGrid>
              <a:tr h="337625">
                <a:tc>
                  <a:txBody>
                    <a:bodyPr/>
                    <a:lstStyle/>
                    <a:p>
                      <a:pPr algn="ctr"/>
                      <a:r>
                        <a:rPr kumimoji="1" lang="ja-JP" altLang="en-US" sz="1100" b="0" dirty="0">
                          <a:solidFill>
                            <a:schemeClr val="tx1"/>
                          </a:solidFill>
                          <a:latin typeface="ＭＳ ゴシック" panose="020B0609070205080204" pitchFamily="49" charset="-128"/>
                          <a:ea typeface="ＭＳ ゴシック" panose="020B0609070205080204" pitchFamily="49" charset="-128"/>
                        </a:rPr>
                        <a:t>区分</a:t>
                      </a:r>
                    </a:p>
                  </a:txBody>
                  <a:tcPr marL="61350" marR="6135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100" b="0" dirty="0">
                          <a:solidFill>
                            <a:schemeClr val="tx1"/>
                          </a:solidFill>
                          <a:latin typeface="ＭＳ ゴシック" panose="020B0609070205080204" pitchFamily="49" charset="-128"/>
                          <a:ea typeface="ＭＳ ゴシック" panose="020B0609070205080204" pitchFamily="49" charset="-128"/>
                        </a:rPr>
                        <a:t>全国</a:t>
                      </a:r>
                      <a:endParaRPr kumimoji="1" lang="en-US" altLang="ja-JP" sz="1100" b="0" dirty="0">
                        <a:solidFill>
                          <a:schemeClr val="tx1"/>
                        </a:solidFill>
                        <a:latin typeface="ＭＳ ゴシック" panose="020B0609070205080204" pitchFamily="49" charset="-128"/>
                        <a:ea typeface="ＭＳ ゴシック" panose="020B0609070205080204" pitchFamily="49" charset="-128"/>
                      </a:endParaRPr>
                    </a:p>
                    <a:p>
                      <a:pPr algn="ctr"/>
                      <a:r>
                        <a:rPr kumimoji="1" lang="ja-JP" altLang="en-US" sz="1100" b="0" dirty="0">
                          <a:solidFill>
                            <a:schemeClr val="tx1"/>
                          </a:solidFill>
                          <a:latin typeface="ＭＳ ゴシック" panose="020B0609070205080204" pitchFamily="49" charset="-128"/>
                          <a:ea typeface="ＭＳ ゴシック" panose="020B0609070205080204" pitchFamily="49" charset="-128"/>
                        </a:rPr>
                        <a:t>（Ａ）</a:t>
                      </a:r>
                    </a:p>
                  </a:txBody>
                  <a:tcPr marL="61350" marR="6135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100" b="0" dirty="0">
                          <a:solidFill>
                            <a:schemeClr val="tx1"/>
                          </a:solidFill>
                          <a:latin typeface="ＭＳ ゴシック" panose="020B0609070205080204" pitchFamily="49" charset="-128"/>
                          <a:ea typeface="ＭＳ ゴシック" panose="020B0609070205080204" pitchFamily="49" charset="-128"/>
                        </a:rPr>
                        <a:t>中山間地域</a:t>
                      </a:r>
                      <a:endParaRPr kumimoji="1" lang="en-US" altLang="ja-JP" sz="1100" b="0" dirty="0">
                        <a:solidFill>
                          <a:schemeClr val="tx1"/>
                        </a:solidFill>
                        <a:latin typeface="ＭＳ ゴシック" panose="020B0609070205080204" pitchFamily="49" charset="-128"/>
                        <a:ea typeface="ＭＳ ゴシック" panose="020B0609070205080204" pitchFamily="49" charset="-128"/>
                      </a:endParaRPr>
                    </a:p>
                    <a:p>
                      <a:pPr algn="ctr"/>
                      <a:r>
                        <a:rPr kumimoji="1" lang="ja-JP" altLang="en-US" sz="1100" b="0" dirty="0">
                          <a:solidFill>
                            <a:schemeClr val="tx1"/>
                          </a:solidFill>
                          <a:latin typeface="ＭＳ ゴシック" panose="020B0609070205080204" pitchFamily="49" charset="-128"/>
                          <a:ea typeface="ＭＳ ゴシック" panose="020B0609070205080204" pitchFamily="49" charset="-128"/>
                        </a:rPr>
                        <a:t>（Ｂ）</a:t>
                      </a:r>
                    </a:p>
                  </a:txBody>
                  <a:tcPr marL="61350" marR="6135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100" b="0" dirty="0">
                          <a:solidFill>
                            <a:schemeClr val="tx1"/>
                          </a:solidFill>
                          <a:latin typeface="ＭＳ ゴシック" panose="020B0609070205080204" pitchFamily="49" charset="-128"/>
                          <a:ea typeface="ＭＳ ゴシック" panose="020B0609070205080204" pitchFamily="49" charset="-128"/>
                        </a:rPr>
                        <a:t>割合</a:t>
                      </a:r>
                      <a:endParaRPr kumimoji="1" lang="en-US" altLang="ja-JP" sz="1100" b="0" dirty="0">
                        <a:solidFill>
                          <a:schemeClr val="tx1"/>
                        </a:solidFill>
                        <a:latin typeface="ＭＳ ゴシック" panose="020B0609070205080204" pitchFamily="49" charset="-128"/>
                        <a:ea typeface="ＭＳ ゴシック" panose="020B0609070205080204" pitchFamily="49" charset="-128"/>
                      </a:endParaRPr>
                    </a:p>
                    <a:p>
                      <a:pPr marL="0" indent="0" algn="ctr"/>
                      <a:r>
                        <a:rPr kumimoji="1" lang="ja-JP" altLang="en-US" sz="1100" b="0" dirty="0">
                          <a:solidFill>
                            <a:schemeClr val="tx1"/>
                          </a:solidFill>
                          <a:latin typeface="ＭＳ ゴシック" panose="020B0609070205080204" pitchFamily="49" charset="-128"/>
                          <a:ea typeface="ＭＳ ゴシック" panose="020B0609070205080204" pitchFamily="49" charset="-128"/>
                        </a:rPr>
                        <a:t>（Ｂ</a:t>
                      </a:r>
                      <a:r>
                        <a:rPr kumimoji="1" lang="en-US" altLang="ja-JP" sz="1100" b="0" dirty="0">
                          <a:solidFill>
                            <a:schemeClr val="tx1"/>
                          </a:solidFill>
                          <a:latin typeface="ＭＳ ゴシック" panose="020B0609070205080204" pitchFamily="49" charset="-128"/>
                          <a:ea typeface="ＭＳ ゴシック" panose="020B0609070205080204" pitchFamily="49" charset="-128"/>
                        </a:rPr>
                        <a:t>/</a:t>
                      </a:r>
                      <a:r>
                        <a:rPr kumimoji="1" lang="ja-JP" altLang="en-US" sz="1100" b="0" dirty="0">
                          <a:solidFill>
                            <a:schemeClr val="tx1"/>
                          </a:solidFill>
                          <a:latin typeface="ＭＳ ゴシック" panose="020B0609070205080204" pitchFamily="49" charset="-128"/>
                          <a:ea typeface="ＭＳ ゴシック" panose="020B0609070205080204" pitchFamily="49" charset="-128"/>
                        </a:rPr>
                        <a:t>Ａ）</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67750">
                <a:tc>
                  <a:txBody>
                    <a:bodyPr/>
                    <a:lstStyle/>
                    <a:p>
                      <a:pPr algn="l"/>
                      <a:r>
                        <a:rPr kumimoji="1" lang="ja-JP" altLang="en-US" sz="1100" b="0" dirty="0">
                          <a:solidFill>
                            <a:schemeClr val="tx1"/>
                          </a:solidFill>
                          <a:latin typeface="ＭＳ ゴシック" panose="020B0609070205080204" pitchFamily="49" charset="-128"/>
                          <a:ea typeface="ＭＳ ゴシック" panose="020B0609070205080204" pitchFamily="49" charset="-128"/>
                        </a:rPr>
                        <a:t>①人口</a:t>
                      </a:r>
                    </a:p>
                  </a:txBody>
                  <a:tcPr marL="61350" marR="6135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100" b="0" dirty="0">
                          <a:solidFill>
                            <a:schemeClr val="tx1"/>
                          </a:solidFill>
                          <a:latin typeface="ＭＳ ゴシック" panose="020B0609070205080204" pitchFamily="49" charset="-128"/>
                          <a:ea typeface="ＭＳ ゴシック" panose="020B0609070205080204" pitchFamily="49" charset="-128"/>
                        </a:rPr>
                        <a:t>1</a:t>
                      </a:r>
                      <a:r>
                        <a:rPr kumimoji="1" lang="ja-JP" altLang="en-US" sz="1100" b="0" dirty="0">
                          <a:solidFill>
                            <a:schemeClr val="tx1"/>
                          </a:solidFill>
                          <a:latin typeface="ＭＳ ゴシック" panose="020B0609070205080204" pitchFamily="49" charset="-128"/>
                          <a:ea typeface="ＭＳ ゴシック" panose="020B0609070205080204" pitchFamily="49" charset="-128"/>
                        </a:rPr>
                        <a:t>億</a:t>
                      </a:r>
                      <a:r>
                        <a:rPr kumimoji="1" lang="en-US" altLang="ja-JP" sz="1100" b="0" dirty="0">
                          <a:solidFill>
                            <a:schemeClr val="tx1"/>
                          </a:solidFill>
                          <a:latin typeface="ＭＳ ゴシック" panose="020B0609070205080204" pitchFamily="49" charset="-128"/>
                          <a:ea typeface="ＭＳ ゴシック" panose="020B0609070205080204" pitchFamily="49" charset="-128"/>
                        </a:rPr>
                        <a:t>2,615</a:t>
                      </a:r>
                      <a:r>
                        <a:rPr kumimoji="1" lang="ja-JP" altLang="en-US" sz="1100" b="0" dirty="0">
                          <a:solidFill>
                            <a:schemeClr val="tx1"/>
                          </a:solidFill>
                          <a:latin typeface="ＭＳ ゴシック" panose="020B0609070205080204" pitchFamily="49" charset="-128"/>
                          <a:ea typeface="ＭＳ ゴシック" panose="020B0609070205080204" pitchFamily="49" charset="-128"/>
                        </a:rPr>
                        <a:t>万人</a:t>
                      </a:r>
                    </a:p>
                  </a:txBody>
                  <a:tcPr marL="61350" marR="6135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kumimoji="1" lang="en-US" altLang="ja-JP" sz="1100" b="0" dirty="0">
                          <a:solidFill>
                            <a:schemeClr val="tx1"/>
                          </a:solidFill>
                          <a:latin typeface="ＭＳ ゴシック" panose="020B0609070205080204" pitchFamily="49" charset="-128"/>
                          <a:ea typeface="ＭＳ ゴシック" panose="020B0609070205080204" pitchFamily="49" charset="-128"/>
                        </a:rPr>
                        <a:t>1,336</a:t>
                      </a:r>
                      <a:r>
                        <a:rPr kumimoji="1" lang="ja-JP" altLang="en-US" sz="1100" b="0" dirty="0">
                          <a:solidFill>
                            <a:schemeClr val="tx1"/>
                          </a:solidFill>
                          <a:latin typeface="ＭＳ ゴシック" panose="020B0609070205080204" pitchFamily="49" charset="-128"/>
                          <a:ea typeface="ＭＳ ゴシック" panose="020B0609070205080204" pitchFamily="49" charset="-128"/>
                        </a:rPr>
                        <a:t>万人</a:t>
                      </a:r>
                    </a:p>
                  </a:txBody>
                  <a:tcPr marL="61350" marR="6135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kumimoji="1" lang="en-US" altLang="ja-JP" sz="1100" b="0" dirty="0">
                          <a:solidFill>
                            <a:schemeClr val="tx1"/>
                          </a:solidFill>
                          <a:latin typeface="ＭＳ ゴシック" panose="020B0609070205080204" pitchFamily="49" charset="-128"/>
                          <a:ea typeface="ＭＳ ゴシック" panose="020B0609070205080204" pitchFamily="49" charset="-128"/>
                        </a:rPr>
                        <a:t>10.6%</a:t>
                      </a:r>
                      <a:endParaRPr kumimoji="1" lang="ja-JP" altLang="en-US" sz="1100" b="0" dirty="0">
                        <a:solidFill>
                          <a:schemeClr val="tx1"/>
                        </a:solidFill>
                        <a:latin typeface="ＭＳ ゴシック" panose="020B0609070205080204" pitchFamily="49" charset="-128"/>
                        <a:ea typeface="ＭＳ ゴシック" panose="020B0609070205080204" pitchFamily="49" charset="-128"/>
                      </a:endParaRPr>
                    </a:p>
                  </a:txBody>
                  <a:tcPr marL="61350" marR="6135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67750">
                <a:tc>
                  <a:txBody>
                    <a:bodyPr/>
                    <a:lstStyle/>
                    <a:p>
                      <a:pPr algn="l"/>
                      <a:r>
                        <a:rPr kumimoji="1" lang="ja-JP" altLang="en-US" sz="1100" b="0" dirty="0">
                          <a:solidFill>
                            <a:schemeClr val="tx1"/>
                          </a:solidFill>
                          <a:latin typeface="ＭＳ ゴシック" panose="020B0609070205080204" pitchFamily="49" charset="-128"/>
                          <a:ea typeface="ＭＳ ゴシック" panose="020B0609070205080204" pitchFamily="49" charset="-128"/>
                        </a:rPr>
                        <a:t>②総土地面積</a:t>
                      </a:r>
                    </a:p>
                  </a:txBody>
                  <a:tcPr marL="61350" marR="6135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100" b="0" dirty="0">
                          <a:solidFill>
                            <a:schemeClr val="tx1"/>
                          </a:solidFill>
                          <a:latin typeface="ＭＳ ゴシック" panose="020B0609070205080204" pitchFamily="49" charset="-128"/>
                          <a:ea typeface="ＭＳ ゴシック" panose="020B0609070205080204" pitchFamily="49" charset="-128"/>
                        </a:rPr>
                        <a:t>3,780</a:t>
                      </a:r>
                      <a:r>
                        <a:rPr kumimoji="1" lang="ja-JP" altLang="en-US" sz="1100" b="0" dirty="0">
                          <a:solidFill>
                            <a:schemeClr val="tx1"/>
                          </a:solidFill>
                          <a:latin typeface="ＭＳ ゴシック" panose="020B0609070205080204" pitchFamily="49" charset="-128"/>
                          <a:ea typeface="ＭＳ ゴシック" panose="020B0609070205080204" pitchFamily="49" charset="-128"/>
                        </a:rPr>
                        <a:t>万</a:t>
                      </a:r>
                      <a:r>
                        <a:rPr kumimoji="1" lang="en-US" altLang="ja-JP" sz="1100" b="0" dirty="0">
                          <a:solidFill>
                            <a:schemeClr val="tx1"/>
                          </a:solidFill>
                          <a:latin typeface="ＭＳ ゴシック" panose="020B0609070205080204" pitchFamily="49" charset="-128"/>
                          <a:ea typeface="ＭＳ ゴシック" panose="020B0609070205080204" pitchFamily="49" charset="-128"/>
                        </a:rPr>
                        <a:t>ha</a:t>
                      </a:r>
                      <a:endParaRPr kumimoji="1" lang="ja-JP" altLang="en-US" sz="1100" b="0" dirty="0">
                        <a:solidFill>
                          <a:schemeClr val="tx1"/>
                        </a:solidFill>
                        <a:latin typeface="ＭＳ ゴシック" panose="020B0609070205080204" pitchFamily="49" charset="-128"/>
                        <a:ea typeface="ＭＳ ゴシック" panose="020B0609070205080204" pitchFamily="49" charset="-128"/>
                      </a:endParaRPr>
                    </a:p>
                  </a:txBody>
                  <a:tcPr marL="61350" marR="6135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kumimoji="1" lang="en-US" altLang="ja-JP" sz="1100" b="0" dirty="0">
                          <a:solidFill>
                            <a:schemeClr val="tx1"/>
                          </a:solidFill>
                          <a:latin typeface="ＭＳ ゴシック" panose="020B0609070205080204" pitchFamily="49" charset="-128"/>
                          <a:ea typeface="ＭＳ ゴシック" panose="020B0609070205080204" pitchFamily="49" charset="-128"/>
                        </a:rPr>
                        <a:t>2,412</a:t>
                      </a:r>
                      <a:r>
                        <a:rPr kumimoji="1" lang="ja-JP" altLang="en-US" sz="1100" b="0" dirty="0">
                          <a:solidFill>
                            <a:schemeClr val="tx1"/>
                          </a:solidFill>
                          <a:latin typeface="ＭＳ ゴシック" panose="020B0609070205080204" pitchFamily="49" charset="-128"/>
                          <a:ea typeface="ＭＳ ゴシック" panose="020B0609070205080204" pitchFamily="49" charset="-128"/>
                        </a:rPr>
                        <a:t>万</a:t>
                      </a:r>
                      <a:r>
                        <a:rPr kumimoji="1" lang="en-US" altLang="ja-JP" sz="1100" b="0" dirty="0">
                          <a:solidFill>
                            <a:schemeClr val="tx1"/>
                          </a:solidFill>
                          <a:latin typeface="ＭＳ ゴシック" panose="020B0609070205080204" pitchFamily="49" charset="-128"/>
                          <a:ea typeface="ＭＳ ゴシック" panose="020B0609070205080204" pitchFamily="49" charset="-128"/>
                        </a:rPr>
                        <a:t>ha</a:t>
                      </a:r>
                      <a:endParaRPr kumimoji="1" lang="ja-JP" altLang="en-US" sz="1100" b="0" dirty="0">
                        <a:solidFill>
                          <a:schemeClr val="tx1"/>
                        </a:solidFill>
                        <a:latin typeface="ＭＳ ゴシック" panose="020B0609070205080204" pitchFamily="49" charset="-128"/>
                        <a:ea typeface="ＭＳ ゴシック" panose="020B0609070205080204" pitchFamily="49" charset="-128"/>
                      </a:endParaRPr>
                    </a:p>
                  </a:txBody>
                  <a:tcPr marL="61350" marR="6135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kumimoji="1" lang="en-US" altLang="ja-JP" sz="1100" b="0" dirty="0">
                          <a:solidFill>
                            <a:schemeClr val="tx1"/>
                          </a:solidFill>
                          <a:latin typeface="ＭＳ ゴシック" panose="020B0609070205080204" pitchFamily="49" charset="-128"/>
                          <a:ea typeface="ＭＳ ゴシック" panose="020B0609070205080204" pitchFamily="49" charset="-128"/>
                        </a:rPr>
                        <a:t>63.8%</a:t>
                      </a:r>
                      <a:endParaRPr kumimoji="1" lang="ja-JP" altLang="en-US" sz="1100" b="0" dirty="0">
                        <a:solidFill>
                          <a:schemeClr val="tx1"/>
                        </a:solidFill>
                        <a:latin typeface="ＭＳ ゴシック" panose="020B0609070205080204" pitchFamily="49" charset="-128"/>
                        <a:ea typeface="ＭＳ ゴシック" panose="020B0609070205080204" pitchFamily="49" charset="-128"/>
                      </a:endParaRPr>
                    </a:p>
                  </a:txBody>
                  <a:tcPr marL="61350" marR="6135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677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ＭＳ ゴシック" panose="020B0609070205080204" pitchFamily="49" charset="-128"/>
                          <a:ea typeface="ＭＳ ゴシック" panose="020B0609070205080204" pitchFamily="49" charset="-128"/>
                        </a:rPr>
                        <a:t>③耕地面積</a:t>
                      </a:r>
                    </a:p>
                  </a:txBody>
                  <a:tcPr marL="61350" marR="6135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100" b="0" dirty="0">
                          <a:solidFill>
                            <a:schemeClr val="tx1"/>
                          </a:solidFill>
                          <a:latin typeface="ＭＳ ゴシック" panose="020B0609070205080204" pitchFamily="49" charset="-128"/>
                          <a:ea typeface="ＭＳ ゴシック" panose="020B0609070205080204" pitchFamily="49" charset="-128"/>
                        </a:rPr>
                        <a:t>437</a:t>
                      </a:r>
                      <a:r>
                        <a:rPr kumimoji="1" lang="ja-JP" altLang="en-US" sz="1100" b="0" dirty="0">
                          <a:solidFill>
                            <a:schemeClr val="tx1"/>
                          </a:solidFill>
                          <a:latin typeface="ＭＳ ゴシック" panose="020B0609070205080204" pitchFamily="49" charset="-128"/>
                          <a:ea typeface="ＭＳ ゴシック" panose="020B0609070205080204" pitchFamily="49" charset="-128"/>
                        </a:rPr>
                        <a:t>万</a:t>
                      </a:r>
                      <a:r>
                        <a:rPr kumimoji="1" lang="en-US" altLang="ja-JP" sz="1100" b="0" dirty="0">
                          <a:solidFill>
                            <a:schemeClr val="tx1"/>
                          </a:solidFill>
                          <a:latin typeface="ＭＳ ゴシック" panose="020B0609070205080204" pitchFamily="49" charset="-128"/>
                          <a:ea typeface="ＭＳ ゴシック" panose="020B0609070205080204" pitchFamily="49" charset="-128"/>
                        </a:rPr>
                        <a:t>ha</a:t>
                      </a:r>
                      <a:endParaRPr kumimoji="1" lang="ja-JP" altLang="en-US" sz="1100" b="0" dirty="0">
                        <a:solidFill>
                          <a:schemeClr val="tx1"/>
                        </a:solidFill>
                        <a:latin typeface="ＭＳ ゴシック" panose="020B0609070205080204" pitchFamily="49" charset="-128"/>
                        <a:ea typeface="ＭＳ ゴシック" panose="020B0609070205080204" pitchFamily="49" charset="-128"/>
                      </a:endParaRPr>
                    </a:p>
                  </a:txBody>
                  <a:tcPr marL="61350" marR="6135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kumimoji="1" lang="en-US" altLang="ja-JP" sz="1100" b="0" dirty="0">
                          <a:solidFill>
                            <a:schemeClr val="tx1"/>
                          </a:solidFill>
                          <a:latin typeface="ＭＳ ゴシック" panose="020B0609070205080204" pitchFamily="49" charset="-128"/>
                          <a:ea typeface="ＭＳ ゴシック" panose="020B0609070205080204" pitchFamily="49" charset="-128"/>
                        </a:rPr>
                        <a:t>167</a:t>
                      </a:r>
                      <a:r>
                        <a:rPr kumimoji="1" lang="ja-JP" altLang="en-US" sz="1100" b="0" dirty="0">
                          <a:solidFill>
                            <a:schemeClr val="tx1"/>
                          </a:solidFill>
                          <a:latin typeface="ＭＳ ゴシック" panose="020B0609070205080204" pitchFamily="49" charset="-128"/>
                          <a:ea typeface="ＭＳ ゴシック" panose="020B0609070205080204" pitchFamily="49" charset="-128"/>
                        </a:rPr>
                        <a:t>万</a:t>
                      </a:r>
                      <a:r>
                        <a:rPr kumimoji="1" lang="en-US" altLang="ja-JP" sz="1100" b="0" dirty="0">
                          <a:solidFill>
                            <a:schemeClr val="tx1"/>
                          </a:solidFill>
                          <a:latin typeface="ＭＳ ゴシック" panose="020B0609070205080204" pitchFamily="49" charset="-128"/>
                          <a:ea typeface="ＭＳ ゴシック" panose="020B0609070205080204" pitchFamily="49" charset="-128"/>
                        </a:rPr>
                        <a:t>ha</a:t>
                      </a:r>
                      <a:endParaRPr kumimoji="1" lang="ja-JP" altLang="en-US" sz="1100" b="0" dirty="0">
                        <a:solidFill>
                          <a:schemeClr val="tx1"/>
                        </a:solidFill>
                        <a:latin typeface="ＭＳ ゴシック" panose="020B0609070205080204" pitchFamily="49" charset="-128"/>
                        <a:ea typeface="ＭＳ ゴシック" panose="020B0609070205080204" pitchFamily="49" charset="-128"/>
                      </a:endParaRPr>
                    </a:p>
                  </a:txBody>
                  <a:tcPr marL="61350" marR="6135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kumimoji="1" lang="en-US" altLang="ja-JP" sz="1100" b="0" dirty="0">
                          <a:solidFill>
                            <a:schemeClr val="tx1"/>
                          </a:solidFill>
                          <a:latin typeface="ＭＳ ゴシック" panose="020B0609070205080204" pitchFamily="49" charset="-128"/>
                          <a:ea typeface="ＭＳ ゴシック" panose="020B0609070205080204" pitchFamily="49" charset="-128"/>
                        </a:rPr>
                        <a:t>38.2%</a:t>
                      </a:r>
                      <a:endParaRPr kumimoji="1" lang="ja-JP" altLang="en-US" sz="1100" b="0" dirty="0">
                        <a:solidFill>
                          <a:schemeClr val="tx1"/>
                        </a:solidFill>
                        <a:latin typeface="ＭＳ ゴシック" panose="020B0609070205080204" pitchFamily="49" charset="-128"/>
                        <a:ea typeface="ＭＳ ゴシック" panose="020B0609070205080204" pitchFamily="49" charset="-128"/>
                      </a:endParaRPr>
                    </a:p>
                  </a:txBody>
                  <a:tcPr marL="61350" marR="6135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67750">
                <a:tc>
                  <a:txBody>
                    <a:bodyPr/>
                    <a:lstStyle/>
                    <a:p>
                      <a:pPr algn="l"/>
                      <a:r>
                        <a:rPr kumimoji="1" lang="ja-JP" altLang="en-US" sz="1100" b="0" dirty="0">
                          <a:solidFill>
                            <a:schemeClr val="tx1"/>
                          </a:solidFill>
                          <a:latin typeface="ＭＳ ゴシック" panose="020B0609070205080204" pitchFamily="49" charset="-128"/>
                          <a:ea typeface="ＭＳ ゴシック" panose="020B0609070205080204" pitchFamily="49" charset="-128"/>
                        </a:rPr>
                        <a:t>④農業産出額</a:t>
                      </a:r>
                    </a:p>
                  </a:txBody>
                  <a:tcPr marL="61350" marR="6135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100" b="0" dirty="0">
                          <a:solidFill>
                            <a:schemeClr val="tx1"/>
                          </a:solidFill>
                          <a:latin typeface="ＭＳ ゴシック" panose="020B0609070205080204" pitchFamily="49" charset="-128"/>
                          <a:ea typeface="ＭＳ ゴシック" panose="020B0609070205080204" pitchFamily="49" charset="-128"/>
                        </a:rPr>
                        <a:t>8</a:t>
                      </a:r>
                      <a:r>
                        <a:rPr kumimoji="1" lang="ja-JP" altLang="en-US" sz="1100" b="0" dirty="0">
                          <a:solidFill>
                            <a:schemeClr val="tx1"/>
                          </a:solidFill>
                          <a:latin typeface="ＭＳ ゴシック" panose="020B0609070205080204" pitchFamily="49" charset="-128"/>
                          <a:ea typeface="ＭＳ ゴシック" panose="020B0609070205080204" pitchFamily="49" charset="-128"/>
                        </a:rPr>
                        <a:t>兆</a:t>
                      </a:r>
                      <a:r>
                        <a:rPr kumimoji="1" lang="en-US" altLang="ja-JP" sz="1100" b="0" dirty="0">
                          <a:solidFill>
                            <a:schemeClr val="tx1"/>
                          </a:solidFill>
                          <a:latin typeface="ＭＳ ゴシック" panose="020B0609070205080204" pitchFamily="49" charset="-128"/>
                          <a:ea typeface="ＭＳ ゴシック" panose="020B0609070205080204" pitchFamily="49" charset="-128"/>
                        </a:rPr>
                        <a:t>9,557</a:t>
                      </a:r>
                      <a:r>
                        <a:rPr kumimoji="1" lang="ja-JP" altLang="en-US" sz="1100" b="0" dirty="0">
                          <a:solidFill>
                            <a:schemeClr val="tx1"/>
                          </a:solidFill>
                          <a:latin typeface="ＭＳ ゴシック" panose="020B0609070205080204" pitchFamily="49" charset="-128"/>
                          <a:ea typeface="ＭＳ ゴシック" panose="020B0609070205080204" pitchFamily="49" charset="-128"/>
                        </a:rPr>
                        <a:t>億円</a:t>
                      </a:r>
                    </a:p>
                  </a:txBody>
                  <a:tcPr marL="61350" marR="6135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kumimoji="1" lang="en-US" altLang="ja-JP" sz="1100" b="0" dirty="0">
                          <a:solidFill>
                            <a:schemeClr val="tx1"/>
                          </a:solidFill>
                          <a:latin typeface="ＭＳ ゴシック" panose="020B0609070205080204" pitchFamily="49" charset="-128"/>
                          <a:ea typeface="ＭＳ ゴシック" panose="020B0609070205080204" pitchFamily="49" charset="-128"/>
                        </a:rPr>
                        <a:t>3</a:t>
                      </a:r>
                      <a:r>
                        <a:rPr kumimoji="1" lang="ja-JP" altLang="en-US" sz="1100" b="0" dirty="0">
                          <a:solidFill>
                            <a:schemeClr val="tx1"/>
                          </a:solidFill>
                          <a:latin typeface="ＭＳ ゴシック" panose="020B0609070205080204" pitchFamily="49" charset="-128"/>
                          <a:ea typeface="ＭＳ ゴシック" panose="020B0609070205080204" pitchFamily="49" charset="-128"/>
                        </a:rPr>
                        <a:t>兆</a:t>
                      </a:r>
                      <a:r>
                        <a:rPr kumimoji="1" lang="en-US" altLang="ja-JP" sz="1100" b="0" dirty="0">
                          <a:solidFill>
                            <a:schemeClr val="tx1"/>
                          </a:solidFill>
                          <a:latin typeface="ＭＳ ゴシック" panose="020B0609070205080204" pitchFamily="49" charset="-128"/>
                          <a:ea typeface="ＭＳ ゴシック" panose="020B0609070205080204" pitchFamily="49" charset="-128"/>
                        </a:rPr>
                        <a:t>5,856</a:t>
                      </a:r>
                      <a:r>
                        <a:rPr kumimoji="1" lang="ja-JP" altLang="en-US" sz="1100" b="0" dirty="0">
                          <a:solidFill>
                            <a:schemeClr val="tx1"/>
                          </a:solidFill>
                          <a:latin typeface="ＭＳ ゴシック" panose="020B0609070205080204" pitchFamily="49" charset="-128"/>
                          <a:ea typeface="ＭＳ ゴシック" panose="020B0609070205080204" pitchFamily="49" charset="-128"/>
                        </a:rPr>
                        <a:t>億円</a:t>
                      </a:r>
                    </a:p>
                  </a:txBody>
                  <a:tcPr marL="61350" marR="6135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kumimoji="1" lang="en-US" altLang="ja-JP" sz="1100" b="0" dirty="0">
                          <a:solidFill>
                            <a:schemeClr val="tx1"/>
                          </a:solidFill>
                          <a:latin typeface="ＭＳ ゴシック" panose="020B0609070205080204" pitchFamily="49" charset="-128"/>
                          <a:ea typeface="ＭＳ ゴシック" panose="020B0609070205080204" pitchFamily="49" charset="-128"/>
                        </a:rPr>
                        <a:t>40.0%</a:t>
                      </a:r>
                      <a:endParaRPr kumimoji="1" lang="ja-JP" altLang="en-US" sz="1100" b="0" dirty="0">
                        <a:solidFill>
                          <a:schemeClr val="tx1"/>
                        </a:solidFill>
                        <a:latin typeface="ＭＳ ゴシック" panose="020B0609070205080204" pitchFamily="49" charset="-128"/>
                        <a:ea typeface="ＭＳ ゴシック" panose="020B0609070205080204" pitchFamily="49" charset="-128"/>
                      </a:endParaRPr>
                    </a:p>
                  </a:txBody>
                  <a:tcPr marL="61350" marR="6135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8" name="テキスト ボックス 7">
            <a:extLst>
              <a:ext uri="{FF2B5EF4-FFF2-40B4-BE49-F238E27FC236}">
                <a16:creationId xmlns:a16="http://schemas.microsoft.com/office/drawing/2014/main" id="{028B7337-4204-44D3-B96D-4F56A8D71258}"/>
              </a:ext>
            </a:extLst>
          </p:cNvPr>
          <p:cNvSpPr txBox="1"/>
          <p:nvPr/>
        </p:nvSpPr>
        <p:spPr>
          <a:xfrm>
            <a:off x="78377" y="4593124"/>
            <a:ext cx="4285915" cy="348044"/>
          </a:xfrm>
          <a:prstGeom prst="rect">
            <a:avLst/>
          </a:prstGeom>
          <a:noFill/>
        </p:spPr>
        <p:txBody>
          <a:bodyPr wrap="square" rtlCol="0">
            <a:spAutoFit/>
          </a:bodyPr>
          <a:lstStyle/>
          <a:p>
            <a:pPr marL="164127" indent="-164127" defTabSz="840615" fontAlgn="auto">
              <a:spcBef>
                <a:spcPts val="0"/>
              </a:spcBef>
              <a:spcAft>
                <a:spcPts val="0"/>
              </a:spcAft>
              <a:defRPr/>
            </a:pPr>
            <a:r>
              <a:rPr lang="ja-JP" altLang="en-US" sz="831" dirty="0">
                <a:solidFill>
                  <a:prstClr val="black"/>
                </a:solidFill>
                <a:latin typeface="Meiryo UI" panose="020B0604030504040204" pitchFamily="50" charset="-128"/>
                <a:ea typeface="Meiryo UI" panose="020B0604030504040204" pitchFamily="50" charset="-128"/>
              </a:rPr>
              <a:t>　（出典）「</a:t>
            </a:r>
            <a:r>
              <a:rPr lang="en-US" altLang="ja-JP" sz="831" dirty="0">
                <a:solidFill>
                  <a:prstClr val="black"/>
                </a:solidFill>
                <a:latin typeface="Meiryo UI" panose="020B0604030504040204" pitchFamily="50" charset="-128"/>
                <a:ea typeface="Meiryo UI" panose="020B0604030504040204" pitchFamily="50" charset="-128"/>
              </a:rPr>
              <a:t>2020</a:t>
            </a:r>
            <a:r>
              <a:rPr lang="ja-JP" altLang="en-US" sz="831" dirty="0">
                <a:solidFill>
                  <a:prstClr val="black"/>
                </a:solidFill>
                <a:latin typeface="Meiryo UI" panose="020B0604030504040204" pitchFamily="50" charset="-128"/>
                <a:ea typeface="Meiryo UI" panose="020B0604030504040204" pitchFamily="50" charset="-128"/>
              </a:rPr>
              <a:t>農林業センサス」等。なお、①の全国人口は令和２年国勢調査。</a:t>
            </a:r>
            <a:endParaRPr lang="en-US" altLang="ja-JP" sz="831" dirty="0">
              <a:solidFill>
                <a:prstClr val="black"/>
              </a:solidFill>
              <a:latin typeface="Meiryo UI" panose="020B0604030504040204" pitchFamily="50" charset="-128"/>
              <a:ea typeface="Meiryo UI" panose="020B0604030504040204" pitchFamily="50" charset="-128"/>
            </a:endParaRPr>
          </a:p>
          <a:p>
            <a:pPr marL="164127" indent="-164127" defTabSz="840615" fontAlgn="auto">
              <a:spcBef>
                <a:spcPts val="0"/>
              </a:spcBef>
              <a:spcAft>
                <a:spcPts val="0"/>
              </a:spcAft>
              <a:defRPr/>
            </a:pPr>
            <a:r>
              <a:rPr lang="en-US" altLang="ja-JP" sz="831" dirty="0">
                <a:solidFill>
                  <a:prstClr val="black"/>
                </a:solidFill>
                <a:latin typeface="Meiryo UI" panose="020B0604030504040204" pitchFamily="50" charset="-128"/>
                <a:ea typeface="Meiryo UI" panose="020B0604030504040204" pitchFamily="50" charset="-128"/>
              </a:rPr>
              <a:t>   </a:t>
            </a:r>
            <a:r>
              <a:rPr lang="ja-JP" altLang="en-US" sz="831" dirty="0">
                <a:solidFill>
                  <a:prstClr val="black"/>
                </a:solidFill>
                <a:latin typeface="Meiryo UI" panose="020B0604030504040204" pitchFamily="50" charset="-128"/>
                <a:ea typeface="Meiryo UI" panose="020B0604030504040204" pitchFamily="50" charset="-128"/>
              </a:rPr>
              <a:t>　　　　　中山間地域人口は令和２年国勢調査。</a:t>
            </a:r>
            <a:endParaRPr lang="en-US" altLang="ja-JP" sz="831" dirty="0">
              <a:solidFill>
                <a:prstClr val="black"/>
              </a:solidFill>
              <a:latin typeface="Meiryo UI" panose="020B0604030504040204" pitchFamily="50" charset="-128"/>
              <a:ea typeface="Meiryo UI" panose="020B0604030504040204" pitchFamily="50" charset="-128"/>
            </a:endParaRPr>
          </a:p>
        </p:txBody>
      </p:sp>
      <p:graphicFrame>
        <p:nvGraphicFramePr>
          <p:cNvPr id="9" name="表 8">
            <a:extLst>
              <a:ext uri="{FF2B5EF4-FFF2-40B4-BE49-F238E27FC236}">
                <a16:creationId xmlns:a16="http://schemas.microsoft.com/office/drawing/2014/main" id="{183680FF-60D4-4D7B-BBDB-30451D1AA217}"/>
              </a:ext>
            </a:extLst>
          </p:cNvPr>
          <p:cNvGraphicFramePr>
            <a:graphicFrameLocks noGrp="1"/>
          </p:cNvGraphicFramePr>
          <p:nvPr>
            <p:extLst>
              <p:ext uri="{D42A27DB-BD31-4B8C-83A1-F6EECF244321}">
                <p14:modId xmlns:p14="http://schemas.microsoft.com/office/powerpoint/2010/main" val="4224186574"/>
              </p:ext>
            </p:extLst>
          </p:nvPr>
        </p:nvGraphicFramePr>
        <p:xfrm>
          <a:off x="214324" y="805856"/>
          <a:ext cx="3519576" cy="1834520"/>
        </p:xfrm>
        <a:graphic>
          <a:graphicData uri="http://schemas.openxmlformats.org/drawingml/2006/table">
            <a:tbl>
              <a:tblPr firstRow="1" bandRow="1">
                <a:tableStyleId>{5C22544A-7EE6-4342-B048-85BDC9FD1C3A}</a:tableStyleId>
              </a:tblPr>
              <a:tblGrid>
                <a:gridCol w="1361646">
                  <a:extLst>
                    <a:ext uri="{9D8B030D-6E8A-4147-A177-3AD203B41FA5}">
                      <a16:colId xmlns:a16="http://schemas.microsoft.com/office/drawing/2014/main" val="20000"/>
                    </a:ext>
                  </a:extLst>
                </a:gridCol>
                <a:gridCol w="1186464">
                  <a:extLst>
                    <a:ext uri="{9D8B030D-6E8A-4147-A177-3AD203B41FA5}">
                      <a16:colId xmlns:a16="http://schemas.microsoft.com/office/drawing/2014/main" val="20003"/>
                    </a:ext>
                  </a:extLst>
                </a:gridCol>
                <a:gridCol w="971466">
                  <a:extLst>
                    <a:ext uri="{9D8B030D-6E8A-4147-A177-3AD203B41FA5}">
                      <a16:colId xmlns:a16="http://schemas.microsoft.com/office/drawing/2014/main" val="20005"/>
                    </a:ext>
                  </a:extLst>
                </a:gridCol>
              </a:tblGrid>
              <a:tr h="244216">
                <a:tc>
                  <a:txBody>
                    <a:bodyPr/>
                    <a:lstStyle/>
                    <a:p>
                      <a:pPr algn="ctr"/>
                      <a:r>
                        <a:rPr kumimoji="1" lang="ja-JP" altLang="en-US" sz="1100" b="0" dirty="0">
                          <a:solidFill>
                            <a:schemeClr val="tx1"/>
                          </a:solidFill>
                          <a:latin typeface="ＭＳ ゴシック" panose="020B0609070205080204" pitchFamily="49" charset="-128"/>
                          <a:ea typeface="ＭＳ ゴシック" panose="020B0609070205080204" pitchFamily="49" charset="-128"/>
                        </a:rPr>
                        <a:t>区分</a:t>
                      </a:r>
                    </a:p>
                  </a:txBody>
                  <a:tcPr marL="61350" marR="6135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100" b="0" dirty="0">
                          <a:solidFill>
                            <a:schemeClr val="tx1"/>
                          </a:solidFill>
                          <a:latin typeface="ＭＳ ゴシック" panose="020B0609070205080204" pitchFamily="49" charset="-128"/>
                          <a:ea typeface="ＭＳ ゴシック" panose="020B0609070205080204" pitchFamily="49" charset="-128"/>
                        </a:rPr>
                        <a:t>面積（万</a:t>
                      </a:r>
                      <a:r>
                        <a:rPr kumimoji="1" lang="en-US" altLang="ja-JP" sz="1100" b="0" dirty="0">
                          <a:solidFill>
                            <a:schemeClr val="tx1"/>
                          </a:solidFill>
                          <a:latin typeface="ＭＳ ゴシック" panose="020B0609070205080204" pitchFamily="49" charset="-128"/>
                          <a:ea typeface="ＭＳ ゴシック" panose="020B0609070205080204" pitchFamily="49" charset="-128"/>
                        </a:rPr>
                        <a:t>ha</a:t>
                      </a:r>
                      <a:r>
                        <a:rPr kumimoji="1" lang="ja-JP" altLang="en-US" sz="1100" b="0" dirty="0">
                          <a:solidFill>
                            <a:schemeClr val="tx1"/>
                          </a:solidFill>
                          <a:latin typeface="ＭＳ ゴシック" panose="020B0609070205080204" pitchFamily="49" charset="-128"/>
                          <a:ea typeface="ＭＳ ゴシック" panose="020B0609070205080204" pitchFamily="49" charset="-128"/>
                        </a:rPr>
                        <a:t>）</a:t>
                      </a:r>
                    </a:p>
                  </a:txBody>
                  <a:tcPr marL="61350" marR="6135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100" b="0" dirty="0">
                          <a:solidFill>
                            <a:schemeClr val="tx1"/>
                          </a:solidFill>
                          <a:latin typeface="ＭＳ ゴシック" panose="020B0609070205080204" pitchFamily="49" charset="-128"/>
                          <a:ea typeface="ＭＳ ゴシック" panose="020B0609070205080204" pitchFamily="49" charset="-128"/>
                        </a:rPr>
                        <a:t>面積割合</a:t>
                      </a:r>
                    </a:p>
                  </a:txBody>
                  <a:tcPr marL="61350" marR="6135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98788">
                <a:tc>
                  <a:txBody>
                    <a:bodyPr/>
                    <a:lstStyle/>
                    <a:p>
                      <a:pPr algn="l" fontAlgn="ctr"/>
                      <a:r>
                        <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rPr>
                        <a:t>　総 面 積</a:t>
                      </a:r>
                    </a:p>
                  </a:txBody>
                  <a:tcPr marL="8792" marR="8792" marT="8792"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altLang="ja-JP" sz="1100" b="0" i="0" u="none" strike="noStrike" dirty="0">
                          <a:effectLst/>
                          <a:latin typeface="ＭＳ ゴシック" panose="020B0609070205080204" pitchFamily="49" charset="-128"/>
                          <a:ea typeface="ＭＳ ゴシック" panose="020B0609070205080204" pitchFamily="49" charset="-128"/>
                        </a:rPr>
                        <a:t>3,780 </a:t>
                      </a:r>
                    </a:p>
                  </a:txBody>
                  <a:tcPr marL="8792" marR="8792" marT="8792"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altLang="ja-JP" sz="1100" b="0" i="0" u="none" strike="noStrike" dirty="0">
                          <a:solidFill>
                            <a:srgbClr val="000000"/>
                          </a:solidFill>
                          <a:effectLst/>
                          <a:latin typeface="ＭＳ ゴシック" panose="020B0609070205080204" pitchFamily="49" charset="-128"/>
                          <a:ea typeface="ＭＳ ゴシック" panose="020B0609070205080204" pitchFamily="49" charset="-128"/>
                        </a:rPr>
                        <a:t>100</a:t>
                      </a:r>
                      <a:r>
                        <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rPr>
                        <a:t>％</a:t>
                      </a:r>
                      <a:endParaRPr lang="en-US" altLang="ja-JP" sz="11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8792" marR="8792" marT="8792"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98788">
                <a:tc>
                  <a:txBody>
                    <a:bodyPr/>
                    <a:lstStyle/>
                    <a:p>
                      <a:pPr algn="l" fontAlgn="ctr"/>
                      <a:r>
                        <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rPr>
                        <a:t>　　森　林</a:t>
                      </a:r>
                    </a:p>
                  </a:txBody>
                  <a:tcPr marL="8792" marR="8792" marT="8792"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altLang="ja-JP" sz="1100" b="0" i="0" u="none" strike="noStrike" dirty="0">
                          <a:effectLst/>
                          <a:latin typeface="ＭＳ ゴシック" panose="020B0609070205080204" pitchFamily="49" charset="-128"/>
                          <a:ea typeface="ＭＳ ゴシック" panose="020B0609070205080204" pitchFamily="49" charset="-128"/>
                        </a:rPr>
                        <a:t>2,503 </a:t>
                      </a:r>
                    </a:p>
                  </a:txBody>
                  <a:tcPr marL="8792" marR="8792" marT="8792"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rPr>
                        <a:t> </a:t>
                      </a:r>
                      <a:r>
                        <a:rPr lang="en-US" altLang="ja-JP" sz="1100" b="0" i="0" u="none" strike="noStrike" dirty="0">
                          <a:solidFill>
                            <a:srgbClr val="000000"/>
                          </a:solidFill>
                          <a:effectLst/>
                          <a:latin typeface="ＭＳ ゴシック" panose="020B0609070205080204" pitchFamily="49" charset="-128"/>
                          <a:ea typeface="ＭＳ ゴシック" panose="020B0609070205080204" pitchFamily="49" charset="-128"/>
                        </a:rPr>
                        <a:t>66</a:t>
                      </a:r>
                      <a:r>
                        <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rPr>
                        <a:t>％</a:t>
                      </a:r>
                      <a:endParaRPr lang="en-US" altLang="ja-JP" sz="11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8792" marR="8792" marT="8792"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98788">
                <a:tc>
                  <a:txBody>
                    <a:bodyPr/>
                    <a:lstStyle/>
                    <a:p>
                      <a:pPr algn="l" fontAlgn="ctr"/>
                      <a:r>
                        <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rPr>
                        <a:t>　　農　地 </a:t>
                      </a:r>
                    </a:p>
                  </a:txBody>
                  <a:tcPr marL="8792" marR="8792" marT="8792"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b"/>
                      <a:r>
                        <a:rPr lang="ja-JP" altLang="en-US" sz="1100" b="0" i="0" u="none" strike="noStrike" dirty="0">
                          <a:effectLst/>
                          <a:latin typeface="ＭＳ ゴシック" panose="020B0609070205080204" pitchFamily="49" charset="-128"/>
                          <a:ea typeface="ＭＳ ゴシック" panose="020B0609070205080204" pitchFamily="49" charset="-128"/>
                        </a:rPr>
                        <a:t>　</a:t>
                      </a:r>
                      <a:r>
                        <a:rPr lang="en-US" altLang="ja-JP" sz="1100" b="0" i="0" u="none" strike="noStrike" dirty="0">
                          <a:effectLst/>
                          <a:latin typeface="ＭＳ ゴシック" panose="020B0609070205080204" pitchFamily="49" charset="-128"/>
                          <a:ea typeface="ＭＳ ゴシック" panose="020B0609070205080204" pitchFamily="49" charset="-128"/>
                        </a:rPr>
                        <a:t>437 </a:t>
                      </a:r>
                    </a:p>
                  </a:txBody>
                  <a:tcPr marL="8792" marR="8792" marT="8792"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rPr>
                        <a:t> </a:t>
                      </a:r>
                      <a:r>
                        <a:rPr lang="en-US" altLang="ja-JP" sz="1100" b="0" i="0" u="none" strike="noStrike" dirty="0">
                          <a:solidFill>
                            <a:srgbClr val="000000"/>
                          </a:solidFill>
                          <a:effectLst/>
                          <a:latin typeface="ＭＳ ゴシック" panose="020B0609070205080204" pitchFamily="49" charset="-128"/>
                          <a:ea typeface="ＭＳ ゴシック" panose="020B0609070205080204" pitchFamily="49" charset="-128"/>
                        </a:rPr>
                        <a:t>12</a:t>
                      </a:r>
                      <a:r>
                        <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rPr>
                        <a:t>％</a:t>
                      </a:r>
                      <a:endParaRPr lang="en-US" altLang="ja-JP" sz="11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8792" marR="8792" marT="8792"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98788">
                <a:tc>
                  <a:txBody>
                    <a:bodyPr/>
                    <a:lstStyle/>
                    <a:p>
                      <a:pPr algn="l" fontAlgn="ctr"/>
                      <a:r>
                        <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rPr>
                        <a:t>　　宅　地 </a:t>
                      </a:r>
                    </a:p>
                  </a:txBody>
                  <a:tcPr marL="8792" marR="8792" marT="8792"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b"/>
                      <a:r>
                        <a:rPr lang="ja-JP" altLang="en-US" sz="1100" b="0" i="0" u="none" strike="noStrike" dirty="0">
                          <a:effectLst/>
                          <a:latin typeface="ＭＳ ゴシック" panose="020B0609070205080204" pitchFamily="49" charset="-128"/>
                          <a:ea typeface="ＭＳ ゴシック" panose="020B0609070205080204" pitchFamily="49" charset="-128"/>
                        </a:rPr>
                        <a:t>　</a:t>
                      </a:r>
                      <a:r>
                        <a:rPr lang="en-US" altLang="ja-JP" sz="1100" b="0" i="0" u="none" strike="noStrike" dirty="0">
                          <a:effectLst/>
                          <a:latin typeface="ＭＳ ゴシック" panose="020B0609070205080204" pitchFamily="49" charset="-128"/>
                          <a:ea typeface="ＭＳ ゴシック" panose="020B0609070205080204" pitchFamily="49" charset="-128"/>
                        </a:rPr>
                        <a:t>197 </a:t>
                      </a:r>
                    </a:p>
                  </a:txBody>
                  <a:tcPr marL="8792" marR="8792" marT="8792"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rPr>
                        <a:t>　</a:t>
                      </a:r>
                      <a:r>
                        <a:rPr lang="en-US" altLang="ja-JP" sz="1100" b="0" i="0" u="none" strike="noStrike" dirty="0">
                          <a:solidFill>
                            <a:srgbClr val="000000"/>
                          </a:solidFill>
                          <a:effectLst/>
                          <a:latin typeface="ＭＳ ゴシック" panose="020B0609070205080204" pitchFamily="49" charset="-128"/>
                          <a:ea typeface="ＭＳ ゴシック" panose="020B0609070205080204" pitchFamily="49" charset="-128"/>
                        </a:rPr>
                        <a:t>5</a:t>
                      </a:r>
                      <a:r>
                        <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rPr>
                        <a:t>％</a:t>
                      </a:r>
                      <a:endParaRPr lang="en-US" altLang="ja-JP" sz="11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8792" marR="8792" marT="8792"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198788">
                <a:tc>
                  <a:txBody>
                    <a:bodyPr/>
                    <a:lstStyle/>
                    <a:p>
                      <a:pPr algn="l" fontAlgn="ctr"/>
                      <a:r>
                        <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rPr>
                        <a:t>　　道　路 </a:t>
                      </a:r>
                    </a:p>
                  </a:txBody>
                  <a:tcPr marL="8792" marR="8792" marT="8792"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b"/>
                      <a:r>
                        <a:rPr lang="ja-JP" altLang="en-US" sz="1100" b="0" i="0" u="none" strike="noStrike" dirty="0">
                          <a:effectLst/>
                          <a:latin typeface="ＭＳ ゴシック" panose="020B0609070205080204" pitchFamily="49" charset="-128"/>
                          <a:ea typeface="ＭＳ ゴシック" panose="020B0609070205080204" pitchFamily="49" charset="-128"/>
                        </a:rPr>
                        <a:t>　</a:t>
                      </a:r>
                      <a:r>
                        <a:rPr lang="en-US" altLang="ja-JP" sz="1100" b="0" i="0" u="none" strike="noStrike" dirty="0">
                          <a:effectLst/>
                          <a:latin typeface="ＭＳ ゴシック" panose="020B0609070205080204" pitchFamily="49" charset="-128"/>
                          <a:ea typeface="ＭＳ ゴシック" panose="020B0609070205080204" pitchFamily="49" charset="-128"/>
                        </a:rPr>
                        <a:t>142 </a:t>
                      </a:r>
                    </a:p>
                  </a:txBody>
                  <a:tcPr marL="8792" marR="8792" marT="8792"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rPr>
                        <a:t>　</a:t>
                      </a:r>
                      <a:r>
                        <a:rPr lang="en-US" altLang="ja-JP" sz="1100" b="0" i="0" u="none" strike="noStrike" dirty="0">
                          <a:solidFill>
                            <a:srgbClr val="000000"/>
                          </a:solidFill>
                          <a:effectLst/>
                          <a:latin typeface="ＭＳ ゴシック" panose="020B0609070205080204" pitchFamily="49" charset="-128"/>
                          <a:ea typeface="ＭＳ ゴシック" panose="020B0609070205080204" pitchFamily="49" charset="-128"/>
                        </a:rPr>
                        <a:t>4</a:t>
                      </a:r>
                      <a:r>
                        <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rPr>
                        <a:t>％</a:t>
                      </a:r>
                      <a:endParaRPr lang="en-US" altLang="ja-JP" sz="11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8792" marR="8792" marT="8792"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6608291"/>
                  </a:ext>
                </a:extLst>
              </a:tr>
              <a:tr h="198788">
                <a:tc>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　　水面・河川・水路</a:t>
                      </a:r>
                    </a:p>
                  </a:txBody>
                  <a:tcPr marL="8792" marR="8792" marT="8792"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b"/>
                      <a:r>
                        <a:rPr lang="ja-JP" altLang="en-US" sz="1100" b="0" i="0" u="none" strike="noStrike" dirty="0">
                          <a:effectLst/>
                          <a:latin typeface="ＭＳ ゴシック" panose="020B0609070205080204" pitchFamily="49" charset="-128"/>
                          <a:ea typeface="ＭＳ ゴシック" panose="020B0609070205080204" pitchFamily="49" charset="-128"/>
                        </a:rPr>
                        <a:t>　</a:t>
                      </a:r>
                      <a:r>
                        <a:rPr lang="en-US" altLang="ja-JP" sz="1100" b="0" i="0" u="none" strike="noStrike" dirty="0">
                          <a:effectLst/>
                          <a:latin typeface="ＭＳ ゴシック" panose="020B0609070205080204" pitchFamily="49" charset="-128"/>
                          <a:ea typeface="ＭＳ ゴシック" panose="020B0609070205080204" pitchFamily="49" charset="-128"/>
                        </a:rPr>
                        <a:t>135 </a:t>
                      </a:r>
                    </a:p>
                  </a:txBody>
                  <a:tcPr marL="8792" marR="8792" marT="8792"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rPr>
                        <a:t>　</a:t>
                      </a:r>
                      <a:r>
                        <a:rPr lang="en-US" altLang="ja-JP" sz="1100" b="0" i="0" u="none" strike="noStrike" dirty="0">
                          <a:solidFill>
                            <a:srgbClr val="000000"/>
                          </a:solidFill>
                          <a:effectLst/>
                          <a:latin typeface="ＭＳ ゴシック" panose="020B0609070205080204" pitchFamily="49" charset="-128"/>
                          <a:ea typeface="ＭＳ ゴシック" panose="020B0609070205080204" pitchFamily="49" charset="-128"/>
                        </a:rPr>
                        <a:t>4</a:t>
                      </a:r>
                      <a:r>
                        <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rPr>
                        <a:t>％</a:t>
                      </a:r>
                      <a:endParaRPr lang="en-US" altLang="ja-JP" sz="11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8792" marR="8792" marT="8792"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61213490"/>
                  </a:ext>
                </a:extLst>
              </a:tr>
              <a:tr h="198788">
                <a:tc>
                  <a:txBody>
                    <a:bodyPr/>
                    <a:lstStyle/>
                    <a:p>
                      <a:pPr algn="l" fontAlgn="ctr"/>
                      <a:r>
                        <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rPr>
                        <a:t>　　原野等</a:t>
                      </a:r>
                    </a:p>
                  </a:txBody>
                  <a:tcPr marL="8792" marR="8792" marT="8792"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b"/>
                      <a:r>
                        <a:rPr lang="ja-JP" altLang="en-US" sz="1100" b="0" i="0" u="none" strike="noStrike" dirty="0">
                          <a:effectLst/>
                          <a:latin typeface="ＭＳ ゴシック" panose="020B0609070205080204" pitchFamily="49" charset="-128"/>
                          <a:ea typeface="ＭＳ ゴシック" panose="020B0609070205080204" pitchFamily="49" charset="-128"/>
                        </a:rPr>
                        <a:t>　 </a:t>
                      </a:r>
                      <a:r>
                        <a:rPr lang="en-US" altLang="ja-JP" sz="1100" b="0" i="0" u="none" strike="noStrike" dirty="0">
                          <a:effectLst/>
                          <a:latin typeface="ＭＳ ゴシック" panose="020B0609070205080204" pitchFamily="49" charset="-128"/>
                          <a:ea typeface="ＭＳ ゴシック" panose="020B0609070205080204" pitchFamily="49" charset="-128"/>
                        </a:rPr>
                        <a:t>31 </a:t>
                      </a:r>
                    </a:p>
                  </a:txBody>
                  <a:tcPr marL="8792" marR="8792" marT="8792"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rPr>
                        <a:t>　</a:t>
                      </a:r>
                      <a:r>
                        <a:rPr lang="en-US" altLang="ja-JP" sz="1100" b="0" i="0" u="none" strike="noStrike" dirty="0">
                          <a:solidFill>
                            <a:srgbClr val="000000"/>
                          </a:solidFill>
                          <a:effectLst/>
                          <a:latin typeface="ＭＳ ゴシック" panose="020B0609070205080204" pitchFamily="49" charset="-128"/>
                          <a:ea typeface="ＭＳ ゴシック" panose="020B0609070205080204" pitchFamily="49" charset="-128"/>
                        </a:rPr>
                        <a:t>1</a:t>
                      </a:r>
                      <a:r>
                        <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rPr>
                        <a:t>％</a:t>
                      </a:r>
                      <a:endParaRPr lang="en-US" altLang="ja-JP" sz="11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8792" marR="8792" marT="8792"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8547767"/>
                  </a:ext>
                </a:extLst>
              </a:tr>
              <a:tr h="198788">
                <a:tc>
                  <a:txBody>
                    <a:bodyPr/>
                    <a:lstStyle/>
                    <a:p>
                      <a:pPr algn="l" fontAlgn="ctr"/>
                      <a:r>
                        <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rPr>
                        <a:t>　　その他 </a:t>
                      </a:r>
                    </a:p>
                  </a:txBody>
                  <a:tcPr marL="8792" marR="8792" marT="8792"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b"/>
                      <a:r>
                        <a:rPr lang="ja-JP" altLang="en-US" sz="1100" b="0" i="0" u="none" strike="noStrike" dirty="0">
                          <a:effectLst/>
                          <a:latin typeface="ＭＳ ゴシック" panose="020B0609070205080204" pitchFamily="49" charset="-128"/>
                          <a:ea typeface="ＭＳ ゴシック" panose="020B0609070205080204" pitchFamily="49" charset="-128"/>
                        </a:rPr>
                        <a:t>　</a:t>
                      </a:r>
                      <a:r>
                        <a:rPr lang="en-US" altLang="ja-JP" sz="1100" b="0" i="0" u="none" strike="noStrike" dirty="0">
                          <a:effectLst/>
                          <a:latin typeface="ＭＳ ゴシック" panose="020B0609070205080204" pitchFamily="49" charset="-128"/>
                          <a:ea typeface="ＭＳ ゴシック" panose="020B0609070205080204" pitchFamily="49" charset="-128"/>
                        </a:rPr>
                        <a:t>334 </a:t>
                      </a:r>
                    </a:p>
                  </a:txBody>
                  <a:tcPr marL="8792" marR="8792" marT="8792"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rPr>
                        <a:t>　</a:t>
                      </a:r>
                      <a:r>
                        <a:rPr lang="en-US" altLang="ja-JP" sz="1100" b="0" i="0" u="none" strike="noStrike" dirty="0">
                          <a:solidFill>
                            <a:srgbClr val="000000"/>
                          </a:solidFill>
                          <a:effectLst/>
                          <a:latin typeface="ＭＳ ゴシック" panose="020B0609070205080204" pitchFamily="49" charset="-128"/>
                          <a:ea typeface="ＭＳ ゴシック" panose="020B0609070205080204" pitchFamily="49" charset="-128"/>
                        </a:rPr>
                        <a:t>9</a:t>
                      </a:r>
                      <a:r>
                        <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rPr>
                        <a:t>％</a:t>
                      </a:r>
                      <a:endParaRPr lang="en-US" altLang="ja-JP" sz="11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8792" marR="8792" marT="8792"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71536978"/>
                  </a:ext>
                </a:extLst>
              </a:tr>
            </a:tbl>
          </a:graphicData>
        </a:graphic>
      </p:graphicFrame>
      <p:sp>
        <p:nvSpPr>
          <p:cNvPr id="10" name="テキスト ボックス 9">
            <a:extLst>
              <a:ext uri="{FF2B5EF4-FFF2-40B4-BE49-F238E27FC236}">
                <a16:creationId xmlns:a16="http://schemas.microsoft.com/office/drawing/2014/main" id="{31CF8C27-00CD-4E54-B62D-C7AFEBD8C260}"/>
              </a:ext>
            </a:extLst>
          </p:cNvPr>
          <p:cNvSpPr txBox="1"/>
          <p:nvPr/>
        </p:nvSpPr>
        <p:spPr>
          <a:xfrm>
            <a:off x="14156" y="2620860"/>
            <a:ext cx="4285915" cy="220188"/>
          </a:xfrm>
          <a:prstGeom prst="rect">
            <a:avLst/>
          </a:prstGeom>
          <a:noFill/>
        </p:spPr>
        <p:txBody>
          <a:bodyPr wrap="square" rtlCol="0">
            <a:spAutoFit/>
          </a:bodyPr>
          <a:lstStyle/>
          <a:p>
            <a:pPr marL="164127" indent="-164127" defTabSz="840615" fontAlgn="auto">
              <a:spcBef>
                <a:spcPts val="0"/>
              </a:spcBef>
              <a:spcAft>
                <a:spcPts val="0"/>
              </a:spcAft>
              <a:defRPr/>
            </a:pPr>
            <a:r>
              <a:rPr lang="ja-JP" altLang="en-US" sz="831" dirty="0">
                <a:solidFill>
                  <a:prstClr val="black"/>
                </a:solidFill>
                <a:latin typeface="Meiryo UI" panose="020B0604030504040204" pitchFamily="50" charset="-128"/>
                <a:ea typeface="Meiryo UI" panose="020B0604030504040204" pitchFamily="50" charset="-128"/>
              </a:rPr>
              <a:t>　（出典）国土交通省「</a:t>
            </a:r>
            <a:r>
              <a:rPr lang="zh-TW" altLang="en-US" sz="831" dirty="0">
                <a:solidFill>
                  <a:prstClr val="black"/>
                </a:solidFill>
                <a:latin typeface="Meiryo UI" panose="020B0604030504040204" pitchFamily="50" charset="-128"/>
                <a:ea typeface="Meiryo UI" panose="020B0604030504040204" pitchFamily="50" charset="-128"/>
              </a:rPr>
              <a:t>土地利用現況把握調査</a:t>
            </a:r>
            <a:r>
              <a:rPr lang="ja-JP" altLang="en-US" sz="831" dirty="0">
                <a:solidFill>
                  <a:prstClr val="black"/>
                </a:solidFill>
                <a:latin typeface="Meiryo UI" panose="020B0604030504040204" pitchFamily="50" charset="-128"/>
                <a:ea typeface="Meiryo UI" panose="020B0604030504040204" pitchFamily="50" charset="-128"/>
              </a:rPr>
              <a:t>」</a:t>
            </a:r>
            <a:endParaRPr lang="en-US" altLang="ja-JP" sz="831" dirty="0">
              <a:solidFill>
                <a:prstClr val="black"/>
              </a:solidFill>
              <a:latin typeface="Meiryo UI" panose="020B0604030504040204" pitchFamily="50" charset="-128"/>
              <a:ea typeface="Meiryo UI" panose="020B0604030504040204" pitchFamily="50" charset="-128"/>
            </a:endParaRPr>
          </a:p>
        </p:txBody>
      </p:sp>
      <p:sp>
        <p:nvSpPr>
          <p:cNvPr id="11" name="正方形/長方形 10">
            <a:extLst>
              <a:ext uri="{FF2B5EF4-FFF2-40B4-BE49-F238E27FC236}">
                <a16:creationId xmlns:a16="http://schemas.microsoft.com/office/drawing/2014/main" id="{CFB396D9-0728-44F5-A80E-91F92EA305F5}"/>
              </a:ext>
            </a:extLst>
          </p:cNvPr>
          <p:cNvSpPr/>
          <p:nvPr/>
        </p:nvSpPr>
        <p:spPr>
          <a:xfrm>
            <a:off x="2983199" y="1432219"/>
            <a:ext cx="490934" cy="40610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0615" fontAlgn="auto">
              <a:spcBef>
                <a:spcPts val="0"/>
              </a:spcBef>
              <a:spcAft>
                <a:spcPts val="0"/>
              </a:spcAft>
            </a:pPr>
            <a:endParaRPr lang="ja-JP" altLang="en-US" sz="1662">
              <a:solidFill>
                <a:prstClr val="white"/>
              </a:solidFill>
              <a:latin typeface="Calibri"/>
              <a:ea typeface="ＭＳ Ｐゴシック" panose="020B0600070205080204" pitchFamily="50" charset="-128"/>
            </a:endParaRPr>
          </a:p>
        </p:txBody>
      </p:sp>
      <p:sp>
        <p:nvSpPr>
          <p:cNvPr id="12" name="正方形/長方形 11">
            <a:extLst>
              <a:ext uri="{FF2B5EF4-FFF2-40B4-BE49-F238E27FC236}">
                <a16:creationId xmlns:a16="http://schemas.microsoft.com/office/drawing/2014/main" id="{A0E470E1-E104-4021-8393-F4D39BEBFC94}"/>
              </a:ext>
            </a:extLst>
          </p:cNvPr>
          <p:cNvSpPr/>
          <p:nvPr/>
        </p:nvSpPr>
        <p:spPr>
          <a:xfrm>
            <a:off x="3304040" y="3537357"/>
            <a:ext cx="540133" cy="2031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0615" fontAlgn="auto">
              <a:spcBef>
                <a:spcPts val="0"/>
              </a:spcBef>
              <a:spcAft>
                <a:spcPts val="0"/>
              </a:spcAft>
            </a:pPr>
            <a:endParaRPr lang="ja-JP" altLang="en-US" sz="1662">
              <a:solidFill>
                <a:prstClr val="white"/>
              </a:solidFill>
              <a:latin typeface="Calibri"/>
              <a:ea typeface="ＭＳ Ｐゴシック" panose="020B0600070205080204" pitchFamily="50" charset="-128"/>
            </a:endParaRPr>
          </a:p>
        </p:txBody>
      </p:sp>
      <p:sp>
        <p:nvSpPr>
          <p:cNvPr id="13" name="Rectangle 120">
            <a:extLst>
              <a:ext uri="{FF2B5EF4-FFF2-40B4-BE49-F238E27FC236}">
                <a16:creationId xmlns:a16="http://schemas.microsoft.com/office/drawing/2014/main" id="{5155F799-7337-4EE0-9855-C74CDAFC31BF}"/>
              </a:ext>
            </a:extLst>
          </p:cNvPr>
          <p:cNvSpPr>
            <a:spLocks noChangeArrowheads="1"/>
          </p:cNvSpPr>
          <p:nvPr/>
        </p:nvSpPr>
        <p:spPr bwMode="auto">
          <a:xfrm>
            <a:off x="78377" y="511867"/>
            <a:ext cx="3629849" cy="270702"/>
          </a:xfrm>
          <a:prstGeom prst="rect">
            <a:avLst/>
          </a:prstGeom>
          <a:noFill/>
          <a:ln w="12700">
            <a:noFill/>
            <a:miter lim="800000"/>
            <a:headEnd/>
            <a:tailEnd/>
          </a:ln>
        </p:spPr>
        <p:txBody>
          <a:bodyPr wrap="square" lIns="71166" tIns="35585" rIns="71166" bIns="35585">
            <a:spAutoFit/>
          </a:bodyPr>
          <a:lstStyle/>
          <a:p>
            <a:pPr defTabSz="714241" fontAlgn="auto">
              <a:spcBef>
                <a:spcPct val="20000"/>
              </a:spcBef>
              <a:spcAft>
                <a:spcPts val="0"/>
              </a:spcAft>
              <a:defRPr/>
            </a:pPr>
            <a:r>
              <a:rPr lang="ja-JP" altLang="en-US" sz="1292" dirty="0">
                <a:solidFill>
                  <a:prstClr val="black"/>
                </a:solidFill>
                <a:latin typeface="Meiryo UI" panose="020B0604030504040204" pitchFamily="50" charset="-128"/>
                <a:ea typeface="Meiryo UI" panose="020B0604030504040204" pitchFamily="50" charset="-128"/>
              </a:rPr>
              <a:t>〇国土の利用割合（令和２年）</a:t>
            </a:r>
            <a:endParaRPr lang="ja-JP" altLang="en-US" sz="969" dirty="0">
              <a:solidFill>
                <a:prstClr val="black"/>
              </a:solidFill>
              <a:latin typeface="Meiryo UI" panose="020B0604030504040204" pitchFamily="50" charset="-128"/>
              <a:ea typeface="Meiryo UI" panose="020B0604030504040204" pitchFamily="50" charset="-128"/>
            </a:endParaRPr>
          </a:p>
        </p:txBody>
      </p:sp>
      <p:sp>
        <p:nvSpPr>
          <p:cNvPr id="15" name="正方形/長方形 14">
            <a:extLst>
              <a:ext uri="{FF2B5EF4-FFF2-40B4-BE49-F238E27FC236}">
                <a16:creationId xmlns:a16="http://schemas.microsoft.com/office/drawing/2014/main" id="{359EEFA9-D024-4863-B515-06553A88E77E}"/>
              </a:ext>
            </a:extLst>
          </p:cNvPr>
          <p:cNvSpPr/>
          <p:nvPr/>
        </p:nvSpPr>
        <p:spPr>
          <a:xfrm>
            <a:off x="5390600" y="2281625"/>
            <a:ext cx="1765495" cy="3446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0615" fontAlgn="auto">
              <a:spcBef>
                <a:spcPts val="0"/>
              </a:spcBef>
              <a:spcAft>
                <a:spcPts val="0"/>
              </a:spcAft>
            </a:pPr>
            <a:endParaRPr lang="ja-JP" altLang="en-US" sz="1662">
              <a:solidFill>
                <a:prstClr val="white"/>
              </a:solidFill>
              <a:latin typeface="Calibri"/>
              <a:ea typeface="ＭＳ Ｐゴシック" panose="020B0600070205080204" pitchFamily="50" charset="-128"/>
            </a:endParaRPr>
          </a:p>
        </p:txBody>
      </p:sp>
      <p:sp>
        <p:nvSpPr>
          <p:cNvPr id="16" name="正方形/長方形 15">
            <a:extLst>
              <a:ext uri="{FF2B5EF4-FFF2-40B4-BE49-F238E27FC236}">
                <a16:creationId xmlns:a16="http://schemas.microsoft.com/office/drawing/2014/main" id="{FE62E37A-038F-40B6-B7EB-9B4070B51491}"/>
              </a:ext>
            </a:extLst>
          </p:cNvPr>
          <p:cNvSpPr/>
          <p:nvPr/>
        </p:nvSpPr>
        <p:spPr>
          <a:xfrm>
            <a:off x="6797369" y="1661103"/>
            <a:ext cx="422031" cy="6205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0615" fontAlgn="auto">
              <a:spcBef>
                <a:spcPts val="0"/>
              </a:spcBef>
              <a:spcAft>
                <a:spcPts val="0"/>
              </a:spcAft>
            </a:pPr>
            <a:endParaRPr lang="ja-JP" altLang="en-US" sz="1662">
              <a:solidFill>
                <a:prstClr val="white"/>
              </a:solidFill>
              <a:latin typeface="Calibri"/>
              <a:ea typeface="ＭＳ Ｐゴシック" panose="020B0600070205080204" pitchFamily="50" charset="-128"/>
            </a:endParaRPr>
          </a:p>
        </p:txBody>
      </p:sp>
      <p:sp>
        <p:nvSpPr>
          <p:cNvPr id="17" name="正方形/長方形 16">
            <a:extLst>
              <a:ext uri="{FF2B5EF4-FFF2-40B4-BE49-F238E27FC236}">
                <a16:creationId xmlns:a16="http://schemas.microsoft.com/office/drawing/2014/main" id="{EC031CD9-2964-4ADC-B11E-D98EDB589866}"/>
              </a:ext>
            </a:extLst>
          </p:cNvPr>
          <p:cNvSpPr/>
          <p:nvPr/>
        </p:nvSpPr>
        <p:spPr>
          <a:xfrm>
            <a:off x="6586353" y="1919536"/>
            <a:ext cx="422031" cy="6205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0615" fontAlgn="auto">
              <a:spcBef>
                <a:spcPts val="0"/>
              </a:spcBef>
              <a:spcAft>
                <a:spcPts val="0"/>
              </a:spcAft>
            </a:pPr>
            <a:endParaRPr lang="ja-JP" altLang="en-US" sz="1662">
              <a:solidFill>
                <a:prstClr val="white"/>
              </a:solidFill>
              <a:latin typeface="Calibri"/>
              <a:ea typeface="ＭＳ Ｐゴシック" panose="020B0600070205080204" pitchFamily="50" charset="-128"/>
            </a:endParaRPr>
          </a:p>
        </p:txBody>
      </p:sp>
      <p:sp>
        <p:nvSpPr>
          <p:cNvPr id="18" name="正方形/長方形 17">
            <a:extLst>
              <a:ext uri="{FF2B5EF4-FFF2-40B4-BE49-F238E27FC236}">
                <a16:creationId xmlns:a16="http://schemas.microsoft.com/office/drawing/2014/main" id="{AB4D9ABA-382E-4CFE-821B-3BECC5769170}"/>
              </a:ext>
            </a:extLst>
          </p:cNvPr>
          <p:cNvSpPr/>
          <p:nvPr/>
        </p:nvSpPr>
        <p:spPr>
          <a:xfrm>
            <a:off x="6945079" y="476672"/>
            <a:ext cx="422031" cy="681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0615" fontAlgn="auto">
              <a:spcBef>
                <a:spcPts val="0"/>
              </a:spcBef>
              <a:spcAft>
                <a:spcPts val="0"/>
              </a:spcAft>
            </a:pPr>
            <a:endParaRPr lang="ja-JP" altLang="en-US" sz="1662">
              <a:solidFill>
                <a:prstClr val="white"/>
              </a:solidFill>
              <a:latin typeface="Calibri"/>
              <a:ea typeface="ＭＳ Ｐゴシック" panose="020B0600070205080204" pitchFamily="50" charset="-128"/>
            </a:endParaRPr>
          </a:p>
        </p:txBody>
      </p:sp>
      <p:sp>
        <p:nvSpPr>
          <p:cNvPr id="19" name="正方形/長方形 18">
            <a:extLst>
              <a:ext uri="{FF2B5EF4-FFF2-40B4-BE49-F238E27FC236}">
                <a16:creationId xmlns:a16="http://schemas.microsoft.com/office/drawing/2014/main" id="{FECF462E-109A-4BC6-A307-EC6C38944F76}"/>
              </a:ext>
            </a:extLst>
          </p:cNvPr>
          <p:cNvSpPr/>
          <p:nvPr/>
        </p:nvSpPr>
        <p:spPr>
          <a:xfrm>
            <a:off x="6788576" y="677908"/>
            <a:ext cx="422031" cy="2099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0615" fontAlgn="auto">
              <a:spcBef>
                <a:spcPts val="0"/>
              </a:spcBef>
              <a:spcAft>
                <a:spcPts val="0"/>
              </a:spcAft>
            </a:pPr>
            <a:endParaRPr lang="ja-JP" altLang="en-US" sz="1662">
              <a:solidFill>
                <a:prstClr val="white"/>
              </a:solidFill>
              <a:latin typeface="Calibri"/>
              <a:ea typeface="ＭＳ Ｐゴシック" panose="020B0600070205080204" pitchFamily="50" charset="-128"/>
            </a:endParaRPr>
          </a:p>
        </p:txBody>
      </p:sp>
      <p:pic>
        <p:nvPicPr>
          <p:cNvPr id="20" name="図 19">
            <a:extLst>
              <a:ext uri="{FF2B5EF4-FFF2-40B4-BE49-F238E27FC236}">
                <a16:creationId xmlns:a16="http://schemas.microsoft.com/office/drawing/2014/main" id="{ED58C26C-7DEC-4C4C-9DBD-581716DB6627}"/>
              </a:ext>
            </a:extLst>
          </p:cNvPr>
          <p:cNvPicPr>
            <a:picLocks noChangeAspect="1"/>
          </p:cNvPicPr>
          <p:nvPr/>
        </p:nvPicPr>
        <p:blipFill>
          <a:blip r:embed="rId3"/>
          <a:stretch>
            <a:fillRect/>
          </a:stretch>
        </p:blipFill>
        <p:spPr>
          <a:xfrm>
            <a:off x="4045856" y="564626"/>
            <a:ext cx="4993552" cy="3568573"/>
          </a:xfrm>
          <a:prstGeom prst="rect">
            <a:avLst/>
          </a:prstGeom>
        </p:spPr>
      </p:pic>
      <p:sp>
        <p:nvSpPr>
          <p:cNvPr id="21" name="object 31">
            <a:extLst>
              <a:ext uri="{FF2B5EF4-FFF2-40B4-BE49-F238E27FC236}">
                <a16:creationId xmlns:a16="http://schemas.microsoft.com/office/drawing/2014/main" id="{B51FF2BC-B21A-4B02-B834-089A5CE029EE}"/>
              </a:ext>
            </a:extLst>
          </p:cNvPr>
          <p:cNvSpPr txBox="1">
            <a:spLocks/>
          </p:cNvSpPr>
          <p:nvPr/>
        </p:nvSpPr>
        <p:spPr>
          <a:xfrm>
            <a:off x="4109853" y="4108027"/>
            <a:ext cx="4819821" cy="271692"/>
          </a:xfrm>
          <a:prstGeom prst="rect">
            <a:avLst/>
          </a:prstGeom>
        </p:spPr>
        <p:txBody>
          <a:bodyPr vert="horz" wrap="square" lIns="0" tIns="15826" rIns="0" bIns="0"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334116" indent="-322393" defTabSz="844083" fontAlgn="auto">
              <a:spcBef>
                <a:spcPts val="125"/>
              </a:spcBef>
              <a:spcAft>
                <a:spcPts val="0"/>
              </a:spcAft>
              <a:defRPr/>
            </a:pPr>
            <a:r>
              <a:rPr lang="ja-JP" altLang="en-US" sz="831" spc="-5" dirty="0">
                <a:solidFill>
                  <a:prstClr val="black"/>
                </a:solidFill>
                <a:latin typeface="Meiryo UI" panose="020B0604030504040204" pitchFamily="50" charset="-128"/>
                <a:ea typeface="Meiryo UI" panose="020B0604030504040204" pitchFamily="50" charset="-128"/>
                <a:cs typeface="Meiryo UI"/>
              </a:rPr>
              <a:t>（出典）国土審議会計画推進部会　</a:t>
            </a:r>
            <a:r>
              <a:rPr lang="ja-JP" altLang="en-US" sz="831" dirty="0">
                <a:solidFill>
                  <a:prstClr val="black"/>
                </a:solidFill>
                <a:latin typeface="Meiryo UI" panose="020B0604030504040204" pitchFamily="50" charset="-128"/>
                <a:ea typeface="Meiryo UI" panose="020B0604030504040204" pitchFamily="50" charset="-128"/>
              </a:rPr>
              <a:t>国土の長期展望専門委員会（第</a:t>
            </a:r>
            <a:r>
              <a:rPr lang="en-US" altLang="ja-JP" sz="831" dirty="0">
                <a:solidFill>
                  <a:prstClr val="black"/>
                </a:solidFill>
                <a:latin typeface="Meiryo UI" panose="020B0604030504040204" pitchFamily="50" charset="-128"/>
                <a:ea typeface="Meiryo UI" panose="020B0604030504040204" pitchFamily="50" charset="-128"/>
              </a:rPr>
              <a:t>13</a:t>
            </a:r>
            <a:r>
              <a:rPr lang="ja-JP" altLang="en-US" sz="831" dirty="0">
                <a:solidFill>
                  <a:prstClr val="black"/>
                </a:solidFill>
                <a:latin typeface="Meiryo UI" panose="020B0604030504040204" pitchFamily="50" charset="-128"/>
                <a:ea typeface="Meiryo UI" panose="020B0604030504040204" pitchFamily="50" charset="-128"/>
              </a:rPr>
              <a:t>回）資料１－２（国土交通省）、</a:t>
            </a:r>
            <a:r>
              <a:rPr lang="zh-TW" altLang="en-US" sz="831" spc="-5" dirty="0">
                <a:solidFill>
                  <a:prstClr val="black"/>
                </a:solidFill>
                <a:latin typeface="Meiryo UI" panose="020B0604030504040204" pitchFamily="50" charset="-128"/>
                <a:ea typeface="Meiryo UI" panose="020B0604030504040204" pitchFamily="50" charset="-128"/>
                <a:cs typeface="Meiryo UI"/>
              </a:rPr>
              <a:t>総務省統計局「住民基本台帳人口移動報告（</a:t>
            </a:r>
            <a:r>
              <a:rPr lang="en-US" altLang="zh-TW" sz="831" spc="-5" dirty="0">
                <a:solidFill>
                  <a:prstClr val="black"/>
                </a:solidFill>
                <a:latin typeface="Meiryo UI" panose="020B0604030504040204" pitchFamily="50" charset="-128"/>
                <a:ea typeface="Meiryo UI" panose="020B0604030504040204" pitchFamily="50" charset="-128"/>
                <a:cs typeface="Meiryo UI"/>
              </a:rPr>
              <a:t>H24</a:t>
            </a:r>
            <a:r>
              <a:rPr lang="zh-TW" altLang="en-US" sz="831" spc="-5" dirty="0">
                <a:solidFill>
                  <a:prstClr val="black"/>
                </a:solidFill>
                <a:latin typeface="Meiryo UI" panose="020B0604030504040204" pitchFamily="50" charset="-128"/>
                <a:ea typeface="Meiryo UI" panose="020B0604030504040204" pitchFamily="50" charset="-128"/>
                <a:cs typeface="Meiryo UI"/>
              </a:rPr>
              <a:t>～</a:t>
            </a:r>
            <a:r>
              <a:rPr lang="en-US" altLang="zh-TW" sz="831" spc="-5" dirty="0">
                <a:solidFill>
                  <a:prstClr val="black"/>
                </a:solidFill>
                <a:latin typeface="Meiryo UI" panose="020B0604030504040204" pitchFamily="50" charset="-128"/>
                <a:ea typeface="Meiryo UI" panose="020B0604030504040204" pitchFamily="50" charset="-128"/>
                <a:cs typeface="Meiryo UI"/>
              </a:rPr>
              <a:t>H31</a:t>
            </a:r>
            <a:r>
              <a:rPr lang="zh-TW" altLang="en-US" sz="831" spc="-5" dirty="0">
                <a:solidFill>
                  <a:prstClr val="black"/>
                </a:solidFill>
                <a:latin typeface="Meiryo UI" panose="020B0604030504040204" pitchFamily="50" charset="-128"/>
                <a:ea typeface="Meiryo UI" panose="020B0604030504040204" pitchFamily="50" charset="-128"/>
                <a:cs typeface="Meiryo UI"/>
              </a:rPr>
              <a:t>）」</a:t>
            </a:r>
            <a:r>
              <a:rPr lang="ja-JP" altLang="en-US" sz="831" spc="-5" dirty="0">
                <a:solidFill>
                  <a:prstClr val="black"/>
                </a:solidFill>
                <a:latin typeface="Meiryo UI" panose="020B0604030504040204" pitchFamily="50" charset="-128"/>
                <a:ea typeface="Meiryo UI" panose="020B0604030504040204" pitchFamily="50" charset="-128"/>
                <a:cs typeface="Meiryo UI"/>
              </a:rPr>
              <a:t>を基に作成</a:t>
            </a:r>
            <a:endParaRPr lang="en-US" sz="831" spc="-5" dirty="0">
              <a:solidFill>
                <a:prstClr val="black"/>
              </a:solidFill>
              <a:latin typeface="Meiryo UI" panose="020B0604030504040204" pitchFamily="50" charset="-128"/>
              <a:ea typeface="Meiryo UI" panose="020B0604030504040204" pitchFamily="50" charset="-128"/>
            </a:endParaRPr>
          </a:p>
        </p:txBody>
      </p:sp>
      <p:sp>
        <p:nvSpPr>
          <p:cNvPr id="23" name="テキスト ボックス 22">
            <a:extLst>
              <a:ext uri="{FF2B5EF4-FFF2-40B4-BE49-F238E27FC236}">
                <a16:creationId xmlns:a16="http://schemas.microsoft.com/office/drawing/2014/main" id="{3B7CD938-9C36-46EB-8147-D862289AD28C}"/>
              </a:ext>
            </a:extLst>
          </p:cNvPr>
          <p:cNvSpPr txBox="1"/>
          <p:nvPr/>
        </p:nvSpPr>
        <p:spPr>
          <a:xfrm>
            <a:off x="0" y="6111002"/>
            <a:ext cx="9144000" cy="558358"/>
          </a:xfrm>
          <a:prstGeom prst="rect">
            <a:avLst/>
          </a:prstGeom>
          <a:noFill/>
        </p:spPr>
        <p:txBody>
          <a:bodyPr wrap="square" rtlCol="0">
            <a:spAutoFit/>
          </a:bodyPr>
          <a:lstStyle/>
          <a:p>
            <a:pPr marL="167058" indent="-167058" defTabSz="840615" fontAlgn="auto">
              <a:lnSpc>
                <a:spcPts val="1939"/>
              </a:lnSpc>
              <a:spcBef>
                <a:spcPts val="0"/>
              </a:spcBef>
              <a:spcAft>
                <a:spcPts val="0"/>
              </a:spcAft>
            </a:pPr>
            <a:r>
              <a:rPr lang="ja-JP" altLang="en-US" sz="1292" spc="-277" dirty="0">
                <a:solidFill>
                  <a:prstClr val="black"/>
                </a:solidFill>
                <a:latin typeface="ＤＦ特太ゴシック体" panose="020B0509000000000000" pitchFamily="49" charset="-128"/>
                <a:ea typeface="ＤＦ特太ゴシック体" panose="020B0509000000000000" pitchFamily="49" charset="-128"/>
              </a:rPr>
              <a:t>「</a:t>
            </a:r>
            <a:r>
              <a:rPr lang="ja-JP" altLang="en-US" sz="1292" dirty="0">
                <a:solidFill>
                  <a:prstClr val="black"/>
                </a:solidFill>
                <a:latin typeface="ＤＦ特太ゴシック体" panose="020B0509000000000000" pitchFamily="49" charset="-128"/>
                <a:ea typeface="ＤＦ特太ゴシック体" panose="020B0509000000000000" pitchFamily="49" charset="-128"/>
              </a:rPr>
              <a:t>「しごと</a:t>
            </a:r>
            <a:r>
              <a:rPr lang="ja-JP" altLang="en-US" sz="1292" spc="-277" dirty="0">
                <a:solidFill>
                  <a:prstClr val="black"/>
                </a:solidFill>
                <a:latin typeface="ＤＦ特太ゴシック体" panose="020B0509000000000000" pitchFamily="49" charset="-128"/>
                <a:ea typeface="ＤＦ特太ゴシック体" panose="020B0509000000000000" pitchFamily="49" charset="-128"/>
              </a:rPr>
              <a:t>」「</a:t>
            </a:r>
            <a:r>
              <a:rPr lang="ja-JP" altLang="en-US" sz="1292" dirty="0">
                <a:solidFill>
                  <a:prstClr val="black"/>
                </a:solidFill>
                <a:latin typeface="ＤＦ特太ゴシック体" panose="020B0509000000000000" pitchFamily="49" charset="-128"/>
                <a:ea typeface="ＤＦ特太ゴシック体" panose="020B0509000000000000" pitchFamily="49" charset="-128"/>
              </a:rPr>
              <a:t>くらし</a:t>
            </a:r>
            <a:r>
              <a:rPr lang="ja-JP" altLang="en-US" sz="1292" spc="-277" dirty="0">
                <a:solidFill>
                  <a:prstClr val="black"/>
                </a:solidFill>
                <a:latin typeface="ＤＦ特太ゴシック体" panose="020B0509000000000000" pitchFamily="49" charset="-128"/>
                <a:ea typeface="ＤＦ特太ゴシック体" panose="020B0509000000000000" pitchFamily="49" charset="-128"/>
              </a:rPr>
              <a:t>」</a:t>
            </a:r>
            <a:r>
              <a:rPr lang="ja-JP" altLang="en-US" sz="1292" dirty="0">
                <a:solidFill>
                  <a:prstClr val="black"/>
                </a:solidFill>
                <a:latin typeface="ＤＦ特太ゴシック体" panose="020B0509000000000000" pitchFamily="49" charset="-128"/>
                <a:ea typeface="ＤＦ特太ゴシック体" panose="020B0509000000000000" pitchFamily="49" charset="-128"/>
              </a:rPr>
              <a:t>「活力</a:t>
            </a:r>
            <a:r>
              <a:rPr lang="ja-JP" altLang="en-US" sz="1292" spc="-277" dirty="0">
                <a:solidFill>
                  <a:prstClr val="black"/>
                </a:solidFill>
                <a:latin typeface="ＤＦ特太ゴシック体" panose="020B0509000000000000" pitchFamily="49" charset="-128"/>
                <a:ea typeface="ＤＦ特太ゴシック体" panose="020B0509000000000000" pitchFamily="49" charset="-128"/>
              </a:rPr>
              <a:t>」</a:t>
            </a:r>
            <a:r>
              <a:rPr lang="ja-JP" altLang="en-US" sz="1292" dirty="0">
                <a:solidFill>
                  <a:prstClr val="black"/>
                </a:solidFill>
                <a:latin typeface="ＤＦ特太ゴシック体" panose="020B0509000000000000" pitchFamily="49" charset="-128"/>
                <a:ea typeface="ＤＦ特太ゴシック体" panose="020B0509000000000000" pitchFamily="49" charset="-128"/>
              </a:rPr>
              <a:t>を柱に、デジタル技術を活用しつつ、各施策が連携して好循環を生み出し、心豊かに暮らすことのできる「持続的低密度社会」が実現されること」</a:t>
            </a:r>
            <a:endParaRPr lang="en-US" altLang="ja-JP" sz="1292" dirty="0">
              <a:solidFill>
                <a:prstClr val="black"/>
              </a:solidFill>
              <a:latin typeface="ＤＦ特太ゴシック体" panose="020B0509000000000000" pitchFamily="49" charset="-128"/>
              <a:ea typeface="ＤＦ特太ゴシック体" panose="020B0509000000000000" pitchFamily="49" charset="-128"/>
            </a:endParaRPr>
          </a:p>
        </p:txBody>
      </p:sp>
      <p:sp>
        <p:nvSpPr>
          <p:cNvPr id="24" name="object 31">
            <a:extLst>
              <a:ext uri="{FF2B5EF4-FFF2-40B4-BE49-F238E27FC236}">
                <a16:creationId xmlns:a16="http://schemas.microsoft.com/office/drawing/2014/main" id="{D8F731F7-9003-44B2-8E0B-7AC92BE2418F}"/>
              </a:ext>
            </a:extLst>
          </p:cNvPr>
          <p:cNvSpPr txBox="1">
            <a:spLocks/>
          </p:cNvSpPr>
          <p:nvPr/>
        </p:nvSpPr>
        <p:spPr>
          <a:xfrm>
            <a:off x="3962925" y="6656960"/>
            <a:ext cx="4929555" cy="143836"/>
          </a:xfrm>
          <a:prstGeom prst="rect">
            <a:avLst/>
          </a:prstGeom>
        </p:spPr>
        <p:txBody>
          <a:bodyPr vert="horz" wrap="square" lIns="0" tIns="15826" rIns="0" bIns="0"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334116" indent="-322393" defTabSz="844083" fontAlgn="auto">
              <a:spcBef>
                <a:spcPts val="125"/>
              </a:spcBef>
              <a:spcAft>
                <a:spcPts val="0"/>
              </a:spcAft>
              <a:defRPr/>
            </a:pPr>
            <a:r>
              <a:rPr lang="ja-JP" altLang="en-US" sz="831" spc="-5" dirty="0">
                <a:solidFill>
                  <a:prstClr val="black"/>
                </a:solidFill>
                <a:latin typeface="Meiryo UI" panose="020B0604030504040204" pitchFamily="50" charset="-128"/>
                <a:ea typeface="Meiryo UI" panose="020B0604030504040204" pitchFamily="50" charset="-128"/>
                <a:cs typeface="Meiryo UI"/>
              </a:rPr>
              <a:t>（出典）新しい農村政策の在り方に関する検討会、長期的な土地利用の在り方に関する検討会（令和４年４月）</a:t>
            </a:r>
            <a:endParaRPr lang="en-US" altLang="ja-JP" sz="831" spc="-5" dirty="0">
              <a:solidFill>
                <a:prstClr val="black"/>
              </a:solidFill>
              <a:latin typeface="Meiryo UI" panose="020B0604030504040204" pitchFamily="50" charset="-128"/>
              <a:ea typeface="Meiryo UI" panose="020B0604030504040204" pitchFamily="50" charset="-128"/>
              <a:cs typeface="Meiryo UI"/>
            </a:endParaRPr>
          </a:p>
        </p:txBody>
      </p:sp>
      <p:sp>
        <p:nvSpPr>
          <p:cNvPr id="25" name="角丸四角形 50">
            <a:extLst>
              <a:ext uri="{FF2B5EF4-FFF2-40B4-BE49-F238E27FC236}">
                <a16:creationId xmlns:a16="http://schemas.microsoft.com/office/drawing/2014/main" id="{216093AF-4EAC-401A-B1E8-67FFECED2A34}"/>
              </a:ext>
            </a:extLst>
          </p:cNvPr>
          <p:cNvSpPr/>
          <p:nvPr/>
        </p:nvSpPr>
        <p:spPr>
          <a:xfrm>
            <a:off x="4158504" y="512122"/>
            <a:ext cx="3401317" cy="231873"/>
          </a:xfrm>
          <a:prstGeom prst="roundRect">
            <a:avLst/>
          </a:prstGeom>
          <a:solidFill>
            <a:srgbClr val="70AD47">
              <a:lumMod val="40000"/>
              <a:lumOff val="60000"/>
              <a:alpha val="96000"/>
            </a:srgbClr>
          </a:solidFill>
          <a:ln w="25400" cap="flat" cmpd="sng" algn="ctr">
            <a:noFill/>
            <a:prstDash val="solid"/>
            <a:miter lim="800000"/>
          </a:ln>
          <a:effectLst/>
        </p:spPr>
        <p:txBody>
          <a:bodyPr lIns="33231" tIns="0" rIns="33231" bIns="0"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44083" fontAlgn="auto">
              <a:spcBef>
                <a:spcPts val="0"/>
              </a:spcBef>
              <a:spcAft>
                <a:spcPts val="0"/>
              </a:spcAft>
              <a:defRPr/>
            </a:pPr>
            <a:r>
              <a:rPr lang="ja-JP" altLang="en-US" sz="1108" dirty="0">
                <a:solidFill>
                  <a:prstClr val="black"/>
                </a:solidFill>
                <a:latin typeface="メイリオ" panose="020B0604030504040204" pitchFamily="50" charset="-128"/>
                <a:ea typeface="メイリオ" panose="020B0604030504040204" pitchFamily="50" charset="-128"/>
              </a:rPr>
              <a:t>三大都市圏からの転入超過市町村</a:t>
            </a:r>
          </a:p>
        </p:txBody>
      </p:sp>
      <p:sp>
        <p:nvSpPr>
          <p:cNvPr id="2" name="テキスト ボックス 1">
            <a:extLst>
              <a:ext uri="{FF2B5EF4-FFF2-40B4-BE49-F238E27FC236}">
                <a16:creationId xmlns:a16="http://schemas.microsoft.com/office/drawing/2014/main" id="{DEB84861-73A9-46E5-8F28-5884B7C06742}"/>
              </a:ext>
            </a:extLst>
          </p:cNvPr>
          <p:cNvSpPr txBox="1"/>
          <p:nvPr/>
        </p:nvSpPr>
        <p:spPr>
          <a:xfrm>
            <a:off x="683568" y="5123229"/>
            <a:ext cx="3396816" cy="492443"/>
          </a:xfrm>
          <a:prstGeom prst="rect">
            <a:avLst/>
          </a:prstGeom>
          <a:noFill/>
        </p:spPr>
        <p:txBody>
          <a:bodyPr wrap="square" rtlCol="0">
            <a:spAutoFit/>
          </a:bodyPr>
          <a:lstStyle/>
          <a:p>
            <a:r>
              <a:rPr lang="ja-JP" altLang="en-US" sz="1300" dirty="0">
                <a:ea typeface="+mn-ea"/>
              </a:rPr>
              <a:t>○新型コロナウイルス感染症の影響 </a:t>
            </a:r>
            <a:endParaRPr lang="en-US" altLang="ja-JP" sz="1300" dirty="0">
              <a:ea typeface="+mn-ea"/>
            </a:endParaRPr>
          </a:p>
          <a:p>
            <a:r>
              <a:rPr lang="ja-JP" altLang="en-US" sz="1300" dirty="0">
                <a:ea typeface="+mn-ea"/>
              </a:rPr>
              <a:t>○人口・経済活動の大都市への過度な集中 </a:t>
            </a:r>
            <a:endParaRPr lang="en-US" altLang="ja-JP" sz="1300" dirty="0">
              <a:ea typeface="+mn-ea"/>
            </a:endParaRPr>
          </a:p>
        </p:txBody>
      </p:sp>
      <p:sp>
        <p:nvSpPr>
          <p:cNvPr id="26" name="テキスト ボックス 25">
            <a:extLst>
              <a:ext uri="{FF2B5EF4-FFF2-40B4-BE49-F238E27FC236}">
                <a16:creationId xmlns:a16="http://schemas.microsoft.com/office/drawing/2014/main" id="{8569305D-3FC7-41F7-9993-BEA75594386F}"/>
              </a:ext>
            </a:extLst>
          </p:cNvPr>
          <p:cNvSpPr txBox="1"/>
          <p:nvPr/>
        </p:nvSpPr>
        <p:spPr>
          <a:xfrm>
            <a:off x="4909005" y="4912712"/>
            <a:ext cx="3973683" cy="892552"/>
          </a:xfrm>
          <a:prstGeom prst="rect">
            <a:avLst/>
          </a:prstGeom>
          <a:noFill/>
        </p:spPr>
        <p:txBody>
          <a:bodyPr wrap="square" rtlCol="0">
            <a:spAutoFit/>
          </a:bodyPr>
          <a:lstStyle/>
          <a:p>
            <a:r>
              <a:rPr lang="ja-JP" altLang="en-US" sz="1300" dirty="0">
                <a:ea typeface="+mn-ea"/>
              </a:rPr>
              <a:t>○テレワーク、兼業・副業等の新しいスタイルの働き方 </a:t>
            </a:r>
            <a:endParaRPr lang="en-US" altLang="ja-JP" sz="1300" dirty="0">
              <a:ea typeface="+mn-ea"/>
            </a:endParaRPr>
          </a:p>
          <a:p>
            <a:r>
              <a:rPr lang="ja-JP" altLang="en-US" sz="1300" dirty="0">
                <a:ea typeface="+mn-ea"/>
              </a:rPr>
              <a:t>○田園回帰による人の流れの加速化</a:t>
            </a:r>
            <a:endParaRPr lang="en-US" altLang="ja-JP" sz="1300" dirty="0">
              <a:ea typeface="+mn-ea"/>
            </a:endParaRPr>
          </a:p>
          <a:p>
            <a:r>
              <a:rPr lang="ja-JP" altLang="en-US" sz="1300" dirty="0">
                <a:ea typeface="+mn-ea"/>
              </a:rPr>
              <a:t>○農村の持つ価値や魅力の再評価</a:t>
            </a:r>
            <a:endParaRPr lang="en-US" altLang="ja-JP" sz="1300" dirty="0">
              <a:ea typeface="+mn-ea"/>
            </a:endParaRPr>
          </a:p>
          <a:p>
            <a:r>
              <a:rPr lang="ja-JP" altLang="en-US" sz="1300" dirty="0">
                <a:ea typeface="+mn-ea"/>
              </a:rPr>
              <a:t>○持続的な低密度社会の実現</a:t>
            </a:r>
            <a:endParaRPr lang="en-US" altLang="ja-JP" sz="1300" dirty="0">
              <a:ea typeface="+mn-ea"/>
            </a:endParaRPr>
          </a:p>
        </p:txBody>
      </p:sp>
      <p:sp>
        <p:nvSpPr>
          <p:cNvPr id="27" name="テキスト ボックス 26">
            <a:extLst>
              <a:ext uri="{FF2B5EF4-FFF2-40B4-BE49-F238E27FC236}">
                <a16:creationId xmlns:a16="http://schemas.microsoft.com/office/drawing/2014/main" id="{DC447AA8-FEFC-4FF1-A71D-1C4A60DB14C0}"/>
              </a:ext>
            </a:extLst>
          </p:cNvPr>
          <p:cNvSpPr txBox="1"/>
          <p:nvPr/>
        </p:nvSpPr>
        <p:spPr>
          <a:xfrm>
            <a:off x="683568" y="5805264"/>
            <a:ext cx="6664458" cy="292388"/>
          </a:xfrm>
          <a:prstGeom prst="rect">
            <a:avLst/>
          </a:prstGeom>
          <a:noFill/>
        </p:spPr>
        <p:txBody>
          <a:bodyPr wrap="square" rtlCol="0">
            <a:spAutoFit/>
          </a:bodyPr>
          <a:lstStyle/>
          <a:p>
            <a:r>
              <a:rPr lang="ja-JP" altLang="en-US" sz="1300" dirty="0">
                <a:ea typeface="+mn-ea"/>
              </a:rPr>
              <a:t>○災害に強い持続的な国土保全、みどりの食料システム戦略、</a:t>
            </a:r>
            <a:r>
              <a:rPr lang="en-US" altLang="ja-JP" sz="1300" dirty="0">
                <a:ea typeface="+mn-ea"/>
              </a:rPr>
              <a:t>2050</a:t>
            </a:r>
            <a:r>
              <a:rPr lang="ja-JP" altLang="en-US" sz="1300" dirty="0">
                <a:ea typeface="+mn-ea"/>
              </a:rPr>
              <a:t>年カーボンニュートラル</a:t>
            </a:r>
            <a:endParaRPr kumimoji="1" lang="ja-JP" altLang="en-US" sz="1300" dirty="0">
              <a:ea typeface="+mn-ea"/>
            </a:endParaRPr>
          </a:p>
        </p:txBody>
      </p:sp>
      <p:sp>
        <p:nvSpPr>
          <p:cNvPr id="3" name="正方形/長方形 2">
            <a:extLst>
              <a:ext uri="{FF2B5EF4-FFF2-40B4-BE49-F238E27FC236}">
                <a16:creationId xmlns:a16="http://schemas.microsoft.com/office/drawing/2014/main" id="{4F157EA7-AD9D-4470-8339-D894D3F3917D}"/>
              </a:ext>
            </a:extLst>
          </p:cNvPr>
          <p:cNvSpPr/>
          <p:nvPr/>
        </p:nvSpPr>
        <p:spPr>
          <a:xfrm>
            <a:off x="214324" y="4941168"/>
            <a:ext cx="8825084" cy="82772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E1716AC2-6A68-4A15-B973-CFA93D0D0B7B}"/>
              </a:ext>
            </a:extLst>
          </p:cNvPr>
          <p:cNvSpPr/>
          <p:nvPr/>
        </p:nvSpPr>
        <p:spPr>
          <a:xfrm>
            <a:off x="214324" y="5829238"/>
            <a:ext cx="8825084" cy="2383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矢印: 右 3">
            <a:extLst>
              <a:ext uri="{FF2B5EF4-FFF2-40B4-BE49-F238E27FC236}">
                <a16:creationId xmlns:a16="http://schemas.microsoft.com/office/drawing/2014/main" id="{BE6B72EA-7ECB-4964-96AC-7A2056B53727}"/>
              </a:ext>
            </a:extLst>
          </p:cNvPr>
          <p:cNvSpPr/>
          <p:nvPr/>
        </p:nvSpPr>
        <p:spPr>
          <a:xfrm>
            <a:off x="4158504" y="5041412"/>
            <a:ext cx="626662" cy="6560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7457771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四角形: 角を丸くする 7">
            <a:extLst>
              <a:ext uri="{FF2B5EF4-FFF2-40B4-BE49-F238E27FC236}">
                <a16:creationId xmlns:a16="http://schemas.microsoft.com/office/drawing/2014/main" id="{A66013D0-E286-A40A-DF17-C028B37798D1}"/>
              </a:ext>
            </a:extLst>
          </p:cNvPr>
          <p:cNvSpPr/>
          <p:nvPr/>
        </p:nvSpPr>
        <p:spPr>
          <a:xfrm>
            <a:off x="252000" y="2168721"/>
            <a:ext cx="8640000" cy="1260000"/>
          </a:xfrm>
          <a:prstGeom prst="roundRect">
            <a:avLst>
              <a:gd name="adj" fmla="val 1182"/>
            </a:avLst>
          </a:prstGeom>
          <a:noFill/>
          <a:ln w="22225">
            <a:solidFill>
              <a:srgbClr val="00B0F0"/>
            </a:solidFill>
          </a:ln>
        </p:spPr>
        <p:style>
          <a:lnRef idx="2">
            <a:schemeClr val="accent6"/>
          </a:lnRef>
          <a:fillRef idx="1">
            <a:schemeClr val="lt1"/>
          </a:fillRef>
          <a:effectRef idx="0">
            <a:schemeClr val="accent6"/>
          </a:effectRef>
          <a:fontRef idx="minor">
            <a:schemeClr val="dk1"/>
          </a:fontRef>
        </p:style>
        <p:txBody>
          <a:bodyPr wrap="square" lIns="33231" tIns="33231" rIns="66462" bIns="33231" rtlCol="0" anchor="t" anchorCtr="0">
            <a:spAutoFit/>
          </a:bodyPr>
          <a:lstStyle/>
          <a:p>
            <a:pPr marL="168230" indent="-168230" algn="just" defTabSz="422041" fontAlgn="auto">
              <a:spcBef>
                <a:spcPts val="0"/>
              </a:spcBef>
              <a:spcAft>
                <a:spcPts val="277"/>
              </a:spcAft>
              <a:defRPr/>
            </a:pPr>
            <a:endParaRPr lang="en-US" altLang="ja-JP" sz="1292">
              <a:solidFill>
                <a:prstClr val="black"/>
              </a:solidFill>
              <a:latin typeface="BIZ UDPゴシック"/>
              <a:ea typeface="BIZ UDPゴシック"/>
            </a:endParaRPr>
          </a:p>
        </p:txBody>
      </p:sp>
      <p:sp>
        <p:nvSpPr>
          <p:cNvPr id="15" name="テキスト ボックス 14">
            <a:extLst>
              <a:ext uri="{FF2B5EF4-FFF2-40B4-BE49-F238E27FC236}">
                <a16:creationId xmlns:a16="http://schemas.microsoft.com/office/drawing/2014/main" id="{5CD3C6F3-790A-44C0-ACF1-3DCF2711A744}"/>
              </a:ext>
            </a:extLst>
          </p:cNvPr>
          <p:cNvSpPr txBox="1"/>
          <p:nvPr/>
        </p:nvSpPr>
        <p:spPr>
          <a:xfrm>
            <a:off x="374019" y="2285000"/>
            <a:ext cx="4299157" cy="291170"/>
          </a:xfrm>
          <a:prstGeom prst="rect">
            <a:avLst/>
          </a:prstGeom>
          <a:noFill/>
          <a:ln>
            <a:noFill/>
          </a:ln>
        </p:spPr>
        <p:txBody>
          <a:bodyPr wrap="square" rtlCol="0" anchor="t">
            <a:spAutoFit/>
          </a:bodyPr>
          <a:lstStyle/>
          <a:p>
            <a:pPr marL="168524" indent="-168524" defTabSz="389586" fontAlgn="auto">
              <a:spcBef>
                <a:spcPts val="0"/>
              </a:spcBef>
              <a:spcAft>
                <a:spcPts val="0"/>
              </a:spcAft>
              <a:defRPr/>
            </a:pPr>
            <a:r>
              <a:rPr lang="ja-JP" altLang="en-US" sz="1292" b="1">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 農泊地域におけるインバウンド受入環境整備</a:t>
            </a:r>
            <a:endParaRPr lang="en-US" altLang="ja-JP" sz="1292" b="1">
              <a:solidFill>
                <a:prstClr val="black"/>
              </a:solidFill>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16" name="テキスト ボックス 15">
            <a:extLst>
              <a:ext uri="{FF2B5EF4-FFF2-40B4-BE49-F238E27FC236}">
                <a16:creationId xmlns:a16="http://schemas.microsoft.com/office/drawing/2014/main" id="{BE790B1E-5ED1-462C-A5AE-CD547E5B60DB}"/>
              </a:ext>
            </a:extLst>
          </p:cNvPr>
          <p:cNvSpPr txBox="1"/>
          <p:nvPr/>
        </p:nvSpPr>
        <p:spPr>
          <a:xfrm>
            <a:off x="197898" y="702215"/>
            <a:ext cx="8694102" cy="1292662"/>
          </a:xfrm>
          <a:prstGeom prst="rect">
            <a:avLst/>
          </a:prstGeom>
          <a:noFill/>
          <a:ln>
            <a:solidFill>
              <a:schemeClr val="tx1"/>
            </a:solidFill>
          </a:ln>
        </p:spPr>
        <p:txBody>
          <a:bodyPr wrap="square" rtlCol="0" anchor="t">
            <a:spAutoFit/>
          </a:bodyPr>
          <a:lstStyle/>
          <a:p>
            <a:pPr marL="80599" indent="-80599" defTabSz="389586" fontAlgn="auto">
              <a:spcBef>
                <a:spcPts val="0"/>
              </a:spcBef>
              <a:spcAft>
                <a:spcPts val="0"/>
              </a:spcAft>
              <a:defRPr/>
            </a:pPr>
            <a:r>
              <a:rPr lang="ja-JP" altLang="en-US" sz="13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〇　農泊地域へのインバウンドの受入を促進し、地方誘客と地方消費をより一層促すことが重要となっているところ。そのためには、</a:t>
            </a:r>
            <a:r>
              <a:rPr lang="ja-JP" altLang="en-US" sz="1300" u="sng"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農泊の魅力を発信する海外向けのプロモーションと、ソフト・ハード両面での受入環境整備</a:t>
            </a:r>
            <a:r>
              <a:rPr lang="ja-JP" altLang="en-US" sz="13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が課題。</a:t>
            </a:r>
          </a:p>
          <a:p>
            <a:pPr marL="80599" indent="-80599" defTabSz="389586" fontAlgn="auto">
              <a:spcBef>
                <a:spcPts val="0"/>
              </a:spcBef>
              <a:spcAft>
                <a:spcPts val="0"/>
              </a:spcAft>
              <a:defRPr/>
            </a:pPr>
            <a:r>
              <a:rPr lang="ja-JP" altLang="en-US" sz="13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〇　農泊地域の年間延べ宿泊者数に占める「訪日外国人旅行者の割合を</a:t>
            </a:r>
            <a:r>
              <a:rPr lang="en-US" altLang="ja-JP" sz="13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10%</a:t>
            </a:r>
            <a:r>
              <a:rPr lang="ja-JP" altLang="en-US" sz="13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」とする目標の達成に向け、</a:t>
            </a:r>
            <a:r>
              <a:rPr lang="ja-JP" altLang="en-US" sz="1300" u="sng"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 「農泊インバウンド受入促進重点地域」を</a:t>
            </a:r>
            <a:r>
              <a:rPr lang="en-US" altLang="ja-JP" sz="1300" u="sng"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40</a:t>
            </a:r>
            <a:r>
              <a:rPr lang="ja-JP" altLang="en-US" sz="1300" u="sng"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地域程度選定し、農林水産省及び関係機関と連携して支援</a:t>
            </a:r>
            <a:r>
              <a:rPr lang="ja-JP" altLang="en-US" sz="13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することを通じて農泊地域へのインバウンド誘客体制を抜本的に強化する。</a:t>
            </a:r>
          </a:p>
        </p:txBody>
      </p:sp>
      <p:sp>
        <p:nvSpPr>
          <p:cNvPr id="38" name="正方形/長方形 37">
            <a:extLst>
              <a:ext uri="{FF2B5EF4-FFF2-40B4-BE49-F238E27FC236}">
                <a16:creationId xmlns:a16="http://schemas.microsoft.com/office/drawing/2014/main" id="{662B5AA9-4A8D-59A4-1E81-3652A333C682}"/>
              </a:ext>
            </a:extLst>
          </p:cNvPr>
          <p:cNvSpPr/>
          <p:nvPr/>
        </p:nvSpPr>
        <p:spPr>
          <a:xfrm>
            <a:off x="236598" y="2061919"/>
            <a:ext cx="4041550" cy="216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840615" fontAlgn="auto">
              <a:spcBef>
                <a:spcPts val="0"/>
              </a:spcBef>
              <a:spcAft>
                <a:spcPts val="0"/>
              </a:spcAft>
              <a:defRPr/>
            </a:pPr>
            <a:r>
              <a:rPr lang="ja-JP" altLang="en-US" sz="1292" b="1" dirty="0">
                <a:solidFill>
                  <a:prstClr val="white"/>
                </a:solidFill>
                <a:latin typeface="メイリオ" panose="020B0604030504040204" pitchFamily="50" charset="-128"/>
                <a:ea typeface="メイリオ" panose="020B0604030504040204" pitchFamily="50" charset="-128"/>
                <a:cs typeface="Times New Roman" panose="02020603050405020304" pitchFamily="18" charset="0"/>
              </a:rPr>
              <a:t>農泊地域へのインバウンド受入促進に向けた課題</a:t>
            </a:r>
          </a:p>
        </p:txBody>
      </p:sp>
      <p:sp>
        <p:nvSpPr>
          <p:cNvPr id="42" name="矢印: 山形 41">
            <a:extLst>
              <a:ext uri="{FF2B5EF4-FFF2-40B4-BE49-F238E27FC236}">
                <a16:creationId xmlns:a16="http://schemas.microsoft.com/office/drawing/2014/main" id="{FE0E73C8-02DC-6F36-F3F8-A548425E0949}"/>
              </a:ext>
            </a:extLst>
          </p:cNvPr>
          <p:cNvSpPr/>
          <p:nvPr/>
        </p:nvSpPr>
        <p:spPr>
          <a:xfrm rot="5400000">
            <a:off x="4446315" y="2541998"/>
            <a:ext cx="257745" cy="2115110"/>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0615" fontAlgn="auto">
              <a:spcBef>
                <a:spcPts val="0"/>
              </a:spcBef>
              <a:spcAft>
                <a:spcPts val="0"/>
              </a:spcAft>
              <a:defRPr/>
            </a:pPr>
            <a:endParaRPr lang="ja-JP" altLang="en-US" sz="1846">
              <a:solidFill>
                <a:prstClr val="black"/>
              </a:solidFill>
              <a:latin typeface="Calibri" panose="020F0502020204030204"/>
              <a:ea typeface="游ゴシック" panose="020B0400000000000000" pitchFamily="50" charset="-128"/>
            </a:endParaRPr>
          </a:p>
        </p:txBody>
      </p:sp>
      <p:sp>
        <p:nvSpPr>
          <p:cNvPr id="44" name="二等辺三角形 43">
            <a:extLst>
              <a:ext uri="{FF2B5EF4-FFF2-40B4-BE49-F238E27FC236}">
                <a16:creationId xmlns:a16="http://schemas.microsoft.com/office/drawing/2014/main" id="{4582CA3B-82CE-7932-3174-3C9B0096D881}"/>
              </a:ext>
            </a:extLst>
          </p:cNvPr>
          <p:cNvSpPr/>
          <p:nvPr/>
        </p:nvSpPr>
        <p:spPr>
          <a:xfrm>
            <a:off x="430492" y="4034613"/>
            <a:ext cx="2687855" cy="1831446"/>
          </a:xfrm>
          <a:prstGeom prst="triangl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4406" tIns="42203" rIns="84406" bIns="42203" numCol="1" spcCol="0" rtlCol="0" fromWordArt="0" anchor="ctr" anchorCtr="0" forceAA="0" compatLnSpc="1">
            <a:prstTxWarp prst="textNoShape">
              <a:avLst/>
            </a:prstTxWarp>
            <a:noAutofit/>
          </a:bodyPr>
          <a:lstStyle/>
          <a:p>
            <a:pPr defTabSz="840615" fontAlgn="auto">
              <a:spcBef>
                <a:spcPts val="0"/>
              </a:spcBef>
              <a:spcAft>
                <a:spcPts val="0"/>
              </a:spcAft>
              <a:defRPr/>
            </a:pPr>
            <a:endParaRPr lang="ja-JP" altLang="en-US" sz="1846">
              <a:solidFill>
                <a:prstClr val="white"/>
              </a:solidFill>
              <a:latin typeface="Calibri" panose="020F0502020204030204"/>
              <a:ea typeface="游ゴシック" panose="020B0400000000000000" pitchFamily="50" charset="-128"/>
            </a:endParaRPr>
          </a:p>
        </p:txBody>
      </p:sp>
      <p:sp>
        <p:nvSpPr>
          <p:cNvPr id="45" name="二等辺三角形 44">
            <a:extLst>
              <a:ext uri="{FF2B5EF4-FFF2-40B4-BE49-F238E27FC236}">
                <a16:creationId xmlns:a16="http://schemas.microsoft.com/office/drawing/2014/main" id="{DE759910-216D-F5C8-7990-2B6EFF7B125F}"/>
              </a:ext>
            </a:extLst>
          </p:cNvPr>
          <p:cNvSpPr/>
          <p:nvPr/>
        </p:nvSpPr>
        <p:spPr>
          <a:xfrm>
            <a:off x="961046" y="4002429"/>
            <a:ext cx="1632569" cy="1139645"/>
          </a:xfrm>
          <a:prstGeom prs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4406" tIns="42203" rIns="84406" bIns="42203" numCol="1" spcCol="0" rtlCol="0" fromWordArt="0" anchor="ctr" anchorCtr="0" forceAA="0" compatLnSpc="1">
            <a:prstTxWarp prst="textNoShape">
              <a:avLst/>
            </a:prstTxWarp>
            <a:noAutofit/>
          </a:bodyPr>
          <a:lstStyle/>
          <a:p>
            <a:pPr defTabSz="840615" fontAlgn="auto">
              <a:spcBef>
                <a:spcPts val="0"/>
              </a:spcBef>
              <a:spcAft>
                <a:spcPts val="0"/>
              </a:spcAft>
              <a:defRPr/>
            </a:pPr>
            <a:endParaRPr lang="ja-JP" altLang="en-US" sz="1846">
              <a:solidFill>
                <a:prstClr val="white"/>
              </a:solidFill>
              <a:latin typeface="Calibri" panose="020F0502020204030204"/>
              <a:ea typeface="游ゴシック" panose="020B0400000000000000" pitchFamily="50" charset="-128"/>
            </a:endParaRPr>
          </a:p>
        </p:txBody>
      </p:sp>
      <p:sp>
        <p:nvSpPr>
          <p:cNvPr id="32" name="正方形/長方形 31">
            <a:extLst>
              <a:ext uri="{FF2B5EF4-FFF2-40B4-BE49-F238E27FC236}">
                <a16:creationId xmlns:a16="http://schemas.microsoft.com/office/drawing/2014/main" id="{489B092D-F47C-A82D-A0C7-B427ACDF82CB}"/>
              </a:ext>
            </a:extLst>
          </p:cNvPr>
          <p:cNvSpPr/>
          <p:nvPr/>
        </p:nvSpPr>
        <p:spPr>
          <a:xfrm>
            <a:off x="530177" y="4275993"/>
            <a:ext cx="2488487" cy="4831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4406" tIns="42203" rIns="84406" bIns="42203" numCol="1" spcCol="0" rtlCol="0" fromWordArt="0" anchor="ctr" anchorCtr="0" forceAA="0" compatLnSpc="1">
            <a:prstTxWarp prst="textNoShape">
              <a:avLst/>
            </a:prstTxWarp>
            <a:noAutofit/>
          </a:bodyPr>
          <a:lstStyle/>
          <a:p>
            <a:pPr algn="ctr" defTabSz="840615" fontAlgn="auto">
              <a:spcBef>
                <a:spcPts val="0"/>
              </a:spcBef>
              <a:spcAft>
                <a:spcPts val="0"/>
              </a:spcAft>
              <a:defRPr/>
            </a:pPr>
            <a:r>
              <a:rPr lang="ja-JP" altLang="en-US" sz="1292" b="1" kern="100">
                <a:solidFill>
                  <a:srgbClr val="C00000"/>
                </a:solidFill>
                <a:latin typeface="メイリオ" panose="020B0604030504040204" pitchFamily="50" charset="-128"/>
                <a:ea typeface="メイリオ" panose="020B0604030504040204" pitchFamily="50" charset="-128"/>
                <a:cs typeface="Times New Roman" panose="02020603050405020304" pitchFamily="18" charset="0"/>
              </a:rPr>
              <a:t>農泊インバウンド</a:t>
            </a:r>
            <a:endParaRPr lang="en-US" altLang="ja-JP" sz="1292" b="1" kern="100">
              <a:solidFill>
                <a:srgbClr val="C00000"/>
              </a:solidFill>
              <a:latin typeface="メイリオ" panose="020B0604030504040204" pitchFamily="50" charset="-128"/>
              <a:ea typeface="メイリオ" panose="020B0604030504040204" pitchFamily="50" charset="-128"/>
              <a:cs typeface="Times New Roman" panose="02020603050405020304" pitchFamily="18" charset="0"/>
            </a:endParaRPr>
          </a:p>
          <a:p>
            <a:pPr algn="ctr" defTabSz="840615" fontAlgn="auto">
              <a:spcBef>
                <a:spcPts val="0"/>
              </a:spcBef>
              <a:spcAft>
                <a:spcPts val="0"/>
              </a:spcAft>
              <a:defRPr/>
            </a:pPr>
            <a:r>
              <a:rPr lang="ja-JP" altLang="en-US" sz="1292" b="1" kern="100">
                <a:solidFill>
                  <a:srgbClr val="C00000"/>
                </a:solidFill>
                <a:latin typeface="メイリオ" panose="020B0604030504040204" pitchFamily="50" charset="-128"/>
                <a:ea typeface="メイリオ" panose="020B0604030504040204" pitchFamily="50" charset="-128"/>
                <a:cs typeface="Times New Roman" panose="02020603050405020304" pitchFamily="18" charset="0"/>
              </a:rPr>
              <a:t>受入促進重点地域</a:t>
            </a:r>
            <a:endParaRPr lang="en-US" altLang="ja-JP" sz="1292" b="1" kern="100">
              <a:solidFill>
                <a:srgbClr val="C00000"/>
              </a:solidFill>
              <a:latin typeface="メイリオ" panose="020B0604030504040204" pitchFamily="50" charset="-128"/>
              <a:ea typeface="メイリオ" panose="020B0604030504040204" pitchFamily="50" charset="-128"/>
              <a:cs typeface="Times New Roman" panose="02020603050405020304" pitchFamily="18" charset="0"/>
            </a:endParaRPr>
          </a:p>
          <a:p>
            <a:pPr algn="ctr" defTabSz="840615" fontAlgn="auto">
              <a:spcBef>
                <a:spcPts val="0"/>
              </a:spcBef>
              <a:spcAft>
                <a:spcPts val="0"/>
              </a:spcAft>
              <a:defRPr/>
            </a:pPr>
            <a:r>
              <a:rPr lang="ja-JP" altLang="en-US" sz="1015" b="1" kern="100">
                <a:solidFill>
                  <a:srgbClr val="C00000"/>
                </a:solidFill>
                <a:latin typeface="メイリオ" panose="020B0604030504040204" pitchFamily="50" charset="-128"/>
                <a:ea typeface="メイリオ" panose="020B0604030504040204" pitchFamily="50" charset="-128"/>
                <a:cs typeface="Times New Roman" panose="02020603050405020304" pitchFamily="18" charset="0"/>
              </a:rPr>
              <a:t>（</a:t>
            </a:r>
            <a:r>
              <a:rPr lang="en-US" altLang="ja-JP" sz="1015" b="1" kern="100">
                <a:solidFill>
                  <a:srgbClr val="C00000"/>
                </a:solidFill>
                <a:latin typeface="メイリオ" panose="020B0604030504040204" pitchFamily="50" charset="-128"/>
                <a:ea typeface="メイリオ" panose="020B0604030504040204" pitchFamily="50" charset="-128"/>
                <a:cs typeface="Times New Roman" panose="02020603050405020304" pitchFamily="18" charset="0"/>
              </a:rPr>
              <a:t>40</a:t>
            </a:r>
            <a:r>
              <a:rPr lang="ja-JP" altLang="en-US" sz="1015" b="1" kern="100">
                <a:solidFill>
                  <a:srgbClr val="C00000"/>
                </a:solidFill>
                <a:latin typeface="メイリオ" panose="020B0604030504040204" pitchFamily="50" charset="-128"/>
                <a:ea typeface="メイリオ" panose="020B0604030504040204" pitchFamily="50" charset="-128"/>
                <a:cs typeface="Times New Roman" panose="02020603050405020304" pitchFamily="18" charset="0"/>
              </a:rPr>
              <a:t>地域程度）</a:t>
            </a:r>
          </a:p>
        </p:txBody>
      </p:sp>
      <p:cxnSp>
        <p:nvCxnSpPr>
          <p:cNvPr id="51" name="直線矢印コネクタ 50">
            <a:extLst>
              <a:ext uri="{FF2B5EF4-FFF2-40B4-BE49-F238E27FC236}">
                <a16:creationId xmlns:a16="http://schemas.microsoft.com/office/drawing/2014/main" id="{0D799A1D-B1B7-E5BD-7BFE-3596CAA83539}"/>
              </a:ext>
            </a:extLst>
          </p:cNvPr>
          <p:cNvCxnSpPr>
            <a:cxnSpLocks/>
          </p:cNvCxnSpPr>
          <p:nvPr/>
        </p:nvCxnSpPr>
        <p:spPr>
          <a:xfrm flipV="1">
            <a:off x="1924201" y="4933679"/>
            <a:ext cx="0" cy="386981"/>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52" name="正方形/長方形 51">
            <a:extLst>
              <a:ext uri="{FF2B5EF4-FFF2-40B4-BE49-F238E27FC236}">
                <a16:creationId xmlns:a16="http://schemas.microsoft.com/office/drawing/2014/main" id="{65FC6F9B-88FD-4A79-1C7B-EDD6A44EF4D4}"/>
              </a:ext>
            </a:extLst>
          </p:cNvPr>
          <p:cNvSpPr/>
          <p:nvPr/>
        </p:nvSpPr>
        <p:spPr>
          <a:xfrm>
            <a:off x="1914968" y="5023426"/>
            <a:ext cx="527577" cy="2474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4406" tIns="42203" rIns="84406" bIns="42203" numCol="1" spcCol="0" rtlCol="0" fromWordArt="0" anchor="ctr" anchorCtr="0" forceAA="0" compatLnSpc="1">
            <a:prstTxWarp prst="textNoShape">
              <a:avLst/>
            </a:prstTxWarp>
            <a:noAutofit/>
          </a:bodyPr>
          <a:lstStyle/>
          <a:p>
            <a:pPr defTabSz="840615" fontAlgn="auto">
              <a:spcBef>
                <a:spcPts val="0"/>
              </a:spcBef>
              <a:spcAft>
                <a:spcPts val="0"/>
              </a:spcAft>
              <a:defRPr/>
            </a:pPr>
            <a:r>
              <a:rPr lang="ja-JP" altLang="en-US" sz="969" kern="100">
                <a:solidFill>
                  <a:srgbClr val="0070C0"/>
                </a:solidFill>
                <a:latin typeface="Calibri" panose="020F0502020204030204"/>
                <a:ea typeface="Meiryo UI" panose="020B0604030504040204" pitchFamily="50" charset="-128"/>
                <a:cs typeface="Times New Roman" panose="02020603050405020304" pitchFamily="18" charset="0"/>
              </a:rPr>
              <a:t>参照</a:t>
            </a:r>
            <a:endParaRPr lang="ja-JP" altLang="en-US" sz="969" kern="100">
              <a:solidFill>
                <a:srgbClr val="0070C0"/>
              </a:solidFill>
              <a:latin typeface="Calibri" panose="020F0502020204030204"/>
              <a:ea typeface="游明朝" panose="02020400000000000000" pitchFamily="18" charset="-128"/>
              <a:cs typeface="Times New Roman" panose="02020603050405020304" pitchFamily="18" charset="0"/>
            </a:endParaRPr>
          </a:p>
        </p:txBody>
      </p:sp>
      <p:cxnSp>
        <p:nvCxnSpPr>
          <p:cNvPr id="53" name="直線矢印コネクタ 52">
            <a:extLst>
              <a:ext uri="{FF2B5EF4-FFF2-40B4-BE49-F238E27FC236}">
                <a16:creationId xmlns:a16="http://schemas.microsoft.com/office/drawing/2014/main" id="{EE96846C-08DB-9BA9-7C93-BE85226C1ADC}"/>
              </a:ext>
            </a:extLst>
          </p:cNvPr>
          <p:cNvCxnSpPr>
            <a:cxnSpLocks/>
          </p:cNvCxnSpPr>
          <p:nvPr/>
        </p:nvCxnSpPr>
        <p:spPr>
          <a:xfrm>
            <a:off x="1760518" y="4950905"/>
            <a:ext cx="0" cy="364328"/>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58" name="正方形/長方形 57">
            <a:extLst>
              <a:ext uri="{FF2B5EF4-FFF2-40B4-BE49-F238E27FC236}">
                <a16:creationId xmlns:a16="http://schemas.microsoft.com/office/drawing/2014/main" id="{3E8493E8-0413-53B1-3834-66C478288150}"/>
              </a:ext>
            </a:extLst>
          </p:cNvPr>
          <p:cNvSpPr/>
          <p:nvPr/>
        </p:nvSpPr>
        <p:spPr>
          <a:xfrm>
            <a:off x="1299494" y="5018350"/>
            <a:ext cx="527577" cy="2474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4406" tIns="42203" rIns="84406" bIns="42203" numCol="1" spcCol="0" rtlCol="0" fromWordArt="0" anchor="ctr" anchorCtr="0" forceAA="0" compatLnSpc="1">
            <a:prstTxWarp prst="textNoShape">
              <a:avLst/>
            </a:prstTxWarp>
            <a:noAutofit/>
          </a:bodyPr>
          <a:lstStyle/>
          <a:p>
            <a:pPr algn="ctr" defTabSz="840615" fontAlgn="auto">
              <a:spcBef>
                <a:spcPts val="0"/>
              </a:spcBef>
              <a:spcAft>
                <a:spcPts val="0"/>
              </a:spcAft>
              <a:defRPr/>
            </a:pPr>
            <a:r>
              <a:rPr lang="ja-JP" altLang="en-US" sz="969" kern="100">
                <a:solidFill>
                  <a:srgbClr val="0070C0"/>
                </a:solidFill>
                <a:latin typeface="Calibri" panose="020F0502020204030204"/>
                <a:ea typeface="Meiryo UI" panose="020B0604030504040204" pitchFamily="50" charset="-128"/>
                <a:cs typeface="Times New Roman" panose="02020603050405020304" pitchFamily="18" charset="0"/>
              </a:rPr>
              <a:t>共有</a:t>
            </a:r>
            <a:endParaRPr lang="ja-JP" altLang="en-US" sz="969" kern="100">
              <a:solidFill>
                <a:srgbClr val="0070C0"/>
              </a:solidFill>
              <a:latin typeface="Calibri" panose="020F0502020204030204"/>
              <a:ea typeface="游明朝" panose="02020400000000000000" pitchFamily="18" charset="-128"/>
              <a:cs typeface="Times New Roman" panose="02020603050405020304" pitchFamily="18" charset="0"/>
            </a:endParaRPr>
          </a:p>
        </p:txBody>
      </p:sp>
      <p:sp>
        <p:nvSpPr>
          <p:cNvPr id="19" name="テキスト ボックス 18">
            <a:extLst>
              <a:ext uri="{FF2B5EF4-FFF2-40B4-BE49-F238E27FC236}">
                <a16:creationId xmlns:a16="http://schemas.microsoft.com/office/drawing/2014/main" id="{A129A045-4105-1BF4-5EC8-B97C584768CA}"/>
              </a:ext>
            </a:extLst>
          </p:cNvPr>
          <p:cNvSpPr txBox="1"/>
          <p:nvPr/>
        </p:nvSpPr>
        <p:spPr>
          <a:xfrm>
            <a:off x="457438" y="2575830"/>
            <a:ext cx="4041550" cy="603820"/>
          </a:xfrm>
          <a:prstGeom prst="rect">
            <a:avLst/>
          </a:prstGeom>
          <a:noFill/>
          <a:ln>
            <a:noFill/>
          </a:ln>
        </p:spPr>
        <p:txBody>
          <a:bodyPr wrap="square" rtlCol="0" anchor="t">
            <a:spAutoFit/>
          </a:bodyPr>
          <a:lstStyle/>
          <a:p>
            <a:pPr marL="80599" indent="-80599" defTabSz="389586" fontAlgn="auto">
              <a:spcBef>
                <a:spcPts val="0"/>
              </a:spcBef>
              <a:spcAft>
                <a:spcPts val="0"/>
              </a:spcAft>
              <a:defRPr/>
            </a:pPr>
            <a:r>
              <a:rPr lang="ja-JP" altLang="en-US" sz="1108">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・必要な知見の不足</a:t>
            </a:r>
            <a:endParaRPr lang="en-US" altLang="ja-JP" sz="1108">
              <a:solidFill>
                <a:prstClr val="black"/>
              </a:solidFill>
              <a:latin typeface="メイリオ" panose="020B0604030504040204" pitchFamily="50" charset="-128"/>
              <a:ea typeface="メイリオ" panose="020B0604030504040204" pitchFamily="50" charset="-128"/>
              <a:cs typeface="Times New Roman" panose="02020603050405020304" pitchFamily="18" charset="0"/>
            </a:endParaRPr>
          </a:p>
          <a:p>
            <a:pPr marL="80599" indent="-80599" defTabSz="389586" fontAlgn="auto">
              <a:spcBef>
                <a:spcPts val="0"/>
              </a:spcBef>
              <a:spcAft>
                <a:spcPts val="0"/>
              </a:spcAft>
              <a:defRPr/>
            </a:pPr>
            <a:r>
              <a:rPr lang="ja-JP" altLang="en-US" sz="1108">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・訪日外国人に対応できる人材の不足</a:t>
            </a:r>
            <a:endParaRPr lang="en-US" altLang="ja-JP" sz="1108">
              <a:solidFill>
                <a:prstClr val="black"/>
              </a:solidFill>
              <a:latin typeface="メイリオ" panose="020B0604030504040204" pitchFamily="50" charset="-128"/>
              <a:ea typeface="メイリオ" panose="020B0604030504040204" pitchFamily="50" charset="-128"/>
              <a:cs typeface="Times New Roman" panose="02020603050405020304" pitchFamily="18" charset="0"/>
            </a:endParaRPr>
          </a:p>
          <a:p>
            <a:pPr marL="80599" indent="-80599" defTabSz="389586" fontAlgn="auto">
              <a:spcBef>
                <a:spcPts val="0"/>
              </a:spcBef>
              <a:spcAft>
                <a:spcPts val="0"/>
              </a:spcAft>
              <a:defRPr/>
            </a:pPr>
            <a:r>
              <a:rPr lang="ja-JP" altLang="en-US" sz="1108">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a:t>
            </a:r>
            <a:r>
              <a:rPr lang="en-US" altLang="ja-JP" sz="1108">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Wi-Fi</a:t>
            </a:r>
            <a:r>
              <a:rPr lang="ja-JP" altLang="en-US" sz="1108">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設備や洋式トイレ等のハード面での整備の不足　等</a:t>
            </a:r>
            <a:endParaRPr lang="en-US" altLang="ja-JP" sz="1108">
              <a:solidFill>
                <a:prstClr val="black"/>
              </a:solidFill>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20" name="テキスト ボックス 19">
            <a:extLst>
              <a:ext uri="{FF2B5EF4-FFF2-40B4-BE49-F238E27FC236}">
                <a16:creationId xmlns:a16="http://schemas.microsoft.com/office/drawing/2014/main" id="{13D50983-FFA9-CA99-6ADF-096E64071B7C}"/>
              </a:ext>
            </a:extLst>
          </p:cNvPr>
          <p:cNvSpPr txBox="1"/>
          <p:nvPr/>
        </p:nvSpPr>
        <p:spPr>
          <a:xfrm>
            <a:off x="4600565" y="2281812"/>
            <a:ext cx="4216322" cy="291170"/>
          </a:xfrm>
          <a:prstGeom prst="rect">
            <a:avLst/>
          </a:prstGeom>
          <a:noFill/>
          <a:ln>
            <a:noFill/>
          </a:ln>
        </p:spPr>
        <p:txBody>
          <a:bodyPr wrap="square" rtlCol="0" anchor="t">
            <a:spAutoFit/>
          </a:bodyPr>
          <a:lstStyle/>
          <a:p>
            <a:pPr marL="168524" indent="-168524" defTabSz="389586" fontAlgn="auto">
              <a:spcBef>
                <a:spcPts val="0"/>
              </a:spcBef>
              <a:spcAft>
                <a:spcPts val="0"/>
              </a:spcAft>
              <a:defRPr/>
            </a:pPr>
            <a:r>
              <a:rPr lang="ja-JP" altLang="en-US" sz="1292" b="1">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 ターゲットに向けたプロモーション</a:t>
            </a:r>
            <a:endParaRPr lang="en-US" altLang="ja-JP" sz="1292" b="1">
              <a:solidFill>
                <a:prstClr val="black"/>
              </a:solidFill>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22" name="テキスト ボックス 21">
            <a:extLst>
              <a:ext uri="{FF2B5EF4-FFF2-40B4-BE49-F238E27FC236}">
                <a16:creationId xmlns:a16="http://schemas.microsoft.com/office/drawing/2014/main" id="{EE340060-6003-55D6-B8BD-47C779EE3B6D}"/>
              </a:ext>
            </a:extLst>
          </p:cNvPr>
          <p:cNvSpPr txBox="1"/>
          <p:nvPr/>
        </p:nvSpPr>
        <p:spPr>
          <a:xfrm>
            <a:off x="1640352" y="6353870"/>
            <a:ext cx="5850620" cy="376385"/>
          </a:xfrm>
          <a:prstGeom prst="rect">
            <a:avLst/>
          </a:prstGeom>
          <a:noFill/>
          <a:ln>
            <a:noFill/>
          </a:ln>
        </p:spPr>
        <p:txBody>
          <a:bodyPr wrap="square" rtlCol="0" anchor="t">
            <a:spAutoFit/>
          </a:bodyPr>
          <a:lstStyle/>
          <a:p>
            <a:pPr algn="ctr" defTabSz="389586" fontAlgn="auto">
              <a:spcBef>
                <a:spcPts val="0"/>
              </a:spcBef>
              <a:spcAft>
                <a:spcPts val="0"/>
              </a:spcAft>
              <a:defRPr/>
            </a:pPr>
            <a:r>
              <a:rPr lang="ja-JP" altLang="en-US" sz="1846" b="1" dirty="0">
                <a:solidFill>
                  <a:srgbClr val="C00000"/>
                </a:solidFill>
                <a:latin typeface="メイリオ" panose="020B0604030504040204" pitchFamily="50" charset="-128"/>
                <a:ea typeface="メイリオ" panose="020B0604030504040204" pitchFamily="50" charset="-128"/>
                <a:cs typeface="Times New Roman" panose="02020603050405020304" pitchFamily="18" charset="0"/>
              </a:rPr>
              <a:t>農山漁村地域への更なるインバウンドの受入実現へ</a:t>
            </a:r>
            <a:endParaRPr lang="en-US" altLang="ja-JP" sz="1846" b="1" dirty="0">
              <a:solidFill>
                <a:srgbClr val="C00000"/>
              </a:solidFill>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51BCC03D-EF77-D8EF-5208-9BB6AB9F0A55}"/>
              </a:ext>
            </a:extLst>
          </p:cNvPr>
          <p:cNvSpPr txBox="1"/>
          <p:nvPr/>
        </p:nvSpPr>
        <p:spPr>
          <a:xfrm>
            <a:off x="4673176" y="2501506"/>
            <a:ext cx="3857890" cy="944810"/>
          </a:xfrm>
          <a:prstGeom prst="rect">
            <a:avLst/>
          </a:prstGeom>
          <a:noFill/>
          <a:ln>
            <a:noFill/>
          </a:ln>
        </p:spPr>
        <p:txBody>
          <a:bodyPr wrap="square" rtlCol="0" anchor="t">
            <a:spAutoFit/>
          </a:bodyPr>
          <a:lstStyle/>
          <a:p>
            <a:pPr marL="80599" indent="-80599" defTabSz="389586" fontAlgn="auto">
              <a:spcBef>
                <a:spcPts val="0"/>
              </a:spcBef>
              <a:spcAft>
                <a:spcPts val="0"/>
              </a:spcAft>
              <a:defRPr/>
            </a:pPr>
            <a:r>
              <a:rPr lang="ja-JP" altLang="en-US" sz="1108">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・ターゲットに対応した適切な媒体・手法による</a:t>
            </a:r>
            <a:endParaRPr lang="en-US" altLang="ja-JP" sz="1108">
              <a:solidFill>
                <a:prstClr val="black"/>
              </a:solidFill>
              <a:latin typeface="メイリオ" panose="020B0604030504040204" pitchFamily="50" charset="-128"/>
              <a:ea typeface="メイリオ" panose="020B0604030504040204" pitchFamily="50" charset="-128"/>
              <a:cs typeface="Times New Roman" panose="02020603050405020304" pitchFamily="18" charset="0"/>
            </a:endParaRPr>
          </a:p>
          <a:p>
            <a:pPr marL="80599" indent="-80599" defTabSz="389586" fontAlgn="auto">
              <a:spcBef>
                <a:spcPts val="0"/>
              </a:spcBef>
              <a:spcAft>
                <a:spcPts val="0"/>
              </a:spcAft>
              <a:defRPr/>
            </a:pPr>
            <a:r>
              <a:rPr lang="ja-JP" altLang="en-US" sz="1108">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　宣伝ノウハウの不足</a:t>
            </a:r>
            <a:endParaRPr lang="en-US" altLang="ja-JP" sz="1108">
              <a:solidFill>
                <a:prstClr val="black"/>
              </a:solidFill>
              <a:latin typeface="メイリオ" panose="020B0604030504040204" pitchFamily="50" charset="-128"/>
              <a:ea typeface="メイリオ" panose="020B0604030504040204" pitchFamily="50" charset="-128"/>
              <a:cs typeface="Times New Roman" panose="02020603050405020304" pitchFamily="18" charset="0"/>
            </a:endParaRPr>
          </a:p>
          <a:p>
            <a:pPr marL="80599" indent="-80599" defTabSz="389586" fontAlgn="auto">
              <a:spcBef>
                <a:spcPts val="0"/>
              </a:spcBef>
              <a:spcAft>
                <a:spcPts val="0"/>
              </a:spcAft>
              <a:defRPr/>
            </a:pPr>
            <a:r>
              <a:rPr lang="ja-JP" altLang="en-US" sz="1108">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・在外旅行業者等とのコネクションの不足</a:t>
            </a:r>
            <a:endParaRPr lang="en-US" altLang="ja-JP" sz="1108">
              <a:solidFill>
                <a:prstClr val="black"/>
              </a:solidFill>
              <a:latin typeface="メイリオ" panose="020B0604030504040204" pitchFamily="50" charset="-128"/>
              <a:ea typeface="メイリオ" panose="020B0604030504040204" pitchFamily="50" charset="-128"/>
              <a:cs typeface="Times New Roman" panose="02020603050405020304" pitchFamily="18" charset="0"/>
            </a:endParaRPr>
          </a:p>
          <a:p>
            <a:pPr marL="80599" indent="-80599" defTabSz="389586" fontAlgn="auto">
              <a:spcBef>
                <a:spcPts val="0"/>
              </a:spcBef>
              <a:spcAft>
                <a:spcPts val="0"/>
              </a:spcAft>
              <a:defRPr/>
            </a:pPr>
            <a:r>
              <a:rPr lang="ja-JP" altLang="en-US" sz="1108">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・農山漁村への訪問を希望する旅行者とのマッチングの</a:t>
            </a:r>
            <a:endParaRPr lang="en-US" altLang="ja-JP" sz="1108">
              <a:solidFill>
                <a:prstClr val="black"/>
              </a:solidFill>
              <a:latin typeface="メイリオ" panose="020B0604030504040204" pitchFamily="50" charset="-128"/>
              <a:ea typeface="メイリオ" panose="020B0604030504040204" pitchFamily="50" charset="-128"/>
              <a:cs typeface="Times New Roman" panose="02020603050405020304" pitchFamily="18" charset="0"/>
            </a:endParaRPr>
          </a:p>
          <a:p>
            <a:pPr marL="80599" indent="-80599" defTabSz="389586" fontAlgn="auto">
              <a:spcBef>
                <a:spcPts val="0"/>
              </a:spcBef>
              <a:spcAft>
                <a:spcPts val="0"/>
              </a:spcAft>
              <a:defRPr/>
            </a:pPr>
            <a:r>
              <a:rPr lang="ja-JP" altLang="en-US" sz="1108">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　機会の不足　等</a:t>
            </a:r>
            <a:endParaRPr lang="en-US" altLang="ja-JP" sz="1108">
              <a:solidFill>
                <a:prstClr val="black"/>
              </a:solidFill>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5" name="正方形/長方形 4">
            <a:extLst>
              <a:ext uri="{FF2B5EF4-FFF2-40B4-BE49-F238E27FC236}">
                <a16:creationId xmlns:a16="http://schemas.microsoft.com/office/drawing/2014/main" id="{30997840-7A63-B866-3EED-F58E85FE6204}"/>
              </a:ext>
            </a:extLst>
          </p:cNvPr>
          <p:cNvSpPr/>
          <p:nvPr/>
        </p:nvSpPr>
        <p:spPr>
          <a:xfrm>
            <a:off x="1170403" y="5299183"/>
            <a:ext cx="1271135" cy="4831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4406" tIns="42203" rIns="84406" bIns="42203" numCol="1" spcCol="0" rtlCol="0" fromWordArt="0" anchor="ctr" anchorCtr="0" forceAA="0" compatLnSpc="1">
            <a:prstTxWarp prst="textNoShape">
              <a:avLst/>
            </a:prstTxWarp>
            <a:noAutofit/>
          </a:bodyPr>
          <a:lstStyle/>
          <a:p>
            <a:pPr algn="ctr" defTabSz="840615" fontAlgn="auto">
              <a:spcBef>
                <a:spcPts val="0"/>
              </a:spcBef>
              <a:spcAft>
                <a:spcPts val="0"/>
              </a:spcAft>
              <a:defRPr/>
            </a:pPr>
            <a:r>
              <a:rPr lang="ja-JP" altLang="en-US" sz="1108" kern="100">
                <a:solidFill>
                  <a:prstClr val="black"/>
                </a:solidFill>
                <a:latin typeface="Calibri" panose="020F0502020204030204"/>
                <a:ea typeface="Meiryo UI" panose="020B0604030504040204" pitchFamily="50" charset="-128"/>
                <a:cs typeface="Times New Roman" panose="02020603050405020304" pitchFamily="18" charset="0"/>
              </a:rPr>
              <a:t>その他の農泊地域</a:t>
            </a:r>
            <a:endParaRPr lang="ja-JP" altLang="en-US" sz="1108" kern="100">
              <a:solidFill>
                <a:prstClr val="black"/>
              </a:solidFill>
              <a:latin typeface="Calibri" panose="020F0502020204030204"/>
              <a:ea typeface="游明朝" panose="02020400000000000000" pitchFamily="18" charset="-128"/>
              <a:cs typeface="Times New Roman" panose="02020603050405020304" pitchFamily="18" charset="0"/>
            </a:endParaRPr>
          </a:p>
        </p:txBody>
      </p:sp>
      <p:sp>
        <p:nvSpPr>
          <p:cNvPr id="7" name="テキスト ボックス 6">
            <a:extLst>
              <a:ext uri="{FF2B5EF4-FFF2-40B4-BE49-F238E27FC236}">
                <a16:creationId xmlns:a16="http://schemas.microsoft.com/office/drawing/2014/main" id="{D6033EEF-E8E6-38D3-1E49-844DFF98BD78}"/>
              </a:ext>
            </a:extLst>
          </p:cNvPr>
          <p:cNvSpPr txBox="1"/>
          <p:nvPr/>
        </p:nvSpPr>
        <p:spPr>
          <a:xfrm>
            <a:off x="3179258" y="3781703"/>
            <a:ext cx="5526746" cy="2266583"/>
          </a:xfrm>
          <a:prstGeom prst="rect">
            <a:avLst/>
          </a:prstGeom>
          <a:noFill/>
          <a:ln>
            <a:noFill/>
          </a:ln>
        </p:spPr>
        <p:txBody>
          <a:bodyPr wrap="square" rtlCol="0" anchor="t">
            <a:spAutoFit/>
          </a:bodyPr>
          <a:lstStyle/>
          <a:p>
            <a:pPr defTabSz="389586" fontAlgn="auto">
              <a:spcBef>
                <a:spcPts val="0"/>
              </a:spcBef>
              <a:spcAft>
                <a:spcPts val="0"/>
              </a:spcAft>
              <a:defRPr/>
            </a:pPr>
            <a:r>
              <a:rPr lang="ja-JP" altLang="en-US" sz="1292"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農林水産省として農泊インバウンド受入促進重点地域を選定し、</a:t>
            </a:r>
            <a:endParaRPr lang="en-US" altLang="ja-JP" sz="1292"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endParaRPr>
          </a:p>
          <a:p>
            <a:pPr defTabSz="389586" fontAlgn="auto">
              <a:spcBef>
                <a:spcPts val="0"/>
              </a:spcBef>
              <a:spcAft>
                <a:spcPts val="0"/>
              </a:spcAft>
              <a:defRPr/>
            </a:pPr>
            <a:r>
              <a:rPr lang="ja-JP" altLang="en-US" sz="1292" b="1" u="sng"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関連機関と連携</a:t>
            </a:r>
            <a:r>
              <a:rPr lang="ja-JP" altLang="en-US" sz="1292"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して、重点地域に対し、</a:t>
            </a:r>
            <a:endParaRPr lang="en-US" altLang="ja-JP" sz="1292"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endParaRPr>
          </a:p>
          <a:p>
            <a:pPr marL="80599" indent="-80599" defTabSz="389586" fontAlgn="auto">
              <a:spcBef>
                <a:spcPts val="554"/>
              </a:spcBef>
              <a:spcAft>
                <a:spcPts val="0"/>
              </a:spcAft>
              <a:defRPr/>
            </a:pPr>
            <a:r>
              <a:rPr lang="ja-JP" altLang="en-US" sz="1292"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①農山漁村振興交付金（農泊推進型）による</a:t>
            </a:r>
            <a:r>
              <a:rPr lang="ja-JP" altLang="en-US" sz="1292" b="1" u="sng"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追加的な受入体制整備を優先支援</a:t>
            </a:r>
            <a:endParaRPr lang="en-US" altLang="ja-JP" sz="1292" b="1" u="sng"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endParaRPr>
          </a:p>
          <a:p>
            <a:pPr marL="80599" indent="-80599" defTabSz="389586" fontAlgn="auto">
              <a:spcBef>
                <a:spcPts val="554"/>
              </a:spcBef>
              <a:spcAft>
                <a:spcPts val="0"/>
              </a:spcAft>
              <a:defRPr/>
            </a:pPr>
            <a:r>
              <a:rPr lang="ja-JP" altLang="en-US" sz="1292"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②海外旅行会社等との商談会やモニターツアー等の設定や、</a:t>
            </a:r>
            <a:r>
              <a:rPr lang="ja-JP" altLang="en-US" sz="1292" b="1"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海外向けプロモーション</a:t>
            </a:r>
            <a:endParaRPr lang="en-US" altLang="ja-JP" sz="1292" b="1"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endParaRPr>
          </a:p>
          <a:p>
            <a:pPr marL="80599" indent="-80599" defTabSz="389586" fontAlgn="auto">
              <a:spcBef>
                <a:spcPts val="554"/>
              </a:spcBef>
              <a:spcAft>
                <a:spcPts val="0"/>
              </a:spcAft>
              <a:defRPr/>
            </a:pPr>
            <a:r>
              <a:rPr lang="ja-JP" altLang="en-US" sz="1292"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③</a:t>
            </a:r>
            <a:r>
              <a:rPr lang="ja-JP" altLang="en-US" sz="1292" b="1"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観光庁</a:t>
            </a:r>
            <a:r>
              <a:rPr lang="ja-JP" altLang="en-US" sz="1292"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「地域観光新発見事業」について、重点地域を勘案して採択</a:t>
            </a:r>
            <a:endParaRPr lang="en-US" altLang="ja-JP" sz="1292"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endParaRPr>
          </a:p>
          <a:p>
            <a:pPr marL="80599" indent="-80599" defTabSz="389586" fontAlgn="auto">
              <a:spcBef>
                <a:spcPts val="554"/>
              </a:spcBef>
              <a:spcAft>
                <a:spcPts val="0"/>
              </a:spcAft>
              <a:defRPr/>
            </a:pPr>
            <a:r>
              <a:rPr lang="ja-JP" altLang="en-US" sz="1292"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④</a:t>
            </a:r>
            <a:r>
              <a:rPr lang="en-US" altLang="ja-JP" sz="1292" b="1"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JNTO</a:t>
            </a:r>
            <a:r>
              <a:rPr lang="ja-JP" altLang="en-US" sz="1292"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による海外向けプロモーション</a:t>
            </a:r>
            <a:endParaRPr lang="en-US" altLang="ja-JP" sz="1292"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endParaRPr>
          </a:p>
          <a:p>
            <a:pPr marL="80599" indent="-80599" defTabSz="389586" fontAlgn="auto">
              <a:spcBef>
                <a:spcPts val="554"/>
              </a:spcBef>
              <a:spcAft>
                <a:spcPts val="0"/>
              </a:spcAft>
              <a:defRPr/>
            </a:pPr>
            <a:r>
              <a:rPr lang="ja-JP" altLang="en-US" sz="1292"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等の支援を実施。</a:t>
            </a:r>
            <a:endParaRPr lang="en-US" altLang="ja-JP" sz="1292"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17" name="四角形: 角を丸くする 16">
            <a:extLst>
              <a:ext uri="{FF2B5EF4-FFF2-40B4-BE49-F238E27FC236}">
                <a16:creationId xmlns:a16="http://schemas.microsoft.com/office/drawing/2014/main" id="{5A2A8E30-F6FB-C8D3-8D47-FCE3A58BF617}"/>
              </a:ext>
            </a:extLst>
          </p:cNvPr>
          <p:cNvSpPr/>
          <p:nvPr/>
        </p:nvSpPr>
        <p:spPr>
          <a:xfrm>
            <a:off x="252000" y="3773037"/>
            <a:ext cx="8504885" cy="2232000"/>
          </a:xfrm>
          <a:prstGeom prst="roundRect">
            <a:avLst>
              <a:gd name="adj" fmla="val 1182"/>
            </a:avLst>
          </a:prstGeom>
          <a:noFill/>
          <a:ln w="22225">
            <a:solidFill>
              <a:srgbClr val="FF7C80"/>
            </a:solidFill>
          </a:ln>
        </p:spPr>
        <p:style>
          <a:lnRef idx="2">
            <a:schemeClr val="accent6"/>
          </a:lnRef>
          <a:fillRef idx="1">
            <a:schemeClr val="lt1"/>
          </a:fillRef>
          <a:effectRef idx="0">
            <a:schemeClr val="accent6"/>
          </a:effectRef>
          <a:fontRef idx="minor">
            <a:schemeClr val="dk1"/>
          </a:fontRef>
        </p:style>
        <p:txBody>
          <a:bodyPr wrap="square" lIns="33231" tIns="33231" rIns="66462" bIns="33231" rtlCol="0" anchor="t" anchorCtr="0">
            <a:noAutofit/>
          </a:bodyPr>
          <a:lstStyle/>
          <a:p>
            <a:pPr marL="168230" indent="-168230" algn="just" defTabSz="422041" fontAlgn="auto">
              <a:spcBef>
                <a:spcPts val="0"/>
              </a:spcBef>
              <a:spcAft>
                <a:spcPts val="277"/>
              </a:spcAft>
              <a:defRPr/>
            </a:pPr>
            <a:endParaRPr lang="en-US" altLang="ja-JP" sz="1292">
              <a:solidFill>
                <a:prstClr val="black"/>
              </a:solidFill>
              <a:latin typeface="BIZ UDPゴシック"/>
              <a:ea typeface="BIZ UDPゴシック"/>
            </a:endParaRPr>
          </a:p>
        </p:txBody>
      </p:sp>
      <p:sp>
        <p:nvSpPr>
          <p:cNvPr id="9" name="矢印: 山形 8">
            <a:extLst>
              <a:ext uri="{FF2B5EF4-FFF2-40B4-BE49-F238E27FC236}">
                <a16:creationId xmlns:a16="http://schemas.microsoft.com/office/drawing/2014/main" id="{214B5470-436C-99CB-2834-57790658FFAA}"/>
              </a:ext>
            </a:extLst>
          </p:cNvPr>
          <p:cNvSpPr/>
          <p:nvPr/>
        </p:nvSpPr>
        <p:spPr>
          <a:xfrm rot="5400000">
            <a:off x="4446315" y="5105564"/>
            <a:ext cx="257745" cy="2115110"/>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0615" fontAlgn="auto">
              <a:spcBef>
                <a:spcPts val="0"/>
              </a:spcBef>
              <a:spcAft>
                <a:spcPts val="0"/>
              </a:spcAft>
              <a:defRPr/>
            </a:pPr>
            <a:endParaRPr lang="ja-JP" altLang="en-US" sz="1846">
              <a:solidFill>
                <a:prstClr val="black"/>
              </a:solidFill>
              <a:latin typeface="Calibri" panose="020F0502020204030204"/>
              <a:ea typeface="游ゴシック" panose="020B0400000000000000" pitchFamily="50" charset="-128"/>
            </a:endParaRPr>
          </a:p>
        </p:txBody>
      </p:sp>
      <p:sp>
        <p:nvSpPr>
          <p:cNvPr id="18" name="テキスト ボックス 17">
            <a:extLst>
              <a:ext uri="{FF2B5EF4-FFF2-40B4-BE49-F238E27FC236}">
                <a16:creationId xmlns:a16="http://schemas.microsoft.com/office/drawing/2014/main" id="{5ABF9446-8C1E-761E-ADA0-EC0194A9592B}"/>
              </a:ext>
            </a:extLst>
          </p:cNvPr>
          <p:cNvSpPr txBox="1"/>
          <p:nvPr/>
        </p:nvSpPr>
        <p:spPr>
          <a:xfrm>
            <a:off x="278540" y="263770"/>
            <a:ext cx="8536503" cy="343372"/>
          </a:xfrm>
          <a:prstGeom prst="rect">
            <a:avLst/>
          </a:prstGeom>
          <a:noFill/>
        </p:spPr>
        <p:txBody>
          <a:bodyPr wrap="square" lIns="65731" tIns="43821" rIns="65731" bIns="21910" rtlCol="0">
            <a:spAutoFit/>
          </a:bodyPr>
          <a:lstStyle/>
          <a:p>
            <a:pPr algn="ctr" defTabSz="777356">
              <a:defRPr/>
            </a:pPr>
            <a:r>
              <a:rPr lang="ja-JP" altLang="en-US" b="1">
                <a:latin typeface="Meiryo UI" panose="020B0604030504040204" pitchFamily="50" charset="-128"/>
                <a:ea typeface="Meiryo UI" panose="020B0604030504040204" pitchFamily="50" charset="-128"/>
              </a:rPr>
              <a:t>「農泊インバウンド受入促進重点地域」の選定について</a:t>
            </a:r>
          </a:p>
        </p:txBody>
      </p:sp>
      <p:cxnSp>
        <p:nvCxnSpPr>
          <p:cNvPr id="21" name="直線コネクタ 39">
            <a:extLst>
              <a:ext uri="{FF2B5EF4-FFF2-40B4-BE49-F238E27FC236}">
                <a16:creationId xmlns:a16="http://schemas.microsoft.com/office/drawing/2014/main" id="{DDE77D9D-A05E-2225-E894-4611D9A82E3F}"/>
              </a:ext>
            </a:extLst>
          </p:cNvPr>
          <p:cNvCxnSpPr>
            <a:cxnSpLocks/>
          </p:cNvCxnSpPr>
          <p:nvPr/>
        </p:nvCxnSpPr>
        <p:spPr>
          <a:xfrm>
            <a:off x="-13252" y="616931"/>
            <a:ext cx="9157252" cy="0"/>
          </a:xfrm>
          <a:prstGeom prst="line">
            <a:avLst/>
          </a:prstGeom>
          <a:ln w="63500" cmpd="thickThin">
            <a:solidFill>
              <a:srgbClr val="00B050"/>
            </a:solidFill>
          </a:ln>
        </p:spPr>
        <p:style>
          <a:lnRef idx="1">
            <a:schemeClr val="accent1"/>
          </a:lnRef>
          <a:fillRef idx="0">
            <a:schemeClr val="accent1"/>
          </a:fillRef>
          <a:effectRef idx="0">
            <a:schemeClr val="accent1"/>
          </a:effectRef>
          <a:fontRef idx="minor">
            <a:schemeClr val="tx1"/>
          </a:fontRef>
        </p:style>
      </p:cxnSp>
      <p:sp>
        <p:nvSpPr>
          <p:cNvPr id="11" name="正方形/長方形 10">
            <a:extLst>
              <a:ext uri="{FF2B5EF4-FFF2-40B4-BE49-F238E27FC236}">
                <a16:creationId xmlns:a16="http://schemas.microsoft.com/office/drawing/2014/main" id="{F613DA71-7E46-33C0-4D2F-C2E9D5B2B45D}"/>
              </a:ext>
            </a:extLst>
          </p:cNvPr>
          <p:cNvSpPr/>
          <p:nvPr/>
        </p:nvSpPr>
        <p:spPr>
          <a:xfrm>
            <a:off x="252000" y="3656712"/>
            <a:ext cx="1891614" cy="216000"/>
          </a:xfrm>
          <a:prstGeom prst="rect">
            <a:avLst/>
          </a:prstGeom>
          <a:solidFill>
            <a:srgbClr val="FF7C80"/>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840615" fontAlgn="auto">
              <a:spcBef>
                <a:spcPts val="0"/>
              </a:spcBef>
              <a:spcAft>
                <a:spcPts val="0"/>
              </a:spcAft>
              <a:defRPr/>
            </a:pPr>
            <a:r>
              <a:rPr lang="ja-JP" altLang="en-US" sz="1292" b="1" dirty="0">
                <a:solidFill>
                  <a:prstClr val="white"/>
                </a:solidFill>
                <a:latin typeface="メイリオ" panose="020B0604030504040204" pitchFamily="50" charset="-128"/>
                <a:ea typeface="メイリオ" panose="020B0604030504040204" pitchFamily="50" charset="-128"/>
                <a:cs typeface="Times New Roman" panose="02020603050405020304" pitchFamily="18" charset="0"/>
              </a:rPr>
              <a:t>課題解決のための支援</a:t>
            </a:r>
          </a:p>
        </p:txBody>
      </p:sp>
      <p:sp>
        <p:nvSpPr>
          <p:cNvPr id="2" name="スライド番号プレースホルダー 1">
            <a:extLst>
              <a:ext uri="{FF2B5EF4-FFF2-40B4-BE49-F238E27FC236}">
                <a16:creationId xmlns:a16="http://schemas.microsoft.com/office/drawing/2014/main" id="{2B25F889-E50B-07CA-0936-387C904B09CA}"/>
              </a:ext>
            </a:extLst>
          </p:cNvPr>
          <p:cNvSpPr txBox="1">
            <a:spLocks/>
          </p:cNvSpPr>
          <p:nvPr/>
        </p:nvSpPr>
        <p:spPr>
          <a:xfrm>
            <a:off x="7044235" y="6463215"/>
            <a:ext cx="2057400" cy="337038"/>
          </a:xfrm>
          <a:prstGeom prst="rect">
            <a:avLst/>
          </a:prstGeom>
        </p:spPr>
        <p:txBody>
          <a:bodyPr/>
          <a:lstStyle>
            <a:defPPr>
              <a:defRPr lang="ja-JP"/>
            </a:defPPr>
            <a:lvl1pPr marL="0" algn="l" defTabSz="910644" rtl="0" eaLnBrk="1" latinLnBrk="0" hangingPunct="1">
              <a:defRPr kumimoji="1" sz="1800" kern="1200">
                <a:solidFill>
                  <a:schemeClr val="tx1"/>
                </a:solidFill>
                <a:latin typeface="+mn-lt"/>
                <a:ea typeface="+mn-ea"/>
                <a:cs typeface="+mn-cs"/>
              </a:defRPr>
            </a:lvl1pPr>
            <a:lvl2pPr marL="455321" algn="l" defTabSz="910644" rtl="0" eaLnBrk="1" latinLnBrk="0" hangingPunct="1">
              <a:defRPr kumimoji="1" sz="1800" kern="1200">
                <a:solidFill>
                  <a:schemeClr val="tx1"/>
                </a:solidFill>
                <a:latin typeface="+mn-lt"/>
                <a:ea typeface="+mn-ea"/>
                <a:cs typeface="+mn-cs"/>
              </a:defRPr>
            </a:lvl2pPr>
            <a:lvl3pPr marL="910644" algn="l" defTabSz="910644" rtl="0" eaLnBrk="1" latinLnBrk="0" hangingPunct="1">
              <a:defRPr kumimoji="1" sz="1800" kern="1200">
                <a:solidFill>
                  <a:schemeClr val="tx1"/>
                </a:solidFill>
                <a:latin typeface="+mn-lt"/>
                <a:ea typeface="+mn-ea"/>
                <a:cs typeface="+mn-cs"/>
              </a:defRPr>
            </a:lvl3pPr>
            <a:lvl4pPr marL="1365965" algn="l" defTabSz="910644" rtl="0" eaLnBrk="1" latinLnBrk="0" hangingPunct="1">
              <a:defRPr kumimoji="1" sz="1800" kern="1200">
                <a:solidFill>
                  <a:schemeClr val="tx1"/>
                </a:solidFill>
                <a:latin typeface="+mn-lt"/>
                <a:ea typeface="+mn-ea"/>
                <a:cs typeface="+mn-cs"/>
              </a:defRPr>
            </a:lvl4pPr>
            <a:lvl5pPr marL="1821285" algn="l" defTabSz="910644" rtl="0" eaLnBrk="1" latinLnBrk="0" hangingPunct="1">
              <a:defRPr kumimoji="1" sz="1800" kern="1200">
                <a:solidFill>
                  <a:schemeClr val="tx1"/>
                </a:solidFill>
                <a:latin typeface="+mn-lt"/>
                <a:ea typeface="+mn-ea"/>
                <a:cs typeface="+mn-cs"/>
              </a:defRPr>
            </a:lvl5pPr>
            <a:lvl6pPr marL="2276609" algn="l" defTabSz="910644" rtl="0" eaLnBrk="1" latinLnBrk="0" hangingPunct="1">
              <a:defRPr kumimoji="1" sz="1800" kern="1200">
                <a:solidFill>
                  <a:schemeClr val="tx1"/>
                </a:solidFill>
                <a:latin typeface="+mn-lt"/>
                <a:ea typeface="+mn-ea"/>
                <a:cs typeface="+mn-cs"/>
              </a:defRPr>
            </a:lvl6pPr>
            <a:lvl7pPr marL="2731935" algn="l" defTabSz="910644" rtl="0" eaLnBrk="1" latinLnBrk="0" hangingPunct="1">
              <a:defRPr kumimoji="1" sz="1800" kern="1200">
                <a:solidFill>
                  <a:schemeClr val="tx1"/>
                </a:solidFill>
                <a:latin typeface="+mn-lt"/>
                <a:ea typeface="+mn-ea"/>
                <a:cs typeface="+mn-cs"/>
              </a:defRPr>
            </a:lvl7pPr>
            <a:lvl8pPr marL="3187257" algn="l" defTabSz="910644" rtl="0" eaLnBrk="1" latinLnBrk="0" hangingPunct="1">
              <a:defRPr kumimoji="1" sz="1800" kern="1200">
                <a:solidFill>
                  <a:schemeClr val="tx1"/>
                </a:solidFill>
                <a:latin typeface="+mn-lt"/>
                <a:ea typeface="+mn-ea"/>
                <a:cs typeface="+mn-cs"/>
              </a:defRPr>
            </a:lvl8pPr>
            <a:lvl9pPr marL="3642580" algn="l" defTabSz="910644" rtl="0" eaLnBrk="1" latinLnBrk="0" hangingPunct="1">
              <a:defRPr kumimoji="1" sz="1800" kern="1200">
                <a:solidFill>
                  <a:schemeClr val="tx1"/>
                </a:solidFill>
                <a:latin typeface="+mn-lt"/>
                <a:ea typeface="+mn-ea"/>
                <a:cs typeface="+mn-cs"/>
              </a:defRPr>
            </a:lvl9pPr>
          </a:lstStyle>
          <a:p>
            <a:pPr algn="r" defTabSz="840615" fontAlgn="auto">
              <a:spcBef>
                <a:spcPts val="0"/>
              </a:spcBef>
              <a:spcAft>
                <a:spcPts val="0"/>
              </a:spcAft>
              <a:defRPr/>
            </a:pPr>
            <a:fld id="{E623F6BE-AA73-45AC-8696-7AF00DAEA71B}" type="slidenum">
              <a:rPr lang="ja-JP" altLang="en-US" sz="1846">
                <a:solidFill>
                  <a:prstClr val="black"/>
                </a:solidFill>
                <a:latin typeface="游ゴシック" panose="020B0400000000000000" pitchFamily="50" charset="-128"/>
                <a:ea typeface="游ゴシック" panose="020B0400000000000000" pitchFamily="50" charset="-128"/>
              </a:rPr>
              <a:pPr algn="r" defTabSz="840615" fontAlgn="auto">
                <a:spcBef>
                  <a:spcPts val="0"/>
                </a:spcBef>
                <a:spcAft>
                  <a:spcPts val="0"/>
                </a:spcAft>
                <a:defRPr/>
              </a:pPr>
              <a:t>20</a:t>
            </a:fld>
            <a:endParaRPr lang="ja-JP" altLang="en-US" sz="1846" dirty="0">
              <a:solidFill>
                <a:prstClr val="black"/>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8095348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6EEBABCF-F4E6-3BBA-8A25-5522B43FBDF8}"/>
              </a:ext>
            </a:extLst>
          </p:cNvPr>
          <p:cNvGrpSpPr/>
          <p:nvPr/>
        </p:nvGrpSpPr>
        <p:grpSpPr>
          <a:xfrm>
            <a:off x="517391" y="263769"/>
            <a:ext cx="8662314" cy="6261181"/>
            <a:chOff x="179507" y="0"/>
            <a:chExt cx="9384173" cy="6782946"/>
          </a:xfrm>
        </p:grpSpPr>
        <p:pic>
          <p:nvPicPr>
            <p:cNvPr id="13" name="図 12" descr="マップ&#10;&#10;自動的に生成された説明">
              <a:extLst>
                <a:ext uri="{FF2B5EF4-FFF2-40B4-BE49-F238E27FC236}">
                  <a16:creationId xmlns:a16="http://schemas.microsoft.com/office/drawing/2014/main" id="{B0DA3366-27D9-841F-230C-5AE3970FE918}"/>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636135" y="1314450"/>
              <a:ext cx="5468496" cy="5468496"/>
            </a:xfrm>
            <a:prstGeom prst="rect">
              <a:avLst/>
            </a:prstGeom>
          </p:spPr>
        </p:pic>
        <p:sp>
          <p:nvSpPr>
            <p:cNvPr id="2" name="Oval 218">
              <a:extLst>
                <a:ext uri="{FF2B5EF4-FFF2-40B4-BE49-F238E27FC236}">
                  <a16:creationId xmlns:a16="http://schemas.microsoft.com/office/drawing/2014/main" id="{0CD67082-6D88-4DE5-997A-E35CDC3AC829}"/>
                </a:ext>
              </a:extLst>
            </p:cNvPr>
            <p:cNvSpPr>
              <a:spLocks noChangeArrowheads="1"/>
            </p:cNvSpPr>
            <p:nvPr/>
          </p:nvSpPr>
          <p:spPr bwMode="auto">
            <a:xfrm>
              <a:off x="7209765" y="3623950"/>
              <a:ext cx="147091" cy="128912"/>
            </a:xfrm>
            <a:prstGeom prst="ellipse">
              <a:avLst/>
            </a:prstGeom>
            <a:solidFill>
              <a:srgbClr val="00CC99"/>
            </a:solidFill>
            <a:ln w="9525">
              <a:solidFill>
                <a:srgbClr val="0070C0"/>
              </a:solidFill>
              <a:round/>
              <a:headEnd/>
              <a:tailEnd/>
            </a:ln>
          </p:spPr>
          <p:txBody>
            <a:bodyPr wrap="none" lIns="0" tIns="0" rIns="0" bIns="0" anchor="ctr" anchorCtr="1"/>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defTabSz="765583" fontAlgn="auto">
                <a:spcAft>
                  <a:spcPts val="0"/>
                </a:spcAft>
                <a:defRPr/>
              </a:pPr>
              <a:r>
                <a:rPr lang="en-US" altLang="ja-JP" sz="554" b="1">
                  <a:solidFill>
                    <a:prstClr val="white"/>
                  </a:solidFill>
                  <a:latin typeface="Arial" charset="0"/>
                  <a:ea typeface="ＭＳ Ｐゴシック" charset="-128"/>
                </a:rPr>
                <a:t>01</a:t>
              </a:r>
            </a:p>
          </p:txBody>
        </p:sp>
        <p:sp>
          <p:nvSpPr>
            <p:cNvPr id="3" name="正方形/長方形 2">
              <a:extLst>
                <a:ext uri="{FF2B5EF4-FFF2-40B4-BE49-F238E27FC236}">
                  <a16:creationId xmlns:a16="http://schemas.microsoft.com/office/drawing/2014/main" id="{B5A76742-7423-EF29-654B-1841C25EC869}"/>
                </a:ext>
              </a:extLst>
            </p:cNvPr>
            <p:cNvSpPr/>
            <p:nvPr/>
          </p:nvSpPr>
          <p:spPr>
            <a:xfrm>
              <a:off x="250556" y="747142"/>
              <a:ext cx="5230490" cy="499642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defTabSz="840615" fontAlgn="auto">
                <a:spcBef>
                  <a:spcPts val="0"/>
                </a:spcBef>
                <a:spcAft>
                  <a:spcPts val="0"/>
                </a:spcAft>
                <a:defRPr/>
              </a:pPr>
              <a:r>
                <a:rPr lang="ja-JP" altLang="en-US" sz="1015" b="1">
                  <a:solidFill>
                    <a:prstClr val="black">
                      <a:lumMod val="65000"/>
                      <a:lumOff val="35000"/>
                    </a:prstClr>
                  </a:solidFill>
                  <a:latin typeface="メイリオ" panose="020B0604030504040204" pitchFamily="50" charset="-128"/>
                  <a:ea typeface="メイリオ" panose="020B0604030504040204" pitchFamily="50" charset="-128"/>
                </a:rPr>
                <a:t>①ころもがわ農泊地域協議会 </a:t>
              </a:r>
              <a:r>
                <a:rPr lang="ja-JP" altLang="en-US" sz="923">
                  <a:solidFill>
                    <a:prstClr val="black">
                      <a:lumMod val="65000"/>
                      <a:lumOff val="35000"/>
                    </a:prstClr>
                  </a:solidFill>
                  <a:latin typeface="メイリオ" panose="020B0604030504040204" pitchFamily="50" charset="-128"/>
                  <a:ea typeface="メイリオ" panose="020B0604030504040204" pitchFamily="50" charset="-128"/>
                </a:rPr>
                <a:t>（岩手県奥州市）</a:t>
              </a:r>
              <a:endParaRPr lang="en-US" altLang="ja-JP" sz="923">
                <a:solidFill>
                  <a:prstClr val="black">
                    <a:lumMod val="65000"/>
                    <a:lumOff val="35000"/>
                  </a:prstClr>
                </a:solidFill>
                <a:latin typeface="メイリオ" panose="020B0604030504040204" pitchFamily="50" charset="-128"/>
                <a:ea typeface="メイリオ" panose="020B0604030504040204" pitchFamily="50" charset="-128"/>
              </a:endParaRPr>
            </a:p>
            <a:p>
              <a:pPr defTabSz="840615" fontAlgn="auto">
                <a:spcBef>
                  <a:spcPts val="0"/>
                </a:spcBef>
                <a:spcAft>
                  <a:spcPts val="0"/>
                </a:spcAft>
                <a:defRPr/>
              </a:pPr>
              <a:r>
                <a:rPr lang="ja-JP" altLang="en-US" sz="1015" b="1">
                  <a:solidFill>
                    <a:prstClr val="black">
                      <a:lumMod val="65000"/>
                      <a:lumOff val="35000"/>
                    </a:prstClr>
                  </a:solidFill>
                  <a:latin typeface="メイリオ" panose="020B0604030504040204" pitchFamily="50" charset="-128"/>
                  <a:ea typeface="メイリオ" panose="020B0604030504040204" pitchFamily="50" charset="-128"/>
                </a:rPr>
                <a:t>②</a:t>
              </a:r>
              <a:r>
                <a:rPr lang="zh-TW" altLang="en-US" sz="1015" b="1">
                  <a:solidFill>
                    <a:prstClr val="black">
                      <a:lumMod val="65000"/>
                      <a:lumOff val="35000"/>
                    </a:prstClr>
                  </a:solidFill>
                  <a:latin typeface="メイリオ" panose="020B0604030504040204" pitchFamily="50" charset="-128"/>
                  <a:ea typeface="メイリオ" panose="020B0604030504040204" pitchFamily="50" charset="-128"/>
                </a:rPr>
                <a:t>牡鹿半島浜泊推進協議会 </a:t>
              </a:r>
              <a:r>
                <a:rPr lang="ja-JP" altLang="en-US" sz="923">
                  <a:solidFill>
                    <a:prstClr val="black">
                      <a:lumMod val="65000"/>
                      <a:lumOff val="35000"/>
                    </a:prstClr>
                  </a:solidFill>
                  <a:latin typeface="メイリオ" panose="020B0604030504040204" pitchFamily="50" charset="-128"/>
                  <a:ea typeface="メイリオ" panose="020B0604030504040204" pitchFamily="50" charset="-128"/>
                </a:rPr>
                <a:t>（宮城県石巻市）</a:t>
              </a:r>
              <a:endParaRPr lang="en-US" altLang="ja-JP" sz="923">
                <a:solidFill>
                  <a:prstClr val="black">
                    <a:lumMod val="65000"/>
                    <a:lumOff val="35000"/>
                  </a:prstClr>
                </a:solidFill>
                <a:latin typeface="メイリオ" panose="020B0604030504040204" pitchFamily="50" charset="-128"/>
                <a:ea typeface="メイリオ" panose="020B0604030504040204" pitchFamily="50" charset="-128"/>
              </a:endParaRPr>
            </a:p>
            <a:p>
              <a:pPr defTabSz="840615" fontAlgn="auto">
                <a:spcBef>
                  <a:spcPts val="0"/>
                </a:spcBef>
                <a:spcAft>
                  <a:spcPts val="0"/>
                </a:spcAft>
                <a:defRPr/>
              </a:pPr>
              <a:r>
                <a:rPr lang="ja-JP" altLang="en-US" sz="1015" b="1">
                  <a:solidFill>
                    <a:prstClr val="black">
                      <a:lumMod val="65000"/>
                      <a:lumOff val="35000"/>
                    </a:prstClr>
                  </a:solidFill>
                  <a:latin typeface="メイリオ" panose="020B0604030504040204" pitchFamily="50" charset="-128"/>
                  <a:ea typeface="メイリオ" panose="020B0604030504040204" pitchFamily="50" charset="-128"/>
                </a:rPr>
                <a:t>③</a:t>
              </a:r>
              <a:r>
                <a:rPr lang="zh-TW" altLang="en-US" sz="1015" b="1">
                  <a:solidFill>
                    <a:prstClr val="black">
                      <a:lumMod val="65000"/>
                      <a:lumOff val="35000"/>
                    </a:prstClr>
                  </a:solidFill>
                  <a:latin typeface="メイリオ" panose="020B0604030504040204" pitchFamily="50" charset="-128"/>
                  <a:ea typeface="メイリオ" panose="020B0604030504040204" pitchFamily="50" charset="-128"/>
                </a:rPr>
                <a:t>一般社団法人 仙北市農山村体験推進協議会 </a:t>
              </a:r>
              <a:r>
                <a:rPr lang="ja-JP" altLang="en-US" sz="923">
                  <a:solidFill>
                    <a:prstClr val="black">
                      <a:lumMod val="65000"/>
                      <a:lumOff val="35000"/>
                    </a:prstClr>
                  </a:solidFill>
                  <a:latin typeface="メイリオ" panose="020B0604030504040204" pitchFamily="50" charset="-128"/>
                  <a:ea typeface="メイリオ" panose="020B0604030504040204" pitchFamily="50" charset="-128"/>
                </a:rPr>
                <a:t>（秋田県仙北市）</a:t>
              </a:r>
              <a:endParaRPr lang="en-US" altLang="ja-JP" sz="923">
                <a:solidFill>
                  <a:prstClr val="black">
                    <a:lumMod val="65000"/>
                    <a:lumOff val="35000"/>
                  </a:prstClr>
                </a:solidFill>
                <a:latin typeface="メイリオ" panose="020B0604030504040204" pitchFamily="50" charset="-128"/>
                <a:ea typeface="メイリオ" panose="020B0604030504040204" pitchFamily="50" charset="-128"/>
              </a:endParaRPr>
            </a:p>
            <a:p>
              <a:pPr defTabSz="840615" fontAlgn="auto">
                <a:spcBef>
                  <a:spcPts val="0"/>
                </a:spcBef>
                <a:spcAft>
                  <a:spcPts val="0"/>
                </a:spcAft>
                <a:defRPr/>
              </a:pPr>
              <a:r>
                <a:rPr lang="ja-JP" altLang="en-US" sz="1015" b="1">
                  <a:solidFill>
                    <a:prstClr val="black">
                      <a:lumMod val="65000"/>
                      <a:lumOff val="35000"/>
                    </a:prstClr>
                  </a:solidFill>
                  <a:latin typeface="メイリオ" panose="020B0604030504040204" pitchFamily="50" charset="-128"/>
                  <a:ea typeface="メイリオ" panose="020B0604030504040204" pitchFamily="50" charset="-128"/>
                </a:rPr>
                <a:t>④大田原グリーン・ツーリズム推進協議会 </a:t>
              </a:r>
              <a:r>
                <a:rPr lang="ja-JP" altLang="en-US" sz="923">
                  <a:solidFill>
                    <a:prstClr val="black">
                      <a:lumMod val="65000"/>
                      <a:lumOff val="35000"/>
                    </a:prstClr>
                  </a:solidFill>
                  <a:latin typeface="メイリオ" panose="020B0604030504040204" pitchFamily="50" charset="-128"/>
                  <a:ea typeface="メイリオ" panose="020B0604030504040204" pitchFamily="50" charset="-128"/>
                </a:rPr>
                <a:t>（栃木県大田原市）</a:t>
              </a:r>
              <a:endParaRPr lang="en-US" altLang="ja-JP" sz="923">
                <a:solidFill>
                  <a:prstClr val="black">
                    <a:lumMod val="65000"/>
                    <a:lumOff val="35000"/>
                  </a:prstClr>
                </a:solidFill>
                <a:latin typeface="メイリオ" panose="020B0604030504040204" pitchFamily="50" charset="-128"/>
                <a:ea typeface="メイリオ" panose="020B0604030504040204" pitchFamily="50" charset="-128"/>
              </a:endParaRPr>
            </a:p>
            <a:p>
              <a:pPr defTabSz="840615" fontAlgn="auto">
                <a:spcBef>
                  <a:spcPts val="0"/>
                </a:spcBef>
                <a:spcAft>
                  <a:spcPts val="0"/>
                </a:spcAft>
                <a:defRPr/>
              </a:pPr>
              <a:r>
                <a:rPr lang="ja-JP" altLang="en-US" sz="1015" b="1">
                  <a:solidFill>
                    <a:prstClr val="black">
                      <a:lumMod val="65000"/>
                      <a:lumOff val="35000"/>
                    </a:prstClr>
                  </a:solidFill>
                  <a:latin typeface="メイリオ" panose="020B0604030504040204" pitchFamily="50" charset="-128"/>
                  <a:ea typeface="メイリオ" panose="020B0604030504040204" pitchFamily="50" charset="-128"/>
                </a:rPr>
                <a:t>⑤</a:t>
              </a:r>
              <a:r>
                <a:rPr lang="zh-TW" altLang="en-US" sz="1015" b="1">
                  <a:solidFill>
                    <a:prstClr val="black">
                      <a:lumMod val="65000"/>
                      <a:lumOff val="35000"/>
                    </a:prstClr>
                  </a:solidFill>
                  <a:latin typeface="メイリオ" panose="020B0604030504040204" pitchFamily="50" charset="-128"/>
                  <a:ea typeface="メイリオ" panose="020B0604030504040204" pitchFamily="50" charset="-128"/>
                </a:rPr>
                <a:t>秩父地域農泊推進協議会 </a:t>
              </a:r>
              <a:r>
                <a:rPr lang="ja-JP" altLang="en-US" sz="923">
                  <a:solidFill>
                    <a:prstClr val="black">
                      <a:lumMod val="65000"/>
                      <a:lumOff val="35000"/>
                    </a:prstClr>
                  </a:solidFill>
                  <a:latin typeface="メイリオ" panose="020B0604030504040204" pitchFamily="50" charset="-128"/>
                  <a:ea typeface="メイリオ" panose="020B0604030504040204" pitchFamily="50" charset="-128"/>
                </a:rPr>
                <a:t>（埼玉県秩父市・横瀬町・皆野町・長瀞町・小鹿野町）</a:t>
              </a:r>
              <a:endParaRPr lang="en-US" altLang="ja-JP" sz="923">
                <a:solidFill>
                  <a:prstClr val="black">
                    <a:lumMod val="65000"/>
                    <a:lumOff val="35000"/>
                  </a:prstClr>
                </a:solidFill>
                <a:latin typeface="メイリオ" panose="020B0604030504040204" pitchFamily="50" charset="-128"/>
                <a:ea typeface="メイリオ" panose="020B0604030504040204" pitchFamily="50" charset="-128"/>
              </a:endParaRPr>
            </a:p>
            <a:p>
              <a:pPr defTabSz="840615" fontAlgn="auto">
                <a:spcBef>
                  <a:spcPts val="0"/>
                </a:spcBef>
                <a:spcAft>
                  <a:spcPts val="0"/>
                </a:spcAft>
                <a:defRPr/>
              </a:pPr>
              <a:r>
                <a:rPr lang="ja-JP" altLang="en-US" sz="1015" b="1">
                  <a:solidFill>
                    <a:prstClr val="black">
                      <a:lumMod val="65000"/>
                      <a:lumOff val="35000"/>
                    </a:prstClr>
                  </a:solidFill>
                  <a:latin typeface="メイリオ" panose="020B0604030504040204" pitchFamily="50" charset="-128"/>
                  <a:ea typeface="メイリオ" panose="020B0604030504040204" pitchFamily="50" charset="-128"/>
                </a:rPr>
                <a:t>⑥</a:t>
              </a:r>
              <a:r>
                <a:rPr lang="zh-TW" altLang="en-US" sz="1015" b="1">
                  <a:solidFill>
                    <a:prstClr val="black">
                      <a:lumMod val="65000"/>
                      <a:lumOff val="35000"/>
                    </a:prstClr>
                  </a:solidFill>
                  <a:latin typeface="メイリオ" panose="020B0604030504040204" pitchFamily="50" charset="-128"/>
                  <a:ea typeface="メイリオ" panose="020B0604030504040204" pitchFamily="50" charset="-128"/>
                </a:rPr>
                <a:t>滑川町農泊推進協議会 </a:t>
              </a:r>
              <a:r>
                <a:rPr lang="ja-JP" altLang="en-US" sz="923">
                  <a:solidFill>
                    <a:prstClr val="black">
                      <a:lumMod val="65000"/>
                      <a:lumOff val="35000"/>
                    </a:prstClr>
                  </a:solidFill>
                  <a:latin typeface="メイリオ" panose="020B0604030504040204" pitchFamily="50" charset="-128"/>
                  <a:ea typeface="メイリオ" panose="020B0604030504040204" pitchFamily="50" charset="-128"/>
                </a:rPr>
                <a:t>（埼玉県滑川町）</a:t>
              </a:r>
              <a:endParaRPr lang="en-US" altLang="ja-JP" sz="923">
                <a:solidFill>
                  <a:prstClr val="black">
                    <a:lumMod val="65000"/>
                    <a:lumOff val="35000"/>
                  </a:prstClr>
                </a:solidFill>
                <a:latin typeface="メイリオ" panose="020B0604030504040204" pitchFamily="50" charset="-128"/>
                <a:ea typeface="メイリオ" panose="020B0604030504040204" pitchFamily="50" charset="-128"/>
              </a:endParaRPr>
            </a:p>
            <a:p>
              <a:pPr defTabSz="840615" fontAlgn="auto">
                <a:spcBef>
                  <a:spcPts val="0"/>
                </a:spcBef>
                <a:spcAft>
                  <a:spcPts val="0"/>
                </a:spcAft>
                <a:defRPr/>
              </a:pPr>
              <a:r>
                <a:rPr lang="ja-JP" altLang="en-US" sz="1015" b="1">
                  <a:solidFill>
                    <a:prstClr val="black">
                      <a:lumMod val="65000"/>
                      <a:lumOff val="35000"/>
                    </a:prstClr>
                  </a:solidFill>
                  <a:latin typeface="メイリオ" panose="020B0604030504040204" pitchFamily="50" charset="-128"/>
                  <a:ea typeface="メイリオ" panose="020B0604030504040204" pitchFamily="50" charset="-128"/>
                </a:rPr>
                <a:t>⑦</a:t>
              </a:r>
              <a:r>
                <a:rPr lang="zh-TW" altLang="en-US" sz="1015" b="1">
                  <a:solidFill>
                    <a:prstClr val="black">
                      <a:lumMod val="65000"/>
                      <a:lumOff val="35000"/>
                    </a:prstClr>
                  </a:solidFill>
                  <a:latin typeface="メイリオ" panose="020B0604030504040204" pitchFamily="50" charset="-128"/>
                  <a:ea typeface="メイリオ" panose="020B0604030504040204" pitchFamily="50" charset="-128"/>
                </a:rPr>
                <a:t>鎌倉農泊協議会 </a:t>
              </a:r>
              <a:r>
                <a:rPr lang="ja-JP" altLang="en-US" sz="923">
                  <a:solidFill>
                    <a:prstClr val="black">
                      <a:lumMod val="65000"/>
                      <a:lumOff val="35000"/>
                    </a:prstClr>
                  </a:solidFill>
                  <a:latin typeface="メイリオ" panose="020B0604030504040204" pitchFamily="50" charset="-128"/>
                  <a:ea typeface="メイリオ" panose="020B0604030504040204" pitchFamily="50" charset="-128"/>
                </a:rPr>
                <a:t>（神奈川県鎌倉市）</a:t>
              </a:r>
              <a:endParaRPr lang="en-US" altLang="ja-JP" sz="923">
                <a:solidFill>
                  <a:prstClr val="black">
                    <a:lumMod val="65000"/>
                    <a:lumOff val="35000"/>
                  </a:prstClr>
                </a:solidFill>
                <a:latin typeface="メイリオ" panose="020B0604030504040204" pitchFamily="50" charset="-128"/>
                <a:ea typeface="メイリオ" panose="020B0604030504040204" pitchFamily="50" charset="-128"/>
              </a:endParaRPr>
            </a:p>
            <a:p>
              <a:pPr defTabSz="840615" fontAlgn="auto">
                <a:spcBef>
                  <a:spcPts val="0"/>
                </a:spcBef>
                <a:spcAft>
                  <a:spcPts val="0"/>
                </a:spcAft>
                <a:defRPr/>
              </a:pPr>
              <a:r>
                <a:rPr lang="ja-JP" altLang="en-US" sz="1015" b="1">
                  <a:solidFill>
                    <a:prstClr val="black">
                      <a:lumMod val="65000"/>
                      <a:lumOff val="35000"/>
                    </a:prstClr>
                  </a:solidFill>
                  <a:latin typeface="メイリオ" panose="020B0604030504040204" pitchFamily="50" charset="-128"/>
                  <a:ea typeface="メイリオ" panose="020B0604030504040204" pitchFamily="50" charset="-128"/>
                </a:rPr>
                <a:t>⑧みのぶ農泊地域連携協議会 </a:t>
              </a:r>
              <a:r>
                <a:rPr lang="ja-JP" altLang="en-US" sz="923">
                  <a:solidFill>
                    <a:prstClr val="black">
                      <a:lumMod val="65000"/>
                      <a:lumOff val="35000"/>
                    </a:prstClr>
                  </a:solidFill>
                  <a:latin typeface="メイリオ" panose="020B0604030504040204" pitchFamily="50" charset="-128"/>
                  <a:ea typeface="メイリオ" panose="020B0604030504040204" pitchFamily="50" charset="-128"/>
                </a:rPr>
                <a:t>（山梨県身延町）</a:t>
              </a:r>
              <a:endParaRPr lang="en-US" altLang="ja-JP" sz="923">
                <a:solidFill>
                  <a:prstClr val="black">
                    <a:lumMod val="65000"/>
                    <a:lumOff val="35000"/>
                  </a:prstClr>
                </a:solidFill>
                <a:latin typeface="メイリオ" panose="020B0604030504040204" pitchFamily="50" charset="-128"/>
                <a:ea typeface="メイリオ" panose="020B0604030504040204" pitchFamily="50" charset="-128"/>
              </a:endParaRPr>
            </a:p>
            <a:p>
              <a:pPr defTabSz="840615" fontAlgn="auto">
                <a:spcBef>
                  <a:spcPts val="0"/>
                </a:spcBef>
                <a:spcAft>
                  <a:spcPts val="0"/>
                </a:spcAft>
                <a:defRPr/>
              </a:pPr>
              <a:r>
                <a:rPr lang="ja-JP" altLang="en-US" sz="1015" b="1">
                  <a:solidFill>
                    <a:prstClr val="black">
                      <a:lumMod val="65000"/>
                      <a:lumOff val="35000"/>
                    </a:prstClr>
                  </a:solidFill>
                  <a:latin typeface="メイリオ" panose="020B0604030504040204" pitchFamily="50" charset="-128"/>
                  <a:ea typeface="メイリオ" panose="020B0604030504040204" pitchFamily="50" charset="-128"/>
                </a:rPr>
                <a:t>⑨南木曽「ウェルネス農泊」推進協議会 </a:t>
              </a:r>
              <a:r>
                <a:rPr lang="ja-JP" altLang="en-US" sz="923">
                  <a:solidFill>
                    <a:prstClr val="black">
                      <a:lumMod val="65000"/>
                      <a:lumOff val="35000"/>
                    </a:prstClr>
                  </a:solidFill>
                  <a:latin typeface="メイリオ" panose="020B0604030504040204" pitchFamily="50" charset="-128"/>
                  <a:ea typeface="メイリオ" panose="020B0604030504040204" pitchFamily="50" charset="-128"/>
                </a:rPr>
                <a:t>（長野県南木曽町）</a:t>
              </a:r>
              <a:endParaRPr lang="en-US" altLang="ja-JP" sz="923">
                <a:solidFill>
                  <a:prstClr val="black">
                    <a:lumMod val="65000"/>
                    <a:lumOff val="35000"/>
                  </a:prstClr>
                </a:solidFill>
                <a:latin typeface="メイリオ" panose="020B0604030504040204" pitchFamily="50" charset="-128"/>
                <a:ea typeface="メイリオ" panose="020B0604030504040204" pitchFamily="50" charset="-128"/>
              </a:endParaRPr>
            </a:p>
            <a:p>
              <a:pPr defTabSz="840615" fontAlgn="auto">
                <a:spcBef>
                  <a:spcPts val="0"/>
                </a:spcBef>
                <a:spcAft>
                  <a:spcPts val="0"/>
                </a:spcAft>
                <a:defRPr/>
              </a:pPr>
              <a:r>
                <a:rPr lang="ja-JP" altLang="en-US" sz="1015" b="1">
                  <a:solidFill>
                    <a:prstClr val="black">
                      <a:lumMod val="65000"/>
                      <a:lumOff val="35000"/>
                    </a:prstClr>
                  </a:solidFill>
                  <a:latin typeface="メイリオ" panose="020B0604030504040204" pitchFamily="50" charset="-128"/>
                  <a:ea typeface="メイリオ" panose="020B0604030504040204" pitchFamily="50" charset="-128"/>
                </a:rPr>
                <a:t>⑩</a:t>
              </a:r>
              <a:r>
                <a:rPr lang="en-US" altLang="ja-JP" sz="1015" b="1">
                  <a:solidFill>
                    <a:prstClr val="black">
                      <a:lumMod val="65000"/>
                      <a:lumOff val="35000"/>
                    </a:prstClr>
                  </a:solidFill>
                  <a:latin typeface="メイリオ" panose="020B0604030504040204" pitchFamily="50" charset="-128"/>
                  <a:ea typeface="メイリオ" panose="020B0604030504040204" pitchFamily="50" charset="-128"/>
                </a:rPr>
                <a:t>SAKU</a:t>
              </a:r>
              <a:r>
                <a:rPr lang="ja-JP" altLang="en-US" sz="1015" b="1">
                  <a:solidFill>
                    <a:prstClr val="black">
                      <a:lumMod val="65000"/>
                      <a:lumOff val="35000"/>
                    </a:prstClr>
                  </a:solidFill>
                  <a:latin typeface="メイリオ" panose="020B0604030504040204" pitchFamily="50" charset="-128"/>
                  <a:ea typeface="メイリオ" panose="020B0604030504040204" pitchFamily="50" charset="-128"/>
                </a:rPr>
                <a:t>酒蔵アグリツーリズム推進協議会 </a:t>
              </a:r>
              <a:r>
                <a:rPr lang="ja-JP" altLang="en-US" sz="923">
                  <a:solidFill>
                    <a:prstClr val="black">
                      <a:lumMod val="65000"/>
                      <a:lumOff val="35000"/>
                    </a:prstClr>
                  </a:solidFill>
                  <a:latin typeface="メイリオ" panose="020B0604030504040204" pitchFamily="50" charset="-128"/>
                  <a:ea typeface="メイリオ" panose="020B0604030504040204" pitchFamily="50" charset="-128"/>
                </a:rPr>
                <a:t>（長野県佐久市）</a:t>
              </a:r>
              <a:endParaRPr lang="en-US" altLang="ja-JP" sz="923">
                <a:solidFill>
                  <a:prstClr val="black">
                    <a:lumMod val="65000"/>
                    <a:lumOff val="35000"/>
                  </a:prstClr>
                </a:solidFill>
                <a:latin typeface="メイリオ" panose="020B0604030504040204" pitchFamily="50" charset="-128"/>
                <a:ea typeface="メイリオ" panose="020B0604030504040204" pitchFamily="50" charset="-128"/>
              </a:endParaRPr>
            </a:p>
            <a:p>
              <a:pPr defTabSz="840615" fontAlgn="auto">
                <a:spcBef>
                  <a:spcPts val="0"/>
                </a:spcBef>
                <a:spcAft>
                  <a:spcPts val="0"/>
                </a:spcAft>
                <a:defRPr/>
              </a:pPr>
              <a:r>
                <a:rPr lang="ja-JP" altLang="en-US" sz="1015" b="1">
                  <a:solidFill>
                    <a:prstClr val="black">
                      <a:lumMod val="65000"/>
                      <a:lumOff val="35000"/>
                    </a:prstClr>
                  </a:solidFill>
                  <a:latin typeface="メイリオ" panose="020B0604030504040204" pitchFamily="50" charset="-128"/>
                  <a:ea typeface="メイリオ" panose="020B0604030504040204" pitchFamily="50" charset="-128"/>
                </a:rPr>
                <a:t>⑪函南町</a:t>
              </a:r>
              <a:r>
                <a:rPr lang="zh-TW" altLang="en-US" sz="1015" b="1">
                  <a:solidFill>
                    <a:prstClr val="black">
                      <a:lumMod val="65000"/>
                      <a:lumOff val="35000"/>
                    </a:prstClr>
                  </a:solidFill>
                  <a:latin typeface="メイリオ" panose="020B0604030504040204" pitchFamily="50" charset="-128"/>
                  <a:ea typeface="メイリオ" panose="020B0604030504040204" pitchFamily="50" charset="-128"/>
                </a:rPr>
                <a:t>農泊推進協議会 </a:t>
              </a:r>
              <a:r>
                <a:rPr lang="ja-JP" altLang="en-US" sz="923">
                  <a:solidFill>
                    <a:prstClr val="black">
                      <a:lumMod val="65000"/>
                      <a:lumOff val="35000"/>
                    </a:prstClr>
                  </a:solidFill>
                  <a:latin typeface="メイリオ" panose="020B0604030504040204" pitchFamily="50" charset="-128"/>
                  <a:ea typeface="メイリオ" panose="020B0604030504040204" pitchFamily="50" charset="-128"/>
                </a:rPr>
                <a:t>（静岡県函南町）</a:t>
              </a:r>
              <a:endParaRPr lang="en-US" altLang="ja-JP" sz="923">
                <a:solidFill>
                  <a:prstClr val="black">
                    <a:lumMod val="65000"/>
                    <a:lumOff val="35000"/>
                  </a:prstClr>
                </a:solidFill>
                <a:latin typeface="メイリオ" panose="020B0604030504040204" pitchFamily="50" charset="-128"/>
                <a:ea typeface="メイリオ" panose="020B0604030504040204" pitchFamily="50" charset="-128"/>
              </a:endParaRPr>
            </a:p>
            <a:p>
              <a:pPr defTabSz="840615" fontAlgn="auto">
                <a:spcBef>
                  <a:spcPts val="0"/>
                </a:spcBef>
                <a:spcAft>
                  <a:spcPts val="0"/>
                </a:spcAft>
                <a:defRPr/>
              </a:pPr>
              <a:r>
                <a:rPr lang="ja-JP" altLang="en-US" sz="1015" b="1">
                  <a:solidFill>
                    <a:prstClr val="black">
                      <a:lumMod val="65000"/>
                      <a:lumOff val="35000"/>
                    </a:prstClr>
                  </a:solidFill>
                  <a:latin typeface="メイリオ" panose="020B0604030504040204" pitchFamily="50" charset="-128"/>
                  <a:ea typeface="メイリオ" panose="020B0604030504040204" pitchFamily="50" charset="-128"/>
                </a:rPr>
                <a:t>⑫寺泊広域まちづくり協議会 </a:t>
              </a:r>
              <a:r>
                <a:rPr lang="ja-JP" altLang="en-US" sz="923">
                  <a:solidFill>
                    <a:prstClr val="black">
                      <a:lumMod val="65000"/>
                      <a:lumOff val="35000"/>
                    </a:prstClr>
                  </a:solidFill>
                  <a:latin typeface="メイリオ" panose="020B0604030504040204" pitchFamily="50" charset="-128"/>
                  <a:ea typeface="メイリオ" panose="020B0604030504040204" pitchFamily="50" charset="-128"/>
                </a:rPr>
                <a:t>（新潟県長岡市）</a:t>
              </a:r>
              <a:endParaRPr lang="en-US" altLang="ja-JP" sz="923">
                <a:solidFill>
                  <a:prstClr val="black">
                    <a:lumMod val="65000"/>
                    <a:lumOff val="35000"/>
                  </a:prstClr>
                </a:solidFill>
                <a:latin typeface="メイリオ" panose="020B0604030504040204" pitchFamily="50" charset="-128"/>
                <a:ea typeface="メイリオ" panose="020B0604030504040204" pitchFamily="50" charset="-128"/>
              </a:endParaRPr>
            </a:p>
            <a:p>
              <a:pPr defTabSz="840615" fontAlgn="auto">
                <a:spcBef>
                  <a:spcPts val="0"/>
                </a:spcBef>
                <a:spcAft>
                  <a:spcPts val="0"/>
                </a:spcAft>
                <a:defRPr/>
              </a:pPr>
              <a:r>
                <a:rPr lang="ja-JP" altLang="en-US" sz="1015" b="1">
                  <a:solidFill>
                    <a:prstClr val="black">
                      <a:lumMod val="65000"/>
                      <a:lumOff val="35000"/>
                    </a:prstClr>
                  </a:solidFill>
                  <a:latin typeface="メイリオ" panose="020B0604030504040204" pitchFamily="50" charset="-128"/>
                  <a:ea typeface="メイリオ" panose="020B0604030504040204" pitchFamily="50" charset="-128"/>
                </a:rPr>
                <a:t>⑬アルベルゴディフーゾ新湊を拓く会 </a:t>
              </a:r>
              <a:r>
                <a:rPr lang="ja-JP" altLang="en-US" sz="923">
                  <a:solidFill>
                    <a:prstClr val="black">
                      <a:lumMod val="65000"/>
                      <a:lumOff val="35000"/>
                    </a:prstClr>
                  </a:solidFill>
                  <a:latin typeface="メイリオ" panose="020B0604030504040204" pitchFamily="50" charset="-128"/>
                  <a:ea typeface="メイリオ" panose="020B0604030504040204" pitchFamily="50" charset="-128"/>
                </a:rPr>
                <a:t>（富山県射水市）</a:t>
              </a:r>
              <a:endParaRPr lang="en-US" altLang="ja-JP" sz="923">
                <a:solidFill>
                  <a:prstClr val="black">
                    <a:lumMod val="65000"/>
                    <a:lumOff val="35000"/>
                  </a:prstClr>
                </a:solidFill>
                <a:latin typeface="メイリオ" panose="020B0604030504040204" pitchFamily="50" charset="-128"/>
                <a:ea typeface="メイリオ" panose="020B0604030504040204" pitchFamily="50" charset="-128"/>
              </a:endParaRPr>
            </a:p>
            <a:p>
              <a:pPr defTabSz="840615" fontAlgn="auto">
                <a:spcBef>
                  <a:spcPts val="0"/>
                </a:spcBef>
                <a:spcAft>
                  <a:spcPts val="0"/>
                </a:spcAft>
                <a:defRPr/>
              </a:pPr>
              <a:r>
                <a:rPr lang="ja-JP" altLang="en-US" sz="1015" b="1">
                  <a:solidFill>
                    <a:prstClr val="black">
                      <a:lumMod val="65000"/>
                      <a:lumOff val="35000"/>
                    </a:prstClr>
                  </a:solidFill>
                  <a:latin typeface="メイリオ" panose="020B0604030504040204" pitchFamily="50" charset="-128"/>
                  <a:ea typeface="メイリオ" panose="020B0604030504040204" pitchFamily="50" charset="-128"/>
                </a:rPr>
                <a:t>⑭城端地区活性化協議会 </a:t>
              </a:r>
              <a:r>
                <a:rPr lang="ja-JP" altLang="en-US" sz="923">
                  <a:solidFill>
                    <a:prstClr val="black">
                      <a:lumMod val="65000"/>
                      <a:lumOff val="35000"/>
                    </a:prstClr>
                  </a:solidFill>
                  <a:latin typeface="メイリオ" panose="020B0604030504040204" pitchFamily="50" charset="-128"/>
                  <a:ea typeface="メイリオ" panose="020B0604030504040204" pitchFamily="50" charset="-128"/>
                </a:rPr>
                <a:t>（富山県南砺市）</a:t>
              </a:r>
              <a:endParaRPr lang="en-US" altLang="ja-JP" sz="923">
                <a:solidFill>
                  <a:prstClr val="black">
                    <a:lumMod val="65000"/>
                    <a:lumOff val="35000"/>
                  </a:prstClr>
                </a:solidFill>
                <a:latin typeface="メイリオ" panose="020B0604030504040204" pitchFamily="50" charset="-128"/>
                <a:ea typeface="メイリオ" panose="020B0604030504040204" pitchFamily="50" charset="-128"/>
              </a:endParaRPr>
            </a:p>
            <a:p>
              <a:pPr defTabSz="840615" fontAlgn="auto">
                <a:spcBef>
                  <a:spcPts val="0"/>
                </a:spcBef>
                <a:spcAft>
                  <a:spcPts val="0"/>
                </a:spcAft>
                <a:defRPr/>
              </a:pPr>
              <a:r>
                <a:rPr lang="ja-JP" altLang="en-US" sz="1015" b="1">
                  <a:solidFill>
                    <a:prstClr val="black">
                      <a:lumMod val="65000"/>
                      <a:lumOff val="35000"/>
                    </a:prstClr>
                  </a:solidFill>
                  <a:latin typeface="メイリオ" panose="020B0604030504040204" pitchFamily="50" charset="-128"/>
                  <a:ea typeface="メイリオ" panose="020B0604030504040204" pitchFamily="50" charset="-128"/>
                </a:rPr>
                <a:t>⑮</a:t>
              </a:r>
              <a:r>
                <a:rPr lang="zh-TW" altLang="en-US" sz="1015" b="1">
                  <a:solidFill>
                    <a:prstClr val="black">
                      <a:lumMod val="65000"/>
                      <a:lumOff val="35000"/>
                    </a:prstClr>
                  </a:solidFill>
                  <a:latin typeface="メイリオ" panose="020B0604030504040204" pitchFamily="50" charset="-128"/>
                  <a:ea typeface="メイリオ" panose="020B0604030504040204" pitchFamily="50" charset="-128"/>
                </a:rPr>
                <a:t>白峰林泊推進協議会 </a:t>
              </a:r>
              <a:r>
                <a:rPr lang="ja-JP" altLang="en-US" sz="923">
                  <a:solidFill>
                    <a:prstClr val="black">
                      <a:lumMod val="65000"/>
                      <a:lumOff val="35000"/>
                    </a:prstClr>
                  </a:solidFill>
                  <a:latin typeface="メイリオ" panose="020B0604030504040204" pitchFamily="50" charset="-128"/>
                  <a:ea typeface="メイリオ" panose="020B0604030504040204" pitchFamily="50" charset="-128"/>
                </a:rPr>
                <a:t>（石川県白山市）</a:t>
              </a:r>
              <a:endParaRPr lang="en-US" altLang="ja-JP" sz="923">
                <a:solidFill>
                  <a:prstClr val="black">
                    <a:lumMod val="65000"/>
                    <a:lumOff val="35000"/>
                  </a:prstClr>
                </a:solidFill>
                <a:latin typeface="メイリオ" panose="020B0604030504040204" pitchFamily="50" charset="-128"/>
                <a:ea typeface="メイリオ" panose="020B0604030504040204" pitchFamily="50" charset="-128"/>
              </a:endParaRPr>
            </a:p>
            <a:p>
              <a:pPr defTabSz="840615" fontAlgn="auto">
                <a:spcBef>
                  <a:spcPts val="0"/>
                </a:spcBef>
                <a:spcAft>
                  <a:spcPts val="0"/>
                </a:spcAft>
                <a:defRPr/>
              </a:pPr>
              <a:r>
                <a:rPr lang="ja-JP" altLang="en-US" sz="1015" b="1">
                  <a:solidFill>
                    <a:prstClr val="black">
                      <a:lumMod val="65000"/>
                      <a:lumOff val="35000"/>
                    </a:prstClr>
                  </a:solidFill>
                  <a:latin typeface="メイリオ" panose="020B0604030504040204" pitchFamily="50" charset="-128"/>
                  <a:ea typeface="メイリオ" panose="020B0604030504040204" pitchFamily="50" charset="-128"/>
                </a:rPr>
                <a:t>⑯</a:t>
              </a:r>
              <a:r>
                <a:rPr lang="zh-TW" altLang="en-US" sz="1015" b="1">
                  <a:solidFill>
                    <a:prstClr val="black">
                      <a:lumMod val="65000"/>
                      <a:lumOff val="35000"/>
                    </a:prstClr>
                  </a:solidFill>
                  <a:latin typeface="メイリオ" panose="020B0604030504040204" pitchFamily="50" charset="-128"/>
                  <a:ea typeface="メイリオ" panose="020B0604030504040204" pitchFamily="50" charset="-128"/>
                </a:rPr>
                <a:t>田原市農泊推進協議会 </a:t>
              </a:r>
              <a:r>
                <a:rPr lang="ja-JP" altLang="en-US" sz="923">
                  <a:solidFill>
                    <a:prstClr val="black">
                      <a:lumMod val="65000"/>
                      <a:lumOff val="35000"/>
                    </a:prstClr>
                  </a:solidFill>
                  <a:latin typeface="メイリオ" panose="020B0604030504040204" pitchFamily="50" charset="-128"/>
                  <a:ea typeface="メイリオ" panose="020B0604030504040204" pitchFamily="50" charset="-128"/>
                </a:rPr>
                <a:t>（愛知県田原市）</a:t>
              </a:r>
              <a:endParaRPr lang="en-US" altLang="ja-JP" sz="923">
                <a:solidFill>
                  <a:prstClr val="black">
                    <a:lumMod val="65000"/>
                    <a:lumOff val="35000"/>
                  </a:prstClr>
                </a:solidFill>
                <a:latin typeface="メイリオ" panose="020B0604030504040204" pitchFamily="50" charset="-128"/>
                <a:ea typeface="メイリオ" panose="020B0604030504040204" pitchFamily="50" charset="-128"/>
              </a:endParaRPr>
            </a:p>
            <a:p>
              <a:pPr defTabSz="840615" fontAlgn="auto">
                <a:spcBef>
                  <a:spcPts val="0"/>
                </a:spcBef>
                <a:spcAft>
                  <a:spcPts val="0"/>
                </a:spcAft>
                <a:defRPr/>
              </a:pPr>
              <a:r>
                <a:rPr lang="ja-JP" altLang="en-US" sz="1015" b="1">
                  <a:solidFill>
                    <a:prstClr val="black">
                      <a:lumMod val="65000"/>
                      <a:lumOff val="35000"/>
                    </a:prstClr>
                  </a:solidFill>
                  <a:latin typeface="メイリオ" panose="020B0604030504040204" pitchFamily="50" charset="-128"/>
                  <a:ea typeface="メイリオ" panose="020B0604030504040204" pitchFamily="50" charset="-128"/>
                </a:rPr>
                <a:t>⑰</a:t>
              </a:r>
              <a:r>
                <a:rPr lang="zh-TW" altLang="en-US" sz="1015" b="1">
                  <a:solidFill>
                    <a:prstClr val="black">
                      <a:lumMod val="65000"/>
                      <a:lumOff val="35000"/>
                    </a:prstClr>
                  </a:solidFill>
                  <a:latin typeface="メイリオ" panose="020B0604030504040204" pitchFamily="50" charset="-128"/>
                  <a:ea typeface="メイリオ" panose="020B0604030504040204" pitchFamily="50" charset="-128"/>
                </a:rPr>
                <a:t>一般社団法人大紀町地域活性化協議会 </a:t>
              </a:r>
              <a:r>
                <a:rPr lang="ja-JP" altLang="en-US" sz="923">
                  <a:solidFill>
                    <a:prstClr val="black">
                      <a:lumMod val="65000"/>
                      <a:lumOff val="35000"/>
                    </a:prstClr>
                  </a:solidFill>
                  <a:latin typeface="メイリオ" panose="020B0604030504040204" pitchFamily="50" charset="-128"/>
                  <a:ea typeface="メイリオ" panose="020B0604030504040204" pitchFamily="50" charset="-128"/>
                </a:rPr>
                <a:t>（三重県大紀町）</a:t>
              </a:r>
              <a:endParaRPr lang="en-US" altLang="ja-JP" sz="923">
                <a:solidFill>
                  <a:prstClr val="black">
                    <a:lumMod val="65000"/>
                    <a:lumOff val="35000"/>
                  </a:prstClr>
                </a:solidFill>
                <a:latin typeface="メイリオ" panose="020B0604030504040204" pitchFamily="50" charset="-128"/>
                <a:ea typeface="メイリオ" panose="020B0604030504040204" pitchFamily="50" charset="-128"/>
              </a:endParaRPr>
            </a:p>
            <a:p>
              <a:pPr defTabSz="840615" fontAlgn="auto">
                <a:spcBef>
                  <a:spcPts val="0"/>
                </a:spcBef>
                <a:spcAft>
                  <a:spcPts val="0"/>
                </a:spcAft>
                <a:defRPr/>
              </a:pPr>
              <a:r>
                <a:rPr lang="ja-JP" altLang="en-US" sz="1015" b="1">
                  <a:solidFill>
                    <a:prstClr val="black">
                      <a:lumMod val="65000"/>
                      <a:lumOff val="35000"/>
                    </a:prstClr>
                  </a:solidFill>
                  <a:latin typeface="メイリオ" panose="020B0604030504040204" pitchFamily="50" charset="-128"/>
                  <a:ea typeface="メイリオ" panose="020B0604030504040204" pitchFamily="50" charset="-128"/>
                </a:rPr>
                <a:t>⑱</a:t>
              </a:r>
              <a:r>
                <a:rPr lang="zh-TW" altLang="en-US" sz="1015" b="1">
                  <a:solidFill>
                    <a:prstClr val="black">
                      <a:lumMod val="65000"/>
                      <a:lumOff val="35000"/>
                    </a:prstClr>
                  </a:solidFill>
                  <a:latin typeface="メイリオ" panose="020B0604030504040204" pitchFamily="50" charset="-128"/>
                  <a:ea typeface="メイリオ" panose="020B0604030504040204" pitchFamily="50" charset="-128"/>
                </a:rPr>
                <a:t>相差地域海女文化活性化協議会 </a:t>
              </a:r>
              <a:r>
                <a:rPr lang="ja-JP" altLang="en-US" sz="923">
                  <a:solidFill>
                    <a:prstClr val="black">
                      <a:lumMod val="65000"/>
                      <a:lumOff val="35000"/>
                    </a:prstClr>
                  </a:solidFill>
                  <a:latin typeface="メイリオ" panose="020B0604030504040204" pitchFamily="50" charset="-128"/>
                  <a:ea typeface="メイリオ" panose="020B0604030504040204" pitchFamily="50" charset="-128"/>
                </a:rPr>
                <a:t>（三重県鳥羽市）</a:t>
              </a:r>
              <a:endParaRPr lang="en-US" altLang="ja-JP" sz="923">
                <a:solidFill>
                  <a:prstClr val="black">
                    <a:lumMod val="65000"/>
                    <a:lumOff val="35000"/>
                  </a:prstClr>
                </a:solidFill>
                <a:latin typeface="メイリオ" panose="020B0604030504040204" pitchFamily="50" charset="-128"/>
                <a:ea typeface="メイリオ" panose="020B0604030504040204" pitchFamily="50" charset="-128"/>
              </a:endParaRPr>
            </a:p>
            <a:p>
              <a:pPr defTabSz="840615" fontAlgn="auto">
                <a:spcBef>
                  <a:spcPts val="0"/>
                </a:spcBef>
                <a:spcAft>
                  <a:spcPts val="0"/>
                </a:spcAft>
                <a:defRPr/>
              </a:pPr>
              <a:r>
                <a:rPr lang="ja-JP" altLang="en-US" sz="1015" b="1">
                  <a:solidFill>
                    <a:prstClr val="black">
                      <a:lumMod val="65000"/>
                      <a:lumOff val="35000"/>
                    </a:prstClr>
                  </a:solidFill>
                  <a:latin typeface="メイリオ" panose="020B0604030504040204" pitchFamily="50" charset="-128"/>
                  <a:ea typeface="メイリオ" panose="020B0604030504040204" pitchFamily="50" charset="-128"/>
                </a:rPr>
                <a:t>⑲</a:t>
              </a:r>
              <a:r>
                <a:rPr lang="en-US" altLang="ja-JP" sz="1015" b="1">
                  <a:solidFill>
                    <a:prstClr val="black">
                      <a:lumMod val="65000"/>
                      <a:lumOff val="35000"/>
                    </a:prstClr>
                  </a:solidFill>
                  <a:latin typeface="メイリオ" panose="020B0604030504040204" pitchFamily="50" charset="-128"/>
                  <a:ea typeface="メイリオ" panose="020B0604030504040204" pitchFamily="50" charset="-128"/>
                </a:rPr>
                <a:t>Inaka</a:t>
              </a:r>
              <a:r>
                <a:rPr lang="ja-JP" altLang="en-US" sz="1015" b="1">
                  <a:solidFill>
                    <a:prstClr val="black">
                      <a:lumMod val="65000"/>
                      <a:lumOff val="35000"/>
                    </a:prstClr>
                  </a:solidFill>
                  <a:latin typeface="メイリオ" panose="020B0604030504040204" pitchFamily="50" charset="-128"/>
                  <a:ea typeface="メイリオ" panose="020B0604030504040204" pitchFamily="50" charset="-128"/>
                </a:rPr>
                <a:t> </a:t>
              </a:r>
              <a:r>
                <a:rPr lang="en-US" altLang="ja-JP" sz="1015" b="1">
                  <a:solidFill>
                    <a:prstClr val="black">
                      <a:lumMod val="65000"/>
                      <a:lumOff val="35000"/>
                    </a:prstClr>
                  </a:solidFill>
                  <a:latin typeface="メイリオ" panose="020B0604030504040204" pitchFamily="50" charset="-128"/>
                  <a:ea typeface="メイリオ" panose="020B0604030504040204" pitchFamily="50" charset="-128"/>
                </a:rPr>
                <a:t>Tourism</a:t>
              </a:r>
              <a:r>
                <a:rPr lang="ja-JP" altLang="en-US" sz="1015" b="1">
                  <a:solidFill>
                    <a:prstClr val="black">
                      <a:lumMod val="65000"/>
                      <a:lumOff val="35000"/>
                    </a:prstClr>
                  </a:solidFill>
                  <a:latin typeface="メイリオ" panose="020B0604030504040204" pitchFamily="50" charset="-128"/>
                  <a:ea typeface="メイリオ" panose="020B0604030504040204" pitchFamily="50" charset="-128"/>
                </a:rPr>
                <a:t>推進協議会 </a:t>
              </a:r>
              <a:r>
                <a:rPr lang="ja-JP" altLang="en-US" sz="923">
                  <a:solidFill>
                    <a:prstClr val="black">
                      <a:lumMod val="65000"/>
                      <a:lumOff val="35000"/>
                    </a:prstClr>
                  </a:solidFill>
                  <a:latin typeface="メイリオ" panose="020B0604030504040204" pitchFamily="50" charset="-128"/>
                  <a:ea typeface="メイリオ" panose="020B0604030504040204" pitchFamily="50" charset="-128"/>
                </a:rPr>
                <a:t>（三重県津市）</a:t>
              </a:r>
              <a:endParaRPr lang="en-US" altLang="ja-JP" sz="923">
                <a:solidFill>
                  <a:prstClr val="black">
                    <a:lumMod val="65000"/>
                    <a:lumOff val="35000"/>
                  </a:prstClr>
                </a:solidFill>
                <a:latin typeface="メイリオ" panose="020B0604030504040204" pitchFamily="50" charset="-128"/>
                <a:ea typeface="メイリオ" panose="020B0604030504040204" pitchFamily="50" charset="-128"/>
              </a:endParaRPr>
            </a:p>
            <a:p>
              <a:pPr defTabSz="840615" fontAlgn="auto">
                <a:spcBef>
                  <a:spcPts val="0"/>
                </a:spcBef>
                <a:spcAft>
                  <a:spcPts val="0"/>
                </a:spcAft>
                <a:defRPr/>
              </a:pPr>
              <a:r>
                <a:rPr lang="ja-JP" altLang="en-US" sz="1015" b="1">
                  <a:solidFill>
                    <a:prstClr val="black">
                      <a:lumMod val="65000"/>
                      <a:lumOff val="35000"/>
                    </a:prstClr>
                  </a:solidFill>
                  <a:latin typeface="メイリオ" panose="020B0604030504040204" pitchFamily="50" charset="-128"/>
                  <a:ea typeface="メイリオ" panose="020B0604030504040204" pitchFamily="50" charset="-128"/>
                </a:rPr>
                <a:t>⑳南丹市美山エコツーリズム推進協議会 </a:t>
              </a:r>
              <a:r>
                <a:rPr lang="ja-JP" altLang="en-US" sz="923">
                  <a:solidFill>
                    <a:prstClr val="black">
                      <a:lumMod val="65000"/>
                      <a:lumOff val="35000"/>
                    </a:prstClr>
                  </a:solidFill>
                  <a:latin typeface="メイリオ" panose="020B0604030504040204" pitchFamily="50" charset="-128"/>
                  <a:ea typeface="メイリオ" panose="020B0604030504040204" pitchFamily="50" charset="-128"/>
                </a:rPr>
                <a:t>（京都府南丹市）</a:t>
              </a:r>
              <a:endParaRPr lang="en-US" altLang="ja-JP" sz="923">
                <a:solidFill>
                  <a:prstClr val="black">
                    <a:lumMod val="65000"/>
                    <a:lumOff val="35000"/>
                  </a:prstClr>
                </a:solidFill>
                <a:latin typeface="メイリオ" panose="020B0604030504040204" pitchFamily="50" charset="-128"/>
                <a:ea typeface="メイリオ" panose="020B0604030504040204" pitchFamily="50" charset="-128"/>
              </a:endParaRPr>
            </a:p>
            <a:p>
              <a:pPr defTabSz="840615" fontAlgn="auto">
                <a:spcBef>
                  <a:spcPts val="0"/>
                </a:spcBef>
                <a:spcAft>
                  <a:spcPts val="0"/>
                </a:spcAft>
                <a:defRPr/>
              </a:pPr>
              <a:r>
                <a:rPr lang="ja-JP" altLang="en-US" sz="1015" b="1">
                  <a:solidFill>
                    <a:prstClr val="black">
                      <a:lumMod val="65000"/>
                      <a:lumOff val="35000"/>
                    </a:prstClr>
                  </a:solidFill>
                  <a:latin typeface="メイリオ" panose="020B0604030504040204" pitchFamily="50" charset="-128"/>
                  <a:ea typeface="メイリオ" panose="020B0604030504040204" pitchFamily="50" charset="-128"/>
                </a:rPr>
                <a:t>㉑</a:t>
              </a:r>
              <a:r>
                <a:rPr lang="zh-TW" altLang="en-US" sz="1015" b="1">
                  <a:solidFill>
                    <a:prstClr val="black">
                      <a:lumMod val="65000"/>
                      <a:lumOff val="35000"/>
                    </a:prstClr>
                  </a:solidFill>
                  <a:latin typeface="メイリオ" panose="020B0604030504040204" pitchFamily="50" charset="-128"/>
                  <a:ea typeface="メイリオ" panose="020B0604030504040204" pitchFamily="50" charset="-128"/>
                </a:rPr>
                <a:t>明日香交流人口促進協議会 </a:t>
              </a:r>
              <a:r>
                <a:rPr lang="ja-JP" altLang="en-US" sz="923">
                  <a:solidFill>
                    <a:prstClr val="black">
                      <a:lumMod val="65000"/>
                      <a:lumOff val="35000"/>
                    </a:prstClr>
                  </a:solidFill>
                  <a:latin typeface="メイリオ" panose="020B0604030504040204" pitchFamily="50" charset="-128"/>
                  <a:ea typeface="メイリオ" panose="020B0604030504040204" pitchFamily="50" charset="-128"/>
                </a:rPr>
                <a:t>（奈良県明日香村）</a:t>
              </a:r>
              <a:endParaRPr lang="en-US" altLang="ja-JP" sz="923">
                <a:solidFill>
                  <a:prstClr val="black">
                    <a:lumMod val="65000"/>
                    <a:lumOff val="35000"/>
                  </a:prstClr>
                </a:solidFill>
                <a:latin typeface="メイリオ" panose="020B0604030504040204" pitchFamily="50" charset="-128"/>
                <a:ea typeface="メイリオ" panose="020B0604030504040204" pitchFamily="50" charset="-128"/>
              </a:endParaRPr>
            </a:p>
            <a:p>
              <a:pPr defTabSz="840615" fontAlgn="auto">
                <a:spcBef>
                  <a:spcPts val="0"/>
                </a:spcBef>
                <a:spcAft>
                  <a:spcPts val="0"/>
                </a:spcAft>
                <a:defRPr/>
              </a:pPr>
              <a:r>
                <a:rPr lang="ja-JP" altLang="en-US" sz="1015" b="1">
                  <a:solidFill>
                    <a:prstClr val="black">
                      <a:lumMod val="65000"/>
                      <a:lumOff val="35000"/>
                    </a:prstClr>
                  </a:solidFill>
                  <a:latin typeface="メイリオ" panose="020B0604030504040204" pitchFamily="50" charset="-128"/>
                  <a:ea typeface="メイリオ" panose="020B0604030504040204" pitchFamily="50" charset="-128"/>
                </a:rPr>
                <a:t>㉒</a:t>
              </a:r>
              <a:r>
                <a:rPr lang="zh-TW" altLang="en-US" sz="1015" b="1">
                  <a:solidFill>
                    <a:prstClr val="black">
                      <a:lumMod val="65000"/>
                      <a:lumOff val="35000"/>
                    </a:prstClr>
                  </a:solidFill>
                  <a:latin typeface="メイリオ" panose="020B0604030504040204" pitchFamily="50" charset="-128"/>
                  <a:ea typeface="メイリオ" panose="020B0604030504040204" pitchFamily="50" charset="-128"/>
                </a:rPr>
                <a:t>宇陀市古民家活用地域活性化協議会</a:t>
              </a:r>
              <a:r>
                <a:rPr lang="zh-TW" altLang="en-US" sz="923" b="1">
                  <a:solidFill>
                    <a:prstClr val="black">
                      <a:lumMod val="65000"/>
                      <a:lumOff val="35000"/>
                    </a:prstClr>
                  </a:solidFill>
                  <a:latin typeface="メイリオ" panose="020B0604030504040204" pitchFamily="50" charset="-128"/>
                  <a:ea typeface="メイリオ" panose="020B0604030504040204" pitchFamily="50" charset="-128"/>
                </a:rPr>
                <a:t> </a:t>
              </a:r>
              <a:r>
                <a:rPr lang="ja-JP" altLang="en-US" sz="923">
                  <a:solidFill>
                    <a:prstClr val="black">
                      <a:lumMod val="65000"/>
                      <a:lumOff val="35000"/>
                    </a:prstClr>
                  </a:solidFill>
                  <a:latin typeface="メイリオ" panose="020B0604030504040204" pitchFamily="50" charset="-128"/>
                  <a:ea typeface="メイリオ" panose="020B0604030504040204" pitchFamily="50" charset="-128"/>
                </a:rPr>
                <a:t>（奈良県宇陀市）</a:t>
              </a:r>
              <a:endParaRPr lang="en-US" altLang="ja-JP" sz="923">
                <a:solidFill>
                  <a:prstClr val="black">
                    <a:lumMod val="65000"/>
                    <a:lumOff val="35000"/>
                  </a:prstClr>
                </a:solidFill>
                <a:latin typeface="メイリオ" panose="020B0604030504040204" pitchFamily="50" charset="-128"/>
                <a:ea typeface="メイリオ" panose="020B0604030504040204" pitchFamily="50" charset="-128"/>
              </a:endParaRPr>
            </a:p>
            <a:p>
              <a:pPr defTabSz="840615" fontAlgn="auto">
                <a:spcBef>
                  <a:spcPts val="0"/>
                </a:spcBef>
                <a:spcAft>
                  <a:spcPts val="0"/>
                </a:spcAft>
                <a:defRPr/>
              </a:pPr>
              <a:r>
                <a:rPr lang="ja-JP" altLang="en-US" sz="1015" b="1">
                  <a:solidFill>
                    <a:prstClr val="black">
                      <a:lumMod val="65000"/>
                      <a:lumOff val="35000"/>
                    </a:prstClr>
                  </a:solidFill>
                  <a:latin typeface="メイリオ" panose="020B0604030504040204" pitchFamily="50" charset="-128"/>
                  <a:ea typeface="メイリオ" panose="020B0604030504040204" pitchFamily="50" charset="-128"/>
                </a:rPr>
                <a:t>㉓</a:t>
              </a:r>
              <a:r>
                <a:rPr lang="zh-TW" altLang="en-US" sz="1015" b="1">
                  <a:solidFill>
                    <a:prstClr val="black">
                      <a:lumMod val="65000"/>
                      <a:lumOff val="35000"/>
                    </a:prstClr>
                  </a:solidFill>
                  <a:latin typeface="メイリオ" panose="020B0604030504040204" pitchFamily="50" charset="-128"/>
                  <a:ea typeface="メイリオ" panose="020B0604030504040204" pitchFamily="50" charset="-128"/>
                </a:rPr>
                <a:t>金剛葛城山麓地区農泊事業推進協議会 </a:t>
              </a:r>
              <a:r>
                <a:rPr lang="ja-JP" altLang="en-US" sz="923">
                  <a:solidFill>
                    <a:prstClr val="black">
                      <a:lumMod val="65000"/>
                      <a:lumOff val="35000"/>
                    </a:prstClr>
                  </a:solidFill>
                  <a:latin typeface="メイリオ" panose="020B0604030504040204" pitchFamily="50" charset="-128"/>
                  <a:ea typeface="メイリオ" panose="020B0604030504040204" pitchFamily="50" charset="-128"/>
                </a:rPr>
                <a:t>（奈良県御所市）</a:t>
              </a:r>
              <a:endParaRPr lang="en-US" altLang="ja-JP" sz="923">
                <a:solidFill>
                  <a:prstClr val="black">
                    <a:lumMod val="65000"/>
                    <a:lumOff val="35000"/>
                  </a:prstClr>
                </a:solidFill>
                <a:latin typeface="メイリオ" panose="020B0604030504040204" pitchFamily="50" charset="-128"/>
                <a:ea typeface="メイリオ" panose="020B0604030504040204" pitchFamily="50" charset="-128"/>
              </a:endParaRPr>
            </a:p>
            <a:p>
              <a:pPr defTabSz="840615" fontAlgn="auto">
                <a:spcBef>
                  <a:spcPts val="0"/>
                </a:spcBef>
                <a:spcAft>
                  <a:spcPts val="0"/>
                </a:spcAft>
                <a:defRPr/>
              </a:pPr>
              <a:r>
                <a:rPr lang="ja-JP" altLang="en-US" sz="1015" b="1">
                  <a:solidFill>
                    <a:prstClr val="black">
                      <a:lumMod val="65000"/>
                      <a:lumOff val="35000"/>
                    </a:prstClr>
                  </a:solidFill>
                  <a:latin typeface="メイリオ" panose="020B0604030504040204" pitchFamily="50" charset="-128"/>
                  <a:ea typeface="メイリオ" panose="020B0604030504040204" pitchFamily="50" charset="-128"/>
                </a:rPr>
                <a:t>㉔</a:t>
              </a:r>
              <a:r>
                <a:rPr lang="zh-TW" altLang="en-US" sz="1015" b="1">
                  <a:solidFill>
                    <a:prstClr val="black">
                      <a:lumMod val="65000"/>
                      <a:lumOff val="35000"/>
                    </a:prstClr>
                  </a:solidFill>
                  <a:latin typeface="メイリオ" panose="020B0604030504040204" pitchFamily="50" charset="-128"/>
                  <a:ea typeface="メイリオ" panose="020B0604030504040204" pitchFamily="50" charset="-128"/>
                </a:rPr>
                <a:t>太田川流域農泊振興協議会 </a:t>
              </a:r>
              <a:r>
                <a:rPr lang="ja-JP" altLang="en-US" sz="923">
                  <a:solidFill>
                    <a:prstClr val="black">
                      <a:lumMod val="65000"/>
                      <a:lumOff val="35000"/>
                    </a:prstClr>
                  </a:solidFill>
                  <a:latin typeface="メイリオ" panose="020B0604030504040204" pitchFamily="50" charset="-128"/>
                  <a:ea typeface="メイリオ" panose="020B0604030504040204" pitchFamily="50" charset="-128"/>
                </a:rPr>
                <a:t>（和歌山県那智勝浦町）</a:t>
              </a:r>
              <a:endParaRPr lang="en-US" altLang="ja-JP" sz="923">
                <a:solidFill>
                  <a:prstClr val="black">
                    <a:lumMod val="65000"/>
                    <a:lumOff val="35000"/>
                  </a:prstClr>
                </a:solidFill>
                <a:latin typeface="メイリオ" panose="020B0604030504040204" pitchFamily="50" charset="-128"/>
                <a:ea typeface="メイリオ" panose="020B0604030504040204" pitchFamily="50" charset="-128"/>
              </a:endParaRPr>
            </a:p>
            <a:p>
              <a:pPr defTabSz="840615" fontAlgn="auto">
                <a:spcBef>
                  <a:spcPts val="0"/>
                </a:spcBef>
                <a:spcAft>
                  <a:spcPts val="0"/>
                </a:spcAft>
                <a:defRPr/>
              </a:pPr>
              <a:r>
                <a:rPr lang="ja-JP" altLang="en-US" sz="1015" b="1">
                  <a:solidFill>
                    <a:prstClr val="black">
                      <a:lumMod val="65000"/>
                      <a:lumOff val="35000"/>
                    </a:prstClr>
                  </a:solidFill>
                  <a:latin typeface="メイリオ" panose="020B0604030504040204" pitchFamily="50" charset="-128"/>
                  <a:ea typeface="メイリオ" panose="020B0604030504040204" pitchFamily="50" charset="-128"/>
                </a:rPr>
                <a:t>㉕にし阿波～剣山・吉野川観光圏協議会</a:t>
              </a:r>
              <a:endParaRPr lang="en-US" altLang="ja-JP" sz="1015" b="1">
                <a:solidFill>
                  <a:prstClr val="black">
                    <a:lumMod val="65000"/>
                    <a:lumOff val="35000"/>
                  </a:prstClr>
                </a:solidFill>
                <a:latin typeface="メイリオ" panose="020B0604030504040204" pitchFamily="50" charset="-128"/>
                <a:ea typeface="メイリオ" panose="020B0604030504040204" pitchFamily="50" charset="-128"/>
              </a:endParaRPr>
            </a:p>
            <a:p>
              <a:pPr defTabSz="840615" fontAlgn="auto">
                <a:spcBef>
                  <a:spcPts val="0"/>
                </a:spcBef>
                <a:spcAft>
                  <a:spcPts val="0"/>
                </a:spcAft>
                <a:defRPr/>
              </a:pPr>
              <a:r>
                <a:rPr lang="ja-JP" altLang="en-US" sz="1015" b="1">
                  <a:solidFill>
                    <a:prstClr val="black">
                      <a:lumMod val="65000"/>
                      <a:lumOff val="35000"/>
                    </a:prstClr>
                  </a:solidFill>
                  <a:latin typeface="メイリオ" panose="020B0604030504040204" pitchFamily="50" charset="-128"/>
                  <a:ea typeface="メイリオ" panose="020B0604030504040204" pitchFamily="50" charset="-128"/>
                </a:rPr>
                <a:t>　</a:t>
              </a:r>
              <a:r>
                <a:rPr lang="ja-JP" altLang="en-US" sz="923">
                  <a:solidFill>
                    <a:prstClr val="black">
                      <a:lumMod val="65000"/>
                      <a:lumOff val="35000"/>
                    </a:prstClr>
                  </a:solidFill>
                  <a:latin typeface="メイリオ" panose="020B0604030504040204" pitchFamily="50" charset="-128"/>
                  <a:ea typeface="メイリオ" panose="020B0604030504040204" pitchFamily="50" charset="-128"/>
                </a:rPr>
                <a:t>（徳島県美馬市・三好市・つるぎ町・東みよし町）</a:t>
              </a:r>
              <a:endParaRPr lang="en-US" altLang="ja-JP" sz="923">
                <a:solidFill>
                  <a:prstClr val="black">
                    <a:lumMod val="65000"/>
                    <a:lumOff val="35000"/>
                  </a:prstClr>
                </a:solidFill>
                <a:latin typeface="メイリオ" panose="020B0604030504040204" pitchFamily="50" charset="-128"/>
                <a:ea typeface="メイリオ" panose="020B0604030504040204" pitchFamily="50" charset="-128"/>
              </a:endParaRPr>
            </a:p>
            <a:p>
              <a:pPr defTabSz="840615" fontAlgn="auto">
                <a:spcBef>
                  <a:spcPts val="0"/>
                </a:spcBef>
                <a:spcAft>
                  <a:spcPts val="0"/>
                </a:spcAft>
                <a:defRPr/>
              </a:pPr>
              <a:r>
                <a:rPr lang="ja-JP" altLang="en-US" sz="1015" b="1">
                  <a:solidFill>
                    <a:prstClr val="black">
                      <a:lumMod val="65000"/>
                      <a:lumOff val="35000"/>
                    </a:prstClr>
                  </a:solidFill>
                  <a:latin typeface="メイリオ" panose="020B0604030504040204" pitchFamily="50" charset="-128"/>
                  <a:ea typeface="メイリオ" panose="020B0604030504040204" pitchFamily="50" charset="-128"/>
                </a:rPr>
                <a:t>㉖てしま農泊推進協議会 </a:t>
              </a:r>
              <a:r>
                <a:rPr lang="ja-JP" altLang="en-US" sz="923">
                  <a:solidFill>
                    <a:prstClr val="black">
                      <a:lumMod val="65000"/>
                      <a:lumOff val="35000"/>
                    </a:prstClr>
                  </a:solidFill>
                  <a:latin typeface="メイリオ" panose="020B0604030504040204" pitchFamily="50" charset="-128"/>
                  <a:ea typeface="メイリオ" panose="020B0604030504040204" pitchFamily="50" charset="-128"/>
                </a:rPr>
                <a:t>（香川県土庄町）</a:t>
              </a:r>
              <a:endParaRPr lang="en-US" altLang="ja-JP" sz="923">
                <a:solidFill>
                  <a:prstClr val="black">
                    <a:lumMod val="65000"/>
                    <a:lumOff val="35000"/>
                  </a:prstClr>
                </a:solidFill>
                <a:latin typeface="メイリオ" panose="020B0604030504040204" pitchFamily="50" charset="-128"/>
                <a:ea typeface="メイリオ" panose="020B0604030504040204" pitchFamily="50" charset="-128"/>
              </a:endParaRPr>
            </a:p>
            <a:p>
              <a:pPr defTabSz="840615" fontAlgn="auto">
                <a:spcBef>
                  <a:spcPts val="0"/>
                </a:spcBef>
                <a:spcAft>
                  <a:spcPts val="0"/>
                </a:spcAft>
                <a:defRPr/>
              </a:pPr>
              <a:r>
                <a:rPr lang="ja-JP" altLang="en-US" sz="1015" b="1">
                  <a:solidFill>
                    <a:prstClr val="black">
                      <a:lumMod val="65000"/>
                      <a:lumOff val="35000"/>
                    </a:prstClr>
                  </a:solidFill>
                  <a:latin typeface="メイリオ" panose="020B0604030504040204" pitchFamily="50" charset="-128"/>
                  <a:ea typeface="メイリオ" panose="020B0604030504040204" pitchFamily="50" charset="-128"/>
                </a:rPr>
                <a:t>㉗うきは中山間地区農泊推進協議会 </a:t>
              </a:r>
              <a:r>
                <a:rPr lang="ja-JP" altLang="en-US" sz="923">
                  <a:solidFill>
                    <a:prstClr val="black">
                      <a:lumMod val="65000"/>
                      <a:lumOff val="35000"/>
                    </a:prstClr>
                  </a:solidFill>
                  <a:latin typeface="メイリオ" panose="020B0604030504040204" pitchFamily="50" charset="-128"/>
                  <a:ea typeface="メイリオ" panose="020B0604030504040204" pitchFamily="50" charset="-128"/>
                </a:rPr>
                <a:t>（福岡県うきは市）</a:t>
              </a:r>
              <a:endParaRPr lang="en-US" altLang="ja-JP" sz="923">
                <a:solidFill>
                  <a:prstClr val="black">
                    <a:lumMod val="65000"/>
                    <a:lumOff val="35000"/>
                  </a:prstClr>
                </a:solidFill>
                <a:latin typeface="メイリオ" panose="020B0604030504040204" pitchFamily="50" charset="-128"/>
                <a:ea typeface="メイリオ" panose="020B0604030504040204" pitchFamily="50" charset="-128"/>
              </a:endParaRPr>
            </a:p>
            <a:p>
              <a:pPr defTabSz="840615" fontAlgn="auto">
                <a:spcBef>
                  <a:spcPts val="0"/>
                </a:spcBef>
                <a:spcAft>
                  <a:spcPts val="0"/>
                </a:spcAft>
                <a:defRPr/>
              </a:pPr>
              <a:r>
                <a:rPr lang="ja-JP" altLang="en-US" sz="1015" b="1">
                  <a:solidFill>
                    <a:prstClr val="black">
                      <a:lumMod val="65000"/>
                      <a:lumOff val="35000"/>
                    </a:prstClr>
                  </a:solidFill>
                  <a:latin typeface="メイリオ" panose="020B0604030504040204" pitchFamily="50" charset="-128"/>
                  <a:ea typeface="メイリオ" panose="020B0604030504040204" pitchFamily="50" charset="-128"/>
                </a:rPr>
                <a:t>㉘</a:t>
              </a:r>
              <a:r>
                <a:rPr lang="zh-TW" altLang="en-US" sz="1015" b="1">
                  <a:solidFill>
                    <a:prstClr val="black">
                      <a:lumMod val="65000"/>
                      <a:lumOff val="35000"/>
                    </a:prstClr>
                  </a:solidFill>
                  <a:latin typeface="メイリオ" panose="020B0604030504040204" pitchFamily="50" charset="-128"/>
                  <a:ea typeface="メイリオ" panose="020B0604030504040204" pitchFamily="50" charset="-128"/>
                </a:rPr>
                <a:t>山都農泊協議会 </a:t>
              </a:r>
              <a:r>
                <a:rPr lang="ja-JP" altLang="en-US" sz="923">
                  <a:solidFill>
                    <a:prstClr val="black">
                      <a:lumMod val="65000"/>
                      <a:lumOff val="35000"/>
                    </a:prstClr>
                  </a:solidFill>
                  <a:latin typeface="メイリオ" panose="020B0604030504040204" pitchFamily="50" charset="-128"/>
                  <a:ea typeface="メイリオ" panose="020B0604030504040204" pitchFamily="50" charset="-128"/>
                </a:rPr>
                <a:t>（熊本県山都町）</a:t>
              </a:r>
              <a:endParaRPr lang="en-US" altLang="ja-JP" sz="923">
                <a:solidFill>
                  <a:prstClr val="black">
                    <a:lumMod val="65000"/>
                    <a:lumOff val="35000"/>
                  </a:prstClr>
                </a:solidFill>
                <a:latin typeface="メイリオ" panose="020B0604030504040204" pitchFamily="50" charset="-128"/>
                <a:ea typeface="メイリオ" panose="020B0604030504040204" pitchFamily="50" charset="-128"/>
              </a:endParaRPr>
            </a:p>
            <a:p>
              <a:pPr defTabSz="840615" fontAlgn="auto">
                <a:spcBef>
                  <a:spcPts val="0"/>
                </a:spcBef>
                <a:spcAft>
                  <a:spcPts val="0"/>
                </a:spcAft>
                <a:defRPr/>
              </a:pPr>
              <a:endParaRPr lang="en-US" altLang="ja-JP" sz="923">
                <a:solidFill>
                  <a:prstClr val="black">
                    <a:lumMod val="65000"/>
                    <a:lumOff val="35000"/>
                  </a:prstClr>
                </a:solidFill>
                <a:latin typeface="メイリオ" panose="020B0604030504040204" pitchFamily="50" charset="-128"/>
                <a:ea typeface="メイリオ" panose="020B0604030504040204" pitchFamily="50" charset="-128"/>
              </a:endParaRPr>
            </a:p>
            <a:p>
              <a:pPr defTabSz="840615" fontAlgn="auto">
                <a:spcBef>
                  <a:spcPts val="0"/>
                </a:spcBef>
                <a:spcAft>
                  <a:spcPts val="0"/>
                </a:spcAft>
                <a:defRPr/>
              </a:pPr>
              <a:endParaRPr lang="en-US" altLang="ja-JP" sz="923">
                <a:solidFill>
                  <a:prstClr val="black">
                    <a:lumMod val="65000"/>
                    <a:lumOff val="35000"/>
                  </a:prstClr>
                </a:solidFill>
                <a:latin typeface="メイリオ" panose="020B0604030504040204" pitchFamily="50" charset="-128"/>
                <a:ea typeface="メイリオ" panose="020B0604030504040204" pitchFamily="50" charset="-128"/>
              </a:endParaRPr>
            </a:p>
          </p:txBody>
        </p:sp>
        <p:sp>
          <p:nvSpPr>
            <p:cNvPr id="15" name="テキスト ボックス 14">
              <a:extLst>
                <a:ext uri="{FF2B5EF4-FFF2-40B4-BE49-F238E27FC236}">
                  <a16:creationId xmlns:a16="http://schemas.microsoft.com/office/drawing/2014/main" id="{4304C2E8-24E5-4163-2C86-7834C11605D8}"/>
                </a:ext>
              </a:extLst>
            </p:cNvPr>
            <p:cNvSpPr txBox="1"/>
            <p:nvPr/>
          </p:nvSpPr>
          <p:spPr>
            <a:xfrm>
              <a:off x="179507" y="0"/>
              <a:ext cx="8730368" cy="356009"/>
            </a:xfrm>
            <a:prstGeom prst="rect">
              <a:avLst/>
            </a:prstGeom>
            <a:noFill/>
          </p:spPr>
          <p:txBody>
            <a:bodyPr wrap="square" lIns="65731" tIns="43821" rIns="65731" bIns="21910" rtlCol="0">
              <a:spAutoFit/>
            </a:bodyPr>
            <a:lstStyle/>
            <a:p>
              <a:pPr algn="ctr" defTabSz="777356" fontAlgn="auto">
                <a:spcBef>
                  <a:spcPts val="0"/>
                </a:spcBef>
                <a:spcAft>
                  <a:spcPts val="0"/>
                </a:spcAft>
                <a:defRPr/>
              </a:pPr>
              <a:r>
                <a:rPr lang="ja-JP" altLang="en-US" sz="1704" b="1">
                  <a:solidFill>
                    <a:prstClr val="black"/>
                  </a:solidFill>
                  <a:latin typeface="Meiryo UI" panose="020B0604030504040204" pitchFamily="50" charset="-128"/>
                  <a:ea typeface="Meiryo UI" panose="020B0604030504040204" pitchFamily="50" charset="-128"/>
                </a:rPr>
                <a:t>「農泊インバウンド受入促進重点地域」 選定地域一覧（一次公募結果）</a:t>
              </a:r>
            </a:p>
          </p:txBody>
        </p:sp>
        <p:cxnSp>
          <p:nvCxnSpPr>
            <p:cNvPr id="16" name="直線コネクタ 15">
              <a:extLst>
                <a:ext uri="{FF2B5EF4-FFF2-40B4-BE49-F238E27FC236}">
                  <a16:creationId xmlns:a16="http://schemas.microsoft.com/office/drawing/2014/main" id="{7EB0D057-CA5C-D01D-87FC-D25C02DDE617}"/>
                </a:ext>
              </a:extLst>
            </p:cNvPr>
            <p:cNvCxnSpPr/>
            <p:nvPr/>
          </p:nvCxnSpPr>
          <p:spPr>
            <a:xfrm>
              <a:off x="250556" y="614199"/>
              <a:ext cx="4829065" cy="0"/>
            </a:xfrm>
            <a:prstGeom prst="line">
              <a:avLst/>
            </a:prstGeom>
            <a:ln w="82550" cmpd="thickThi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97A479F7-D293-C66A-C321-2DDE4072E6F2}"/>
                </a:ext>
              </a:extLst>
            </p:cNvPr>
            <p:cNvCxnSpPr>
              <a:cxnSpLocks/>
            </p:cNvCxnSpPr>
            <p:nvPr/>
          </p:nvCxnSpPr>
          <p:spPr>
            <a:xfrm>
              <a:off x="250556" y="5825335"/>
              <a:ext cx="2681484" cy="0"/>
            </a:xfrm>
            <a:prstGeom prst="line">
              <a:avLst/>
            </a:prstGeom>
            <a:ln w="82550" cmpd="thinThick">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Oval 218">
              <a:extLst>
                <a:ext uri="{FF2B5EF4-FFF2-40B4-BE49-F238E27FC236}">
                  <a16:creationId xmlns:a16="http://schemas.microsoft.com/office/drawing/2014/main" id="{BB712B25-7358-75EB-1754-F7DD4598E7D6}"/>
                </a:ext>
              </a:extLst>
            </p:cNvPr>
            <p:cNvSpPr>
              <a:spLocks noChangeArrowheads="1"/>
            </p:cNvSpPr>
            <p:nvPr/>
          </p:nvSpPr>
          <p:spPr bwMode="auto">
            <a:xfrm>
              <a:off x="7300254" y="3938832"/>
              <a:ext cx="147091" cy="128912"/>
            </a:xfrm>
            <a:prstGeom prst="ellipse">
              <a:avLst/>
            </a:prstGeom>
            <a:solidFill>
              <a:srgbClr val="00CC99"/>
            </a:solidFill>
            <a:ln w="9525">
              <a:solidFill>
                <a:srgbClr val="0070C0"/>
              </a:solidFill>
              <a:round/>
              <a:headEnd/>
              <a:tailEnd/>
            </a:ln>
          </p:spPr>
          <p:txBody>
            <a:bodyPr wrap="none" lIns="0" tIns="0" rIns="0" bIns="0" anchor="ctr" anchorCtr="1"/>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defTabSz="765583" fontAlgn="auto">
                <a:spcAft>
                  <a:spcPts val="0"/>
                </a:spcAft>
                <a:defRPr/>
              </a:pPr>
              <a:r>
                <a:rPr lang="en-US" altLang="ja-JP" sz="554" b="1">
                  <a:solidFill>
                    <a:prstClr val="white"/>
                  </a:solidFill>
                  <a:latin typeface="Arial" charset="0"/>
                  <a:ea typeface="ＭＳ Ｐゴシック" charset="-128"/>
                </a:rPr>
                <a:t>02</a:t>
              </a:r>
            </a:p>
          </p:txBody>
        </p:sp>
        <p:sp>
          <p:nvSpPr>
            <p:cNvPr id="7" name="Oval 218">
              <a:extLst>
                <a:ext uri="{FF2B5EF4-FFF2-40B4-BE49-F238E27FC236}">
                  <a16:creationId xmlns:a16="http://schemas.microsoft.com/office/drawing/2014/main" id="{2FC93805-35F7-BC34-7CA7-A0FD6ECFB185}"/>
                </a:ext>
              </a:extLst>
            </p:cNvPr>
            <p:cNvSpPr>
              <a:spLocks noChangeArrowheads="1"/>
            </p:cNvSpPr>
            <p:nvPr/>
          </p:nvSpPr>
          <p:spPr bwMode="auto">
            <a:xfrm>
              <a:off x="7005770" y="3451801"/>
              <a:ext cx="147091" cy="128912"/>
            </a:xfrm>
            <a:prstGeom prst="ellipse">
              <a:avLst/>
            </a:prstGeom>
            <a:solidFill>
              <a:srgbClr val="00CC99"/>
            </a:solidFill>
            <a:ln w="9525">
              <a:solidFill>
                <a:srgbClr val="0070C0"/>
              </a:solidFill>
              <a:round/>
              <a:headEnd/>
              <a:tailEnd/>
            </a:ln>
          </p:spPr>
          <p:txBody>
            <a:bodyPr wrap="none" lIns="0" tIns="0" rIns="0" bIns="0" anchor="ctr" anchorCtr="1"/>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defTabSz="765583" fontAlgn="auto">
                <a:spcAft>
                  <a:spcPts val="0"/>
                </a:spcAft>
                <a:defRPr/>
              </a:pPr>
              <a:r>
                <a:rPr lang="en-US" altLang="ja-JP" sz="554" b="1">
                  <a:solidFill>
                    <a:prstClr val="white"/>
                  </a:solidFill>
                  <a:latin typeface="Arial" charset="0"/>
                  <a:ea typeface="ＭＳ Ｐゴシック" charset="-128"/>
                </a:rPr>
                <a:t>03</a:t>
              </a:r>
            </a:p>
          </p:txBody>
        </p:sp>
        <p:sp>
          <p:nvSpPr>
            <p:cNvPr id="8" name="Oval 218">
              <a:extLst>
                <a:ext uri="{FF2B5EF4-FFF2-40B4-BE49-F238E27FC236}">
                  <a16:creationId xmlns:a16="http://schemas.microsoft.com/office/drawing/2014/main" id="{AC6E5E8A-3D5E-4EF6-9511-30BAA741C943}"/>
                </a:ext>
              </a:extLst>
            </p:cNvPr>
            <p:cNvSpPr>
              <a:spLocks noChangeArrowheads="1"/>
            </p:cNvSpPr>
            <p:nvPr/>
          </p:nvSpPr>
          <p:spPr bwMode="auto">
            <a:xfrm>
              <a:off x="6895642" y="4497490"/>
              <a:ext cx="147091" cy="128912"/>
            </a:xfrm>
            <a:prstGeom prst="ellipse">
              <a:avLst/>
            </a:prstGeom>
            <a:solidFill>
              <a:srgbClr val="00CC99"/>
            </a:solidFill>
            <a:ln w="9525">
              <a:solidFill>
                <a:srgbClr val="0070C0"/>
              </a:solidFill>
              <a:round/>
              <a:headEnd/>
              <a:tailEnd/>
            </a:ln>
          </p:spPr>
          <p:txBody>
            <a:bodyPr wrap="none" lIns="0" tIns="0" rIns="0" bIns="0" anchor="ctr" anchorCtr="1"/>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defTabSz="765583" fontAlgn="auto">
                <a:spcAft>
                  <a:spcPts val="0"/>
                </a:spcAft>
                <a:defRPr/>
              </a:pPr>
              <a:r>
                <a:rPr lang="en-US" altLang="ja-JP" sz="554" b="1">
                  <a:solidFill>
                    <a:prstClr val="white"/>
                  </a:solidFill>
                  <a:latin typeface="Arial" charset="0"/>
                  <a:ea typeface="ＭＳ Ｐゴシック" charset="-128"/>
                </a:rPr>
                <a:t>04</a:t>
              </a:r>
            </a:p>
          </p:txBody>
        </p:sp>
        <p:sp>
          <p:nvSpPr>
            <p:cNvPr id="9" name="Oval 218">
              <a:extLst>
                <a:ext uri="{FF2B5EF4-FFF2-40B4-BE49-F238E27FC236}">
                  <a16:creationId xmlns:a16="http://schemas.microsoft.com/office/drawing/2014/main" id="{047A6191-520A-952D-650F-346A0F6E598E}"/>
                </a:ext>
              </a:extLst>
            </p:cNvPr>
            <p:cNvSpPr>
              <a:spLocks noChangeArrowheads="1"/>
            </p:cNvSpPr>
            <p:nvPr/>
          </p:nvSpPr>
          <p:spPr bwMode="auto">
            <a:xfrm>
              <a:off x="7372099" y="4939124"/>
              <a:ext cx="147091" cy="128912"/>
            </a:xfrm>
            <a:prstGeom prst="ellipse">
              <a:avLst/>
            </a:prstGeom>
            <a:solidFill>
              <a:srgbClr val="00CC99"/>
            </a:solidFill>
            <a:ln w="9525">
              <a:solidFill>
                <a:srgbClr val="0070C0"/>
              </a:solidFill>
              <a:round/>
              <a:headEnd/>
              <a:tailEnd/>
            </a:ln>
          </p:spPr>
          <p:txBody>
            <a:bodyPr wrap="none" lIns="0" tIns="0" rIns="0" bIns="0" anchor="ctr" anchorCtr="1"/>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defTabSz="765583" fontAlgn="auto">
                <a:spcAft>
                  <a:spcPts val="0"/>
                </a:spcAft>
                <a:defRPr/>
              </a:pPr>
              <a:r>
                <a:rPr lang="en-US" altLang="ja-JP" sz="554" b="1">
                  <a:solidFill>
                    <a:prstClr val="white"/>
                  </a:solidFill>
                  <a:latin typeface="Arial" charset="0"/>
                  <a:ea typeface="ＭＳ Ｐゴシック" charset="-128"/>
                </a:rPr>
                <a:t>05</a:t>
              </a:r>
            </a:p>
          </p:txBody>
        </p:sp>
        <p:sp>
          <p:nvSpPr>
            <p:cNvPr id="10" name="Oval 218">
              <a:extLst>
                <a:ext uri="{FF2B5EF4-FFF2-40B4-BE49-F238E27FC236}">
                  <a16:creationId xmlns:a16="http://schemas.microsoft.com/office/drawing/2014/main" id="{846A4996-0E72-2703-3DF9-C6BA2A007F6F}"/>
                </a:ext>
              </a:extLst>
            </p:cNvPr>
            <p:cNvSpPr>
              <a:spLocks noChangeArrowheads="1"/>
            </p:cNvSpPr>
            <p:nvPr/>
          </p:nvSpPr>
          <p:spPr bwMode="auto">
            <a:xfrm>
              <a:off x="7440881" y="4749360"/>
              <a:ext cx="147091" cy="128912"/>
            </a:xfrm>
            <a:prstGeom prst="ellipse">
              <a:avLst/>
            </a:prstGeom>
            <a:solidFill>
              <a:srgbClr val="00CC99"/>
            </a:solidFill>
            <a:ln w="9525">
              <a:solidFill>
                <a:srgbClr val="0070C0"/>
              </a:solidFill>
              <a:round/>
              <a:headEnd/>
              <a:tailEnd/>
            </a:ln>
          </p:spPr>
          <p:txBody>
            <a:bodyPr wrap="none" lIns="0" tIns="0" rIns="0" bIns="0" anchor="ctr" anchorCtr="1"/>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defTabSz="765583" fontAlgn="auto">
                <a:spcAft>
                  <a:spcPts val="0"/>
                </a:spcAft>
                <a:defRPr/>
              </a:pPr>
              <a:r>
                <a:rPr lang="en-US" altLang="ja-JP" sz="554" b="1">
                  <a:solidFill>
                    <a:prstClr val="white"/>
                  </a:solidFill>
                  <a:latin typeface="Arial" charset="0"/>
                  <a:ea typeface="ＭＳ Ｐゴシック" charset="-128"/>
                </a:rPr>
                <a:t>06</a:t>
              </a:r>
            </a:p>
          </p:txBody>
        </p:sp>
        <p:cxnSp>
          <p:nvCxnSpPr>
            <p:cNvPr id="20" name="直線コネクタ 19">
              <a:extLst>
                <a:ext uri="{FF2B5EF4-FFF2-40B4-BE49-F238E27FC236}">
                  <a16:creationId xmlns:a16="http://schemas.microsoft.com/office/drawing/2014/main" id="{47871505-C239-DA45-6243-CA97335D1CFD}"/>
                </a:ext>
              </a:extLst>
            </p:cNvPr>
            <p:cNvCxnSpPr>
              <a:cxnSpLocks/>
            </p:cNvCxnSpPr>
            <p:nvPr/>
          </p:nvCxnSpPr>
          <p:spPr>
            <a:xfrm flipH="1">
              <a:off x="6810375" y="4803129"/>
              <a:ext cx="630506" cy="0"/>
            </a:xfrm>
            <a:prstGeom prst="line">
              <a:avLst/>
            </a:prstGeom>
            <a:ln w="0">
              <a:solidFill>
                <a:srgbClr val="002060"/>
              </a:solidFill>
              <a:round/>
              <a:headEnd type="none"/>
              <a:tailEnd type="oval" w="sm" len="sm"/>
            </a:ln>
          </p:spPr>
          <p:style>
            <a:lnRef idx="1">
              <a:schemeClr val="accent1"/>
            </a:lnRef>
            <a:fillRef idx="0">
              <a:schemeClr val="accent1"/>
            </a:fillRef>
            <a:effectRef idx="0">
              <a:schemeClr val="accent1"/>
            </a:effectRef>
            <a:fontRef idx="minor">
              <a:schemeClr val="tx1"/>
            </a:fontRef>
          </p:style>
        </p:cxnSp>
        <p:sp>
          <p:nvSpPr>
            <p:cNvPr id="25" name="Oval 218">
              <a:extLst>
                <a:ext uri="{FF2B5EF4-FFF2-40B4-BE49-F238E27FC236}">
                  <a16:creationId xmlns:a16="http://schemas.microsoft.com/office/drawing/2014/main" id="{D32A0DE7-4F38-1AAA-186D-EE13B3107BB5}"/>
                </a:ext>
              </a:extLst>
            </p:cNvPr>
            <p:cNvSpPr>
              <a:spLocks noChangeArrowheads="1"/>
            </p:cNvSpPr>
            <p:nvPr/>
          </p:nvSpPr>
          <p:spPr bwMode="auto">
            <a:xfrm>
              <a:off x="6779229" y="5003580"/>
              <a:ext cx="147091" cy="128912"/>
            </a:xfrm>
            <a:prstGeom prst="ellipse">
              <a:avLst/>
            </a:prstGeom>
            <a:solidFill>
              <a:srgbClr val="00CC99"/>
            </a:solidFill>
            <a:ln w="9525">
              <a:solidFill>
                <a:srgbClr val="0070C0"/>
              </a:solidFill>
              <a:round/>
              <a:headEnd/>
              <a:tailEnd/>
            </a:ln>
          </p:spPr>
          <p:txBody>
            <a:bodyPr wrap="none" lIns="0" tIns="0" rIns="0" bIns="0" anchor="ctr" anchorCtr="1"/>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defTabSz="765583" fontAlgn="auto">
                <a:spcAft>
                  <a:spcPts val="0"/>
                </a:spcAft>
                <a:defRPr/>
              </a:pPr>
              <a:r>
                <a:rPr lang="en-US" altLang="ja-JP" sz="554" b="1">
                  <a:solidFill>
                    <a:prstClr val="white"/>
                  </a:solidFill>
                  <a:latin typeface="Arial" charset="0"/>
                  <a:ea typeface="ＭＳ Ｐゴシック" charset="-128"/>
                </a:rPr>
                <a:t>07</a:t>
              </a:r>
            </a:p>
          </p:txBody>
        </p:sp>
        <p:sp>
          <p:nvSpPr>
            <p:cNvPr id="26" name="Oval 218">
              <a:extLst>
                <a:ext uri="{FF2B5EF4-FFF2-40B4-BE49-F238E27FC236}">
                  <a16:creationId xmlns:a16="http://schemas.microsoft.com/office/drawing/2014/main" id="{947853E1-A8FE-D9CD-241A-7016CEA4C196}"/>
                </a:ext>
              </a:extLst>
            </p:cNvPr>
            <p:cNvSpPr>
              <a:spLocks noChangeArrowheads="1"/>
            </p:cNvSpPr>
            <p:nvPr/>
          </p:nvSpPr>
          <p:spPr bwMode="auto">
            <a:xfrm>
              <a:off x="6519514" y="4939124"/>
              <a:ext cx="147091" cy="128912"/>
            </a:xfrm>
            <a:prstGeom prst="ellipse">
              <a:avLst/>
            </a:prstGeom>
            <a:solidFill>
              <a:srgbClr val="00CC99"/>
            </a:solidFill>
            <a:ln w="9525">
              <a:solidFill>
                <a:srgbClr val="0070C0"/>
              </a:solidFill>
              <a:round/>
              <a:headEnd/>
              <a:tailEnd/>
            </a:ln>
          </p:spPr>
          <p:txBody>
            <a:bodyPr wrap="none" lIns="0" tIns="0" rIns="0" bIns="0" anchor="ctr" anchorCtr="1"/>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defTabSz="765583" fontAlgn="auto">
                <a:spcAft>
                  <a:spcPts val="0"/>
                </a:spcAft>
                <a:defRPr/>
              </a:pPr>
              <a:r>
                <a:rPr lang="en-US" altLang="ja-JP" sz="554" b="1">
                  <a:solidFill>
                    <a:prstClr val="white"/>
                  </a:solidFill>
                  <a:latin typeface="Arial" charset="0"/>
                  <a:ea typeface="ＭＳ Ｐゴシック" charset="-128"/>
                </a:rPr>
                <a:t>08</a:t>
              </a:r>
            </a:p>
          </p:txBody>
        </p:sp>
        <p:sp>
          <p:nvSpPr>
            <p:cNvPr id="27" name="Oval 218">
              <a:extLst>
                <a:ext uri="{FF2B5EF4-FFF2-40B4-BE49-F238E27FC236}">
                  <a16:creationId xmlns:a16="http://schemas.microsoft.com/office/drawing/2014/main" id="{082DB771-EEF0-A3C1-2039-1B2B1BBFD030}"/>
                </a:ext>
              </a:extLst>
            </p:cNvPr>
            <p:cNvSpPr>
              <a:spLocks noChangeArrowheads="1"/>
            </p:cNvSpPr>
            <p:nvPr/>
          </p:nvSpPr>
          <p:spPr bwMode="auto">
            <a:xfrm>
              <a:off x="6279339" y="4874668"/>
              <a:ext cx="147091" cy="128912"/>
            </a:xfrm>
            <a:prstGeom prst="ellipse">
              <a:avLst/>
            </a:prstGeom>
            <a:solidFill>
              <a:srgbClr val="00CC99"/>
            </a:solidFill>
            <a:ln w="9525">
              <a:solidFill>
                <a:srgbClr val="0070C0"/>
              </a:solidFill>
              <a:round/>
              <a:headEnd/>
              <a:tailEnd/>
            </a:ln>
          </p:spPr>
          <p:txBody>
            <a:bodyPr wrap="none" lIns="0" tIns="0" rIns="0" bIns="0" anchor="ctr" anchorCtr="1"/>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defTabSz="765583" fontAlgn="auto">
                <a:spcAft>
                  <a:spcPts val="0"/>
                </a:spcAft>
                <a:defRPr/>
              </a:pPr>
              <a:r>
                <a:rPr lang="en-US" altLang="ja-JP" sz="554" b="1">
                  <a:solidFill>
                    <a:prstClr val="white"/>
                  </a:solidFill>
                  <a:latin typeface="Arial" charset="0"/>
                  <a:ea typeface="ＭＳ Ｐゴシック" charset="-128"/>
                </a:rPr>
                <a:t>09</a:t>
              </a:r>
            </a:p>
          </p:txBody>
        </p:sp>
        <p:sp>
          <p:nvSpPr>
            <p:cNvPr id="28" name="Oval 218">
              <a:extLst>
                <a:ext uri="{FF2B5EF4-FFF2-40B4-BE49-F238E27FC236}">
                  <a16:creationId xmlns:a16="http://schemas.microsoft.com/office/drawing/2014/main" id="{8F0EB01C-67FD-5B4E-C336-990DBA14752D}"/>
                </a:ext>
              </a:extLst>
            </p:cNvPr>
            <p:cNvSpPr>
              <a:spLocks noChangeArrowheads="1"/>
            </p:cNvSpPr>
            <p:nvPr/>
          </p:nvSpPr>
          <p:spPr bwMode="auto">
            <a:xfrm>
              <a:off x="6482742" y="4724384"/>
              <a:ext cx="147091" cy="128912"/>
            </a:xfrm>
            <a:prstGeom prst="ellipse">
              <a:avLst/>
            </a:prstGeom>
            <a:solidFill>
              <a:srgbClr val="00CC99"/>
            </a:solidFill>
            <a:ln w="9525">
              <a:solidFill>
                <a:srgbClr val="0070C0"/>
              </a:solidFill>
              <a:round/>
              <a:headEnd/>
              <a:tailEnd/>
            </a:ln>
          </p:spPr>
          <p:txBody>
            <a:bodyPr wrap="none" lIns="0" tIns="0" rIns="0" bIns="0" anchor="ctr" anchorCtr="1"/>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defTabSz="765583" fontAlgn="auto">
                <a:spcAft>
                  <a:spcPts val="0"/>
                </a:spcAft>
                <a:defRPr/>
              </a:pPr>
              <a:r>
                <a:rPr lang="en-US" altLang="ja-JP" sz="554" b="1">
                  <a:solidFill>
                    <a:prstClr val="white"/>
                  </a:solidFill>
                  <a:latin typeface="Arial" charset="0"/>
                  <a:ea typeface="ＭＳ Ｐゴシック" charset="-128"/>
                </a:rPr>
                <a:t>10</a:t>
              </a:r>
            </a:p>
          </p:txBody>
        </p:sp>
        <p:sp>
          <p:nvSpPr>
            <p:cNvPr id="29" name="Oval 218">
              <a:extLst>
                <a:ext uri="{FF2B5EF4-FFF2-40B4-BE49-F238E27FC236}">
                  <a16:creationId xmlns:a16="http://schemas.microsoft.com/office/drawing/2014/main" id="{781F7894-0B95-88D1-B302-E49A584248F5}"/>
                </a:ext>
              </a:extLst>
            </p:cNvPr>
            <p:cNvSpPr>
              <a:spLocks noChangeArrowheads="1"/>
            </p:cNvSpPr>
            <p:nvPr/>
          </p:nvSpPr>
          <p:spPr bwMode="auto">
            <a:xfrm>
              <a:off x="6593060" y="5068036"/>
              <a:ext cx="147091" cy="128912"/>
            </a:xfrm>
            <a:prstGeom prst="ellipse">
              <a:avLst/>
            </a:prstGeom>
            <a:solidFill>
              <a:srgbClr val="00CC99"/>
            </a:solidFill>
            <a:ln w="9525">
              <a:solidFill>
                <a:srgbClr val="0070C0"/>
              </a:solidFill>
              <a:round/>
              <a:headEnd/>
              <a:tailEnd/>
            </a:ln>
          </p:spPr>
          <p:txBody>
            <a:bodyPr wrap="none" lIns="0" tIns="0" rIns="0" bIns="0" anchor="ctr" anchorCtr="1"/>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defTabSz="765583" fontAlgn="auto">
                <a:spcAft>
                  <a:spcPts val="0"/>
                </a:spcAft>
                <a:defRPr/>
              </a:pPr>
              <a:r>
                <a:rPr lang="en-US" altLang="ja-JP" sz="554" b="1">
                  <a:solidFill>
                    <a:prstClr val="white"/>
                  </a:solidFill>
                  <a:latin typeface="Arial" charset="0"/>
                  <a:ea typeface="ＭＳ Ｐゴシック" charset="-128"/>
                </a:rPr>
                <a:t>11</a:t>
              </a:r>
            </a:p>
          </p:txBody>
        </p:sp>
        <p:sp>
          <p:nvSpPr>
            <p:cNvPr id="30" name="Oval 218">
              <a:extLst>
                <a:ext uri="{FF2B5EF4-FFF2-40B4-BE49-F238E27FC236}">
                  <a16:creationId xmlns:a16="http://schemas.microsoft.com/office/drawing/2014/main" id="{8DA13B1C-07E4-ECC5-AFE7-736BFF67A6F1}"/>
                </a:ext>
              </a:extLst>
            </p:cNvPr>
            <p:cNvSpPr>
              <a:spLocks noChangeArrowheads="1"/>
            </p:cNvSpPr>
            <p:nvPr/>
          </p:nvSpPr>
          <p:spPr bwMode="auto">
            <a:xfrm>
              <a:off x="6551754" y="4214535"/>
              <a:ext cx="147091" cy="128912"/>
            </a:xfrm>
            <a:prstGeom prst="ellipse">
              <a:avLst/>
            </a:prstGeom>
            <a:solidFill>
              <a:srgbClr val="00CC99"/>
            </a:solidFill>
            <a:ln w="9525">
              <a:solidFill>
                <a:srgbClr val="0070C0"/>
              </a:solidFill>
              <a:round/>
              <a:headEnd/>
              <a:tailEnd/>
            </a:ln>
          </p:spPr>
          <p:txBody>
            <a:bodyPr wrap="none" lIns="0" tIns="0" rIns="0" bIns="0" anchor="ctr" anchorCtr="1"/>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defTabSz="765583" fontAlgn="auto">
                <a:spcAft>
                  <a:spcPts val="0"/>
                </a:spcAft>
                <a:defRPr/>
              </a:pPr>
              <a:r>
                <a:rPr lang="en-US" altLang="ja-JP" sz="554" b="1">
                  <a:solidFill>
                    <a:prstClr val="white"/>
                  </a:solidFill>
                  <a:latin typeface="Arial" charset="0"/>
                  <a:ea typeface="ＭＳ Ｐゴシック" charset="-128"/>
                </a:rPr>
                <a:t>12</a:t>
              </a:r>
            </a:p>
          </p:txBody>
        </p:sp>
        <p:sp>
          <p:nvSpPr>
            <p:cNvPr id="31" name="Oval 218">
              <a:extLst>
                <a:ext uri="{FF2B5EF4-FFF2-40B4-BE49-F238E27FC236}">
                  <a16:creationId xmlns:a16="http://schemas.microsoft.com/office/drawing/2014/main" id="{C51EDE6C-2F72-3562-0F73-43A1524B099F}"/>
                </a:ext>
              </a:extLst>
            </p:cNvPr>
            <p:cNvSpPr>
              <a:spLocks noChangeArrowheads="1"/>
            </p:cNvSpPr>
            <p:nvPr/>
          </p:nvSpPr>
          <p:spPr bwMode="auto">
            <a:xfrm>
              <a:off x="6135860" y="4412716"/>
              <a:ext cx="147091" cy="128912"/>
            </a:xfrm>
            <a:prstGeom prst="ellipse">
              <a:avLst/>
            </a:prstGeom>
            <a:solidFill>
              <a:srgbClr val="00CC99"/>
            </a:solidFill>
            <a:ln w="9525">
              <a:solidFill>
                <a:srgbClr val="0070C0"/>
              </a:solidFill>
              <a:round/>
              <a:headEnd/>
              <a:tailEnd/>
            </a:ln>
          </p:spPr>
          <p:txBody>
            <a:bodyPr wrap="none" lIns="0" tIns="0" rIns="0" bIns="0" anchor="ctr" anchorCtr="1"/>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defTabSz="765583" fontAlgn="auto">
                <a:spcAft>
                  <a:spcPts val="0"/>
                </a:spcAft>
                <a:defRPr/>
              </a:pPr>
              <a:r>
                <a:rPr lang="en-US" altLang="ja-JP" sz="554" b="1">
                  <a:solidFill>
                    <a:prstClr val="white"/>
                  </a:solidFill>
                  <a:latin typeface="Arial" charset="0"/>
                  <a:ea typeface="ＭＳ Ｐゴシック" charset="-128"/>
                </a:rPr>
                <a:t>13</a:t>
              </a:r>
            </a:p>
          </p:txBody>
        </p:sp>
        <p:sp>
          <p:nvSpPr>
            <p:cNvPr id="32" name="Oval 218">
              <a:extLst>
                <a:ext uri="{FF2B5EF4-FFF2-40B4-BE49-F238E27FC236}">
                  <a16:creationId xmlns:a16="http://schemas.microsoft.com/office/drawing/2014/main" id="{7ED7C7A8-3EBE-0C70-1870-7D3DC4684AD6}"/>
                </a:ext>
              </a:extLst>
            </p:cNvPr>
            <p:cNvSpPr>
              <a:spLocks noChangeArrowheads="1"/>
            </p:cNvSpPr>
            <p:nvPr/>
          </p:nvSpPr>
          <p:spPr bwMode="auto">
            <a:xfrm>
              <a:off x="6092961" y="4572108"/>
              <a:ext cx="147091" cy="128912"/>
            </a:xfrm>
            <a:prstGeom prst="ellipse">
              <a:avLst/>
            </a:prstGeom>
            <a:solidFill>
              <a:srgbClr val="00CC99"/>
            </a:solidFill>
            <a:ln w="9525">
              <a:solidFill>
                <a:srgbClr val="0070C0"/>
              </a:solidFill>
              <a:round/>
              <a:headEnd/>
              <a:tailEnd/>
            </a:ln>
          </p:spPr>
          <p:txBody>
            <a:bodyPr wrap="none" lIns="0" tIns="0" rIns="0" bIns="0" anchor="ctr" anchorCtr="1"/>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defTabSz="765583" fontAlgn="auto">
                <a:spcAft>
                  <a:spcPts val="0"/>
                </a:spcAft>
                <a:defRPr/>
              </a:pPr>
              <a:r>
                <a:rPr lang="en-US" altLang="ja-JP" sz="554" b="1">
                  <a:solidFill>
                    <a:prstClr val="white"/>
                  </a:solidFill>
                  <a:latin typeface="Arial" charset="0"/>
                  <a:ea typeface="ＭＳ Ｐゴシック" charset="-128"/>
                </a:rPr>
                <a:t>14</a:t>
              </a:r>
            </a:p>
          </p:txBody>
        </p:sp>
        <p:sp>
          <p:nvSpPr>
            <p:cNvPr id="33" name="Oval 218">
              <a:extLst>
                <a:ext uri="{FF2B5EF4-FFF2-40B4-BE49-F238E27FC236}">
                  <a16:creationId xmlns:a16="http://schemas.microsoft.com/office/drawing/2014/main" id="{9F951640-EB0C-8C8F-A716-51CEA0E0A9D1}"/>
                </a:ext>
              </a:extLst>
            </p:cNvPr>
            <p:cNvSpPr>
              <a:spLocks noChangeArrowheads="1"/>
            </p:cNvSpPr>
            <p:nvPr/>
          </p:nvSpPr>
          <p:spPr bwMode="auto">
            <a:xfrm>
              <a:off x="5964835" y="4670609"/>
              <a:ext cx="147091" cy="128912"/>
            </a:xfrm>
            <a:prstGeom prst="ellipse">
              <a:avLst/>
            </a:prstGeom>
            <a:solidFill>
              <a:srgbClr val="00CC99"/>
            </a:solidFill>
            <a:ln w="9525">
              <a:solidFill>
                <a:srgbClr val="0070C0"/>
              </a:solidFill>
              <a:round/>
              <a:headEnd/>
              <a:tailEnd/>
            </a:ln>
          </p:spPr>
          <p:txBody>
            <a:bodyPr wrap="none" lIns="0" tIns="0" rIns="0" bIns="0" anchor="ctr" anchorCtr="1"/>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defTabSz="765583" fontAlgn="auto">
                <a:spcAft>
                  <a:spcPts val="0"/>
                </a:spcAft>
                <a:defRPr/>
              </a:pPr>
              <a:r>
                <a:rPr lang="en-US" altLang="ja-JP" sz="554" b="1">
                  <a:solidFill>
                    <a:prstClr val="white"/>
                  </a:solidFill>
                  <a:latin typeface="Arial" charset="0"/>
                  <a:ea typeface="ＭＳ Ｐゴシック" charset="-128"/>
                </a:rPr>
                <a:t>15</a:t>
              </a:r>
            </a:p>
          </p:txBody>
        </p:sp>
        <p:sp>
          <p:nvSpPr>
            <p:cNvPr id="34" name="Oval 218">
              <a:extLst>
                <a:ext uri="{FF2B5EF4-FFF2-40B4-BE49-F238E27FC236}">
                  <a16:creationId xmlns:a16="http://schemas.microsoft.com/office/drawing/2014/main" id="{15FFB309-EDE9-9B25-BD46-7B800BFED652}"/>
                </a:ext>
              </a:extLst>
            </p:cNvPr>
            <p:cNvSpPr>
              <a:spLocks noChangeArrowheads="1"/>
            </p:cNvSpPr>
            <p:nvPr/>
          </p:nvSpPr>
          <p:spPr bwMode="auto">
            <a:xfrm>
              <a:off x="6137200" y="5245462"/>
              <a:ext cx="147091" cy="128912"/>
            </a:xfrm>
            <a:prstGeom prst="ellipse">
              <a:avLst/>
            </a:prstGeom>
            <a:solidFill>
              <a:srgbClr val="00CC99"/>
            </a:solidFill>
            <a:ln w="9525">
              <a:solidFill>
                <a:srgbClr val="0070C0"/>
              </a:solidFill>
              <a:round/>
              <a:headEnd/>
              <a:tailEnd/>
            </a:ln>
          </p:spPr>
          <p:txBody>
            <a:bodyPr wrap="none" lIns="0" tIns="0" rIns="0" bIns="0" anchor="ctr" anchorCtr="1"/>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defTabSz="765583" fontAlgn="auto">
                <a:spcAft>
                  <a:spcPts val="0"/>
                </a:spcAft>
                <a:defRPr/>
              </a:pPr>
              <a:r>
                <a:rPr lang="en-US" altLang="ja-JP" sz="554" b="1">
                  <a:solidFill>
                    <a:prstClr val="white"/>
                  </a:solidFill>
                  <a:latin typeface="Arial" charset="0"/>
                  <a:ea typeface="ＭＳ Ｐゴシック" charset="-128"/>
                </a:rPr>
                <a:t>16</a:t>
              </a:r>
            </a:p>
          </p:txBody>
        </p:sp>
        <p:sp>
          <p:nvSpPr>
            <p:cNvPr id="35" name="Oval 218">
              <a:extLst>
                <a:ext uri="{FF2B5EF4-FFF2-40B4-BE49-F238E27FC236}">
                  <a16:creationId xmlns:a16="http://schemas.microsoft.com/office/drawing/2014/main" id="{BA071E96-2B38-925D-DAD4-B5439C08EAF9}"/>
                </a:ext>
              </a:extLst>
            </p:cNvPr>
            <p:cNvSpPr>
              <a:spLocks noChangeArrowheads="1"/>
            </p:cNvSpPr>
            <p:nvPr/>
          </p:nvSpPr>
          <p:spPr bwMode="auto">
            <a:xfrm>
              <a:off x="5881763" y="5389459"/>
              <a:ext cx="147091" cy="128912"/>
            </a:xfrm>
            <a:prstGeom prst="ellipse">
              <a:avLst/>
            </a:prstGeom>
            <a:solidFill>
              <a:srgbClr val="00CC99"/>
            </a:solidFill>
            <a:ln w="9525">
              <a:solidFill>
                <a:srgbClr val="0070C0"/>
              </a:solidFill>
              <a:round/>
              <a:headEnd/>
              <a:tailEnd/>
            </a:ln>
          </p:spPr>
          <p:txBody>
            <a:bodyPr wrap="none" lIns="0" tIns="0" rIns="0" bIns="0" anchor="ctr" anchorCtr="1"/>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defTabSz="765583" fontAlgn="auto">
                <a:spcAft>
                  <a:spcPts val="0"/>
                </a:spcAft>
                <a:defRPr/>
              </a:pPr>
              <a:r>
                <a:rPr lang="en-US" altLang="ja-JP" sz="554" b="1">
                  <a:solidFill>
                    <a:prstClr val="white"/>
                  </a:solidFill>
                  <a:latin typeface="Arial" charset="0"/>
                  <a:ea typeface="ＭＳ Ｐゴシック" charset="-128"/>
                </a:rPr>
                <a:t>17</a:t>
              </a:r>
            </a:p>
          </p:txBody>
        </p:sp>
        <p:sp>
          <p:nvSpPr>
            <p:cNvPr id="36" name="Oval 218">
              <a:extLst>
                <a:ext uri="{FF2B5EF4-FFF2-40B4-BE49-F238E27FC236}">
                  <a16:creationId xmlns:a16="http://schemas.microsoft.com/office/drawing/2014/main" id="{C2B14006-72E8-35C1-9E7F-EF419DBCC50A}"/>
                </a:ext>
              </a:extLst>
            </p:cNvPr>
            <p:cNvSpPr>
              <a:spLocks noChangeArrowheads="1"/>
            </p:cNvSpPr>
            <p:nvPr/>
          </p:nvSpPr>
          <p:spPr bwMode="auto">
            <a:xfrm>
              <a:off x="6011242" y="5309918"/>
              <a:ext cx="147091" cy="128912"/>
            </a:xfrm>
            <a:prstGeom prst="ellipse">
              <a:avLst/>
            </a:prstGeom>
            <a:solidFill>
              <a:srgbClr val="00CC99"/>
            </a:solidFill>
            <a:ln w="9525">
              <a:solidFill>
                <a:srgbClr val="0070C0"/>
              </a:solidFill>
              <a:round/>
              <a:headEnd/>
              <a:tailEnd/>
            </a:ln>
          </p:spPr>
          <p:txBody>
            <a:bodyPr wrap="none" lIns="0" tIns="0" rIns="0" bIns="0" anchor="ctr" anchorCtr="1"/>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defTabSz="765583" fontAlgn="auto">
                <a:spcAft>
                  <a:spcPts val="0"/>
                </a:spcAft>
                <a:defRPr/>
              </a:pPr>
              <a:r>
                <a:rPr lang="en-US" altLang="ja-JP" sz="554" b="1">
                  <a:solidFill>
                    <a:prstClr val="white"/>
                  </a:solidFill>
                  <a:latin typeface="Arial" charset="0"/>
                  <a:ea typeface="ＭＳ Ｐゴシック" charset="-128"/>
                </a:rPr>
                <a:t>18</a:t>
              </a:r>
            </a:p>
          </p:txBody>
        </p:sp>
        <p:sp>
          <p:nvSpPr>
            <p:cNvPr id="37" name="Oval 218">
              <a:extLst>
                <a:ext uri="{FF2B5EF4-FFF2-40B4-BE49-F238E27FC236}">
                  <a16:creationId xmlns:a16="http://schemas.microsoft.com/office/drawing/2014/main" id="{7070A488-14B1-5ED3-11A3-CCA35541621B}"/>
                </a:ext>
              </a:extLst>
            </p:cNvPr>
            <p:cNvSpPr>
              <a:spLocks noChangeArrowheads="1"/>
            </p:cNvSpPr>
            <p:nvPr/>
          </p:nvSpPr>
          <p:spPr bwMode="auto">
            <a:xfrm>
              <a:off x="6367803" y="5688638"/>
              <a:ext cx="147091" cy="128912"/>
            </a:xfrm>
            <a:prstGeom prst="ellipse">
              <a:avLst/>
            </a:prstGeom>
            <a:solidFill>
              <a:srgbClr val="00CC99"/>
            </a:solidFill>
            <a:ln w="9525">
              <a:solidFill>
                <a:srgbClr val="0070C0"/>
              </a:solidFill>
              <a:round/>
              <a:headEnd/>
              <a:tailEnd/>
            </a:ln>
          </p:spPr>
          <p:txBody>
            <a:bodyPr wrap="none" lIns="0" tIns="0" rIns="0" bIns="0" anchor="ctr" anchorCtr="1"/>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defTabSz="765583" fontAlgn="auto">
                <a:spcAft>
                  <a:spcPts val="0"/>
                </a:spcAft>
                <a:defRPr/>
              </a:pPr>
              <a:r>
                <a:rPr lang="en-US" altLang="ja-JP" sz="554" b="1">
                  <a:solidFill>
                    <a:prstClr val="white"/>
                  </a:solidFill>
                  <a:latin typeface="Arial" charset="0"/>
                  <a:ea typeface="ＭＳ Ｐゴシック" charset="-128"/>
                </a:rPr>
                <a:t>19</a:t>
              </a:r>
            </a:p>
          </p:txBody>
        </p:sp>
        <p:sp>
          <p:nvSpPr>
            <p:cNvPr id="38" name="Oval 218">
              <a:extLst>
                <a:ext uri="{FF2B5EF4-FFF2-40B4-BE49-F238E27FC236}">
                  <a16:creationId xmlns:a16="http://schemas.microsoft.com/office/drawing/2014/main" id="{184F2B96-0255-2EBF-E964-8D0E22F6A1E2}"/>
                </a:ext>
              </a:extLst>
            </p:cNvPr>
            <p:cNvSpPr>
              <a:spLocks noChangeArrowheads="1"/>
            </p:cNvSpPr>
            <p:nvPr/>
          </p:nvSpPr>
          <p:spPr bwMode="auto">
            <a:xfrm>
              <a:off x="5655524" y="5051203"/>
              <a:ext cx="147091" cy="128912"/>
            </a:xfrm>
            <a:prstGeom prst="ellipse">
              <a:avLst/>
            </a:prstGeom>
            <a:solidFill>
              <a:srgbClr val="00CC99"/>
            </a:solidFill>
            <a:ln w="9525">
              <a:solidFill>
                <a:srgbClr val="0070C0"/>
              </a:solidFill>
              <a:round/>
              <a:headEnd/>
              <a:tailEnd/>
            </a:ln>
          </p:spPr>
          <p:txBody>
            <a:bodyPr wrap="none" lIns="0" tIns="0" rIns="0" bIns="0" anchor="ctr" anchorCtr="1"/>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defTabSz="765583" fontAlgn="auto">
                <a:spcAft>
                  <a:spcPts val="0"/>
                </a:spcAft>
                <a:defRPr/>
              </a:pPr>
              <a:r>
                <a:rPr lang="en-US" altLang="ja-JP" sz="554" b="1">
                  <a:solidFill>
                    <a:prstClr val="white"/>
                  </a:solidFill>
                  <a:latin typeface="Arial" charset="0"/>
                  <a:ea typeface="ＭＳ Ｐゴシック" charset="-128"/>
                </a:rPr>
                <a:t>20</a:t>
              </a:r>
            </a:p>
          </p:txBody>
        </p:sp>
        <p:cxnSp>
          <p:nvCxnSpPr>
            <p:cNvPr id="41" name="直線コネクタ 40">
              <a:extLst>
                <a:ext uri="{FF2B5EF4-FFF2-40B4-BE49-F238E27FC236}">
                  <a16:creationId xmlns:a16="http://schemas.microsoft.com/office/drawing/2014/main" id="{2F643224-BD4F-2FB5-6A41-EDC66AB4F4B8}"/>
                </a:ext>
              </a:extLst>
            </p:cNvPr>
            <p:cNvCxnSpPr>
              <a:cxnSpLocks/>
              <a:stCxn id="9" idx="2"/>
            </p:cNvCxnSpPr>
            <p:nvPr/>
          </p:nvCxnSpPr>
          <p:spPr>
            <a:xfrm flipH="1" flipV="1">
              <a:off x="6721764" y="4819245"/>
              <a:ext cx="650335" cy="184335"/>
            </a:xfrm>
            <a:prstGeom prst="line">
              <a:avLst/>
            </a:prstGeom>
            <a:ln w="0">
              <a:solidFill>
                <a:srgbClr val="002060"/>
              </a:solidFill>
              <a:round/>
              <a:headEnd type="none"/>
              <a:tailEnd type="oval" w="sm" len="sm"/>
            </a:ln>
          </p:spPr>
          <p:style>
            <a:lnRef idx="1">
              <a:schemeClr val="accent1"/>
            </a:lnRef>
            <a:fillRef idx="0">
              <a:schemeClr val="accent1"/>
            </a:fillRef>
            <a:effectRef idx="0">
              <a:schemeClr val="accent1"/>
            </a:effectRef>
            <a:fontRef idx="minor">
              <a:schemeClr val="tx1"/>
            </a:fontRef>
          </p:style>
        </p:cxnSp>
        <p:sp>
          <p:nvSpPr>
            <p:cNvPr id="43" name="Oval 218">
              <a:extLst>
                <a:ext uri="{FF2B5EF4-FFF2-40B4-BE49-F238E27FC236}">
                  <a16:creationId xmlns:a16="http://schemas.microsoft.com/office/drawing/2014/main" id="{773283E4-8452-CE0C-6476-0A93A48B702A}"/>
                </a:ext>
              </a:extLst>
            </p:cNvPr>
            <p:cNvSpPr>
              <a:spLocks noChangeArrowheads="1"/>
            </p:cNvSpPr>
            <p:nvPr/>
          </p:nvSpPr>
          <p:spPr bwMode="auto">
            <a:xfrm>
              <a:off x="6128062" y="5840071"/>
              <a:ext cx="147091" cy="128912"/>
            </a:xfrm>
            <a:prstGeom prst="ellipse">
              <a:avLst/>
            </a:prstGeom>
            <a:solidFill>
              <a:srgbClr val="00CC99"/>
            </a:solidFill>
            <a:ln w="9525">
              <a:solidFill>
                <a:srgbClr val="0070C0"/>
              </a:solidFill>
              <a:round/>
              <a:headEnd/>
              <a:tailEnd/>
            </a:ln>
          </p:spPr>
          <p:txBody>
            <a:bodyPr wrap="none" lIns="0" tIns="0" rIns="0" bIns="0" anchor="ctr" anchorCtr="1"/>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defTabSz="765583" fontAlgn="auto">
                <a:spcAft>
                  <a:spcPts val="0"/>
                </a:spcAft>
                <a:defRPr/>
              </a:pPr>
              <a:r>
                <a:rPr lang="en-US" altLang="ja-JP" sz="554" b="1">
                  <a:solidFill>
                    <a:prstClr val="white"/>
                  </a:solidFill>
                  <a:latin typeface="Arial" charset="0"/>
                  <a:ea typeface="ＭＳ Ｐゴシック" charset="-128"/>
                </a:rPr>
                <a:t>21</a:t>
              </a:r>
            </a:p>
          </p:txBody>
        </p:sp>
        <p:cxnSp>
          <p:nvCxnSpPr>
            <p:cNvPr id="44" name="直線コネクタ 43">
              <a:extLst>
                <a:ext uri="{FF2B5EF4-FFF2-40B4-BE49-F238E27FC236}">
                  <a16:creationId xmlns:a16="http://schemas.microsoft.com/office/drawing/2014/main" id="{695DA715-ECDB-B57D-8D3D-60E2A9F92ED9}"/>
                </a:ext>
              </a:extLst>
            </p:cNvPr>
            <p:cNvCxnSpPr>
              <a:cxnSpLocks/>
            </p:cNvCxnSpPr>
            <p:nvPr/>
          </p:nvCxnSpPr>
          <p:spPr>
            <a:xfrm flipH="1" flipV="1">
              <a:off x="5804675" y="5365105"/>
              <a:ext cx="382644" cy="474966"/>
            </a:xfrm>
            <a:prstGeom prst="line">
              <a:avLst/>
            </a:prstGeom>
            <a:ln w="0">
              <a:solidFill>
                <a:srgbClr val="002060"/>
              </a:solidFill>
              <a:round/>
              <a:headEnd type="none"/>
              <a:tailEnd type="oval" w="sm" len="sm"/>
            </a:ln>
          </p:spPr>
          <p:style>
            <a:lnRef idx="1">
              <a:schemeClr val="accent1"/>
            </a:lnRef>
            <a:fillRef idx="0">
              <a:schemeClr val="accent1"/>
            </a:fillRef>
            <a:effectRef idx="0">
              <a:schemeClr val="accent1"/>
            </a:effectRef>
            <a:fontRef idx="minor">
              <a:schemeClr val="tx1"/>
            </a:fontRef>
          </p:style>
        </p:cxnSp>
        <p:sp>
          <p:nvSpPr>
            <p:cNvPr id="46" name="Oval 218">
              <a:extLst>
                <a:ext uri="{FF2B5EF4-FFF2-40B4-BE49-F238E27FC236}">
                  <a16:creationId xmlns:a16="http://schemas.microsoft.com/office/drawing/2014/main" id="{9353EF9B-F249-9A25-204C-12C9959234D5}"/>
                </a:ext>
              </a:extLst>
            </p:cNvPr>
            <p:cNvSpPr>
              <a:spLocks noChangeArrowheads="1"/>
            </p:cNvSpPr>
            <p:nvPr/>
          </p:nvSpPr>
          <p:spPr bwMode="auto">
            <a:xfrm>
              <a:off x="5951514" y="5870796"/>
              <a:ext cx="147091" cy="128912"/>
            </a:xfrm>
            <a:prstGeom prst="ellipse">
              <a:avLst/>
            </a:prstGeom>
            <a:solidFill>
              <a:srgbClr val="00CC99"/>
            </a:solidFill>
            <a:ln w="9525">
              <a:solidFill>
                <a:srgbClr val="0070C0"/>
              </a:solidFill>
              <a:round/>
              <a:headEnd/>
              <a:tailEnd/>
            </a:ln>
          </p:spPr>
          <p:txBody>
            <a:bodyPr wrap="none" lIns="0" tIns="0" rIns="0" bIns="0" anchor="ctr" anchorCtr="1"/>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defTabSz="765583" fontAlgn="auto">
                <a:spcAft>
                  <a:spcPts val="0"/>
                </a:spcAft>
                <a:defRPr/>
              </a:pPr>
              <a:r>
                <a:rPr lang="en-US" altLang="ja-JP" sz="554" b="1">
                  <a:solidFill>
                    <a:prstClr val="white"/>
                  </a:solidFill>
                  <a:latin typeface="Arial" charset="0"/>
                  <a:ea typeface="ＭＳ Ｐゴシック" charset="-128"/>
                </a:rPr>
                <a:t>23</a:t>
              </a:r>
            </a:p>
          </p:txBody>
        </p:sp>
        <p:cxnSp>
          <p:nvCxnSpPr>
            <p:cNvPr id="54" name="直線コネクタ 53">
              <a:extLst>
                <a:ext uri="{FF2B5EF4-FFF2-40B4-BE49-F238E27FC236}">
                  <a16:creationId xmlns:a16="http://schemas.microsoft.com/office/drawing/2014/main" id="{55F6FD2F-5A02-A950-78F9-7826D9D48081}"/>
                </a:ext>
              </a:extLst>
            </p:cNvPr>
            <p:cNvCxnSpPr>
              <a:cxnSpLocks/>
              <a:stCxn id="46" idx="0"/>
            </p:cNvCxnSpPr>
            <p:nvPr/>
          </p:nvCxnSpPr>
          <p:spPr>
            <a:xfrm flipH="1" flipV="1">
              <a:off x="5765434" y="5384585"/>
              <a:ext cx="259626" cy="486211"/>
            </a:xfrm>
            <a:prstGeom prst="line">
              <a:avLst/>
            </a:prstGeom>
            <a:ln w="0">
              <a:solidFill>
                <a:srgbClr val="002060"/>
              </a:solidFill>
              <a:round/>
              <a:headEnd type="none"/>
              <a:tailEnd type="oval" w="sm" len="sm"/>
            </a:ln>
          </p:spPr>
          <p:style>
            <a:lnRef idx="1">
              <a:schemeClr val="accent1"/>
            </a:lnRef>
            <a:fillRef idx="0">
              <a:schemeClr val="accent1"/>
            </a:fillRef>
            <a:effectRef idx="0">
              <a:schemeClr val="accent1"/>
            </a:effectRef>
            <a:fontRef idx="minor">
              <a:schemeClr val="tx1"/>
            </a:fontRef>
          </p:style>
        </p:cxnSp>
        <p:cxnSp>
          <p:nvCxnSpPr>
            <p:cNvPr id="65" name="直線コネクタ 64">
              <a:extLst>
                <a:ext uri="{FF2B5EF4-FFF2-40B4-BE49-F238E27FC236}">
                  <a16:creationId xmlns:a16="http://schemas.microsoft.com/office/drawing/2014/main" id="{BB47E49D-0F58-1919-BEE9-18472627F931}"/>
                </a:ext>
              </a:extLst>
            </p:cNvPr>
            <p:cNvCxnSpPr>
              <a:cxnSpLocks/>
              <a:stCxn id="37" idx="1"/>
            </p:cNvCxnSpPr>
            <p:nvPr/>
          </p:nvCxnSpPr>
          <p:spPr>
            <a:xfrm flipH="1" flipV="1">
              <a:off x="5938023" y="5322240"/>
              <a:ext cx="451321" cy="385277"/>
            </a:xfrm>
            <a:prstGeom prst="line">
              <a:avLst/>
            </a:prstGeom>
            <a:ln w="0">
              <a:solidFill>
                <a:srgbClr val="002060"/>
              </a:solidFill>
              <a:round/>
              <a:headEnd type="none"/>
              <a:tailEnd type="oval" w="sm" len="sm"/>
            </a:ln>
          </p:spPr>
          <p:style>
            <a:lnRef idx="1">
              <a:schemeClr val="accent1"/>
            </a:lnRef>
            <a:fillRef idx="0">
              <a:schemeClr val="accent1"/>
            </a:fillRef>
            <a:effectRef idx="0">
              <a:schemeClr val="accent1"/>
            </a:effectRef>
            <a:fontRef idx="minor">
              <a:schemeClr val="tx1"/>
            </a:fontRef>
          </p:style>
        </p:cxnSp>
        <p:sp>
          <p:nvSpPr>
            <p:cNvPr id="68" name="Oval 218">
              <a:extLst>
                <a:ext uri="{FF2B5EF4-FFF2-40B4-BE49-F238E27FC236}">
                  <a16:creationId xmlns:a16="http://schemas.microsoft.com/office/drawing/2014/main" id="{C74BCDBB-FA86-8397-751D-65C9BCFC2BAE}"/>
                </a:ext>
              </a:extLst>
            </p:cNvPr>
            <p:cNvSpPr>
              <a:spLocks noChangeArrowheads="1"/>
            </p:cNvSpPr>
            <p:nvPr/>
          </p:nvSpPr>
          <p:spPr bwMode="auto">
            <a:xfrm>
              <a:off x="5684855" y="4563142"/>
              <a:ext cx="147091" cy="128912"/>
            </a:xfrm>
            <a:prstGeom prst="ellipse">
              <a:avLst/>
            </a:prstGeom>
            <a:solidFill>
              <a:srgbClr val="00CC99"/>
            </a:solidFill>
            <a:ln w="9525">
              <a:solidFill>
                <a:srgbClr val="0070C0"/>
              </a:solidFill>
              <a:round/>
              <a:headEnd/>
              <a:tailEnd/>
            </a:ln>
          </p:spPr>
          <p:txBody>
            <a:bodyPr wrap="none" lIns="0" tIns="0" rIns="0" bIns="0" anchor="ctr" anchorCtr="1"/>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defTabSz="765583" fontAlgn="auto">
                <a:spcAft>
                  <a:spcPts val="0"/>
                </a:spcAft>
                <a:defRPr/>
              </a:pPr>
              <a:r>
                <a:rPr lang="en-US" altLang="ja-JP" sz="554" b="1">
                  <a:solidFill>
                    <a:prstClr val="white"/>
                  </a:solidFill>
                  <a:latin typeface="Arial" charset="0"/>
                  <a:ea typeface="ＭＳ Ｐゴシック" charset="-128"/>
                </a:rPr>
                <a:t>22</a:t>
              </a:r>
            </a:p>
          </p:txBody>
        </p:sp>
        <p:cxnSp>
          <p:nvCxnSpPr>
            <p:cNvPr id="69" name="直線コネクタ 68">
              <a:extLst>
                <a:ext uri="{FF2B5EF4-FFF2-40B4-BE49-F238E27FC236}">
                  <a16:creationId xmlns:a16="http://schemas.microsoft.com/office/drawing/2014/main" id="{2967A710-9403-B08C-5299-68ECE2D03CD7}"/>
                </a:ext>
              </a:extLst>
            </p:cNvPr>
            <p:cNvCxnSpPr>
              <a:cxnSpLocks/>
              <a:stCxn id="68" idx="4"/>
            </p:cNvCxnSpPr>
            <p:nvPr/>
          </p:nvCxnSpPr>
          <p:spPr>
            <a:xfrm>
              <a:off x="5758401" y="4692054"/>
              <a:ext cx="108177" cy="663518"/>
            </a:xfrm>
            <a:prstGeom prst="line">
              <a:avLst/>
            </a:prstGeom>
            <a:ln w="0">
              <a:solidFill>
                <a:srgbClr val="002060"/>
              </a:solidFill>
              <a:round/>
              <a:headEnd type="none"/>
              <a:tailEnd type="oval" w="sm" len="sm"/>
            </a:ln>
          </p:spPr>
          <p:style>
            <a:lnRef idx="1">
              <a:schemeClr val="accent1"/>
            </a:lnRef>
            <a:fillRef idx="0">
              <a:schemeClr val="accent1"/>
            </a:fillRef>
            <a:effectRef idx="0">
              <a:schemeClr val="accent1"/>
            </a:effectRef>
            <a:fontRef idx="minor">
              <a:schemeClr val="tx1"/>
            </a:fontRef>
          </p:style>
        </p:cxnSp>
        <p:sp>
          <p:nvSpPr>
            <p:cNvPr id="71" name="Oval 218">
              <a:extLst>
                <a:ext uri="{FF2B5EF4-FFF2-40B4-BE49-F238E27FC236}">
                  <a16:creationId xmlns:a16="http://schemas.microsoft.com/office/drawing/2014/main" id="{A6233B33-9FB4-62B1-D52A-67AA5795A331}"/>
                </a:ext>
              </a:extLst>
            </p:cNvPr>
            <p:cNvSpPr>
              <a:spLocks noChangeArrowheads="1"/>
            </p:cNvSpPr>
            <p:nvPr/>
          </p:nvSpPr>
          <p:spPr bwMode="auto">
            <a:xfrm>
              <a:off x="5745965" y="5650265"/>
              <a:ext cx="147091" cy="128912"/>
            </a:xfrm>
            <a:prstGeom prst="ellipse">
              <a:avLst/>
            </a:prstGeom>
            <a:solidFill>
              <a:srgbClr val="00CC99"/>
            </a:solidFill>
            <a:ln w="9525">
              <a:solidFill>
                <a:srgbClr val="0070C0"/>
              </a:solidFill>
              <a:round/>
              <a:headEnd/>
              <a:tailEnd/>
            </a:ln>
          </p:spPr>
          <p:txBody>
            <a:bodyPr wrap="none" lIns="0" tIns="0" rIns="0" bIns="0" anchor="ctr" anchorCtr="1"/>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defTabSz="765583" fontAlgn="auto">
                <a:spcAft>
                  <a:spcPts val="0"/>
                </a:spcAft>
                <a:defRPr/>
              </a:pPr>
              <a:r>
                <a:rPr lang="en-US" altLang="ja-JP" sz="554" b="1">
                  <a:solidFill>
                    <a:prstClr val="white"/>
                  </a:solidFill>
                  <a:latin typeface="Arial" charset="0"/>
                  <a:ea typeface="ＭＳ Ｐゴシック" charset="-128"/>
                </a:rPr>
                <a:t>24</a:t>
              </a:r>
            </a:p>
          </p:txBody>
        </p:sp>
        <p:sp>
          <p:nvSpPr>
            <p:cNvPr id="72" name="Oval 218">
              <a:extLst>
                <a:ext uri="{FF2B5EF4-FFF2-40B4-BE49-F238E27FC236}">
                  <a16:creationId xmlns:a16="http://schemas.microsoft.com/office/drawing/2014/main" id="{FCF46847-1B27-62CA-1AA1-A0965C2290A5}"/>
                </a:ext>
              </a:extLst>
            </p:cNvPr>
            <p:cNvSpPr>
              <a:spLocks noChangeArrowheads="1"/>
            </p:cNvSpPr>
            <p:nvPr/>
          </p:nvSpPr>
          <p:spPr bwMode="auto">
            <a:xfrm>
              <a:off x="5228850" y="5460048"/>
              <a:ext cx="147091" cy="128912"/>
            </a:xfrm>
            <a:prstGeom prst="ellipse">
              <a:avLst/>
            </a:prstGeom>
            <a:solidFill>
              <a:srgbClr val="00CC99"/>
            </a:solidFill>
            <a:ln w="9525">
              <a:solidFill>
                <a:srgbClr val="0070C0"/>
              </a:solidFill>
              <a:round/>
              <a:headEnd/>
              <a:tailEnd/>
            </a:ln>
          </p:spPr>
          <p:txBody>
            <a:bodyPr wrap="none" lIns="0" tIns="0" rIns="0" bIns="0" anchor="ctr" anchorCtr="1"/>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defTabSz="765583" fontAlgn="auto">
                <a:spcAft>
                  <a:spcPts val="0"/>
                </a:spcAft>
                <a:defRPr/>
              </a:pPr>
              <a:r>
                <a:rPr lang="en-US" altLang="ja-JP" sz="554" b="1">
                  <a:solidFill>
                    <a:prstClr val="white"/>
                  </a:solidFill>
                  <a:latin typeface="Arial" charset="0"/>
                  <a:ea typeface="ＭＳ Ｐゴシック" charset="-128"/>
                </a:rPr>
                <a:t>25</a:t>
              </a:r>
            </a:p>
          </p:txBody>
        </p:sp>
        <p:sp>
          <p:nvSpPr>
            <p:cNvPr id="73" name="Oval 218">
              <a:extLst>
                <a:ext uri="{FF2B5EF4-FFF2-40B4-BE49-F238E27FC236}">
                  <a16:creationId xmlns:a16="http://schemas.microsoft.com/office/drawing/2014/main" id="{246B732C-CC30-3D14-D769-3303801E3728}"/>
                </a:ext>
              </a:extLst>
            </p:cNvPr>
            <p:cNvSpPr>
              <a:spLocks noChangeArrowheads="1"/>
            </p:cNvSpPr>
            <p:nvPr/>
          </p:nvSpPr>
          <p:spPr bwMode="auto">
            <a:xfrm>
              <a:off x="5209529" y="5295629"/>
              <a:ext cx="147091" cy="128912"/>
            </a:xfrm>
            <a:prstGeom prst="ellipse">
              <a:avLst/>
            </a:prstGeom>
            <a:solidFill>
              <a:srgbClr val="00CC99"/>
            </a:solidFill>
            <a:ln w="9525">
              <a:solidFill>
                <a:srgbClr val="0070C0"/>
              </a:solidFill>
              <a:round/>
              <a:headEnd/>
              <a:tailEnd/>
            </a:ln>
          </p:spPr>
          <p:txBody>
            <a:bodyPr wrap="none" lIns="0" tIns="0" rIns="0" bIns="0" anchor="ctr" anchorCtr="1"/>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defTabSz="765583" fontAlgn="auto">
                <a:spcAft>
                  <a:spcPts val="0"/>
                </a:spcAft>
                <a:defRPr/>
              </a:pPr>
              <a:r>
                <a:rPr lang="en-US" altLang="ja-JP" sz="554" b="1">
                  <a:solidFill>
                    <a:prstClr val="white"/>
                  </a:solidFill>
                  <a:latin typeface="Arial" charset="0"/>
                  <a:ea typeface="ＭＳ Ｐゴシック" charset="-128"/>
                </a:rPr>
                <a:t>26</a:t>
              </a:r>
            </a:p>
          </p:txBody>
        </p:sp>
        <p:sp>
          <p:nvSpPr>
            <p:cNvPr id="74" name="Oval 218">
              <a:extLst>
                <a:ext uri="{FF2B5EF4-FFF2-40B4-BE49-F238E27FC236}">
                  <a16:creationId xmlns:a16="http://schemas.microsoft.com/office/drawing/2014/main" id="{56CA8121-6598-AEBA-1E2D-ECE9BE99AE0B}"/>
                </a:ext>
              </a:extLst>
            </p:cNvPr>
            <p:cNvSpPr>
              <a:spLocks noChangeArrowheads="1"/>
            </p:cNvSpPr>
            <p:nvPr/>
          </p:nvSpPr>
          <p:spPr bwMode="auto">
            <a:xfrm>
              <a:off x="4240434" y="5611946"/>
              <a:ext cx="147091" cy="128912"/>
            </a:xfrm>
            <a:prstGeom prst="ellipse">
              <a:avLst/>
            </a:prstGeom>
            <a:solidFill>
              <a:srgbClr val="00CC99"/>
            </a:solidFill>
            <a:ln w="9525">
              <a:solidFill>
                <a:srgbClr val="0070C0"/>
              </a:solidFill>
              <a:round/>
              <a:headEnd/>
              <a:tailEnd/>
            </a:ln>
          </p:spPr>
          <p:txBody>
            <a:bodyPr wrap="none" lIns="0" tIns="0" rIns="0" bIns="0" anchor="ctr" anchorCtr="1"/>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defTabSz="765583" fontAlgn="auto">
                <a:spcAft>
                  <a:spcPts val="0"/>
                </a:spcAft>
                <a:defRPr/>
              </a:pPr>
              <a:r>
                <a:rPr lang="en-US" altLang="ja-JP" sz="554" b="1">
                  <a:solidFill>
                    <a:prstClr val="white"/>
                  </a:solidFill>
                  <a:latin typeface="Arial" charset="0"/>
                  <a:ea typeface="ＭＳ Ｐゴシック" charset="-128"/>
                </a:rPr>
                <a:t>27</a:t>
              </a:r>
            </a:p>
          </p:txBody>
        </p:sp>
        <p:sp>
          <p:nvSpPr>
            <p:cNvPr id="75" name="Oval 218">
              <a:extLst>
                <a:ext uri="{FF2B5EF4-FFF2-40B4-BE49-F238E27FC236}">
                  <a16:creationId xmlns:a16="http://schemas.microsoft.com/office/drawing/2014/main" id="{5210568C-04F0-5976-7E10-06A624261D2A}"/>
                </a:ext>
              </a:extLst>
            </p:cNvPr>
            <p:cNvSpPr>
              <a:spLocks noChangeArrowheads="1"/>
            </p:cNvSpPr>
            <p:nvPr/>
          </p:nvSpPr>
          <p:spPr bwMode="auto">
            <a:xfrm>
              <a:off x="4286078" y="5866984"/>
              <a:ext cx="147091" cy="128912"/>
            </a:xfrm>
            <a:prstGeom prst="ellipse">
              <a:avLst/>
            </a:prstGeom>
            <a:solidFill>
              <a:srgbClr val="00CC99"/>
            </a:solidFill>
            <a:ln w="9525">
              <a:solidFill>
                <a:srgbClr val="0070C0"/>
              </a:solidFill>
              <a:round/>
              <a:headEnd/>
              <a:tailEnd/>
            </a:ln>
          </p:spPr>
          <p:txBody>
            <a:bodyPr wrap="none" lIns="0" tIns="0" rIns="0" bIns="0" anchor="ctr" anchorCtr="1"/>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defTabSz="765583" fontAlgn="auto">
                <a:spcAft>
                  <a:spcPts val="0"/>
                </a:spcAft>
                <a:defRPr/>
              </a:pPr>
              <a:r>
                <a:rPr lang="en-US" altLang="ja-JP" sz="554" b="1">
                  <a:solidFill>
                    <a:prstClr val="white"/>
                  </a:solidFill>
                  <a:latin typeface="Arial" charset="0"/>
                  <a:ea typeface="ＭＳ Ｐゴシック" charset="-128"/>
                </a:rPr>
                <a:t>28</a:t>
              </a:r>
            </a:p>
          </p:txBody>
        </p:sp>
        <p:sp>
          <p:nvSpPr>
            <p:cNvPr id="80" name="テキスト ボックス 79">
              <a:extLst>
                <a:ext uri="{FF2B5EF4-FFF2-40B4-BE49-F238E27FC236}">
                  <a16:creationId xmlns:a16="http://schemas.microsoft.com/office/drawing/2014/main" id="{F9BD8E47-5C48-7370-E12A-368150475366}"/>
                </a:ext>
              </a:extLst>
            </p:cNvPr>
            <p:cNvSpPr txBox="1"/>
            <p:nvPr/>
          </p:nvSpPr>
          <p:spPr>
            <a:xfrm>
              <a:off x="7949664" y="124120"/>
              <a:ext cx="1614016" cy="241117"/>
            </a:xfrm>
            <a:prstGeom prst="rect">
              <a:avLst/>
            </a:prstGeom>
            <a:noFill/>
          </p:spPr>
          <p:txBody>
            <a:bodyPr wrap="square" lIns="65731" tIns="43821" rIns="65731" bIns="21910" rtlCol="0">
              <a:spAutoFit/>
            </a:bodyPr>
            <a:lstStyle/>
            <a:p>
              <a:pPr algn="ctr" defTabSz="777356" fontAlgn="auto">
                <a:spcBef>
                  <a:spcPts val="0"/>
                </a:spcBef>
                <a:spcAft>
                  <a:spcPts val="0"/>
                </a:spcAft>
                <a:defRPr/>
              </a:pPr>
              <a:r>
                <a:rPr lang="ja-JP" altLang="en-US" sz="1015" b="1">
                  <a:solidFill>
                    <a:prstClr val="black"/>
                  </a:solidFill>
                  <a:latin typeface="Meiryo UI" panose="020B0604030504040204" pitchFamily="50" charset="-128"/>
                  <a:ea typeface="Meiryo UI" panose="020B0604030504040204" pitchFamily="50" charset="-128"/>
                </a:rPr>
                <a:t>（令和６年２月時点）</a:t>
              </a:r>
            </a:p>
          </p:txBody>
        </p:sp>
      </p:grpSp>
      <p:cxnSp>
        <p:nvCxnSpPr>
          <p:cNvPr id="12" name="直線コネクタ 39">
            <a:extLst>
              <a:ext uri="{FF2B5EF4-FFF2-40B4-BE49-F238E27FC236}">
                <a16:creationId xmlns:a16="http://schemas.microsoft.com/office/drawing/2014/main" id="{0CEDD5E8-3F25-B308-1623-047F01B38CF7}"/>
              </a:ext>
            </a:extLst>
          </p:cNvPr>
          <p:cNvCxnSpPr>
            <a:cxnSpLocks/>
          </p:cNvCxnSpPr>
          <p:nvPr/>
        </p:nvCxnSpPr>
        <p:spPr>
          <a:xfrm>
            <a:off x="-13252" y="616931"/>
            <a:ext cx="9157252" cy="0"/>
          </a:xfrm>
          <a:prstGeom prst="line">
            <a:avLst/>
          </a:prstGeom>
          <a:ln w="63500" cmpd="thickThin">
            <a:solidFill>
              <a:srgbClr val="00B050"/>
            </a:solidFill>
          </a:ln>
        </p:spPr>
        <p:style>
          <a:lnRef idx="1">
            <a:schemeClr val="accent1"/>
          </a:lnRef>
          <a:fillRef idx="0">
            <a:schemeClr val="accent1"/>
          </a:fillRef>
          <a:effectRef idx="0">
            <a:schemeClr val="accent1"/>
          </a:effectRef>
          <a:fontRef idx="minor">
            <a:schemeClr val="tx1"/>
          </a:fontRef>
        </p:style>
      </p:cxnSp>
      <p:sp>
        <p:nvSpPr>
          <p:cNvPr id="11" name="スライド番号プレースホルダー 1">
            <a:extLst>
              <a:ext uri="{FF2B5EF4-FFF2-40B4-BE49-F238E27FC236}">
                <a16:creationId xmlns:a16="http://schemas.microsoft.com/office/drawing/2014/main" id="{C258D3FB-EBDC-B35F-DEEF-B24A1A81537A}"/>
              </a:ext>
            </a:extLst>
          </p:cNvPr>
          <p:cNvSpPr txBox="1">
            <a:spLocks/>
          </p:cNvSpPr>
          <p:nvPr/>
        </p:nvSpPr>
        <p:spPr>
          <a:xfrm>
            <a:off x="7044235" y="6463215"/>
            <a:ext cx="2057400" cy="337038"/>
          </a:xfrm>
          <a:prstGeom prst="rect">
            <a:avLst/>
          </a:prstGeom>
        </p:spPr>
        <p:txBody>
          <a:bodyPr/>
          <a:lstStyle>
            <a:defPPr>
              <a:defRPr lang="ja-JP"/>
            </a:defPPr>
            <a:lvl1pPr marL="0" algn="l" defTabSz="910644" rtl="0" eaLnBrk="1" latinLnBrk="0" hangingPunct="1">
              <a:defRPr kumimoji="1" sz="1800" kern="1200">
                <a:solidFill>
                  <a:schemeClr val="tx1"/>
                </a:solidFill>
                <a:latin typeface="+mn-lt"/>
                <a:ea typeface="+mn-ea"/>
                <a:cs typeface="+mn-cs"/>
              </a:defRPr>
            </a:lvl1pPr>
            <a:lvl2pPr marL="455321" algn="l" defTabSz="910644" rtl="0" eaLnBrk="1" latinLnBrk="0" hangingPunct="1">
              <a:defRPr kumimoji="1" sz="1800" kern="1200">
                <a:solidFill>
                  <a:schemeClr val="tx1"/>
                </a:solidFill>
                <a:latin typeface="+mn-lt"/>
                <a:ea typeface="+mn-ea"/>
                <a:cs typeface="+mn-cs"/>
              </a:defRPr>
            </a:lvl2pPr>
            <a:lvl3pPr marL="910644" algn="l" defTabSz="910644" rtl="0" eaLnBrk="1" latinLnBrk="0" hangingPunct="1">
              <a:defRPr kumimoji="1" sz="1800" kern="1200">
                <a:solidFill>
                  <a:schemeClr val="tx1"/>
                </a:solidFill>
                <a:latin typeface="+mn-lt"/>
                <a:ea typeface="+mn-ea"/>
                <a:cs typeface="+mn-cs"/>
              </a:defRPr>
            </a:lvl3pPr>
            <a:lvl4pPr marL="1365965" algn="l" defTabSz="910644" rtl="0" eaLnBrk="1" latinLnBrk="0" hangingPunct="1">
              <a:defRPr kumimoji="1" sz="1800" kern="1200">
                <a:solidFill>
                  <a:schemeClr val="tx1"/>
                </a:solidFill>
                <a:latin typeface="+mn-lt"/>
                <a:ea typeface="+mn-ea"/>
                <a:cs typeface="+mn-cs"/>
              </a:defRPr>
            </a:lvl4pPr>
            <a:lvl5pPr marL="1821285" algn="l" defTabSz="910644" rtl="0" eaLnBrk="1" latinLnBrk="0" hangingPunct="1">
              <a:defRPr kumimoji="1" sz="1800" kern="1200">
                <a:solidFill>
                  <a:schemeClr val="tx1"/>
                </a:solidFill>
                <a:latin typeface="+mn-lt"/>
                <a:ea typeface="+mn-ea"/>
                <a:cs typeface="+mn-cs"/>
              </a:defRPr>
            </a:lvl5pPr>
            <a:lvl6pPr marL="2276609" algn="l" defTabSz="910644" rtl="0" eaLnBrk="1" latinLnBrk="0" hangingPunct="1">
              <a:defRPr kumimoji="1" sz="1800" kern="1200">
                <a:solidFill>
                  <a:schemeClr val="tx1"/>
                </a:solidFill>
                <a:latin typeface="+mn-lt"/>
                <a:ea typeface="+mn-ea"/>
                <a:cs typeface="+mn-cs"/>
              </a:defRPr>
            </a:lvl6pPr>
            <a:lvl7pPr marL="2731935" algn="l" defTabSz="910644" rtl="0" eaLnBrk="1" latinLnBrk="0" hangingPunct="1">
              <a:defRPr kumimoji="1" sz="1800" kern="1200">
                <a:solidFill>
                  <a:schemeClr val="tx1"/>
                </a:solidFill>
                <a:latin typeface="+mn-lt"/>
                <a:ea typeface="+mn-ea"/>
                <a:cs typeface="+mn-cs"/>
              </a:defRPr>
            </a:lvl7pPr>
            <a:lvl8pPr marL="3187257" algn="l" defTabSz="910644" rtl="0" eaLnBrk="1" latinLnBrk="0" hangingPunct="1">
              <a:defRPr kumimoji="1" sz="1800" kern="1200">
                <a:solidFill>
                  <a:schemeClr val="tx1"/>
                </a:solidFill>
                <a:latin typeface="+mn-lt"/>
                <a:ea typeface="+mn-ea"/>
                <a:cs typeface="+mn-cs"/>
              </a:defRPr>
            </a:lvl8pPr>
            <a:lvl9pPr marL="3642580" algn="l" defTabSz="910644" rtl="0" eaLnBrk="1" latinLnBrk="0" hangingPunct="1">
              <a:defRPr kumimoji="1" sz="1800" kern="1200">
                <a:solidFill>
                  <a:schemeClr val="tx1"/>
                </a:solidFill>
                <a:latin typeface="+mn-lt"/>
                <a:ea typeface="+mn-ea"/>
                <a:cs typeface="+mn-cs"/>
              </a:defRPr>
            </a:lvl9pPr>
          </a:lstStyle>
          <a:p>
            <a:pPr algn="r" defTabSz="840615" fontAlgn="auto">
              <a:spcBef>
                <a:spcPts val="0"/>
              </a:spcBef>
              <a:spcAft>
                <a:spcPts val="0"/>
              </a:spcAft>
              <a:defRPr/>
            </a:pPr>
            <a:fld id="{E623F6BE-AA73-45AC-8696-7AF00DAEA71B}" type="slidenum">
              <a:rPr lang="ja-JP" altLang="en-US" sz="1846">
                <a:solidFill>
                  <a:prstClr val="black"/>
                </a:solidFill>
                <a:latin typeface="游ゴシック" panose="020B0400000000000000" pitchFamily="50" charset="-128"/>
                <a:ea typeface="游ゴシック" panose="020B0400000000000000" pitchFamily="50" charset="-128"/>
              </a:rPr>
              <a:pPr algn="r" defTabSz="840615" fontAlgn="auto">
                <a:spcBef>
                  <a:spcPts val="0"/>
                </a:spcBef>
                <a:spcAft>
                  <a:spcPts val="0"/>
                </a:spcAft>
                <a:defRPr/>
              </a:pPr>
              <a:t>21</a:t>
            </a:fld>
            <a:endParaRPr lang="ja-JP" altLang="en-US" sz="1846" dirty="0">
              <a:solidFill>
                <a:prstClr val="black"/>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5154814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E6D9C46-BE52-42AD-83F9-1F0AF4A1FCDC}"/>
              </a:ext>
            </a:extLst>
          </p:cNvPr>
          <p:cNvSpPr>
            <a:spLocks noGrp="1"/>
          </p:cNvSpPr>
          <p:nvPr>
            <p:ph type="sldNum" sz="quarter" idx="12"/>
          </p:nvPr>
        </p:nvSpPr>
        <p:spPr>
          <a:xfrm>
            <a:off x="7020515" y="6381328"/>
            <a:ext cx="2133600" cy="365125"/>
          </a:xfrm>
        </p:spPr>
        <p:txBody>
          <a:bodyPr/>
          <a:lstStyle/>
          <a:p>
            <a:fld id="{D2D8002D-B5B0-4BAC-B1F6-782DDCCE6D9C}" type="slidenum">
              <a:rPr lang="ja-JP" altLang="en-US" sz="1800" smtClean="0">
                <a:solidFill>
                  <a:prstClr val="black">
                    <a:tint val="75000"/>
                  </a:prstClr>
                </a:solidFill>
              </a:rPr>
              <a:pPr/>
              <a:t>22</a:t>
            </a:fld>
            <a:endParaRPr lang="ja-JP" altLang="en-US" sz="1800" dirty="0">
              <a:solidFill>
                <a:prstClr val="black">
                  <a:tint val="75000"/>
                </a:prstClr>
              </a:solidFill>
            </a:endParaRPr>
          </a:p>
        </p:txBody>
      </p:sp>
      <p:sp>
        <p:nvSpPr>
          <p:cNvPr id="7" name="テキスト ボックス 6">
            <a:extLst>
              <a:ext uri="{FF2B5EF4-FFF2-40B4-BE49-F238E27FC236}">
                <a16:creationId xmlns:a16="http://schemas.microsoft.com/office/drawing/2014/main" id="{94CC7534-15F6-148D-66BF-8A03396AFC5F}"/>
              </a:ext>
            </a:extLst>
          </p:cNvPr>
          <p:cNvSpPr txBox="1"/>
          <p:nvPr/>
        </p:nvSpPr>
        <p:spPr>
          <a:xfrm>
            <a:off x="-4891" y="2847468"/>
            <a:ext cx="9144000" cy="1015663"/>
          </a:xfrm>
          <a:prstGeom prst="rect">
            <a:avLst/>
          </a:prstGeom>
          <a:noFill/>
        </p:spPr>
        <p:txBody>
          <a:bodyPr wrap="square">
            <a:spAutoFit/>
          </a:bodyPr>
          <a:lstStyle/>
          <a:p>
            <a:pPr algn="ctr"/>
            <a:r>
              <a:rPr lang="ja-JP" altLang="en-US" sz="3200" dirty="0">
                <a:latin typeface="メイリオ" panose="020B0604030504040204" pitchFamily="50" charset="-128"/>
                <a:ea typeface="メイリオ" panose="020B0604030504040204" pitchFamily="50" charset="-128"/>
                <a:cs typeface="Meiryo UI" panose="020B0604030504040204" pitchFamily="50" charset="-128"/>
              </a:rPr>
              <a:t>３．農山漁村発イノベーション整備事業</a:t>
            </a:r>
            <a:endParaRPr lang="en-US" altLang="ja-JP" sz="3200" dirty="0">
              <a:latin typeface="メイリオ" panose="020B0604030504040204" pitchFamily="50" charset="-128"/>
              <a:ea typeface="メイリオ" panose="020B0604030504040204" pitchFamily="50" charset="-128"/>
              <a:cs typeface="Meiryo UI" panose="020B0604030504040204" pitchFamily="50" charset="-128"/>
            </a:endParaRPr>
          </a:p>
          <a:p>
            <a:pPr algn="ctr"/>
            <a:r>
              <a:rPr lang="ja-JP" altLang="en-US" sz="2800" dirty="0">
                <a:latin typeface="メイリオ" panose="020B0604030504040204" pitchFamily="50" charset="-128"/>
                <a:ea typeface="メイリオ" panose="020B0604030504040204" pitchFamily="50" charset="-128"/>
                <a:cs typeface="Meiryo UI" panose="020B0604030504040204" pitchFamily="50" charset="-128"/>
              </a:rPr>
              <a:t>（定住促進・交流対策型）の紹介</a:t>
            </a:r>
            <a:endParaRPr lang="ja-JP" altLang="en-US" sz="2800" dirty="0"/>
          </a:p>
        </p:txBody>
      </p:sp>
    </p:spTree>
    <p:extLst>
      <p:ext uri="{BB962C8B-B14F-4D97-AF65-F5344CB8AC3E}">
        <p14:creationId xmlns:p14="http://schemas.microsoft.com/office/powerpoint/2010/main" val="21738140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 7">
            <a:extLst>
              <a:ext uri="{FF2B5EF4-FFF2-40B4-BE49-F238E27FC236}">
                <a16:creationId xmlns:a16="http://schemas.microsoft.com/office/drawing/2014/main" id="{6DDD6272-F465-440F-9D5F-E4DBD77DCAC2}"/>
              </a:ext>
            </a:extLst>
          </p:cNvPr>
          <p:cNvGraphicFramePr>
            <a:graphicFrameLocks noGrp="1"/>
          </p:cNvGraphicFramePr>
          <p:nvPr/>
        </p:nvGraphicFramePr>
        <p:xfrm>
          <a:off x="0" y="2176122"/>
          <a:ext cx="9144000" cy="4404484"/>
        </p:xfrm>
        <a:graphic>
          <a:graphicData uri="http://schemas.openxmlformats.org/drawingml/2006/table">
            <a:tbl>
              <a:tblPr firstRow="1" bandRow="1">
                <a:tableStyleId>{5C22544A-7EE6-4342-B048-85BDC9FD1C3A}</a:tableStyleId>
              </a:tblPr>
              <a:tblGrid>
                <a:gridCol w="4631232">
                  <a:extLst>
                    <a:ext uri="{9D8B030D-6E8A-4147-A177-3AD203B41FA5}">
                      <a16:colId xmlns:a16="http://schemas.microsoft.com/office/drawing/2014/main" val="1995409953"/>
                    </a:ext>
                  </a:extLst>
                </a:gridCol>
                <a:gridCol w="4512768">
                  <a:extLst>
                    <a:ext uri="{9D8B030D-6E8A-4147-A177-3AD203B41FA5}">
                      <a16:colId xmlns:a16="http://schemas.microsoft.com/office/drawing/2014/main" val="300980716"/>
                    </a:ext>
                  </a:extLst>
                </a:gridCol>
              </a:tblGrid>
              <a:tr h="253218">
                <a:tc>
                  <a:txBody>
                    <a:bodyPr/>
                    <a:lstStyle/>
                    <a:p>
                      <a:pPr algn="ctr"/>
                      <a:r>
                        <a:rPr kumimoji="1" lang="ja-JP" altLang="en-US" sz="1100" spc="300" baseline="0">
                          <a:solidFill>
                            <a:schemeClr val="tx1"/>
                          </a:solidFill>
                          <a:latin typeface="Meiryo UI" panose="020B0604030504040204" pitchFamily="50" charset="-128"/>
                          <a:ea typeface="Meiryo UI" panose="020B0604030504040204" pitchFamily="50" charset="-128"/>
                        </a:rPr>
                        <a:t>＜事業の内容＞</a:t>
                      </a:r>
                    </a:p>
                  </a:txBody>
                  <a:tcPr marL="84406" marR="84406" marT="42203" marB="42203">
                    <a:lnL w="12700" cmpd="sng">
                      <a:noFill/>
                    </a:lnL>
                    <a:lnR w="1905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C3D69B"/>
                    </a:solidFill>
                  </a:tcPr>
                </a:tc>
                <a:tc>
                  <a:txBody>
                    <a:bodyPr/>
                    <a:lstStyle/>
                    <a:p>
                      <a:pPr algn="ctr"/>
                      <a:r>
                        <a:rPr kumimoji="1" lang="ja-JP" altLang="en-US" sz="1100" spc="300" baseline="0">
                          <a:solidFill>
                            <a:schemeClr val="tx1"/>
                          </a:solidFill>
                          <a:latin typeface="Meiryo UI" panose="020B0604030504040204" pitchFamily="50" charset="-128"/>
                          <a:ea typeface="Meiryo UI" panose="020B0604030504040204" pitchFamily="50" charset="-128"/>
                        </a:rPr>
                        <a:t>＜事業イメージ＞</a:t>
                      </a:r>
                    </a:p>
                  </a:txBody>
                  <a:tcPr marL="84406" marR="84406" marT="42203" marB="42203">
                    <a:lnL w="19050" cap="flat" cmpd="sng" algn="ctr">
                      <a:solidFill>
                        <a:schemeClr val="bg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C3D69B"/>
                    </a:solidFill>
                  </a:tcPr>
                </a:tc>
                <a:extLst>
                  <a:ext uri="{0D108BD9-81ED-4DB2-BD59-A6C34878D82A}">
                    <a16:rowId xmlns:a16="http://schemas.microsoft.com/office/drawing/2014/main" val="1622119663"/>
                  </a:ext>
                </a:extLst>
              </a:tr>
              <a:tr h="4151266">
                <a:tc>
                  <a:txBody>
                    <a:bodyPr/>
                    <a:lstStyle/>
                    <a:p>
                      <a:pPr algn="just"/>
                      <a:r>
                        <a:rPr kumimoji="1" lang="ja-JP" altLang="en-US" sz="1000" b="1" u="none">
                          <a:solidFill>
                            <a:schemeClr val="tx1"/>
                          </a:solidFill>
                        </a:rPr>
                        <a:t>１</a:t>
                      </a:r>
                      <a:r>
                        <a:rPr kumimoji="1" lang="ja-JP" altLang="en-US" sz="1000" b="1" u="none">
                          <a:solidFill>
                            <a:schemeClr val="tx1"/>
                          </a:solidFill>
                          <a:latin typeface="Meiryo UI" panose="020B0604030504040204" pitchFamily="50" charset="-128"/>
                          <a:ea typeface="Meiryo UI" panose="020B0604030504040204" pitchFamily="50" charset="-128"/>
                        </a:rPr>
                        <a:t>．農山漁村発イノベーション整備事業（定住促進・交流対策型）</a:t>
                      </a:r>
                      <a:endParaRPr kumimoji="1" lang="en-US" altLang="ja-JP" sz="1000" b="0" u="none">
                        <a:solidFill>
                          <a:srgbClr val="0070C0"/>
                        </a:solidFill>
                        <a:latin typeface="Meiryo UI" panose="020B0604030504040204" pitchFamily="50" charset="-128"/>
                        <a:ea typeface="Meiryo UI" panose="020B0604030504040204" pitchFamily="50" charset="-128"/>
                      </a:endParaRPr>
                    </a:p>
                    <a:p>
                      <a:pPr marL="107950" indent="143510" algn="just"/>
                      <a:r>
                        <a:rPr kumimoji="1" lang="ja-JP" altLang="en-US" sz="1000" b="0">
                          <a:latin typeface="Meiryo UI"/>
                          <a:ea typeface="Meiryo UI"/>
                        </a:rPr>
                        <a:t>都道府県や市町村が計画主体となり、農山漁村における定住・交流の促進、農林漁業者の所得向上や雇用の増大等、農山漁村の活性化のために必要となる</a:t>
                      </a:r>
                      <a:r>
                        <a:rPr kumimoji="1" lang="ja-JP" altLang="en-US" sz="1000" b="1" u="none">
                          <a:latin typeface="Meiryo UI"/>
                          <a:ea typeface="Meiryo UI"/>
                        </a:rPr>
                        <a:t>農林水産物加工・販売施設、地域間交流拠点等の整備を支援</a:t>
                      </a:r>
                      <a:r>
                        <a:rPr kumimoji="1" lang="ja-JP" altLang="en-US" sz="1000" b="0">
                          <a:latin typeface="Meiryo UI"/>
                          <a:ea typeface="Meiryo UI"/>
                        </a:rPr>
                        <a:t>します。</a:t>
                      </a:r>
                      <a:endParaRPr kumimoji="1" lang="en-US" altLang="ja-JP" sz="1000" b="0">
                        <a:latin typeface="Meiryo UI"/>
                        <a:ea typeface="Meiryo UI"/>
                      </a:endParaRPr>
                    </a:p>
                    <a:p>
                      <a:pPr marL="0" indent="136525" algn="just"/>
                      <a:r>
                        <a:rPr kumimoji="1" lang="en-US" altLang="ja-JP" sz="1000" b="0">
                          <a:latin typeface="Meiryo UI"/>
                          <a:ea typeface="Meiryo UI"/>
                        </a:rPr>
                        <a:t>【</a:t>
                      </a:r>
                      <a:r>
                        <a:rPr kumimoji="1" lang="ja-JP" altLang="en-US" sz="1000" b="0">
                          <a:solidFill>
                            <a:schemeClr val="tx1"/>
                          </a:solidFill>
                          <a:latin typeface="Meiryo UI"/>
                          <a:ea typeface="Meiryo UI"/>
                        </a:rPr>
                        <a:t>事業期間：３年間（</a:t>
                      </a:r>
                      <a:r>
                        <a:rPr lang="ja-JP" altLang="en-US" sz="1000" b="0">
                          <a:solidFill>
                            <a:schemeClr val="tx1"/>
                          </a:solidFill>
                          <a:latin typeface="Meiryo UI"/>
                          <a:ea typeface="Meiryo UI"/>
                        </a:rPr>
                        <a:t>上限</a:t>
                      </a:r>
                      <a:r>
                        <a:rPr kumimoji="1" lang="ja-JP" altLang="en-US" sz="1000" b="0">
                          <a:solidFill>
                            <a:schemeClr val="tx1"/>
                          </a:solidFill>
                          <a:latin typeface="Meiryo UI"/>
                          <a:ea typeface="Meiryo UI"/>
                        </a:rPr>
                        <a:t>５年間）、交付率：</a:t>
                      </a:r>
                      <a:r>
                        <a:rPr kumimoji="1" lang="en-US" altLang="ja-JP" sz="1000" b="0">
                          <a:solidFill>
                            <a:schemeClr val="tx1"/>
                          </a:solidFill>
                          <a:latin typeface="Meiryo UI"/>
                          <a:ea typeface="Meiryo UI"/>
                        </a:rPr>
                        <a:t>1/2</a:t>
                      </a:r>
                      <a:r>
                        <a:rPr kumimoji="1" lang="ja-JP" altLang="en-US" sz="1000" b="0">
                          <a:solidFill>
                            <a:schemeClr val="tx1"/>
                          </a:solidFill>
                          <a:latin typeface="Meiryo UI"/>
                          <a:ea typeface="Meiryo UI"/>
                        </a:rPr>
                        <a:t>等</a:t>
                      </a:r>
                      <a:r>
                        <a:rPr kumimoji="1" lang="en-US" altLang="ja-JP" sz="1000" b="0">
                          <a:latin typeface="Meiryo UI"/>
                          <a:ea typeface="Meiryo UI"/>
                        </a:rPr>
                        <a:t>】</a:t>
                      </a:r>
                    </a:p>
                    <a:p>
                      <a:pPr marL="140400" indent="-140400" algn="just"/>
                      <a:endParaRPr kumimoji="1" lang="en-US" altLang="ja-JP" sz="1000" b="0" u="none">
                        <a:solidFill>
                          <a:schemeClr val="tx1"/>
                        </a:solidFill>
                        <a:latin typeface="Meiryo UI" panose="020B0604030504040204" pitchFamily="50" charset="-128"/>
                        <a:ea typeface="Meiryo UI" panose="020B0604030504040204" pitchFamily="50" charset="-128"/>
                      </a:endParaRPr>
                    </a:p>
                    <a:p>
                      <a:pPr marL="140335" indent="-140335" algn="just"/>
                      <a:r>
                        <a:rPr kumimoji="1" lang="ja-JP" altLang="en-US" sz="1000" b="1" u="none">
                          <a:solidFill>
                            <a:schemeClr val="tx1"/>
                          </a:solidFill>
                          <a:latin typeface="Meiryo UI" panose="020B0604030504040204" pitchFamily="50" charset="-128"/>
                          <a:ea typeface="Meiryo UI" panose="020B0604030504040204" pitchFamily="50" charset="-128"/>
                        </a:rPr>
                        <a:t>２．農山漁村発イノベーション整備事業（産業支援型）</a:t>
                      </a:r>
                      <a:endParaRPr kumimoji="1" lang="en-US" altLang="ja-JP" sz="1000" b="0" u="none">
                        <a:solidFill>
                          <a:srgbClr val="0070C0"/>
                        </a:solidFill>
                        <a:latin typeface="Meiryo UI" panose="020B0604030504040204" pitchFamily="50" charset="-128"/>
                        <a:ea typeface="Meiryo UI" panose="020B0604030504040204" pitchFamily="50" charset="-128"/>
                      </a:endParaRPr>
                    </a:p>
                    <a:p>
                      <a:pPr marL="107950" marR="0" lvl="0" indent="143510" algn="just" rtl="0" eaLnBrk="1" fontAlgn="auto" latinLnBrk="0" hangingPunct="1">
                        <a:lnSpc>
                          <a:spcPct val="100000"/>
                        </a:lnSpc>
                        <a:spcBef>
                          <a:spcPts val="0"/>
                        </a:spcBef>
                        <a:spcAft>
                          <a:spcPts val="0"/>
                        </a:spcAft>
                        <a:buClrTx/>
                        <a:buSzTx/>
                        <a:buFontTx/>
                        <a:buNone/>
                      </a:pPr>
                      <a:r>
                        <a:rPr kumimoji="1" lang="ja-JP" altLang="en-US" sz="1000" b="0">
                          <a:latin typeface="Meiryo UI"/>
                          <a:ea typeface="Meiryo UI"/>
                        </a:rPr>
                        <a:t>農林漁業者等が多様な事業者とネットワークを構築し、制度資金等の融資又は出資を活用して６次産業化等に取り組む場合に必要となる、</a:t>
                      </a:r>
                      <a:r>
                        <a:rPr kumimoji="1" lang="ja-JP" altLang="en-US" sz="1000" b="1" u="none">
                          <a:latin typeface="Meiryo UI"/>
                          <a:ea typeface="Meiryo UI"/>
                        </a:rPr>
                        <a:t>農</a:t>
                      </a:r>
                      <a:r>
                        <a:rPr kumimoji="1" lang="ja-JP" altLang="en-US" sz="1000" b="1" u="none">
                          <a:solidFill>
                            <a:schemeClr val="tx1"/>
                          </a:solidFill>
                          <a:latin typeface="Meiryo UI"/>
                          <a:ea typeface="Meiryo UI"/>
                        </a:rPr>
                        <a:t>林水産物</a:t>
                      </a:r>
                      <a:r>
                        <a:rPr kumimoji="1" lang="ja-JP" altLang="en-US" sz="1000" b="1" u="none">
                          <a:latin typeface="Meiryo UI"/>
                          <a:ea typeface="Meiryo UI"/>
                        </a:rPr>
                        <a:t>加工・販売施設等の整備に対して支援</a:t>
                      </a:r>
                      <a:r>
                        <a:rPr kumimoji="1" lang="ja-JP" altLang="en-US" sz="1000" b="0">
                          <a:latin typeface="Meiryo UI"/>
                          <a:ea typeface="Meiryo UI"/>
                        </a:rPr>
                        <a:t>します。</a:t>
                      </a:r>
                      <a:endParaRPr lang="ja-JP" altLang="en-US" sz="1700"/>
                    </a:p>
                    <a:p>
                      <a:pPr marL="107950" marR="0" lvl="0" indent="-457200" algn="just">
                        <a:lnSpc>
                          <a:spcPct val="100000"/>
                        </a:lnSpc>
                        <a:spcBef>
                          <a:spcPts val="0"/>
                        </a:spcBef>
                        <a:spcAft>
                          <a:spcPts val="0"/>
                        </a:spcAft>
                        <a:buClrTx/>
                        <a:buSzTx/>
                        <a:buFontTx/>
                        <a:buNone/>
                      </a:pPr>
                      <a:r>
                        <a:rPr lang="ja-JP" sz="1000" b="0" i="0" u="none" strike="noStrike" baseline="0" noProof="0">
                          <a:solidFill>
                            <a:srgbClr val="000000"/>
                          </a:solidFill>
                          <a:latin typeface="Meiryo UI"/>
                          <a:ea typeface="Meiryo UI"/>
                        </a:rPr>
                        <a:t>（</a:t>
                      </a:r>
                      <a:r>
                        <a:rPr lang="ja-JP" sz="1000" b="0" i="0" u="sng" strike="noStrike" baseline="0" noProof="0">
                          <a:solidFill>
                            <a:srgbClr val="000000"/>
                          </a:solidFill>
                          <a:latin typeface="Meiryo UI"/>
                          <a:ea typeface="Meiryo UI"/>
                        </a:rPr>
                        <a:t>※農林水産物以外の多様な地域資源を活用した取組を支援対象に追加</a:t>
                      </a:r>
                      <a:r>
                        <a:rPr lang="ja-JP" altLang="en-US" sz="1000" b="0" i="0" u="none" strike="noStrike" baseline="0" noProof="0">
                          <a:solidFill>
                            <a:srgbClr val="000000"/>
                          </a:solidFill>
                          <a:latin typeface="Meiryo UI"/>
                          <a:ea typeface="Meiryo UI"/>
                        </a:rPr>
                        <a:t>）</a:t>
                      </a:r>
                      <a:endParaRPr lang="ja-JP" sz="1700"/>
                    </a:p>
                    <a:p>
                      <a:pPr marL="107950" marR="0" lvl="0" indent="143510" algn="just" rtl="0" eaLnBrk="1" fontAlgn="auto" latinLnBrk="0" hangingPunct="1">
                        <a:lnSpc>
                          <a:spcPct val="100000"/>
                        </a:lnSpc>
                        <a:spcBef>
                          <a:spcPts val="0"/>
                        </a:spcBef>
                        <a:spcAft>
                          <a:spcPts val="0"/>
                        </a:spcAft>
                        <a:buClrTx/>
                        <a:buSzTx/>
                        <a:buFontTx/>
                        <a:buNone/>
                      </a:pPr>
                      <a:r>
                        <a:rPr kumimoji="1" lang="ja-JP" altLang="en-US" sz="1000" b="0">
                          <a:latin typeface="Meiryo UI" panose="020B0604030504040204" pitchFamily="50" charset="-128"/>
                          <a:ea typeface="Meiryo UI" panose="020B0604030504040204" pitchFamily="50" charset="-128"/>
                        </a:rPr>
                        <a:t>なお、非接触・非対面での作業に対応した加工・販売施設等の整備も可能です。</a:t>
                      </a:r>
                      <a:endParaRPr kumimoji="1" lang="en-US" altLang="ja-JP" sz="1000" b="0">
                        <a:latin typeface="Meiryo UI" panose="020B0604030504040204" pitchFamily="50" charset="-128"/>
                        <a:ea typeface="Meiryo UI" panose="020B0604030504040204" pitchFamily="50" charset="-128"/>
                      </a:endParaRPr>
                    </a:p>
                    <a:p>
                      <a:pPr marL="136525" marR="0" lvl="0" indent="0" algn="just" defTabSz="742950" rtl="0" eaLnBrk="1" fontAlgn="auto" latinLnBrk="0" hangingPunct="1">
                        <a:lnSpc>
                          <a:spcPct val="100000"/>
                        </a:lnSpc>
                        <a:spcBef>
                          <a:spcPts val="0"/>
                        </a:spcBef>
                        <a:spcAft>
                          <a:spcPts val="0"/>
                        </a:spcAft>
                        <a:buClrTx/>
                        <a:buSzTx/>
                        <a:buFontTx/>
                        <a:buNone/>
                        <a:tabLst/>
                        <a:defRPr/>
                      </a:pPr>
                      <a:r>
                        <a:rPr kumimoji="1" lang="en-US" altLang="ja-JP" sz="1000" b="0">
                          <a:solidFill>
                            <a:schemeClr val="tx1"/>
                          </a:solidFill>
                          <a:latin typeface="Meiryo UI"/>
                          <a:ea typeface="Meiryo UI"/>
                        </a:rPr>
                        <a:t>【</a:t>
                      </a:r>
                      <a:r>
                        <a:rPr kumimoji="1" lang="ja-JP" altLang="en-US" sz="1000" b="0">
                          <a:solidFill>
                            <a:schemeClr val="tx1"/>
                          </a:solidFill>
                          <a:latin typeface="Meiryo UI"/>
                          <a:ea typeface="Meiryo UI"/>
                        </a:rPr>
                        <a:t>事業期間：１年間、交付率：</a:t>
                      </a:r>
                      <a:r>
                        <a:rPr kumimoji="1" lang="en-US" altLang="ja-JP" sz="1000" b="0">
                          <a:solidFill>
                            <a:schemeClr val="tx1"/>
                          </a:solidFill>
                          <a:latin typeface="Meiryo UI"/>
                          <a:ea typeface="Meiryo UI"/>
                        </a:rPr>
                        <a:t>3/10</a:t>
                      </a:r>
                      <a:r>
                        <a:rPr kumimoji="1" lang="ja-JP" altLang="en-US" sz="1000" b="0">
                          <a:solidFill>
                            <a:schemeClr val="tx1"/>
                          </a:solidFill>
                          <a:latin typeface="Meiryo UI"/>
                          <a:ea typeface="Meiryo UI"/>
                        </a:rPr>
                        <a:t>等</a:t>
                      </a:r>
                      <a:r>
                        <a:rPr kumimoji="1" lang="en-US" altLang="ja-JP" sz="1000" b="0">
                          <a:latin typeface="Meiryo UI"/>
                          <a:ea typeface="Meiryo UI"/>
                        </a:rPr>
                        <a:t>】</a:t>
                      </a:r>
                    </a:p>
                    <a:p>
                      <a:pPr marL="136800" marR="0" lvl="0" indent="0" algn="just" defTabSz="742950" rtl="0" eaLnBrk="1" fontAlgn="auto" latinLnBrk="0" hangingPunct="1">
                        <a:lnSpc>
                          <a:spcPct val="100000"/>
                        </a:lnSpc>
                        <a:spcBef>
                          <a:spcPts val="0"/>
                        </a:spcBef>
                        <a:spcAft>
                          <a:spcPts val="0"/>
                        </a:spcAft>
                        <a:buClrTx/>
                        <a:buSzTx/>
                        <a:buFontTx/>
                        <a:buNone/>
                        <a:tabLst/>
                        <a:defRPr/>
                      </a:pPr>
                      <a:endParaRPr kumimoji="1" lang="en-US" altLang="ja-JP" sz="1000" b="0">
                        <a:latin typeface="Meiryo UI" panose="020B0604030504040204" pitchFamily="50" charset="-128"/>
                        <a:ea typeface="Meiryo UI" panose="020B0604030504040204" pitchFamily="50" charset="-128"/>
                      </a:endParaRPr>
                    </a:p>
                    <a:p>
                      <a:pPr marL="107950" indent="143510" algn="just"/>
                      <a:r>
                        <a:rPr kumimoji="1" lang="ja-JP" altLang="en-US" sz="1000" b="1" u="none">
                          <a:latin typeface="Meiryo UI"/>
                          <a:ea typeface="Meiryo UI"/>
                        </a:rPr>
                        <a:t>再生可能エネルギー発電・蓄電・給電設備</a:t>
                      </a:r>
                      <a:r>
                        <a:rPr kumimoji="1" lang="ja-JP" altLang="en-US" sz="1000" b="0" u="none">
                          <a:latin typeface="Meiryo UI"/>
                          <a:ea typeface="Meiryo UI"/>
                        </a:rPr>
                        <a:t>については、</a:t>
                      </a:r>
                      <a:r>
                        <a:rPr kumimoji="1" lang="en-US" altLang="ja-JP" sz="1000" b="0" u="none">
                          <a:latin typeface="Meiryo UI"/>
                          <a:ea typeface="Meiryo UI"/>
                        </a:rPr>
                        <a:t>1</a:t>
                      </a:r>
                      <a:r>
                        <a:rPr kumimoji="1" lang="ja-JP" altLang="en-US" sz="1000" b="0" u="none">
                          <a:latin typeface="Meiryo UI"/>
                          <a:ea typeface="Meiryo UI"/>
                        </a:rPr>
                        <a:t>又は２の</a:t>
                      </a:r>
                      <a:r>
                        <a:rPr kumimoji="1" lang="ja-JP" altLang="en-US" sz="1000" b="1" u="none">
                          <a:latin typeface="Meiryo UI"/>
                          <a:ea typeface="Meiryo UI"/>
                        </a:rPr>
                        <a:t>施設整備と同時に設置</a:t>
                      </a:r>
                      <a:r>
                        <a:rPr kumimoji="1" lang="ja-JP" altLang="en-US" sz="1000" b="0" u="none">
                          <a:latin typeface="Meiryo UI"/>
                          <a:ea typeface="Meiryo UI"/>
                        </a:rPr>
                        <a:t>する場合に加え、</a:t>
                      </a:r>
                      <a:r>
                        <a:rPr kumimoji="1" lang="ja-JP" altLang="en-US" sz="1000" b="1" u="none">
                          <a:latin typeface="Meiryo UI"/>
                          <a:ea typeface="Meiryo UI"/>
                        </a:rPr>
                        <a:t>既存の活性化・６次化施設に追加して設置</a:t>
                      </a:r>
                      <a:r>
                        <a:rPr kumimoji="1" lang="ja-JP" altLang="en-US" sz="1000" b="0" u="none">
                          <a:latin typeface="Meiryo UI"/>
                          <a:ea typeface="Meiryo UI"/>
                        </a:rPr>
                        <a:t>する場合も</a:t>
                      </a:r>
                      <a:r>
                        <a:rPr kumimoji="1" lang="ja-JP" altLang="en-US" sz="1000" b="1" u="none">
                          <a:latin typeface="Meiryo UI"/>
                          <a:ea typeface="Meiryo UI"/>
                        </a:rPr>
                        <a:t>支援</a:t>
                      </a:r>
                      <a:r>
                        <a:rPr kumimoji="1" lang="ja-JP" altLang="en-US" sz="1000" b="0" u="none">
                          <a:latin typeface="Meiryo UI"/>
                          <a:ea typeface="Meiryo UI"/>
                        </a:rPr>
                        <a:t>します。</a:t>
                      </a:r>
                      <a:endParaRPr kumimoji="1" lang="en-US" altLang="ja-JP" sz="1000" b="0" u="none">
                        <a:latin typeface="Meiryo UI"/>
                        <a:ea typeface="Meiryo UI"/>
                      </a:endParaRPr>
                    </a:p>
                    <a:p>
                      <a:pPr marL="140400" indent="-140400" algn="just"/>
                      <a:endParaRPr kumimoji="1" lang="ja-JP" altLang="en-US" sz="1000" b="1" u="sng"/>
                    </a:p>
                  </a:txBody>
                  <a:tcPr marL="84406" marR="84406" marT="42203" marB="42203">
                    <a:lnL w="12700" cmpd="sng">
                      <a:noFill/>
                    </a:lnL>
                    <a:lnR w="1905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endParaRPr kumimoji="1" lang="ja-JP" altLang="en-US" sz="1000"/>
                    </a:p>
                  </a:txBody>
                  <a:tcPr marL="84406" marR="84406" marT="42203" marB="42203">
                    <a:lnL w="19050" cap="flat" cmpd="sng" algn="ctr">
                      <a:solidFill>
                        <a:schemeClr val="bg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25939766"/>
                  </a:ext>
                </a:extLst>
              </a:tr>
            </a:tbl>
          </a:graphicData>
        </a:graphic>
      </p:graphicFrame>
      <p:sp>
        <p:nvSpPr>
          <p:cNvPr id="6" name="四角形: 角を丸くする 5">
            <a:extLst>
              <a:ext uri="{FF2B5EF4-FFF2-40B4-BE49-F238E27FC236}">
                <a16:creationId xmlns:a16="http://schemas.microsoft.com/office/drawing/2014/main" id="{5F7F0F73-F927-4A87-A0D8-171C4341236B}"/>
              </a:ext>
            </a:extLst>
          </p:cNvPr>
          <p:cNvSpPr/>
          <p:nvPr/>
        </p:nvSpPr>
        <p:spPr>
          <a:xfrm>
            <a:off x="19385" y="928384"/>
            <a:ext cx="9105231" cy="1208147"/>
          </a:xfrm>
          <a:prstGeom prst="roundRect">
            <a:avLst/>
          </a:prstGeom>
          <a:ln w="28575">
            <a:solidFill>
              <a:srgbClr val="76923C"/>
            </a:solidFill>
          </a:ln>
        </p:spPr>
        <p:style>
          <a:lnRef idx="2">
            <a:schemeClr val="accent6"/>
          </a:lnRef>
          <a:fillRef idx="1">
            <a:schemeClr val="lt1"/>
          </a:fillRef>
          <a:effectRef idx="0">
            <a:schemeClr val="accent6"/>
          </a:effectRef>
          <a:fontRef idx="minor">
            <a:schemeClr val="dk1"/>
          </a:fontRef>
        </p:style>
        <p:txBody>
          <a:bodyPr lIns="84406" tIns="42203" rIns="84406" bIns="42203" rtlCol="0" anchor="ctr"/>
          <a:lstStyle/>
          <a:p>
            <a:pPr defTabSz="844083" fontAlgn="auto">
              <a:spcBef>
                <a:spcPts val="0"/>
              </a:spcBef>
              <a:spcAft>
                <a:spcPts val="0"/>
              </a:spcAft>
              <a:defRPr/>
            </a:pPr>
            <a:r>
              <a:rPr lang="ja-JP" altLang="en-US" sz="1108" b="1">
                <a:solidFill>
                  <a:prstClr val="black"/>
                </a:solidFill>
                <a:latin typeface="Meiryo UI" panose="020B0604030504040204" pitchFamily="50" charset="-128"/>
                <a:ea typeface="Meiryo UI" panose="020B0604030504040204" pitchFamily="50" charset="-128"/>
              </a:rPr>
              <a:t>＜対策のポイント＞</a:t>
            </a:r>
            <a:endParaRPr lang="en-US" altLang="ja-JP" sz="1108" b="1">
              <a:solidFill>
                <a:prstClr val="black"/>
              </a:solidFill>
              <a:latin typeface="Meiryo UI" panose="020B0604030504040204" pitchFamily="50" charset="-128"/>
              <a:ea typeface="Meiryo UI" panose="020B0604030504040204" pitchFamily="50" charset="-128"/>
            </a:endParaRPr>
          </a:p>
          <a:p>
            <a:pPr indent="116061" defTabSz="844083" fontAlgn="auto">
              <a:spcBef>
                <a:spcPts val="0"/>
              </a:spcBef>
              <a:spcAft>
                <a:spcPts val="0"/>
              </a:spcAft>
              <a:defRPr/>
            </a:pPr>
            <a:r>
              <a:rPr lang="ja-JP" altLang="en-US" sz="1108" b="1">
                <a:solidFill>
                  <a:prstClr val="black"/>
                </a:solidFill>
                <a:latin typeface="Meiryo UI"/>
                <a:ea typeface="Meiryo UI"/>
                <a:cs typeface="Meiryo UI" panose="020B0604030504040204" pitchFamily="50" charset="-128"/>
              </a:rPr>
              <a:t>農山漁村の自立及び維持発展に向けて、地域資源を活用しつつ、農山漁村における定住・交流の促進、農林漁業者の所得向上や雇用の増大</a:t>
            </a:r>
            <a:r>
              <a:rPr lang="ja-JP" altLang="en-US" sz="1108">
                <a:solidFill>
                  <a:prstClr val="black"/>
                </a:solidFill>
                <a:latin typeface="Meiryo UI"/>
                <a:ea typeface="Meiryo UI"/>
                <a:cs typeface="Meiryo UI" panose="020B0604030504040204" pitchFamily="50" charset="-128"/>
              </a:rPr>
              <a:t>を図るために必要となる</a:t>
            </a:r>
            <a:r>
              <a:rPr lang="ja-JP" altLang="en-US" sz="1108" b="1">
                <a:solidFill>
                  <a:prstClr val="black"/>
                </a:solidFill>
                <a:latin typeface="Meiryo UI"/>
                <a:ea typeface="Meiryo UI"/>
                <a:cs typeface="Meiryo UI" panose="020B0604030504040204" pitchFamily="50" charset="-128"/>
              </a:rPr>
              <a:t>農林水産物加工・</a:t>
            </a:r>
            <a:r>
              <a:rPr lang="ja-JP" altLang="en-US" sz="1108" b="1">
                <a:solidFill>
                  <a:prstClr val="black"/>
                </a:solidFill>
                <a:latin typeface="Meiryo UI"/>
                <a:ea typeface="Meiryo UI"/>
              </a:rPr>
              <a:t>販売施設、地域間交流拠点等の整備</a:t>
            </a:r>
            <a:r>
              <a:rPr lang="ja-JP" altLang="en-US" sz="1108">
                <a:solidFill>
                  <a:prstClr val="black"/>
                </a:solidFill>
                <a:latin typeface="Meiryo UI"/>
                <a:ea typeface="Meiryo UI"/>
              </a:rPr>
              <a:t>を支援します。</a:t>
            </a:r>
            <a:endParaRPr lang="en-US" altLang="ja-JP" sz="1108">
              <a:solidFill>
                <a:prstClr val="black"/>
              </a:solidFill>
              <a:latin typeface="Meiryo UI"/>
              <a:ea typeface="Meiryo UI"/>
            </a:endParaRPr>
          </a:p>
          <a:p>
            <a:pPr defTabSz="844083" fontAlgn="auto">
              <a:spcBef>
                <a:spcPts val="0"/>
              </a:spcBef>
              <a:spcAft>
                <a:spcPts val="0"/>
              </a:spcAft>
              <a:defRPr/>
            </a:pPr>
            <a:endParaRPr lang="en-US" altLang="ja-JP" sz="1108" b="1">
              <a:solidFill>
                <a:prstClr val="black"/>
              </a:solidFill>
              <a:latin typeface="Meiryo UI" panose="020B0604030504040204" pitchFamily="50" charset="-128"/>
              <a:ea typeface="Meiryo UI" panose="020B0604030504040204" pitchFamily="50" charset="-128"/>
            </a:endParaRPr>
          </a:p>
          <a:p>
            <a:pPr defTabSz="844083" fontAlgn="auto">
              <a:spcBef>
                <a:spcPts val="0"/>
              </a:spcBef>
              <a:spcAft>
                <a:spcPts val="0"/>
              </a:spcAft>
              <a:defRPr/>
            </a:pPr>
            <a:r>
              <a:rPr lang="ja-JP" altLang="en-US" sz="1108" b="1">
                <a:solidFill>
                  <a:prstClr val="black"/>
                </a:solidFill>
                <a:latin typeface="Meiryo UI" panose="020B0604030504040204" pitchFamily="50" charset="-128"/>
                <a:ea typeface="Meiryo UI" panose="020B0604030504040204" pitchFamily="50" charset="-128"/>
              </a:rPr>
              <a:t>＜事業目標＞</a:t>
            </a:r>
            <a:endParaRPr lang="en-US" altLang="ja-JP" sz="1108" b="1">
              <a:solidFill>
                <a:prstClr val="black"/>
              </a:solidFill>
              <a:latin typeface="Meiryo UI" panose="020B0604030504040204" pitchFamily="50" charset="-128"/>
              <a:ea typeface="Meiryo UI" panose="020B0604030504040204" pitchFamily="50" charset="-128"/>
            </a:endParaRPr>
          </a:p>
          <a:p>
            <a:pPr defTabSz="844083" fontAlgn="auto">
              <a:spcBef>
                <a:spcPts val="0"/>
              </a:spcBef>
              <a:spcAft>
                <a:spcPts val="0"/>
              </a:spcAft>
              <a:defRPr/>
            </a:pPr>
            <a:r>
              <a:rPr lang="ja-JP" altLang="en-US" sz="1108" b="1">
                <a:solidFill>
                  <a:prstClr val="black"/>
                </a:solidFill>
                <a:latin typeface="Meiryo UI" panose="020B0604030504040204" pitchFamily="50" charset="-128"/>
                <a:ea typeface="Meiryo UI" panose="020B0604030504040204" pitchFamily="50" charset="-128"/>
                <a:cs typeface="メイリオ" panose="020B0604030504040204" pitchFamily="50" charset="-128"/>
              </a:rPr>
              <a:t>○</a:t>
            </a:r>
            <a:r>
              <a:rPr lang="ja-JP" altLang="en-US" sz="1108" b="1">
                <a:solidFill>
                  <a:prstClr val="black"/>
                </a:solidFill>
                <a:latin typeface="Meiryo UI" panose="020B0604030504040204" pitchFamily="50" charset="-128"/>
                <a:ea typeface="Meiryo UI" panose="020B0604030504040204" pitchFamily="50" charset="-128"/>
              </a:rPr>
              <a:t>　</a:t>
            </a:r>
            <a:r>
              <a:rPr lang="ja-JP" altLang="en-US" sz="1108">
                <a:solidFill>
                  <a:prstClr val="black"/>
                </a:solidFill>
                <a:latin typeface="Meiryo UI" panose="020B0604030504040204" pitchFamily="50" charset="-128"/>
                <a:ea typeface="Meiryo UI" panose="020B0604030504040204" pitchFamily="50" charset="-128"/>
              </a:rPr>
              <a:t>農山漁村における施設整備による</a:t>
            </a:r>
            <a:r>
              <a:rPr lang="ja-JP" altLang="en-US" sz="1108">
                <a:solidFill>
                  <a:prstClr val="black"/>
                </a:solidFill>
                <a:latin typeface="Meiryo UI" panose="020B0604030504040204" pitchFamily="50" charset="-128"/>
                <a:ea typeface="Meiryo UI" panose="020B0604030504040204" pitchFamily="50" charset="-128"/>
                <a:cs typeface="Meiryo UI" panose="020B0604030504040204" pitchFamily="50" charset="-128"/>
              </a:rPr>
              <a:t>雇用者数の増加（</a:t>
            </a:r>
            <a:r>
              <a:rPr lang="en-US" altLang="ja-JP" sz="1108">
                <a:solidFill>
                  <a:prstClr val="black"/>
                </a:solidFill>
                <a:latin typeface="Meiryo UI" panose="020B0604030504040204" pitchFamily="50" charset="-128"/>
                <a:ea typeface="Meiryo UI" panose="020B0604030504040204" pitchFamily="50" charset="-128"/>
                <a:cs typeface="Meiryo UI" panose="020B0604030504040204" pitchFamily="50" charset="-128"/>
              </a:rPr>
              <a:t>140</a:t>
            </a:r>
            <a:r>
              <a:rPr lang="ja-JP" altLang="en-US" sz="1108">
                <a:solidFill>
                  <a:prstClr val="black"/>
                </a:solidFill>
                <a:latin typeface="Meiryo UI" panose="020B0604030504040204" pitchFamily="50" charset="-128"/>
                <a:ea typeface="Meiryo UI" panose="020B0604030504040204" pitchFamily="50" charset="-128"/>
                <a:cs typeface="Meiryo UI" panose="020B0604030504040204" pitchFamily="50" charset="-128"/>
              </a:rPr>
              <a:t>人［令和７年度まで］）</a:t>
            </a:r>
            <a:endParaRPr lang="en-US" altLang="ja-JP" sz="1108" b="1">
              <a:solidFill>
                <a:prstClr val="black"/>
              </a:solidFill>
              <a:latin typeface="Meiryo UI" panose="020B0604030504040204" pitchFamily="50" charset="-128"/>
              <a:ea typeface="Meiryo UI" panose="020B0604030504040204" pitchFamily="50" charset="-128"/>
            </a:endParaRPr>
          </a:p>
          <a:p>
            <a:pPr marL="142439" indent="-142439" defTabSz="844083" fontAlgn="auto">
              <a:spcBef>
                <a:spcPts val="0"/>
              </a:spcBef>
              <a:spcAft>
                <a:spcPts val="0"/>
              </a:spcAft>
              <a:defRPr/>
            </a:pPr>
            <a:r>
              <a:rPr lang="ja-JP" altLang="en-US" sz="1108">
                <a:solidFill>
                  <a:prstClr val="black"/>
                </a:solidFill>
                <a:latin typeface="Meiryo UI"/>
                <a:ea typeface="Meiryo UI"/>
              </a:rPr>
              <a:t>○　農山漁村発イノベーションに取り組んでいる優良事業体数の増加（</a:t>
            </a:r>
            <a:r>
              <a:rPr lang="en-US" sz="1108">
                <a:solidFill>
                  <a:prstClr val="black"/>
                </a:solidFill>
                <a:latin typeface="Meiryo UI"/>
                <a:ea typeface="Meiryo UI"/>
              </a:rPr>
              <a:t>100</a:t>
            </a:r>
            <a:r>
              <a:rPr lang="ja-JP" altLang="en-US" sz="1108">
                <a:solidFill>
                  <a:prstClr val="black"/>
                </a:solidFill>
                <a:latin typeface="Meiryo UI"/>
                <a:ea typeface="Meiryo UI"/>
              </a:rPr>
              <a:t>事業体［令和７年度まで］）</a:t>
            </a:r>
            <a:endParaRPr lang="en-US" sz="1108">
              <a:solidFill>
                <a:prstClr val="black"/>
              </a:solidFill>
              <a:latin typeface="Meiryo UI"/>
              <a:ea typeface="Meiryo UI"/>
            </a:endParaRPr>
          </a:p>
        </p:txBody>
      </p:sp>
      <p:sp>
        <p:nvSpPr>
          <p:cNvPr id="10" name="テキスト ボックス 9">
            <a:extLst>
              <a:ext uri="{FF2B5EF4-FFF2-40B4-BE49-F238E27FC236}">
                <a16:creationId xmlns:a16="http://schemas.microsoft.com/office/drawing/2014/main" id="{FC6F64C7-4000-4AEF-80DE-713C6239D161}"/>
              </a:ext>
            </a:extLst>
          </p:cNvPr>
          <p:cNvSpPr txBox="1"/>
          <p:nvPr/>
        </p:nvSpPr>
        <p:spPr>
          <a:xfrm>
            <a:off x="8608" y="5426184"/>
            <a:ext cx="1192154" cy="248530"/>
          </a:xfrm>
          <a:prstGeom prst="rect">
            <a:avLst/>
          </a:prstGeom>
          <a:noFill/>
        </p:spPr>
        <p:txBody>
          <a:bodyPr wrap="square" rtlCol="0">
            <a:spAutoFit/>
          </a:bodyPr>
          <a:lstStyle/>
          <a:p>
            <a:pPr defTabSz="844083" fontAlgn="auto">
              <a:spcBef>
                <a:spcPts val="0"/>
              </a:spcBef>
              <a:spcAft>
                <a:spcPts val="0"/>
              </a:spcAft>
              <a:defRPr/>
            </a:pPr>
            <a:r>
              <a:rPr lang="ja-JP" altLang="en-US" sz="1015" b="1">
                <a:solidFill>
                  <a:prstClr val="black"/>
                </a:solidFill>
                <a:latin typeface="Meiryo UI"/>
                <a:ea typeface="Meiryo UI"/>
              </a:rPr>
              <a:t>＜事業の流れ＞</a:t>
            </a:r>
          </a:p>
        </p:txBody>
      </p:sp>
      <p:pic>
        <p:nvPicPr>
          <p:cNvPr id="80" name="Picture 4" descr="H:\★★★\01_制度関係\03_PR版・パンフレット・事例集\04_写真\181115_広報用写真（パンフ・HP掲載可）\☆掲載用\H26_長野県佐久市（受入機能強化施設）地域連携販売力強化施設(1).jpg">
            <a:extLst>
              <a:ext uri="{FF2B5EF4-FFF2-40B4-BE49-F238E27FC236}">
                <a16:creationId xmlns:a16="http://schemas.microsoft.com/office/drawing/2014/main" id="{2A2832C7-609B-499C-9B22-C281F71AEDCE}"/>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910003" y="3051015"/>
            <a:ext cx="1113199" cy="772561"/>
          </a:xfrm>
          <a:prstGeom prst="rect">
            <a:avLst/>
          </a:prstGeom>
          <a:noFill/>
          <a:extLst>
            <a:ext uri="{909E8E84-426E-40DD-AFC4-6F175D3DCCD1}">
              <a14:hiddenFill xmlns:a14="http://schemas.microsoft.com/office/drawing/2010/main">
                <a:solidFill>
                  <a:srgbClr val="FFFFFF"/>
                </a:solidFill>
              </a14:hiddenFill>
            </a:ext>
          </a:extLst>
        </p:spPr>
      </p:pic>
      <p:grpSp>
        <p:nvGrpSpPr>
          <p:cNvPr id="81" name="グループ化 80">
            <a:extLst>
              <a:ext uri="{FF2B5EF4-FFF2-40B4-BE49-F238E27FC236}">
                <a16:creationId xmlns:a16="http://schemas.microsoft.com/office/drawing/2014/main" id="{5B3D5074-D6FD-4997-9BD1-7F91B8BBA09E}"/>
              </a:ext>
            </a:extLst>
          </p:cNvPr>
          <p:cNvGrpSpPr>
            <a:grpSpLocks noChangeAspect="1"/>
          </p:cNvGrpSpPr>
          <p:nvPr/>
        </p:nvGrpSpPr>
        <p:grpSpPr>
          <a:xfrm>
            <a:off x="6365008" y="3051654"/>
            <a:ext cx="1113199" cy="772560"/>
            <a:chOff x="5228700" y="4507210"/>
            <a:chExt cx="1800000" cy="1249098"/>
          </a:xfrm>
        </p:grpSpPr>
        <p:pic>
          <p:nvPicPr>
            <p:cNvPr id="82" name="Picture 5" descr="H:\★★★\01_制度関係\03_PR版・パンフレット・事例集\04_写真\181115_広報用写真（パンフ・HP掲載可）\03_北陸\H26_竹田地区活性化計画\農林漁業体験施設（小中学校）\DSCF4034.JPG">
              <a:extLst>
                <a:ext uri="{FF2B5EF4-FFF2-40B4-BE49-F238E27FC236}">
                  <a16:creationId xmlns:a16="http://schemas.microsoft.com/office/drawing/2014/main" id="{55842F90-870F-45DD-BDC1-F302DC042875}"/>
                </a:ext>
              </a:extLst>
            </p:cNvPr>
            <p:cNvPicPr>
              <a:picLocks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5228700" y="4507210"/>
              <a:ext cx="1800000" cy="709200"/>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6" descr="H:\★★★\01_制度関係\03_PR版・パンフレット・事例集\04_写真\181115_広報用写真（パンフ・HP掲載可）\03_北陸\H26_竹田地区活性化計画\農林漁業体験施設（小中学校）\DSCF4042.JPG">
              <a:extLst>
                <a:ext uri="{FF2B5EF4-FFF2-40B4-BE49-F238E27FC236}">
                  <a16:creationId xmlns:a16="http://schemas.microsoft.com/office/drawing/2014/main" id="{8E023DDB-BFC8-4FA6-AE0B-0901C2F31479}"/>
                </a:ext>
              </a:extLst>
            </p:cNvPr>
            <p:cNvPicPr>
              <a:picLocks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126447" y="5216308"/>
              <a:ext cx="900000" cy="540000"/>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84" name="Picture 7" descr="H:\★★★\01_制度関係\03_PR版・パンフレット・事例集\04_写真\181115_広報用写真（パンフ・HP掲載可）\03_北陸\H26_竹田地区活性化計画\農林漁業体験施設（小中学校）\ちくちくぼんぼん②.JPG">
              <a:extLst>
                <a:ext uri="{FF2B5EF4-FFF2-40B4-BE49-F238E27FC236}">
                  <a16:creationId xmlns:a16="http://schemas.microsoft.com/office/drawing/2014/main" id="{8FAFC0D8-15D6-4133-9497-A32E49C8EB73}"/>
                </a:ext>
              </a:extLst>
            </p:cNvPr>
            <p:cNvPicPr>
              <a:picLocks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230569" y="5215847"/>
              <a:ext cx="900000" cy="54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5" name="グループ化 84">
            <a:extLst>
              <a:ext uri="{FF2B5EF4-FFF2-40B4-BE49-F238E27FC236}">
                <a16:creationId xmlns:a16="http://schemas.microsoft.com/office/drawing/2014/main" id="{E6EAD28A-12AE-4863-801B-E27F53EB5F78}"/>
              </a:ext>
            </a:extLst>
          </p:cNvPr>
          <p:cNvGrpSpPr>
            <a:grpSpLocks noChangeAspect="1"/>
          </p:cNvGrpSpPr>
          <p:nvPr/>
        </p:nvGrpSpPr>
        <p:grpSpPr>
          <a:xfrm>
            <a:off x="7732453" y="3036142"/>
            <a:ext cx="1113053" cy="775074"/>
            <a:chOff x="678077" y="4542145"/>
            <a:chExt cx="1793264" cy="1248499"/>
          </a:xfrm>
        </p:grpSpPr>
        <p:pic>
          <p:nvPicPr>
            <p:cNvPr id="86" name="Picture 20" descr="H:\★\01_制度関係\03_PR版・パンフレット・事例集\04_写真\2018（H30）施設等利用実績調査\01_北海道\H27北海道森町（森産業地区）農林水産物集出荷貯蔵施設（荷捌施設建設工事事業）1●.jpg">
              <a:extLst>
                <a:ext uri="{FF2B5EF4-FFF2-40B4-BE49-F238E27FC236}">
                  <a16:creationId xmlns:a16="http://schemas.microsoft.com/office/drawing/2014/main" id="{2915188A-06DA-46BC-8382-E7890B096CE3}"/>
                </a:ext>
              </a:extLst>
            </p:cNvPr>
            <p:cNvPicPr>
              <a:picLocks noChangeArrowheads="1"/>
            </p:cNvPicPr>
            <p:nvPr/>
          </p:nvPicPr>
          <p:blipFill rotWithShape="1">
            <a:blip r:embed="rId6" cstate="email">
              <a:extLst>
                <a:ext uri="{28A0092B-C50C-407E-A947-70E740481C1C}">
                  <a14:useLocalDpi xmlns:a14="http://schemas.microsoft.com/office/drawing/2010/main" val="0"/>
                </a:ext>
              </a:extLst>
            </a:blip>
            <a:srcRect/>
            <a:stretch/>
          </p:blipFill>
          <p:spPr bwMode="auto">
            <a:xfrm>
              <a:off x="683493" y="4542145"/>
              <a:ext cx="1787848" cy="6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 name="Picture 8" descr="H:\★★★\01_制度関係\03_PR版・パンフレット・事例集\04_写真\181115_広報用写真（パンフ・HP掲載可）\03_北陸\H27_松東地区活性化計画\農林水産物処理加工施設\加工施設（醸造）②.jpeg">
              <a:extLst>
                <a:ext uri="{FF2B5EF4-FFF2-40B4-BE49-F238E27FC236}">
                  <a16:creationId xmlns:a16="http://schemas.microsoft.com/office/drawing/2014/main" id="{05B033EA-3E4E-406B-A8AF-68252D0AD364}"/>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678077" y="5190217"/>
              <a:ext cx="900000" cy="600427"/>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2" descr="H:\★★★\01_制度関係\03_PR版・パンフレット・事例集\04_写真\181115_広報用写真（パンフ・HP掲載可）\☆掲載用\Ｈ22　鳥取県大山町地区活性化計画　農産物集出荷貯蔵施設　梨選果ライン.JPG">
              <a:extLst>
                <a:ext uri="{FF2B5EF4-FFF2-40B4-BE49-F238E27FC236}">
                  <a16:creationId xmlns:a16="http://schemas.microsoft.com/office/drawing/2014/main" id="{DC495716-7AB3-40AC-9E9B-C883E1B145BB}"/>
                </a:ext>
              </a:extLst>
            </p:cNvPr>
            <p:cNvPicPr>
              <a:picLocks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1574069" y="5189444"/>
              <a:ext cx="897272" cy="601200"/>
            </a:xfrm>
            <a:prstGeom prst="rect">
              <a:avLst/>
            </a:prstGeom>
            <a:noFill/>
            <a:extLst>
              <a:ext uri="{909E8E84-426E-40DD-AFC4-6F175D3DCCD1}">
                <a14:hiddenFill xmlns:a14="http://schemas.microsoft.com/office/drawing/2010/main">
                  <a:solidFill>
                    <a:srgbClr val="FFFFFF"/>
                  </a:solidFill>
                </a14:hiddenFill>
              </a:ext>
            </a:extLst>
          </p:spPr>
        </p:pic>
      </p:grpSp>
      <p:sp>
        <p:nvSpPr>
          <p:cNvPr id="89" name="テキスト ボックス 88">
            <a:extLst>
              <a:ext uri="{FF2B5EF4-FFF2-40B4-BE49-F238E27FC236}">
                <a16:creationId xmlns:a16="http://schemas.microsoft.com/office/drawing/2014/main" id="{C8F5036D-0622-4E9C-8200-19429AD1315E}"/>
              </a:ext>
            </a:extLst>
          </p:cNvPr>
          <p:cNvSpPr txBox="1"/>
          <p:nvPr/>
        </p:nvSpPr>
        <p:spPr>
          <a:xfrm>
            <a:off x="7837411" y="3847185"/>
            <a:ext cx="947375" cy="147113"/>
          </a:xfrm>
          <a:prstGeom prst="rect">
            <a:avLst/>
          </a:prstGeom>
          <a:noFill/>
          <a:ln>
            <a:noFill/>
          </a:ln>
        </p:spPr>
        <p:txBody>
          <a:bodyPr wrap="none" lIns="0" tIns="33231" rIns="0" bIns="0" rtlCol="0">
            <a:spAutoFit/>
          </a:bodyPr>
          <a:lstStyle/>
          <a:p>
            <a:pPr algn="ctr" defTabSz="844083" fontAlgn="auto">
              <a:spcBef>
                <a:spcPts val="0"/>
              </a:spcBef>
              <a:spcAft>
                <a:spcPts val="0"/>
              </a:spcAft>
              <a:defRPr/>
            </a:pPr>
            <a:r>
              <a:rPr lang="ja-JP" altLang="en-US" sz="738">
                <a:solidFill>
                  <a:prstClr val="black"/>
                </a:solidFill>
                <a:latin typeface="Meiryo UI"/>
                <a:ea typeface="Meiryo UI"/>
                <a:cs typeface="メイリオ" panose="020B0604030504040204" pitchFamily="50" charset="-128"/>
              </a:rPr>
              <a:t>集出荷・貯蔵・加工施設</a:t>
            </a:r>
          </a:p>
        </p:txBody>
      </p:sp>
      <p:sp>
        <p:nvSpPr>
          <p:cNvPr id="90" name="正方形/長方形 89">
            <a:extLst>
              <a:ext uri="{FF2B5EF4-FFF2-40B4-BE49-F238E27FC236}">
                <a16:creationId xmlns:a16="http://schemas.microsoft.com/office/drawing/2014/main" id="{419565BD-CCA0-43CA-B0D2-26BF278D320B}"/>
              </a:ext>
            </a:extLst>
          </p:cNvPr>
          <p:cNvSpPr/>
          <p:nvPr/>
        </p:nvSpPr>
        <p:spPr>
          <a:xfrm>
            <a:off x="4653260" y="2522937"/>
            <a:ext cx="4454769" cy="1538396"/>
          </a:xfrm>
          <a:prstGeom prst="rect">
            <a:avLst/>
          </a:prstGeom>
          <a:noFill/>
          <a:ln w="6350">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auto">
              <a:spcBef>
                <a:spcPts val="0"/>
              </a:spcBef>
              <a:spcAft>
                <a:spcPts val="0"/>
              </a:spcAft>
              <a:defRPr/>
            </a:pPr>
            <a:endParaRPr lang="ja-JP" altLang="en-US" sz="1662">
              <a:solidFill>
                <a:prstClr val="white"/>
              </a:solidFill>
              <a:latin typeface="Meiryo UI"/>
              <a:ea typeface="Meiryo UI"/>
            </a:endParaRPr>
          </a:p>
        </p:txBody>
      </p:sp>
      <p:sp>
        <p:nvSpPr>
          <p:cNvPr id="91" name="正方形/長方形 90">
            <a:extLst>
              <a:ext uri="{FF2B5EF4-FFF2-40B4-BE49-F238E27FC236}">
                <a16:creationId xmlns:a16="http://schemas.microsoft.com/office/drawing/2014/main" id="{A5FC1B03-9F2D-499C-9B10-DC5E3F1D49B8}"/>
              </a:ext>
            </a:extLst>
          </p:cNvPr>
          <p:cNvSpPr/>
          <p:nvPr/>
        </p:nvSpPr>
        <p:spPr>
          <a:xfrm>
            <a:off x="4658323" y="2484927"/>
            <a:ext cx="4446113" cy="162904"/>
          </a:xfrm>
          <a:prstGeom prst="rect">
            <a:avLst/>
          </a:prstGeom>
          <a:solidFill>
            <a:srgbClr val="FF66FF"/>
          </a:solidFill>
          <a:ln w="19050">
            <a:solidFill>
              <a:srgbClr val="FF66FF"/>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844083" fontAlgn="auto">
              <a:spcBef>
                <a:spcPts val="0"/>
              </a:spcBef>
              <a:spcAft>
                <a:spcPts val="0"/>
              </a:spcAft>
              <a:defRPr/>
            </a:pPr>
            <a:r>
              <a:rPr lang="ja-JP" altLang="en-US" sz="969" b="1">
                <a:solidFill>
                  <a:prstClr val="white"/>
                </a:solidFill>
                <a:latin typeface="Meiryo UI"/>
                <a:ea typeface="Meiryo UI"/>
              </a:rPr>
              <a:t>定住促進・交流対策型</a:t>
            </a:r>
          </a:p>
        </p:txBody>
      </p:sp>
      <p:sp>
        <p:nvSpPr>
          <p:cNvPr id="92" name="正方形/長方形 91">
            <a:extLst>
              <a:ext uri="{FF2B5EF4-FFF2-40B4-BE49-F238E27FC236}">
                <a16:creationId xmlns:a16="http://schemas.microsoft.com/office/drawing/2014/main" id="{E2363717-4377-4787-AF6C-CD26A0EF5D4B}"/>
              </a:ext>
            </a:extLst>
          </p:cNvPr>
          <p:cNvSpPr/>
          <p:nvPr/>
        </p:nvSpPr>
        <p:spPr>
          <a:xfrm>
            <a:off x="4651014" y="4185843"/>
            <a:ext cx="3184751" cy="1845145"/>
          </a:xfrm>
          <a:prstGeom prst="rect">
            <a:avLst/>
          </a:prstGeom>
          <a:no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auto">
              <a:spcBef>
                <a:spcPts val="0"/>
              </a:spcBef>
              <a:spcAft>
                <a:spcPts val="0"/>
              </a:spcAft>
              <a:defRPr/>
            </a:pPr>
            <a:endParaRPr lang="ja-JP" altLang="en-US" sz="1662">
              <a:solidFill>
                <a:prstClr val="white"/>
              </a:solidFill>
              <a:latin typeface="Meiryo UI"/>
              <a:ea typeface="Meiryo UI"/>
            </a:endParaRPr>
          </a:p>
        </p:txBody>
      </p:sp>
      <p:sp>
        <p:nvSpPr>
          <p:cNvPr id="93" name="正方形/長方形 92">
            <a:extLst>
              <a:ext uri="{FF2B5EF4-FFF2-40B4-BE49-F238E27FC236}">
                <a16:creationId xmlns:a16="http://schemas.microsoft.com/office/drawing/2014/main" id="{0AF387E5-E954-477D-9EDF-F0247C2A88B1}"/>
              </a:ext>
            </a:extLst>
          </p:cNvPr>
          <p:cNvSpPr/>
          <p:nvPr/>
        </p:nvSpPr>
        <p:spPr>
          <a:xfrm>
            <a:off x="4658322" y="4105875"/>
            <a:ext cx="3170918" cy="189490"/>
          </a:xfrm>
          <a:prstGeom prst="rect">
            <a:avLst/>
          </a:prstGeom>
          <a:solidFill>
            <a:srgbClr val="FF6600"/>
          </a:solidFill>
          <a:ln w="19050">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844083" fontAlgn="auto">
              <a:spcBef>
                <a:spcPts val="0"/>
              </a:spcBef>
              <a:spcAft>
                <a:spcPts val="0"/>
              </a:spcAft>
              <a:defRPr/>
            </a:pPr>
            <a:r>
              <a:rPr lang="ja-JP" altLang="en-US" sz="969" b="1">
                <a:solidFill>
                  <a:prstClr val="white"/>
                </a:solidFill>
                <a:latin typeface="Meiryo UI"/>
                <a:ea typeface="Meiryo UI"/>
              </a:rPr>
              <a:t>産業支援型</a:t>
            </a:r>
            <a:endParaRPr lang="en-US" altLang="ja-JP" sz="969" b="1">
              <a:solidFill>
                <a:prstClr val="white"/>
              </a:solidFill>
              <a:latin typeface="Meiryo UI"/>
              <a:ea typeface="Meiryo UI"/>
            </a:endParaRPr>
          </a:p>
        </p:txBody>
      </p:sp>
      <p:sp>
        <p:nvSpPr>
          <p:cNvPr id="94" name="テキスト ボックス 93">
            <a:extLst>
              <a:ext uri="{FF2B5EF4-FFF2-40B4-BE49-F238E27FC236}">
                <a16:creationId xmlns:a16="http://schemas.microsoft.com/office/drawing/2014/main" id="{B159C21A-420F-427A-8E06-4674CED6E2FE}"/>
              </a:ext>
            </a:extLst>
          </p:cNvPr>
          <p:cNvSpPr txBox="1"/>
          <p:nvPr/>
        </p:nvSpPr>
        <p:spPr>
          <a:xfrm>
            <a:off x="4658321" y="4583417"/>
            <a:ext cx="4019046" cy="433004"/>
          </a:xfrm>
          <a:prstGeom prst="rect">
            <a:avLst/>
          </a:prstGeom>
          <a:noFill/>
        </p:spPr>
        <p:txBody>
          <a:bodyPr wrap="square" rtlCol="0">
            <a:spAutoFit/>
          </a:bodyPr>
          <a:lstStyle/>
          <a:p>
            <a:pPr marL="232621" indent="-422041" defTabSz="844083" fontAlgn="auto">
              <a:spcBef>
                <a:spcPts val="0"/>
              </a:spcBef>
              <a:spcAft>
                <a:spcPts val="0"/>
              </a:spcAft>
              <a:defRPr/>
            </a:pPr>
            <a:r>
              <a:rPr lang="en-US" altLang="ja-JP" sz="738">
                <a:solidFill>
                  <a:prstClr val="black"/>
                </a:solidFill>
                <a:latin typeface="Meiryo UI"/>
                <a:ea typeface="Meiryo UI"/>
              </a:rPr>
              <a:t>※</a:t>
            </a:r>
            <a:r>
              <a:rPr lang="ja-JP" altLang="en-US" sz="738">
                <a:solidFill>
                  <a:prstClr val="black"/>
                </a:solidFill>
                <a:latin typeface="Meiryo UI"/>
                <a:ea typeface="Meiryo UI"/>
              </a:rPr>
              <a:t>２　六次産業化・地産地消法に基づく総合化事業計画の認定、</a:t>
            </a:r>
            <a:endParaRPr lang="en-US" altLang="ja-JP" sz="738">
              <a:solidFill>
                <a:prstClr val="black"/>
              </a:solidFill>
              <a:latin typeface="Meiryo UI"/>
              <a:ea typeface="Meiryo UI"/>
            </a:endParaRPr>
          </a:p>
          <a:p>
            <a:pPr marL="232621" indent="-422041" defTabSz="844083" fontAlgn="auto">
              <a:spcBef>
                <a:spcPts val="0"/>
              </a:spcBef>
              <a:spcAft>
                <a:spcPts val="0"/>
              </a:spcAft>
              <a:defRPr/>
            </a:pPr>
            <a:r>
              <a:rPr lang="ja-JP" altLang="en-US" sz="738">
                <a:solidFill>
                  <a:prstClr val="black"/>
                </a:solidFill>
                <a:latin typeface="Meiryo UI"/>
                <a:ea typeface="Meiryo UI"/>
              </a:rPr>
              <a:t>　　　　農商工等連携促進法に基づく農商工等連携事業計画の認定又は</a:t>
            </a:r>
            <a:endParaRPr lang="en-US" altLang="ja-JP" sz="738">
              <a:solidFill>
                <a:prstClr val="black"/>
              </a:solidFill>
              <a:latin typeface="Meiryo UI"/>
              <a:ea typeface="Meiryo UI"/>
            </a:endParaRPr>
          </a:p>
          <a:p>
            <a:pPr marL="232621" indent="-422041" defTabSz="844083" fontAlgn="auto">
              <a:spcBef>
                <a:spcPts val="0"/>
              </a:spcBef>
              <a:spcAft>
                <a:spcPts val="0"/>
              </a:spcAft>
              <a:defRPr/>
            </a:pPr>
            <a:r>
              <a:rPr lang="ja-JP" altLang="en-US" sz="738">
                <a:solidFill>
                  <a:prstClr val="black"/>
                </a:solidFill>
                <a:latin typeface="Meiryo UI"/>
                <a:ea typeface="Meiryo UI"/>
              </a:rPr>
              <a:t>　　　　</a:t>
            </a:r>
            <a:r>
              <a:rPr lang="ja-JP" altLang="en-US" sz="738" u="sng">
                <a:solidFill>
                  <a:prstClr val="black"/>
                </a:solidFill>
                <a:latin typeface="Meiryo UI"/>
                <a:ea typeface="Meiryo UI"/>
              </a:rPr>
              <a:t>都道府県若しくは市町村が策定する戦略に基づく事業計画の認定</a:t>
            </a:r>
            <a:r>
              <a:rPr lang="ja-JP" altLang="en-US" sz="738">
                <a:solidFill>
                  <a:prstClr val="black"/>
                </a:solidFill>
                <a:latin typeface="Meiryo UI"/>
                <a:ea typeface="Meiryo UI"/>
              </a:rPr>
              <a:t>が必要</a:t>
            </a:r>
          </a:p>
        </p:txBody>
      </p:sp>
      <p:sp>
        <p:nvSpPr>
          <p:cNvPr id="95" name="テキスト ボックス 94">
            <a:extLst>
              <a:ext uri="{FF2B5EF4-FFF2-40B4-BE49-F238E27FC236}">
                <a16:creationId xmlns:a16="http://schemas.microsoft.com/office/drawing/2014/main" id="{9D1ABA28-4D71-42E2-98DD-FEB459F532C3}"/>
              </a:ext>
            </a:extLst>
          </p:cNvPr>
          <p:cNvSpPr txBox="1"/>
          <p:nvPr/>
        </p:nvSpPr>
        <p:spPr>
          <a:xfrm>
            <a:off x="4661918" y="2637377"/>
            <a:ext cx="4396250" cy="376385"/>
          </a:xfrm>
          <a:prstGeom prst="rect">
            <a:avLst/>
          </a:prstGeom>
          <a:noFill/>
        </p:spPr>
        <p:txBody>
          <a:bodyPr wrap="square">
            <a:spAutoFit/>
          </a:bodyPr>
          <a:lstStyle/>
          <a:p>
            <a:pPr defTabSz="844083" fontAlgn="auto">
              <a:spcBef>
                <a:spcPts val="0"/>
              </a:spcBef>
              <a:spcAft>
                <a:spcPts val="0"/>
              </a:spcAft>
              <a:defRPr/>
            </a:pPr>
            <a:r>
              <a:rPr lang="ja-JP" altLang="en-US" sz="923">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23" b="1">
                <a:solidFill>
                  <a:prstClr val="black"/>
                </a:solidFill>
                <a:latin typeface="Meiryo UI" panose="020B0604030504040204" pitchFamily="50" charset="-128"/>
                <a:ea typeface="Meiryo UI" panose="020B0604030504040204" pitchFamily="50" charset="-128"/>
                <a:cs typeface="Meiryo UI" panose="020B0604030504040204" pitchFamily="50" charset="-128"/>
              </a:rPr>
              <a:t>計画主体　　　　</a:t>
            </a:r>
            <a:r>
              <a:rPr lang="ja-JP" altLang="en-US" sz="923">
                <a:solidFill>
                  <a:prstClr val="black"/>
                </a:solidFill>
                <a:latin typeface="Meiryo UI" panose="020B0604030504040204" pitchFamily="50" charset="-128"/>
                <a:ea typeface="Meiryo UI" panose="020B0604030504040204" pitchFamily="50" charset="-128"/>
                <a:cs typeface="Meiryo UI" panose="020B0604030504040204" pitchFamily="50" charset="-128"/>
              </a:rPr>
              <a:t>都道府県、市町村</a:t>
            </a:r>
            <a:r>
              <a:rPr lang="en-US" altLang="ja-JP" sz="923" baseline="30000">
                <a:solidFill>
                  <a:prstClr val="black"/>
                </a:solidFill>
                <a:latin typeface="Meiryo UI" panose="020B0604030504040204" pitchFamily="50" charset="-128"/>
                <a:ea typeface="Meiryo UI" panose="020B0604030504040204" pitchFamily="50" charset="-128"/>
              </a:rPr>
              <a:t>※</a:t>
            </a:r>
            <a:r>
              <a:rPr lang="ja-JP" altLang="en-US" sz="923" baseline="30000">
                <a:solidFill>
                  <a:prstClr val="black"/>
                </a:solidFill>
                <a:latin typeface="Meiryo UI" panose="020B0604030504040204" pitchFamily="50" charset="-128"/>
                <a:ea typeface="Meiryo UI" panose="020B0604030504040204" pitchFamily="50" charset="-128"/>
              </a:rPr>
              <a:t>１</a:t>
            </a:r>
            <a:endParaRPr lang="en-US" altLang="ja-JP" sz="923">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fontAlgn="auto">
              <a:spcBef>
                <a:spcPts val="0"/>
              </a:spcBef>
              <a:spcAft>
                <a:spcPts val="0"/>
              </a:spcAft>
              <a:defRPr/>
            </a:pPr>
            <a:r>
              <a:rPr lang="ja-JP" altLang="en-US" sz="923">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23" b="1">
                <a:solidFill>
                  <a:prstClr val="black"/>
                </a:solidFill>
                <a:latin typeface="Meiryo UI" panose="020B0604030504040204" pitchFamily="50" charset="-128"/>
                <a:ea typeface="Meiryo UI" panose="020B0604030504040204" pitchFamily="50" charset="-128"/>
                <a:cs typeface="Meiryo UI" panose="020B0604030504040204" pitchFamily="50" charset="-128"/>
              </a:rPr>
              <a:t>事業実施主体　</a:t>
            </a:r>
            <a:r>
              <a:rPr lang="ja-JP" altLang="en-US" sz="923">
                <a:solidFill>
                  <a:prstClr val="black"/>
                </a:solidFill>
                <a:latin typeface="Meiryo UI" panose="020B0604030504040204" pitchFamily="50" charset="-128"/>
                <a:ea typeface="Meiryo UI" panose="020B0604030504040204" pitchFamily="50" charset="-128"/>
                <a:cs typeface="Meiryo UI" panose="020B0604030504040204" pitchFamily="50" charset="-128"/>
              </a:rPr>
              <a:t>都道府県、市町村、農林漁業者団体等</a:t>
            </a:r>
            <a:endParaRPr lang="en-US" altLang="ja-JP" sz="923">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6" name="テキスト ボックス 95">
            <a:extLst>
              <a:ext uri="{FF2B5EF4-FFF2-40B4-BE49-F238E27FC236}">
                <a16:creationId xmlns:a16="http://schemas.microsoft.com/office/drawing/2014/main" id="{A2317DD2-87DF-4736-A540-2A54C126FAF9}"/>
              </a:ext>
            </a:extLst>
          </p:cNvPr>
          <p:cNvSpPr txBox="1"/>
          <p:nvPr/>
        </p:nvSpPr>
        <p:spPr>
          <a:xfrm>
            <a:off x="4939153" y="5820199"/>
            <a:ext cx="1036951" cy="147113"/>
          </a:xfrm>
          <a:prstGeom prst="rect">
            <a:avLst/>
          </a:prstGeom>
          <a:noFill/>
          <a:ln>
            <a:noFill/>
          </a:ln>
        </p:spPr>
        <p:txBody>
          <a:bodyPr wrap="square" lIns="0" tIns="33231" rIns="0" bIns="0" rtlCol="0">
            <a:spAutoFit/>
          </a:bodyPr>
          <a:lstStyle/>
          <a:p>
            <a:pPr algn="ctr" defTabSz="844083" fontAlgn="auto">
              <a:spcBef>
                <a:spcPts val="0"/>
              </a:spcBef>
              <a:spcAft>
                <a:spcPts val="0"/>
              </a:spcAft>
              <a:defRPr/>
            </a:pPr>
            <a:r>
              <a:rPr lang="ja-JP" altLang="en-US" sz="738">
                <a:solidFill>
                  <a:prstClr val="black"/>
                </a:solidFill>
                <a:latin typeface="Meiryo UI"/>
                <a:ea typeface="Meiryo UI"/>
                <a:cs typeface="メイリオ" panose="020B0604030504040204" pitchFamily="50" charset="-128"/>
              </a:rPr>
              <a:t>農林水産物処理加工施設</a:t>
            </a:r>
          </a:p>
        </p:txBody>
      </p:sp>
      <p:sp>
        <p:nvSpPr>
          <p:cNvPr id="97" name="テキスト ボックス 96">
            <a:extLst>
              <a:ext uri="{FF2B5EF4-FFF2-40B4-BE49-F238E27FC236}">
                <a16:creationId xmlns:a16="http://schemas.microsoft.com/office/drawing/2014/main" id="{DFE2F48C-1610-4AC2-8A01-AE324605E674}"/>
              </a:ext>
            </a:extLst>
          </p:cNvPr>
          <p:cNvSpPr txBox="1"/>
          <p:nvPr/>
        </p:nvSpPr>
        <p:spPr>
          <a:xfrm>
            <a:off x="6607072" y="5828746"/>
            <a:ext cx="537006" cy="147113"/>
          </a:xfrm>
          <a:prstGeom prst="rect">
            <a:avLst/>
          </a:prstGeom>
          <a:noFill/>
          <a:ln>
            <a:noFill/>
          </a:ln>
        </p:spPr>
        <p:txBody>
          <a:bodyPr wrap="none" lIns="0" tIns="33231" rIns="0" bIns="0" rtlCol="0">
            <a:spAutoFit/>
          </a:bodyPr>
          <a:lstStyle/>
          <a:p>
            <a:pPr algn="ctr" defTabSz="844083" fontAlgn="auto">
              <a:spcBef>
                <a:spcPts val="0"/>
              </a:spcBef>
              <a:spcAft>
                <a:spcPts val="0"/>
              </a:spcAft>
              <a:defRPr/>
            </a:pPr>
            <a:r>
              <a:rPr lang="ja-JP" altLang="en-US" sz="738">
                <a:solidFill>
                  <a:prstClr val="black"/>
                </a:solidFill>
                <a:latin typeface="Meiryo UI"/>
                <a:ea typeface="Meiryo UI"/>
                <a:cs typeface="メイリオ" panose="020B0604030504040204" pitchFamily="50" charset="-128"/>
              </a:rPr>
              <a:t>農家レストラン</a:t>
            </a:r>
          </a:p>
        </p:txBody>
      </p:sp>
      <p:pic>
        <p:nvPicPr>
          <p:cNvPr id="98" name="図 97" descr="屋内, キッチン, グリーン, テーブル が含まれている画像&#10;&#10;自動的に生成された説明">
            <a:extLst>
              <a:ext uri="{FF2B5EF4-FFF2-40B4-BE49-F238E27FC236}">
                <a16:creationId xmlns:a16="http://schemas.microsoft.com/office/drawing/2014/main" id="{FB3DA298-68BA-4F73-A1FE-86D16F732833}"/>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4951908" y="5024416"/>
            <a:ext cx="1011441" cy="755043"/>
          </a:xfrm>
          <a:prstGeom prst="rect">
            <a:avLst/>
          </a:prstGeom>
        </p:spPr>
      </p:pic>
      <p:pic>
        <p:nvPicPr>
          <p:cNvPr id="99" name="図 98">
            <a:extLst>
              <a:ext uri="{FF2B5EF4-FFF2-40B4-BE49-F238E27FC236}">
                <a16:creationId xmlns:a16="http://schemas.microsoft.com/office/drawing/2014/main" id="{A562E9B4-310A-40C7-AB39-A5BD0B4E8DBB}"/>
              </a:ext>
            </a:extLst>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6356932" y="5024416"/>
            <a:ext cx="1011441" cy="755308"/>
          </a:xfrm>
          <a:prstGeom prst="rect">
            <a:avLst/>
          </a:prstGeom>
        </p:spPr>
      </p:pic>
      <p:sp>
        <p:nvSpPr>
          <p:cNvPr id="100" name="テキスト ボックス 99">
            <a:extLst>
              <a:ext uri="{FF2B5EF4-FFF2-40B4-BE49-F238E27FC236}">
                <a16:creationId xmlns:a16="http://schemas.microsoft.com/office/drawing/2014/main" id="{3B3FA34E-6F54-407A-BFE6-D35C641F6C4C}"/>
              </a:ext>
            </a:extLst>
          </p:cNvPr>
          <p:cNvSpPr txBox="1"/>
          <p:nvPr/>
        </p:nvSpPr>
        <p:spPr>
          <a:xfrm>
            <a:off x="6435897" y="3857727"/>
            <a:ext cx="971421" cy="147113"/>
          </a:xfrm>
          <a:prstGeom prst="rect">
            <a:avLst/>
          </a:prstGeom>
          <a:noFill/>
          <a:ln>
            <a:noFill/>
          </a:ln>
        </p:spPr>
        <p:txBody>
          <a:bodyPr wrap="none" lIns="0" tIns="33231" rIns="0" bIns="0" rtlCol="0">
            <a:spAutoFit/>
          </a:bodyPr>
          <a:lstStyle/>
          <a:p>
            <a:pPr algn="ctr" defTabSz="844083" fontAlgn="auto">
              <a:spcBef>
                <a:spcPts val="0"/>
              </a:spcBef>
              <a:spcAft>
                <a:spcPts val="0"/>
              </a:spcAft>
              <a:defRPr/>
            </a:pPr>
            <a:r>
              <a:rPr lang="ja-JP" altLang="en-US" sz="738">
                <a:solidFill>
                  <a:prstClr val="black"/>
                </a:solidFill>
                <a:latin typeface="Meiryo UI"/>
                <a:ea typeface="Meiryo UI"/>
                <a:cs typeface="メイリオ" panose="020B0604030504040204" pitchFamily="50" charset="-128"/>
              </a:rPr>
              <a:t>廃校を利用した交流施設</a:t>
            </a:r>
          </a:p>
        </p:txBody>
      </p:sp>
      <p:sp>
        <p:nvSpPr>
          <p:cNvPr id="101" name="テキスト ボックス 100">
            <a:extLst>
              <a:ext uri="{FF2B5EF4-FFF2-40B4-BE49-F238E27FC236}">
                <a16:creationId xmlns:a16="http://schemas.microsoft.com/office/drawing/2014/main" id="{C2681BA3-A835-43DE-BA5A-F9512A76224F}"/>
              </a:ext>
            </a:extLst>
          </p:cNvPr>
          <p:cNvSpPr txBox="1"/>
          <p:nvPr/>
        </p:nvSpPr>
        <p:spPr>
          <a:xfrm>
            <a:off x="6979686" y="2671496"/>
            <a:ext cx="2172973" cy="291105"/>
          </a:xfrm>
          <a:prstGeom prst="rect">
            <a:avLst/>
          </a:prstGeom>
          <a:noFill/>
        </p:spPr>
        <p:txBody>
          <a:bodyPr wrap="square" rtlCol="0">
            <a:spAutoFit/>
          </a:bodyPr>
          <a:lstStyle/>
          <a:p>
            <a:pPr marL="232621" indent="-422041" defTabSz="844083" fontAlgn="auto">
              <a:spcBef>
                <a:spcPts val="0"/>
              </a:spcBef>
              <a:spcAft>
                <a:spcPts val="0"/>
              </a:spcAft>
              <a:defRPr/>
            </a:pPr>
            <a:r>
              <a:rPr lang="en-US" altLang="ja-JP" sz="646">
                <a:solidFill>
                  <a:prstClr val="black"/>
                </a:solidFill>
                <a:latin typeface="Meiryo UI"/>
                <a:ea typeface="Meiryo UI"/>
              </a:rPr>
              <a:t>※</a:t>
            </a:r>
            <a:r>
              <a:rPr lang="ja-JP" altLang="en-US" sz="646">
                <a:solidFill>
                  <a:prstClr val="black"/>
                </a:solidFill>
                <a:latin typeface="Meiryo UI"/>
                <a:ea typeface="Meiryo UI"/>
              </a:rPr>
              <a:t>１　農山漁村活性化法に基づく活性化計画の作成が必要</a:t>
            </a:r>
          </a:p>
        </p:txBody>
      </p:sp>
      <p:sp>
        <p:nvSpPr>
          <p:cNvPr id="102" name="テキスト ボックス 101">
            <a:extLst>
              <a:ext uri="{FF2B5EF4-FFF2-40B4-BE49-F238E27FC236}">
                <a16:creationId xmlns:a16="http://schemas.microsoft.com/office/drawing/2014/main" id="{21CE3D5F-C7F0-467E-A1CE-0582C08D3917}"/>
              </a:ext>
            </a:extLst>
          </p:cNvPr>
          <p:cNvSpPr txBox="1"/>
          <p:nvPr/>
        </p:nvSpPr>
        <p:spPr>
          <a:xfrm>
            <a:off x="4661918" y="4321220"/>
            <a:ext cx="4396250" cy="234360"/>
          </a:xfrm>
          <a:prstGeom prst="rect">
            <a:avLst/>
          </a:prstGeom>
          <a:noFill/>
        </p:spPr>
        <p:txBody>
          <a:bodyPr wrap="square">
            <a:spAutoFit/>
          </a:bodyPr>
          <a:lstStyle/>
          <a:p>
            <a:pPr defTabSz="844083" fontAlgn="auto">
              <a:spcBef>
                <a:spcPts val="0"/>
              </a:spcBef>
              <a:spcAft>
                <a:spcPts val="0"/>
              </a:spcAft>
              <a:defRPr/>
            </a:pPr>
            <a:r>
              <a:rPr lang="ja-JP" altLang="en-US" sz="923">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23" b="1">
                <a:solidFill>
                  <a:prstClr val="black"/>
                </a:solidFill>
                <a:latin typeface="Meiryo UI" panose="020B0604030504040204" pitchFamily="50" charset="-128"/>
                <a:ea typeface="Meiryo UI" panose="020B0604030504040204" pitchFamily="50" charset="-128"/>
                <a:cs typeface="Meiryo UI" panose="020B0604030504040204" pitchFamily="50" charset="-128"/>
              </a:rPr>
              <a:t>事業実施主体　</a:t>
            </a:r>
            <a:r>
              <a:rPr lang="ja-JP" altLang="en-US" sz="923">
                <a:solidFill>
                  <a:prstClr val="black"/>
                </a:solidFill>
                <a:latin typeface="Meiryo UI" panose="020B0604030504040204" pitchFamily="50" charset="-128"/>
                <a:ea typeface="Meiryo UI" panose="020B0604030504040204" pitchFamily="50" charset="-128"/>
                <a:cs typeface="Meiryo UI" panose="020B0604030504040204" pitchFamily="50" charset="-128"/>
              </a:rPr>
              <a:t>農林漁業者団体、中小企業者</a:t>
            </a:r>
            <a:r>
              <a:rPr lang="en-US" altLang="ja-JP" sz="923" baseline="30000">
                <a:solidFill>
                  <a:prstClr val="black"/>
                </a:solidFill>
                <a:latin typeface="Meiryo UI" panose="020B0604030504040204" pitchFamily="50" charset="-128"/>
                <a:ea typeface="Meiryo UI" panose="020B0604030504040204" pitchFamily="50" charset="-128"/>
              </a:rPr>
              <a:t>※</a:t>
            </a:r>
            <a:r>
              <a:rPr lang="ja-JP" altLang="en-US" sz="923" baseline="30000">
                <a:solidFill>
                  <a:prstClr val="black"/>
                </a:solidFill>
                <a:latin typeface="Meiryo UI" panose="020B0604030504040204" pitchFamily="50" charset="-128"/>
                <a:ea typeface="Meiryo UI" panose="020B0604030504040204" pitchFamily="50" charset="-128"/>
              </a:rPr>
              <a:t>２</a:t>
            </a:r>
            <a:endParaRPr lang="en-US" altLang="ja-JP" sz="923" strike="sngStrike">
              <a:solidFill>
                <a:prstClr val="black"/>
              </a:solidFill>
              <a:highlight>
                <a:srgbClr val="FFFF00"/>
              </a:highlight>
              <a:latin typeface="Meiryo UI" panose="020B0604030504040204" pitchFamily="50" charset="-128"/>
              <a:ea typeface="Meiryo UI" panose="020B0604030504040204" pitchFamily="50" charset="-128"/>
              <a:cs typeface="Meiryo UI" panose="020B0604030504040204" pitchFamily="50" charset="-128"/>
            </a:endParaRPr>
          </a:p>
        </p:txBody>
      </p:sp>
      <p:sp>
        <p:nvSpPr>
          <p:cNvPr id="115" name="正方形/長方形 114">
            <a:extLst>
              <a:ext uri="{FF2B5EF4-FFF2-40B4-BE49-F238E27FC236}">
                <a16:creationId xmlns:a16="http://schemas.microsoft.com/office/drawing/2014/main" id="{EF42F3A9-D9FB-41F7-96FB-6A513CE76227}"/>
              </a:ext>
            </a:extLst>
          </p:cNvPr>
          <p:cNvSpPr/>
          <p:nvPr/>
        </p:nvSpPr>
        <p:spPr>
          <a:xfrm>
            <a:off x="7893427" y="4125522"/>
            <a:ext cx="1214603" cy="1905466"/>
          </a:xfrm>
          <a:prstGeom prst="rect">
            <a:avLst/>
          </a:prstGeom>
          <a:solidFill>
            <a:schemeClr val="bg1"/>
          </a:solidFill>
          <a:ln w="635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auto">
              <a:spcBef>
                <a:spcPts val="0"/>
              </a:spcBef>
              <a:spcAft>
                <a:spcPts val="0"/>
              </a:spcAft>
              <a:defRPr/>
            </a:pPr>
            <a:endParaRPr lang="ja-JP" altLang="en-US" sz="1662">
              <a:solidFill>
                <a:prstClr val="white"/>
              </a:solidFill>
              <a:latin typeface="Meiryo UI"/>
              <a:ea typeface="Meiryo UI"/>
            </a:endParaRPr>
          </a:p>
        </p:txBody>
      </p:sp>
      <p:sp>
        <p:nvSpPr>
          <p:cNvPr id="116" name="正方形/長方形 115">
            <a:extLst>
              <a:ext uri="{FF2B5EF4-FFF2-40B4-BE49-F238E27FC236}">
                <a16:creationId xmlns:a16="http://schemas.microsoft.com/office/drawing/2014/main" id="{39F7A0A0-483F-4904-9DD2-029996B2A65E}"/>
              </a:ext>
            </a:extLst>
          </p:cNvPr>
          <p:cNvSpPr/>
          <p:nvPr/>
        </p:nvSpPr>
        <p:spPr>
          <a:xfrm>
            <a:off x="7897691" y="4102415"/>
            <a:ext cx="1206745" cy="194688"/>
          </a:xfrm>
          <a:prstGeom prst="rect">
            <a:avLst/>
          </a:prstGeom>
          <a:solidFill>
            <a:srgbClr val="009900"/>
          </a:solidFill>
          <a:ln w="19050">
            <a:solidFill>
              <a:srgbClr val="0099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844083" fontAlgn="auto">
              <a:spcBef>
                <a:spcPts val="0"/>
              </a:spcBef>
              <a:spcAft>
                <a:spcPts val="0"/>
              </a:spcAft>
              <a:defRPr/>
            </a:pPr>
            <a:r>
              <a:rPr lang="ja-JP" altLang="en-US" sz="969" b="1">
                <a:solidFill>
                  <a:prstClr val="white"/>
                </a:solidFill>
                <a:latin typeface="Meiryo UI"/>
                <a:ea typeface="Meiryo UI"/>
              </a:rPr>
              <a:t>発電設備等の整備</a:t>
            </a:r>
          </a:p>
        </p:txBody>
      </p:sp>
      <p:grpSp>
        <p:nvGrpSpPr>
          <p:cNvPr id="117" name="グループ化 116">
            <a:extLst>
              <a:ext uri="{FF2B5EF4-FFF2-40B4-BE49-F238E27FC236}">
                <a16:creationId xmlns:a16="http://schemas.microsoft.com/office/drawing/2014/main" id="{DD1A7298-98DC-45B8-AD7B-4A43BD8FD885}"/>
              </a:ext>
            </a:extLst>
          </p:cNvPr>
          <p:cNvGrpSpPr/>
          <p:nvPr/>
        </p:nvGrpSpPr>
        <p:grpSpPr>
          <a:xfrm>
            <a:off x="8081466" y="4326369"/>
            <a:ext cx="846511" cy="727214"/>
            <a:chOff x="8458907" y="2878897"/>
            <a:chExt cx="1053006" cy="904609"/>
          </a:xfrm>
        </p:grpSpPr>
        <p:pic>
          <p:nvPicPr>
            <p:cNvPr id="118" name="Picture 39">
              <a:extLst>
                <a:ext uri="{FF2B5EF4-FFF2-40B4-BE49-F238E27FC236}">
                  <a16:creationId xmlns:a16="http://schemas.microsoft.com/office/drawing/2014/main" id="{459583AA-984F-4D38-B8BE-2BD5D705CF63}"/>
                </a:ext>
              </a:extLst>
            </p:cNvPr>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8458907" y="2878897"/>
              <a:ext cx="1053006" cy="75552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120" name="テキスト ボックス 119">
              <a:extLst>
                <a:ext uri="{FF2B5EF4-FFF2-40B4-BE49-F238E27FC236}">
                  <a16:creationId xmlns:a16="http://schemas.microsoft.com/office/drawing/2014/main" id="{52B33F7E-F8FC-48FD-AE35-CB85C0E448B2}"/>
                </a:ext>
              </a:extLst>
            </p:cNvPr>
            <p:cNvSpPr txBox="1"/>
            <p:nvPr/>
          </p:nvSpPr>
          <p:spPr>
            <a:xfrm>
              <a:off x="8551448" y="3600507"/>
              <a:ext cx="883358" cy="182999"/>
            </a:xfrm>
            <a:prstGeom prst="rect">
              <a:avLst/>
            </a:prstGeom>
            <a:noFill/>
            <a:ln>
              <a:noFill/>
            </a:ln>
          </p:spPr>
          <p:txBody>
            <a:bodyPr wrap="none" lIns="0" tIns="33231" rIns="0" bIns="0" rtlCol="0">
              <a:spAutoFit/>
            </a:bodyPr>
            <a:lstStyle/>
            <a:p>
              <a:pPr algn="ctr" defTabSz="844083" fontAlgn="auto">
                <a:spcBef>
                  <a:spcPts val="0"/>
                </a:spcBef>
                <a:spcAft>
                  <a:spcPts val="0"/>
                </a:spcAft>
                <a:defRPr/>
              </a:pPr>
              <a:r>
                <a:rPr lang="ja-JP" altLang="en-US" sz="738">
                  <a:solidFill>
                    <a:prstClr val="black"/>
                  </a:solidFill>
                  <a:latin typeface="Meiryo UI"/>
                  <a:ea typeface="Meiryo UI"/>
                  <a:cs typeface="メイリオ" panose="020B0604030504040204" pitchFamily="50" charset="-128"/>
                </a:rPr>
                <a:t>販売・交流施設等</a:t>
              </a:r>
            </a:p>
          </p:txBody>
        </p:sp>
        <p:sp>
          <p:nvSpPr>
            <p:cNvPr id="121" name="テキスト ボックス 120">
              <a:extLst>
                <a:ext uri="{FF2B5EF4-FFF2-40B4-BE49-F238E27FC236}">
                  <a16:creationId xmlns:a16="http://schemas.microsoft.com/office/drawing/2014/main" id="{EB1A4276-9B26-41E1-91EE-741CF0FB9861}"/>
                </a:ext>
              </a:extLst>
            </p:cNvPr>
            <p:cNvSpPr txBox="1"/>
            <p:nvPr/>
          </p:nvSpPr>
          <p:spPr>
            <a:xfrm>
              <a:off x="8519367" y="3034022"/>
              <a:ext cx="872107" cy="141258"/>
            </a:xfrm>
            <a:prstGeom prst="rect">
              <a:avLst/>
            </a:prstGeom>
            <a:solidFill>
              <a:schemeClr val="bg1">
                <a:alpha val="80000"/>
              </a:schemeClr>
            </a:solidFill>
            <a:ln>
              <a:noFill/>
            </a:ln>
          </p:spPr>
          <p:txBody>
            <a:bodyPr wrap="square" lIns="0" tIns="0" rIns="0" bIns="0" rtlCol="0" anchor="ctr">
              <a:spAutoFit/>
            </a:bodyPr>
            <a:lstStyle/>
            <a:p>
              <a:pPr algn="ctr" defTabSz="844083" fontAlgn="auto">
                <a:spcBef>
                  <a:spcPts val="0"/>
                </a:spcBef>
                <a:spcAft>
                  <a:spcPts val="0"/>
                </a:spcAft>
                <a:defRPr/>
              </a:pPr>
              <a:r>
                <a:rPr lang="ja-JP" altLang="en-US" sz="738">
                  <a:solidFill>
                    <a:prstClr val="black"/>
                  </a:solidFill>
                  <a:latin typeface="Meiryo UI"/>
                  <a:ea typeface="Meiryo UI"/>
                  <a:cs typeface="Meiryo UI" panose="020B0604030504040204" pitchFamily="50" charset="-128"/>
                </a:rPr>
                <a:t>太陽光発電設備</a:t>
              </a:r>
              <a:endParaRPr lang="en-US" altLang="ja-JP" sz="738">
                <a:solidFill>
                  <a:prstClr val="black"/>
                </a:solidFill>
                <a:latin typeface="Meiryo UI"/>
                <a:ea typeface="Meiryo UI"/>
                <a:cs typeface="Meiryo UI" panose="020B0604030504040204" pitchFamily="50" charset="-128"/>
              </a:endParaRPr>
            </a:p>
          </p:txBody>
        </p:sp>
      </p:grpSp>
      <p:sp>
        <p:nvSpPr>
          <p:cNvPr id="122" name="稲妻 121">
            <a:extLst>
              <a:ext uri="{FF2B5EF4-FFF2-40B4-BE49-F238E27FC236}">
                <a16:creationId xmlns:a16="http://schemas.microsoft.com/office/drawing/2014/main" id="{2526AF76-8817-4FBF-BA8B-C3108AD3D021}"/>
              </a:ext>
            </a:extLst>
          </p:cNvPr>
          <p:cNvSpPr/>
          <p:nvPr/>
        </p:nvSpPr>
        <p:spPr>
          <a:xfrm flipH="1">
            <a:off x="8112063" y="5048647"/>
            <a:ext cx="184926" cy="224594"/>
          </a:xfrm>
          <a:prstGeom prst="lightningBolt">
            <a:avLst/>
          </a:prstGeom>
          <a:solidFill>
            <a:srgbClr val="FFFF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auto">
              <a:spcBef>
                <a:spcPts val="0"/>
              </a:spcBef>
              <a:spcAft>
                <a:spcPts val="0"/>
              </a:spcAft>
              <a:defRPr/>
            </a:pPr>
            <a:endParaRPr lang="ja-JP" altLang="en-US" sz="1662">
              <a:solidFill>
                <a:prstClr val="white"/>
              </a:solidFill>
              <a:latin typeface="Meiryo UI"/>
              <a:ea typeface="Meiryo UI"/>
            </a:endParaRPr>
          </a:p>
        </p:txBody>
      </p:sp>
      <p:sp>
        <p:nvSpPr>
          <p:cNvPr id="123" name="テキスト ボックス 122">
            <a:extLst>
              <a:ext uri="{FF2B5EF4-FFF2-40B4-BE49-F238E27FC236}">
                <a16:creationId xmlns:a16="http://schemas.microsoft.com/office/drawing/2014/main" id="{41BCF2ED-A9AE-49FC-874A-77DC2B359CE5}"/>
              </a:ext>
            </a:extLst>
          </p:cNvPr>
          <p:cNvSpPr txBox="1"/>
          <p:nvPr/>
        </p:nvSpPr>
        <p:spPr>
          <a:xfrm>
            <a:off x="8325253" y="5091592"/>
            <a:ext cx="474489" cy="142027"/>
          </a:xfrm>
          <a:prstGeom prst="rect">
            <a:avLst/>
          </a:prstGeom>
          <a:solidFill>
            <a:schemeClr val="bg1">
              <a:alpha val="67000"/>
            </a:schemeClr>
          </a:solidFill>
          <a:ln>
            <a:noFill/>
          </a:ln>
        </p:spPr>
        <p:txBody>
          <a:bodyPr wrap="none" lIns="0" tIns="0" rIns="0" bIns="0" rtlCol="0" anchor="ctr">
            <a:spAutoFit/>
          </a:bodyPr>
          <a:lstStyle/>
          <a:p>
            <a:pPr defTabSz="844083" fontAlgn="auto">
              <a:spcBef>
                <a:spcPts val="0"/>
              </a:spcBef>
              <a:spcAft>
                <a:spcPts val="0"/>
              </a:spcAft>
              <a:defRPr/>
            </a:pPr>
            <a:r>
              <a:rPr lang="ja-JP" altLang="en-US" sz="923" u="sng">
                <a:solidFill>
                  <a:prstClr val="black"/>
                </a:solidFill>
                <a:latin typeface="Meiryo UI" panose="020B0604030504040204" pitchFamily="50" charset="-128"/>
                <a:ea typeface="Meiryo UI" panose="020B0604030504040204" pitchFamily="50" charset="-128"/>
                <a:cs typeface="Meiryo UI" panose="020B0604030504040204" pitchFamily="50" charset="-128"/>
              </a:rPr>
              <a:t>電力供給</a:t>
            </a:r>
            <a:endParaRPr lang="en-US" altLang="ja-JP" sz="923" u="sng">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24" name="コンテンツ プレースホルダー 1">
            <a:extLst>
              <a:ext uri="{FF2B5EF4-FFF2-40B4-BE49-F238E27FC236}">
                <a16:creationId xmlns:a16="http://schemas.microsoft.com/office/drawing/2014/main" id="{4B2C223C-EF3A-4C5E-9643-35117E5A5545}"/>
              </a:ext>
            </a:extLst>
          </p:cNvPr>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8053145" y="5260189"/>
            <a:ext cx="727353" cy="511030"/>
          </a:xfrm>
          <a:prstGeom prst="rect">
            <a:avLst/>
          </a:prstGeom>
        </p:spPr>
      </p:pic>
      <p:pic>
        <p:nvPicPr>
          <p:cNvPr id="125" name="Picture 37">
            <a:extLst>
              <a:ext uri="{FF2B5EF4-FFF2-40B4-BE49-F238E27FC236}">
                <a16:creationId xmlns:a16="http://schemas.microsoft.com/office/drawing/2014/main" id="{D07145FD-DCB5-4EAC-B869-06B4F3B65BCE}"/>
              </a:ext>
            </a:extLst>
          </p:cNvPr>
          <p:cNvPicPr>
            <a:picLocks noChangeAspect="1" noChangeArrowheads="1"/>
          </p:cNvPicPr>
          <p:nvPr/>
        </p:nvPicPr>
        <p:blipFill rotWithShape="1">
          <a:blip r:embed="rId13" cstate="print">
            <a:extLst>
              <a:ext uri="{28A0092B-C50C-407E-A947-70E740481C1C}">
                <a14:useLocalDpi xmlns:a14="http://schemas.microsoft.com/office/drawing/2010/main"/>
              </a:ext>
            </a:extLst>
          </a:blip>
          <a:srcRect r="12580"/>
          <a:stretch/>
        </p:blipFill>
        <p:spPr bwMode="auto">
          <a:xfrm>
            <a:off x="8556052" y="5521419"/>
            <a:ext cx="420714" cy="333012"/>
          </a:xfrm>
          <a:prstGeom prst="rect">
            <a:avLst/>
          </a:prstGeom>
          <a:ln w="3175">
            <a:solidFill>
              <a:schemeClr val="tx1">
                <a:lumMod val="50000"/>
                <a:lumOff val="50000"/>
              </a:schemeClr>
            </a:solidFill>
          </a:ln>
        </p:spPr>
      </p:pic>
      <p:sp>
        <p:nvSpPr>
          <p:cNvPr id="126" name="テキスト ボックス 125">
            <a:extLst>
              <a:ext uri="{FF2B5EF4-FFF2-40B4-BE49-F238E27FC236}">
                <a16:creationId xmlns:a16="http://schemas.microsoft.com/office/drawing/2014/main" id="{69AE63AB-F4AF-4B06-A4F6-90CF00026A7A}"/>
              </a:ext>
            </a:extLst>
          </p:cNvPr>
          <p:cNvSpPr txBox="1"/>
          <p:nvPr/>
        </p:nvSpPr>
        <p:spPr>
          <a:xfrm>
            <a:off x="8112248" y="5832237"/>
            <a:ext cx="843180" cy="147113"/>
          </a:xfrm>
          <a:prstGeom prst="rect">
            <a:avLst/>
          </a:prstGeom>
          <a:noFill/>
          <a:ln>
            <a:noFill/>
          </a:ln>
        </p:spPr>
        <p:txBody>
          <a:bodyPr wrap="none" lIns="0" tIns="33231" rIns="0" bIns="0" rtlCol="0">
            <a:spAutoFit/>
          </a:bodyPr>
          <a:lstStyle/>
          <a:p>
            <a:pPr algn="ctr" defTabSz="844083" fontAlgn="auto">
              <a:spcBef>
                <a:spcPts val="0"/>
              </a:spcBef>
              <a:spcAft>
                <a:spcPts val="0"/>
              </a:spcAft>
              <a:defRPr/>
            </a:pPr>
            <a:r>
              <a:rPr lang="en-US" altLang="ja-JP" sz="738">
                <a:solidFill>
                  <a:prstClr val="black"/>
                </a:solidFill>
                <a:latin typeface="Meiryo UI"/>
                <a:ea typeface="Meiryo UI"/>
                <a:cs typeface="メイリオ" panose="020B0604030504040204" pitchFamily="50" charset="-128"/>
              </a:rPr>
              <a:t>EV</a:t>
            </a:r>
            <a:r>
              <a:rPr lang="ja-JP" altLang="en-US" sz="738">
                <a:solidFill>
                  <a:prstClr val="black"/>
                </a:solidFill>
                <a:latin typeface="Meiryo UI"/>
                <a:ea typeface="Meiryo UI"/>
                <a:cs typeface="メイリオ" panose="020B0604030504040204" pitchFamily="50" charset="-128"/>
              </a:rPr>
              <a:t>車等への給電設備</a:t>
            </a:r>
          </a:p>
        </p:txBody>
      </p:sp>
      <p:sp>
        <p:nvSpPr>
          <p:cNvPr id="127" name="テキスト ボックス 126">
            <a:extLst>
              <a:ext uri="{FF2B5EF4-FFF2-40B4-BE49-F238E27FC236}">
                <a16:creationId xmlns:a16="http://schemas.microsoft.com/office/drawing/2014/main" id="{1DC838E4-4047-4B20-B518-CB1AF10954E0}"/>
              </a:ext>
            </a:extLst>
          </p:cNvPr>
          <p:cNvSpPr txBox="1"/>
          <p:nvPr/>
        </p:nvSpPr>
        <p:spPr>
          <a:xfrm>
            <a:off x="5090980" y="3853001"/>
            <a:ext cx="756617" cy="147113"/>
          </a:xfrm>
          <a:prstGeom prst="rect">
            <a:avLst/>
          </a:prstGeom>
          <a:noFill/>
          <a:ln>
            <a:noFill/>
          </a:ln>
        </p:spPr>
        <p:txBody>
          <a:bodyPr wrap="none" lIns="0" tIns="33231" rIns="0" bIns="0" rtlCol="0">
            <a:spAutoFit/>
          </a:bodyPr>
          <a:lstStyle/>
          <a:p>
            <a:pPr algn="ctr" defTabSz="844083" fontAlgn="auto">
              <a:spcBef>
                <a:spcPts val="0"/>
              </a:spcBef>
              <a:spcAft>
                <a:spcPts val="0"/>
              </a:spcAft>
              <a:defRPr/>
            </a:pPr>
            <a:r>
              <a:rPr lang="ja-JP" altLang="en-US" sz="738">
                <a:solidFill>
                  <a:prstClr val="black"/>
                </a:solidFill>
                <a:latin typeface="Meiryo UI"/>
                <a:ea typeface="Meiryo UI"/>
                <a:cs typeface="メイリオ" panose="020B0604030504040204" pitchFamily="50" charset="-128"/>
              </a:rPr>
              <a:t>農林水産物直売所</a:t>
            </a:r>
          </a:p>
        </p:txBody>
      </p:sp>
      <p:sp>
        <p:nvSpPr>
          <p:cNvPr id="128" name="正方形/長方形 127">
            <a:extLst>
              <a:ext uri="{FF2B5EF4-FFF2-40B4-BE49-F238E27FC236}">
                <a16:creationId xmlns:a16="http://schemas.microsoft.com/office/drawing/2014/main" id="{82525EDF-05B0-4FDB-9C70-817CDFA02941}"/>
              </a:ext>
            </a:extLst>
          </p:cNvPr>
          <p:cNvSpPr/>
          <p:nvPr/>
        </p:nvSpPr>
        <p:spPr>
          <a:xfrm>
            <a:off x="260236" y="5771219"/>
            <a:ext cx="344449" cy="331755"/>
          </a:xfrm>
          <a:prstGeom prst="rect">
            <a:avLst/>
          </a:prstGeom>
          <a:ln w="190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844083" fontAlgn="auto">
              <a:spcBef>
                <a:spcPts val="0"/>
              </a:spcBef>
              <a:spcAft>
                <a:spcPts val="0"/>
              </a:spcAft>
              <a:defRPr/>
            </a:pPr>
            <a:r>
              <a:rPr lang="ja-JP" altLang="en-US" sz="969">
                <a:solidFill>
                  <a:prstClr val="black"/>
                </a:solidFill>
                <a:latin typeface="Meiryo UI"/>
                <a:ea typeface="Meiryo UI"/>
              </a:rPr>
              <a:t>国</a:t>
            </a:r>
          </a:p>
        </p:txBody>
      </p:sp>
      <p:sp>
        <p:nvSpPr>
          <p:cNvPr id="129" name="正方形/長方形 128">
            <a:extLst>
              <a:ext uri="{FF2B5EF4-FFF2-40B4-BE49-F238E27FC236}">
                <a16:creationId xmlns:a16="http://schemas.microsoft.com/office/drawing/2014/main" id="{502FFA3A-F354-4FC4-97A9-FCF6B8FF8FEB}"/>
              </a:ext>
            </a:extLst>
          </p:cNvPr>
          <p:cNvSpPr/>
          <p:nvPr/>
        </p:nvSpPr>
        <p:spPr>
          <a:xfrm>
            <a:off x="1441318" y="5771219"/>
            <a:ext cx="965855" cy="332308"/>
          </a:xfrm>
          <a:prstGeom prst="rect">
            <a:avLst/>
          </a:prstGeom>
          <a:ln w="190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844083" fontAlgn="auto">
              <a:spcBef>
                <a:spcPts val="0"/>
              </a:spcBef>
              <a:spcAft>
                <a:spcPts val="0"/>
              </a:spcAft>
              <a:defRPr/>
            </a:pPr>
            <a:r>
              <a:rPr lang="ja-JP" altLang="en-US" sz="969">
                <a:solidFill>
                  <a:prstClr val="black"/>
                </a:solidFill>
                <a:latin typeface="Meiryo UI"/>
                <a:ea typeface="Meiryo UI"/>
              </a:rPr>
              <a:t>地方公共団体</a:t>
            </a:r>
          </a:p>
        </p:txBody>
      </p:sp>
      <p:sp>
        <p:nvSpPr>
          <p:cNvPr id="130" name="正方形/長方形 129">
            <a:extLst>
              <a:ext uri="{FF2B5EF4-FFF2-40B4-BE49-F238E27FC236}">
                <a16:creationId xmlns:a16="http://schemas.microsoft.com/office/drawing/2014/main" id="{4EC862B9-D215-46BB-8316-D2A743B2112D}"/>
              </a:ext>
            </a:extLst>
          </p:cNvPr>
          <p:cNvSpPr/>
          <p:nvPr/>
        </p:nvSpPr>
        <p:spPr>
          <a:xfrm>
            <a:off x="3246295" y="5771219"/>
            <a:ext cx="1069187" cy="332308"/>
          </a:xfrm>
          <a:prstGeom prst="rect">
            <a:avLst/>
          </a:prstGeom>
          <a:ln w="190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844083" fontAlgn="auto">
              <a:spcBef>
                <a:spcPts val="0"/>
              </a:spcBef>
              <a:spcAft>
                <a:spcPts val="0"/>
              </a:spcAft>
              <a:defRPr/>
            </a:pPr>
            <a:r>
              <a:rPr lang="ja-JP" altLang="en-US" sz="969">
                <a:solidFill>
                  <a:prstClr val="black"/>
                </a:solidFill>
                <a:latin typeface="Meiryo UI"/>
                <a:ea typeface="Meiryo UI" panose="020B0604030504040204" pitchFamily="50" charset="-128"/>
                <a:cs typeface="Meiryo UI" panose="020B0604030504040204" pitchFamily="50" charset="-128"/>
              </a:rPr>
              <a:t>農林漁業者の</a:t>
            </a:r>
            <a:endParaRPr lang="en-US" altLang="ja-JP" sz="969">
              <a:solidFill>
                <a:prstClr val="black"/>
              </a:solidFill>
              <a:latin typeface="Meiryo UI"/>
              <a:ea typeface="Meiryo UI" panose="020B0604030504040204" pitchFamily="50" charset="-128"/>
              <a:cs typeface="Meiryo UI" panose="020B0604030504040204" pitchFamily="50" charset="-128"/>
            </a:endParaRPr>
          </a:p>
          <a:p>
            <a:pPr algn="ctr" defTabSz="844083" fontAlgn="auto">
              <a:spcBef>
                <a:spcPts val="0"/>
              </a:spcBef>
              <a:spcAft>
                <a:spcPts val="0"/>
              </a:spcAft>
              <a:defRPr/>
            </a:pPr>
            <a:r>
              <a:rPr lang="ja-JP" altLang="en-US" sz="969">
                <a:solidFill>
                  <a:prstClr val="black"/>
                </a:solidFill>
                <a:latin typeface="Meiryo UI"/>
                <a:ea typeface="Meiryo UI" panose="020B0604030504040204" pitchFamily="50" charset="-128"/>
                <a:cs typeface="Meiryo UI" panose="020B0604030504040204" pitchFamily="50" charset="-128"/>
              </a:rPr>
              <a:t>組織する団体等</a:t>
            </a:r>
          </a:p>
        </p:txBody>
      </p:sp>
      <p:sp>
        <p:nvSpPr>
          <p:cNvPr id="131" name="矢印: 右 130">
            <a:extLst>
              <a:ext uri="{FF2B5EF4-FFF2-40B4-BE49-F238E27FC236}">
                <a16:creationId xmlns:a16="http://schemas.microsoft.com/office/drawing/2014/main" id="{475040D4-FFAA-451F-816E-FFDA66A84442}"/>
              </a:ext>
            </a:extLst>
          </p:cNvPr>
          <p:cNvSpPr/>
          <p:nvPr/>
        </p:nvSpPr>
        <p:spPr>
          <a:xfrm>
            <a:off x="717195" y="5891294"/>
            <a:ext cx="611612" cy="149708"/>
          </a:xfrm>
          <a:prstGeom prst="rightArrow">
            <a:avLst/>
          </a:prstGeom>
          <a:effectLst>
            <a:outerShdw blurRad="50800" dist="38100" dir="2700000" algn="t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rtlCol="0" anchor="ctr"/>
          <a:lstStyle/>
          <a:p>
            <a:pPr algn="ctr" defTabSz="844083" fontAlgn="auto">
              <a:spcBef>
                <a:spcPts val="0"/>
              </a:spcBef>
              <a:spcAft>
                <a:spcPts val="0"/>
              </a:spcAft>
              <a:defRPr/>
            </a:pPr>
            <a:endParaRPr lang="ja-JP" altLang="en-US" sz="1662">
              <a:solidFill>
                <a:prstClr val="white"/>
              </a:solidFill>
              <a:latin typeface="Meiryo UI"/>
              <a:ea typeface="Meiryo UI"/>
            </a:endParaRPr>
          </a:p>
        </p:txBody>
      </p:sp>
      <p:sp>
        <p:nvSpPr>
          <p:cNvPr id="132" name="矢印: 右 131">
            <a:extLst>
              <a:ext uri="{FF2B5EF4-FFF2-40B4-BE49-F238E27FC236}">
                <a16:creationId xmlns:a16="http://schemas.microsoft.com/office/drawing/2014/main" id="{292927C7-8EEF-482B-9265-D340BAF973DC}"/>
              </a:ext>
            </a:extLst>
          </p:cNvPr>
          <p:cNvSpPr/>
          <p:nvPr/>
        </p:nvSpPr>
        <p:spPr>
          <a:xfrm>
            <a:off x="2520932" y="5876840"/>
            <a:ext cx="611612" cy="149708"/>
          </a:xfrm>
          <a:prstGeom prst="rightArrow">
            <a:avLst/>
          </a:prstGeom>
          <a:effectLst>
            <a:outerShdw blurRad="50800" dist="38100" dir="2700000" algn="t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rtlCol="0" anchor="ctr"/>
          <a:lstStyle/>
          <a:p>
            <a:pPr algn="ctr" defTabSz="844083" fontAlgn="auto">
              <a:spcBef>
                <a:spcPts val="0"/>
              </a:spcBef>
              <a:spcAft>
                <a:spcPts val="0"/>
              </a:spcAft>
              <a:defRPr/>
            </a:pPr>
            <a:endParaRPr lang="ja-JP" altLang="en-US" sz="1662">
              <a:solidFill>
                <a:prstClr val="white"/>
              </a:solidFill>
              <a:latin typeface="Meiryo UI"/>
              <a:ea typeface="Meiryo UI"/>
            </a:endParaRPr>
          </a:p>
        </p:txBody>
      </p:sp>
      <p:sp>
        <p:nvSpPr>
          <p:cNvPr id="133" name="テキスト ボックス 132">
            <a:extLst>
              <a:ext uri="{FF2B5EF4-FFF2-40B4-BE49-F238E27FC236}">
                <a16:creationId xmlns:a16="http://schemas.microsoft.com/office/drawing/2014/main" id="{E902588B-8734-48AE-811A-A57AEA43543D}"/>
              </a:ext>
            </a:extLst>
          </p:cNvPr>
          <p:cNvSpPr txBox="1"/>
          <p:nvPr/>
        </p:nvSpPr>
        <p:spPr>
          <a:xfrm>
            <a:off x="461732" y="5748726"/>
            <a:ext cx="1073070" cy="205890"/>
          </a:xfrm>
          <a:prstGeom prst="rect">
            <a:avLst/>
          </a:prstGeom>
          <a:noFill/>
        </p:spPr>
        <p:txBody>
          <a:bodyPr wrap="square" rtlCol="0">
            <a:spAutoFit/>
          </a:bodyPr>
          <a:lstStyle/>
          <a:p>
            <a:pPr algn="ctr" defTabSz="844083" fontAlgn="auto">
              <a:spcBef>
                <a:spcPts val="0"/>
              </a:spcBef>
              <a:spcAft>
                <a:spcPts val="0"/>
              </a:spcAft>
              <a:defRPr/>
            </a:pPr>
            <a:r>
              <a:rPr lang="ja-JP" altLang="en-US" sz="738">
                <a:solidFill>
                  <a:prstClr val="black"/>
                </a:solidFill>
                <a:latin typeface="Meiryo UI"/>
                <a:ea typeface="Meiryo UI"/>
              </a:rPr>
              <a:t>定額、</a:t>
            </a:r>
            <a:r>
              <a:rPr lang="en-US" altLang="ja-JP" sz="738">
                <a:solidFill>
                  <a:prstClr val="black"/>
                </a:solidFill>
                <a:latin typeface="Meiryo UI"/>
                <a:ea typeface="Meiryo UI"/>
              </a:rPr>
              <a:t>1/2</a:t>
            </a:r>
            <a:r>
              <a:rPr lang="ja-JP" altLang="en-US" sz="738">
                <a:solidFill>
                  <a:prstClr val="black"/>
                </a:solidFill>
                <a:latin typeface="Meiryo UI"/>
                <a:ea typeface="Meiryo UI"/>
              </a:rPr>
              <a:t>等</a:t>
            </a:r>
          </a:p>
        </p:txBody>
      </p:sp>
      <p:sp>
        <p:nvSpPr>
          <p:cNvPr id="134" name="テキスト ボックス 133">
            <a:extLst>
              <a:ext uri="{FF2B5EF4-FFF2-40B4-BE49-F238E27FC236}">
                <a16:creationId xmlns:a16="http://schemas.microsoft.com/office/drawing/2014/main" id="{0FCE337D-336A-4464-AAB4-D3CD7D6411F6}"/>
              </a:ext>
            </a:extLst>
          </p:cNvPr>
          <p:cNvSpPr txBox="1"/>
          <p:nvPr/>
        </p:nvSpPr>
        <p:spPr>
          <a:xfrm>
            <a:off x="2432615" y="5753318"/>
            <a:ext cx="748699" cy="205890"/>
          </a:xfrm>
          <a:prstGeom prst="rect">
            <a:avLst/>
          </a:prstGeom>
          <a:noFill/>
        </p:spPr>
        <p:txBody>
          <a:bodyPr wrap="square" rtlCol="0">
            <a:spAutoFit/>
          </a:bodyPr>
          <a:lstStyle/>
          <a:p>
            <a:pPr defTabSz="844083" fontAlgn="auto">
              <a:spcBef>
                <a:spcPts val="0"/>
              </a:spcBef>
              <a:spcAft>
                <a:spcPts val="0"/>
              </a:spcAft>
              <a:defRPr/>
            </a:pPr>
            <a:r>
              <a:rPr lang="en-US" altLang="ja-JP" sz="738">
                <a:solidFill>
                  <a:prstClr val="black"/>
                </a:solidFill>
                <a:latin typeface="Meiryo UI"/>
                <a:ea typeface="Meiryo UI"/>
              </a:rPr>
              <a:t>3/10</a:t>
            </a:r>
            <a:r>
              <a:rPr lang="ja-JP" altLang="en-US" sz="738">
                <a:solidFill>
                  <a:prstClr val="black"/>
                </a:solidFill>
                <a:latin typeface="Meiryo UI"/>
                <a:ea typeface="Meiryo UI"/>
              </a:rPr>
              <a:t>、</a:t>
            </a:r>
            <a:r>
              <a:rPr lang="en-US" altLang="ja-JP" sz="738">
                <a:solidFill>
                  <a:prstClr val="black"/>
                </a:solidFill>
                <a:latin typeface="Meiryo UI"/>
                <a:ea typeface="Meiryo UI"/>
              </a:rPr>
              <a:t>1/2</a:t>
            </a:r>
            <a:r>
              <a:rPr lang="ja-JP" altLang="en-US" sz="738">
                <a:solidFill>
                  <a:prstClr val="black"/>
                </a:solidFill>
                <a:latin typeface="Meiryo UI"/>
                <a:ea typeface="Meiryo UI"/>
              </a:rPr>
              <a:t>等</a:t>
            </a:r>
          </a:p>
        </p:txBody>
      </p:sp>
      <p:sp>
        <p:nvSpPr>
          <p:cNvPr id="53" name="テキスト ボックス 52">
            <a:extLst>
              <a:ext uri="{FF2B5EF4-FFF2-40B4-BE49-F238E27FC236}">
                <a16:creationId xmlns:a16="http://schemas.microsoft.com/office/drawing/2014/main" id="{7A4EA0FE-7DB6-4BC8-8219-40B218A1E14B}"/>
              </a:ext>
            </a:extLst>
          </p:cNvPr>
          <p:cNvSpPr txBox="1"/>
          <p:nvPr/>
        </p:nvSpPr>
        <p:spPr>
          <a:xfrm>
            <a:off x="-345245" y="6017810"/>
            <a:ext cx="9144001" cy="603820"/>
          </a:xfrm>
          <a:prstGeom prst="rect">
            <a:avLst/>
          </a:prstGeom>
          <a:noFill/>
        </p:spPr>
        <p:txBody>
          <a:bodyPr wrap="square" rtlCol="0" anchor="b">
            <a:spAutoFit/>
          </a:bodyPr>
          <a:lstStyle/>
          <a:p>
            <a:pPr marL="3376331" lvl="8" defTabSz="844083">
              <a:defRPr/>
            </a:pPr>
            <a:r>
              <a:rPr lang="ja-JP" altLang="en-US" sz="1108">
                <a:solidFill>
                  <a:prstClr val="black"/>
                </a:solidFill>
                <a:latin typeface="Meiryo UI"/>
                <a:ea typeface="Meiryo UI"/>
              </a:rPr>
              <a:t>　　　　　　　　　　　　　　　　［お問い合わせ先］　　　</a:t>
            </a:r>
            <a:endParaRPr lang="en-US" altLang="ja-JP" sz="1108">
              <a:solidFill>
                <a:prstClr val="black"/>
              </a:solidFill>
              <a:latin typeface="Meiryo UI"/>
              <a:ea typeface="Meiryo UI"/>
            </a:endParaRPr>
          </a:p>
          <a:p>
            <a:pPr algn="r" defTabSz="844083" fontAlgn="auto">
              <a:spcBef>
                <a:spcPts val="0"/>
              </a:spcBef>
              <a:spcAft>
                <a:spcPts val="0"/>
              </a:spcAft>
              <a:defRPr/>
            </a:pPr>
            <a:r>
              <a:rPr lang="ja-JP" altLang="en-US" sz="1108">
                <a:solidFill>
                  <a:prstClr val="black"/>
                </a:solidFill>
                <a:latin typeface="Meiryo UI"/>
                <a:ea typeface="Meiryo UI"/>
              </a:rPr>
              <a:t>　（１の事業） 　　 農村振興局地域整備課　　　（</a:t>
            </a:r>
            <a:r>
              <a:rPr lang="en-US" altLang="ja-JP" sz="1108">
                <a:solidFill>
                  <a:prstClr val="black"/>
                </a:solidFill>
                <a:latin typeface="Meiryo UI"/>
                <a:ea typeface="Meiryo UI"/>
              </a:rPr>
              <a:t>03-3501-0814</a:t>
            </a:r>
            <a:r>
              <a:rPr lang="ja-JP" altLang="en-US" sz="1108">
                <a:solidFill>
                  <a:prstClr val="black"/>
                </a:solidFill>
                <a:latin typeface="Meiryo UI"/>
                <a:ea typeface="Meiryo UI"/>
              </a:rPr>
              <a:t>）</a:t>
            </a:r>
            <a:endParaRPr lang="en-US" altLang="ja-JP" sz="1108">
              <a:solidFill>
                <a:prstClr val="black"/>
              </a:solidFill>
              <a:latin typeface="Meiryo UI"/>
              <a:ea typeface="Meiryo UI"/>
            </a:endParaRPr>
          </a:p>
          <a:p>
            <a:pPr algn="r" defTabSz="844083" fontAlgn="auto">
              <a:spcBef>
                <a:spcPts val="0"/>
              </a:spcBef>
              <a:spcAft>
                <a:spcPts val="0"/>
              </a:spcAft>
              <a:defRPr/>
            </a:pPr>
            <a:r>
              <a:rPr lang="ja-JP" altLang="en-US" sz="1108">
                <a:solidFill>
                  <a:prstClr val="black"/>
                </a:solidFill>
                <a:latin typeface="Meiryo UI"/>
                <a:ea typeface="Meiryo UI"/>
              </a:rPr>
              <a:t>（２の事業） 　　　　　　 　　　 都市農村交流課（</a:t>
            </a:r>
            <a:r>
              <a:rPr lang="en-US" altLang="ja-JP" sz="1108">
                <a:solidFill>
                  <a:prstClr val="black"/>
                </a:solidFill>
                <a:latin typeface="Meiryo UI"/>
                <a:ea typeface="Meiryo UI"/>
              </a:rPr>
              <a:t>03-6744-2497</a:t>
            </a:r>
            <a:r>
              <a:rPr lang="ja-JP" altLang="en-US" sz="1108">
                <a:solidFill>
                  <a:prstClr val="black"/>
                </a:solidFill>
                <a:latin typeface="Meiryo UI"/>
                <a:ea typeface="Meiryo UI"/>
              </a:rPr>
              <a:t>）</a:t>
            </a:r>
          </a:p>
        </p:txBody>
      </p:sp>
      <p:sp>
        <p:nvSpPr>
          <p:cNvPr id="51" name="テキスト ボックス 50">
            <a:extLst>
              <a:ext uri="{FF2B5EF4-FFF2-40B4-BE49-F238E27FC236}">
                <a16:creationId xmlns:a16="http://schemas.microsoft.com/office/drawing/2014/main" id="{59C8E6C6-DC0B-4CAB-888E-E76A77FA1005}"/>
              </a:ext>
            </a:extLst>
          </p:cNvPr>
          <p:cNvSpPr txBox="1"/>
          <p:nvPr/>
        </p:nvSpPr>
        <p:spPr>
          <a:xfrm>
            <a:off x="19385" y="128491"/>
            <a:ext cx="8130070" cy="528350"/>
          </a:xfrm>
          <a:prstGeom prst="rect">
            <a:avLst/>
          </a:prstGeom>
          <a:noFill/>
        </p:spPr>
        <p:txBody>
          <a:bodyPr wrap="square" rtlCol="0">
            <a:spAutoFit/>
          </a:bodyPr>
          <a:lstStyle/>
          <a:p>
            <a:pPr defTabSz="844083" fontAlgn="auto">
              <a:lnSpc>
                <a:spcPts val="1662"/>
              </a:lnSpc>
              <a:spcBef>
                <a:spcPts val="0"/>
              </a:spcBef>
              <a:spcAft>
                <a:spcPts val="0"/>
              </a:spcAft>
              <a:defRPr/>
            </a:pPr>
            <a:r>
              <a:rPr lang="ja-JP" altLang="en-US" sz="1108" b="1" dirty="0">
                <a:solidFill>
                  <a:prstClr val="black"/>
                </a:solidFill>
                <a:latin typeface="Meiryo UI"/>
                <a:ea typeface="Meiryo UI"/>
              </a:rPr>
              <a:t>　</a:t>
            </a:r>
            <a:r>
              <a:rPr lang="ja-JP" altLang="en-US" sz="1108" b="1" dirty="0">
                <a:solidFill>
                  <a:prstClr val="black"/>
                </a:solidFill>
                <a:latin typeface="Meiryo UI" panose="020B0604030504040204" pitchFamily="50" charset="-128"/>
                <a:ea typeface="Meiryo UI" panose="020B0604030504040204" pitchFamily="50" charset="-128"/>
              </a:rPr>
              <a:t>農山漁村振興交付金（農山漁村発イノベーション対策）のうち</a:t>
            </a:r>
            <a:endParaRPr lang="en-US" altLang="ja-JP" sz="1108" b="1" dirty="0">
              <a:solidFill>
                <a:prstClr val="black"/>
              </a:solidFill>
              <a:latin typeface="Meiryo UI" panose="020B0604030504040204" pitchFamily="50" charset="-128"/>
              <a:ea typeface="Meiryo UI" panose="020B0604030504040204" pitchFamily="50" charset="-128"/>
            </a:endParaRPr>
          </a:p>
          <a:p>
            <a:pPr defTabSz="844083" fontAlgn="auto">
              <a:lnSpc>
                <a:spcPts val="1662"/>
              </a:lnSpc>
              <a:spcBef>
                <a:spcPts val="0"/>
              </a:spcBef>
              <a:spcAft>
                <a:spcPts val="0"/>
              </a:spcAft>
              <a:defRPr/>
            </a:pPr>
            <a:r>
              <a:rPr lang="ja-JP" altLang="en-US" b="1" dirty="0">
                <a:solidFill>
                  <a:prstClr val="black"/>
                </a:solidFill>
                <a:latin typeface="Meiryo UI"/>
                <a:ea typeface="Meiryo UI"/>
              </a:rPr>
              <a:t>　農山漁村発イノベーション整備事業（定住促進・交流対策型及び産業支援型）</a:t>
            </a:r>
            <a:endParaRPr lang="ja-JP" altLang="en-US" b="1" dirty="0">
              <a:solidFill>
                <a:prstClr val="black"/>
              </a:solidFill>
              <a:latin typeface="Meiryo UI" panose="020B0604030504040204" pitchFamily="50" charset="-128"/>
              <a:ea typeface="Meiryo UI" panose="020B0604030504040204" pitchFamily="50" charset="-128"/>
            </a:endParaRPr>
          </a:p>
        </p:txBody>
      </p:sp>
      <p:sp>
        <p:nvSpPr>
          <p:cNvPr id="54" name="テキスト ボックス 53">
            <a:extLst>
              <a:ext uri="{FF2B5EF4-FFF2-40B4-BE49-F238E27FC236}">
                <a16:creationId xmlns:a16="http://schemas.microsoft.com/office/drawing/2014/main" id="{32B29BD2-ADA2-42E9-B25F-E5A9DE4FA43A}"/>
              </a:ext>
            </a:extLst>
          </p:cNvPr>
          <p:cNvSpPr txBox="1"/>
          <p:nvPr/>
        </p:nvSpPr>
        <p:spPr>
          <a:xfrm>
            <a:off x="0" y="628808"/>
            <a:ext cx="9144000" cy="291170"/>
          </a:xfrm>
          <a:prstGeom prst="rect">
            <a:avLst/>
          </a:prstGeom>
          <a:noFill/>
        </p:spPr>
        <p:txBody>
          <a:bodyPr wrap="square" rtlCol="0">
            <a:spAutoFit/>
          </a:bodyPr>
          <a:lstStyle/>
          <a:p>
            <a:pPr algn="r" defTabSz="844083" fontAlgn="auto">
              <a:spcBef>
                <a:spcPts val="0"/>
              </a:spcBef>
              <a:spcAft>
                <a:spcPts val="0"/>
              </a:spcAft>
              <a:defRPr/>
            </a:pPr>
            <a:r>
              <a:rPr lang="en-US" altLang="ja-JP" sz="1292" b="1">
                <a:solidFill>
                  <a:prstClr val="black"/>
                </a:solidFill>
                <a:latin typeface="Meiryo UI"/>
                <a:ea typeface="Meiryo UI"/>
              </a:rPr>
              <a:t>【</a:t>
            </a:r>
            <a:r>
              <a:rPr lang="ja-JP" altLang="en-US" sz="1292" b="1">
                <a:solidFill>
                  <a:prstClr val="black"/>
                </a:solidFill>
                <a:latin typeface="Meiryo UI"/>
                <a:ea typeface="Meiryo UI"/>
              </a:rPr>
              <a:t>令和６年度予算額　</a:t>
            </a:r>
            <a:r>
              <a:rPr lang="en-US" altLang="ja-JP" sz="1292" b="1">
                <a:solidFill>
                  <a:prstClr val="black"/>
                </a:solidFill>
                <a:latin typeface="Meiryo UI"/>
                <a:ea typeface="Meiryo UI"/>
              </a:rPr>
              <a:t>8,389</a:t>
            </a:r>
            <a:r>
              <a:rPr lang="ja-JP" altLang="en-US" sz="1292" b="1">
                <a:solidFill>
                  <a:prstClr val="black"/>
                </a:solidFill>
                <a:latin typeface="Meiryo UI"/>
                <a:ea typeface="Meiryo UI"/>
              </a:rPr>
              <a:t>（</a:t>
            </a:r>
            <a:r>
              <a:rPr lang="en-US" altLang="ja-JP" sz="1292" b="1">
                <a:solidFill>
                  <a:prstClr val="black"/>
                </a:solidFill>
                <a:latin typeface="Meiryo UI"/>
                <a:ea typeface="Meiryo UI"/>
              </a:rPr>
              <a:t>9,070</a:t>
            </a:r>
            <a:r>
              <a:rPr lang="ja-JP" altLang="en-US" sz="1292" b="1">
                <a:solidFill>
                  <a:prstClr val="black"/>
                </a:solidFill>
                <a:latin typeface="Meiryo UI"/>
                <a:ea typeface="Meiryo UI"/>
              </a:rPr>
              <a:t>）百万円の内数</a:t>
            </a:r>
            <a:r>
              <a:rPr lang="en-US" altLang="ja-JP" sz="1292" b="1">
                <a:solidFill>
                  <a:prstClr val="black"/>
                </a:solidFill>
                <a:latin typeface="Meiryo UI"/>
                <a:ea typeface="Meiryo UI"/>
              </a:rPr>
              <a:t>】</a:t>
            </a:r>
            <a:endParaRPr lang="ja-JP" altLang="en-US" sz="1292" b="1">
              <a:solidFill>
                <a:prstClr val="black"/>
              </a:solidFill>
              <a:latin typeface="Meiryo UI"/>
              <a:ea typeface="Meiryo UI"/>
            </a:endParaRPr>
          </a:p>
        </p:txBody>
      </p:sp>
      <p:sp>
        <p:nvSpPr>
          <p:cNvPr id="2" name="テキスト ボックス 1">
            <a:extLst>
              <a:ext uri="{FF2B5EF4-FFF2-40B4-BE49-F238E27FC236}">
                <a16:creationId xmlns:a16="http://schemas.microsoft.com/office/drawing/2014/main" id="{E5010371-9CD4-2503-0B0A-57B9AC12F219}"/>
              </a:ext>
            </a:extLst>
          </p:cNvPr>
          <p:cNvSpPr txBox="1"/>
          <p:nvPr/>
        </p:nvSpPr>
        <p:spPr>
          <a:xfrm>
            <a:off x="3057123" y="5103665"/>
            <a:ext cx="1557921" cy="262829"/>
          </a:xfrm>
          <a:prstGeom prst="rect">
            <a:avLst/>
          </a:prstGeom>
          <a:noFill/>
        </p:spPr>
        <p:txBody>
          <a:bodyPr wrap="square" rtlCol="0" anchor="b">
            <a:spAutoFit/>
          </a:bodyPr>
          <a:lstStyle/>
          <a:p>
            <a:pPr marL="0" lvl="8" defTabSz="844083">
              <a:defRPr/>
            </a:pPr>
            <a:r>
              <a:rPr lang="en-US" altLang="ja-JP" sz="1108">
                <a:solidFill>
                  <a:prstClr val="black"/>
                </a:solidFill>
                <a:latin typeface="Meiryo UI"/>
                <a:ea typeface="Meiryo UI"/>
              </a:rPr>
              <a:t>※</a:t>
            </a:r>
            <a:r>
              <a:rPr lang="ja-JP" altLang="en-US" sz="1108">
                <a:solidFill>
                  <a:prstClr val="black"/>
                </a:solidFill>
                <a:latin typeface="Meiryo UI"/>
                <a:ea typeface="Meiryo UI"/>
              </a:rPr>
              <a:t>下線部は拡充内容</a:t>
            </a:r>
          </a:p>
        </p:txBody>
      </p:sp>
      <p:sp>
        <p:nvSpPr>
          <p:cNvPr id="4" name="スライド番号プレースホルダー 3">
            <a:extLst>
              <a:ext uri="{FF2B5EF4-FFF2-40B4-BE49-F238E27FC236}">
                <a16:creationId xmlns:a16="http://schemas.microsoft.com/office/drawing/2014/main" id="{78C3DD19-7F43-7B63-9DEE-0D96DA746C63}"/>
              </a:ext>
            </a:extLst>
          </p:cNvPr>
          <p:cNvSpPr txBox="1">
            <a:spLocks/>
          </p:cNvSpPr>
          <p:nvPr/>
        </p:nvSpPr>
        <p:spPr>
          <a:xfrm>
            <a:off x="6999372" y="6498824"/>
            <a:ext cx="2133600" cy="337038"/>
          </a:xfrm>
          <a:prstGeom prst="rect">
            <a:avLst/>
          </a:prstGeom>
        </p:spPr>
        <p:txBody>
          <a:bodyPr/>
          <a:lstStyle>
            <a:defPPr>
              <a:defRPr lang="ja-JP"/>
            </a:defPPr>
            <a:lvl1pPr marL="0" algn="l" defTabSz="910644" rtl="0" eaLnBrk="1" latinLnBrk="0" hangingPunct="1">
              <a:defRPr kumimoji="1" sz="1800" kern="1200">
                <a:solidFill>
                  <a:schemeClr val="tx1"/>
                </a:solidFill>
                <a:latin typeface="+mn-lt"/>
                <a:ea typeface="+mn-ea"/>
                <a:cs typeface="+mn-cs"/>
              </a:defRPr>
            </a:lvl1pPr>
            <a:lvl2pPr marL="455321" algn="l" defTabSz="910644" rtl="0" eaLnBrk="1" latinLnBrk="0" hangingPunct="1">
              <a:defRPr kumimoji="1" sz="1800" kern="1200">
                <a:solidFill>
                  <a:schemeClr val="tx1"/>
                </a:solidFill>
                <a:latin typeface="+mn-lt"/>
                <a:ea typeface="+mn-ea"/>
                <a:cs typeface="+mn-cs"/>
              </a:defRPr>
            </a:lvl2pPr>
            <a:lvl3pPr marL="910644" algn="l" defTabSz="910644" rtl="0" eaLnBrk="1" latinLnBrk="0" hangingPunct="1">
              <a:defRPr kumimoji="1" sz="1800" kern="1200">
                <a:solidFill>
                  <a:schemeClr val="tx1"/>
                </a:solidFill>
                <a:latin typeface="+mn-lt"/>
                <a:ea typeface="+mn-ea"/>
                <a:cs typeface="+mn-cs"/>
              </a:defRPr>
            </a:lvl3pPr>
            <a:lvl4pPr marL="1365965" algn="l" defTabSz="910644" rtl="0" eaLnBrk="1" latinLnBrk="0" hangingPunct="1">
              <a:defRPr kumimoji="1" sz="1800" kern="1200">
                <a:solidFill>
                  <a:schemeClr val="tx1"/>
                </a:solidFill>
                <a:latin typeface="+mn-lt"/>
                <a:ea typeface="+mn-ea"/>
                <a:cs typeface="+mn-cs"/>
              </a:defRPr>
            </a:lvl4pPr>
            <a:lvl5pPr marL="1821285" algn="l" defTabSz="910644" rtl="0" eaLnBrk="1" latinLnBrk="0" hangingPunct="1">
              <a:defRPr kumimoji="1" sz="1800" kern="1200">
                <a:solidFill>
                  <a:schemeClr val="tx1"/>
                </a:solidFill>
                <a:latin typeface="+mn-lt"/>
                <a:ea typeface="+mn-ea"/>
                <a:cs typeface="+mn-cs"/>
              </a:defRPr>
            </a:lvl5pPr>
            <a:lvl6pPr marL="2276609" algn="l" defTabSz="910644" rtl="0" eaLnBrk="1" latinLnBrk="0" hangingPunct="1">
              <a:defRPr kumimoji="1" sz="1800" kern="1200">
                <a:solidFill>
                  <a:schemeClr val="tx1"/>
                </a:solidFill>
                <a:latin typeface="+mn-lt"/>
                <a:ea typeface="+mn-ea"/>
                <a:cs typeface="+mn-cs"/>
              </a:defRPr>
            </a:lvl6pPr>
            <a:lvl7pPr marL="2731935" algn="l" defTabSz="910644" rtl="0" eaLnBrk="1" latinLnBrk="0" hangingPunct="1">
              <a:defRPr kumimoji="1" sz="1800" kern="1200">
                <a:solidFill>
                  <a:schemeClr val="tx1"/>
                </a:solidFill>
                <a:latin typeface="+mn-lt"/>
                <a:ea typeface="+mn-ea"/>
                <a:cs typeface="+mn-cs"/>
              </a:defRPr>
            </a:lvl7pPr>
            <a:lvl8pPr marL="3187257" algn="l" defTabSz="910644" rtl="0" eaLnBrk="1" latinLnBrk="0" hangingPunct="1">
              <a:defRPr kumimoji="1" sz="1800" kern="1200">
                <a:solidFill>
                  <a:schemeClr val="tx1"/>
                </a:solidFill>
                <a:latin typeface="+mn-lt"/>
                <a:ea typeface="+mn-ea"/>
                <a:cs typeface="+mn-cs"/>
              </a:defRPr>
            </a:lvl8pPr>
            <a:lvl9pPr marL="3642580" algn="l" defTabSz="910644" rtl="0" eaLnBrk="1" latinLnBrk="0" hangingPunct="1">
              <a:defRPr kumimoji="1" sz="1800" kern="1200">
                <a:solidFill>
                  <a:schemeClr val="tx1"/>
                </a:solidFill>
                <a:latin typeface="+mn-lt"/>
                <a:ea typeface="+mn-ea"/>
                <a:cs typeface="+mn-cs"/>
              </a:defRPr>
            </a:lvl9pPr>
          </a:lstStyle>
          <a:p>
            <a:pPr algn="r">
              <a:defRPr/>
            </a:pPr>
            <a:fld id="{D2D8002D-B5B0-4BAC-B1F6-782DDCCE6D9C}" type="slidenum">
              <a:rPr lang="ja-JP" altLang="en-US" sz="1846">
                <a:latin typeface="游ゴシック" panose="020B0400000000000000" pitchFamily="50" charset="-128"/>
                <a:ea typeface="游ゴシック" panose="020B0400000000000000" pitchFamily="50" charset="-128"/>
              </a:rPr>
              <a:pPr algn="r">
                <a:defRPr/>
              </a:pPr>
              <a:t>23</a:t>
            </a:fld>
            <a:endParaRPr lang="ja-JP" altLang="en-US" sz="1846" dirty="0">
              <a:latin typeface="游ゴシック" panose="020B0400000000000000" pitchFamily="50" charset="-128"/>
              <a:ea typeface="游ゴシック" panose="020B0400000000000000" pitchFamily="50" charset="-128"/>
            </a:endParaRPr>
          </a:p>
        </p:txBody>
      </p:sp>
      <p:sp>
        <p:nvSpPr>
          <p:cNvPr id="3" name="正方形/長方形 2">
            <a:extLst>
              <a:ext uri="{FF2B5EF4-FFF2-40B4-BE49-F238E27FC236}">
                <a16:creationId xmlns:a16="http://schemas.microsoft.com/office/drawing/2014/main" id="{251EB00D-419B-26B4-FAB5-19A48FBEF026}"/>
              </a:ext>
            </a:extLst>
          </p:cNvPr>
          <p:cNvSpPr/>
          <p:nvPr/>
        </p:nvSpPr>
        <p:spPr>
          <a:xfrm>
            <a:off x="25400" y="2459527"/>
            <a:ext cx="4567041" cy="80005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018288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スライド番号プレースホルダー 1">
            <a:extLst>
              <a:ext uri="{FF2B5EF4-FFF2-40B4-BE49-F238E27FC236}">
                <a16:creationId xmlns:a16="http://schemas.microsoft.com/office/drawing/2014/main" id="{4167EBE3-73DA-4748-843D-4149492DB83B}"/>
              </a:ext>
            </a:extLst>
          </p:cNvPr>
          <p:cNvSpPr txBox="1">
            <a:spLocks/>
          </p:cNvSpPr>
          <p:nvPr/>
        </p:nvSpPr>
        <p:spPr>
          <a:xfrm>
            <a:off x="7020272" y="6520962"/>
            <a:ext cx="2057400" cy="337038"/>
          </a:xfrm>
          <a:prstGeom prst="rect">
            <a:avLst/>
          </a:prstGeom>
        </p:spPr>
        <p:txBody>
          <a:bodyPr/>
          <a:lstStyle>
            <a:defPPr>
              <a:defRPr lang="ja-JP"/>
            </a:defPPr>
            <a:lvl1pPr marL="0" algn="l" defTabSz="910644" rtl="0" eaLnBrk="1" latinLnBrk="0" hangingPunct="1">
              <a:defRPr kumimoji="1" sz="1800" kern="1200">
                <a:solidFill>
                  <a:schemeClr val="tx1"/>
                </a:solidFill>
                <a:latin typeface="+mn-lt"/>
                <a:ea typeface="+mn-ea"/>
                <a:cs typeface="+mn-cs"/>
              </a:defRPr>
            </a:lvl1pPr>
            <a:lvl2pPr marL="455321" algn="l" defTabSz="910644" rtl="0" eaLnBrk="1" latinLnBrk="0" hangingPunct="1">
              <a:defRPr kumimoji="1" sz="1800" kern="1200">
                <a:solidFill>
                  <a:schemeClr val="tx1"/>
                </a:solidFill>
                <a:latin typeface="+mn-lt"/>
                <a:ea typeface="+mn-ea"/>
                <a:cs typeface="+mn-cs"/>
              </a:defRPr>
            </a:lvl2pPr>
            <a:lvl3pPr marL="910644" algn="l" defTabSz="910644" rtl="0" eaLnBrk="1" latinLnBrk="0" hangingPunct="1">
              <a:defRPr kumimoji="1" sz="1800" kern="1200">
                <a:solidFill>
                  <a:schemeClr val="tx1"/>
                </a:solidFill>
                <a:latin typeface="+mn-lt"/>
                <a:ea typeface="+mn-ea"/>
                <a:cs typeface="+mn-cs"/>
              </a:defRPr>
            </a:lvl3pPr>
            <a:lvl4pPr marL="1365965" algn="l" defTabSz="910644" rtl="0" eaLnBrk="1" latinLnBrk="0" hangingPunct="1">
              <a:defRPr kumimoji="1" sz="1800" kern="1200">
                <a:solidFill>
                  <a:schemeClr val="tx1"/>
                </a:solidFill>
                <a:latin typeface="+mn-lt"/>
                <a:ea typeface="+mn-ea"/>
                <a:cs typeface="+mn-cs"/>
              </a:defRPr>
            </a:lvl4pPr>
            <a:lvl5pPr marL="1821285" algn="l" defTabSz="910644" rtl="0" eaLnBrk="1" latinLnBrk="0" hangingPunct="1">
              <a:defRPr kumimoji="1" sz="1800" kern="1200">
                <a:solidFill>
                  <a:schemeClr val="tx1"/>
                </a:solidFill>
                <a:latin typeface="+mn-lt"/>
                <a:ea typeface="+mn-ea"/>
                <a:cs typeface="+mn-cs"/>
              </a:defRPr>
            </a:lvl5pPr>
            <a:lvl6pPr marL="2276609" algn="l" defTabSz="910644" rtl="0" eaLnBrk="1" latinLnBrk="0" hangingPunct="1">
              <a:defRPr kumimoji="1" sz="1800" kern="1200">
                <a:solidFill>
                  <a:schemeClr val="tx1"/>
                </a:solidFill>
                <a:latin typeface="+mn-lt"/>
                <a:ea typeface="+mn-ea"/>
                <a:cs typeface="+mn-cs"/>
              </a:defRPr>
            </a:lvl6pPr>
            <a:lvl7pPr marL="2731935" algn="l" defTabSz="910644" rtl="0" eaLnBrk="1" latinLnBrk="0" hangingPunct="1">
              <a:defRPr kumimoji="1" sz="1800" kern="1200">
                <a:solidFill>
                  <a:schemeClr val="tx1"/>
                </a:solidFill>
                <a:latin typeface="+mn-lt"/>
                <a:ea typeface="+mn-ea"/>
                <a:cs typeface="+mn-cs"/>
              </a:defRPr>
            </a:lvl7pPr>
            <a:lvl8pPr marL="3187257" algn="l" defTabSz="910644" rtl="0" eaLnBrk="1" latinLnBrk="0" hangingPunct="1">
              <a:defRPr kumimoji="1" sz="1800" kern="1200">
                <a:solidFill>
                  <a:schemeClr val="tx1"/>
                </a:solidFill>
                <a:latin typeface="+mn-lt"/>
                <a:ea typeface="+mn-ea"/>
                <a:cs typeface="+mn-cs"/>
              </a:defRPr>
            </a:lvl8pPr>
            <a:lvl9pPr marL="3642580" algn="l" defTabSz="910644" rtl="0" eaLnBrk="1" latinLnBrk="0" hangingPunct="1">
              <a:defRPr kumimoji="1" sz="1800" kern="1200">
                <a:solidFill>
                  <a:schemeClr val="tx1"/>
                </a:solidFill>
                <a:latin typeface="+mn-lt"/>
                <a:ea typeface="+mn-ea"/>
                <a:cs typeface="+mn-cs"/>
              </a:defRPr>
            </a:lvl9pPr>
          </a:lstStyle>
          <a:p>
            <a:pPr algn="r" defTabSz="840615" fontAlgn="auto">
              <a:spcBef>
                <a:spcPts val="0"/>
              </a:spcBef>
              <a:spcAft>
                <a:spcPts val="0"/>
              </a:spcAft>
            </a:pPr>
            <a:fld id="{E623F6BE-AA73-45AC-8696-7AF00DAEA71B}" type="slidenum">
              <a:rPr lang="ja-JP" altLang="en-US" sz="1846">
                <a:solidFill>
                  <a:prstClr val="black"/>
                </a:solidFill>
                <a:latin typeface="游ゴシック" panose="020B0400000000000000" pitchFamily="50" charset="-128"/>
                <a:ea typeface="游ゴシック" panose="020B0400000000000000" pitchFamily="50" charset="-128"/>
              </a:rPr>
              <a:pPr algn="r" defTabSz="840615" fontAlgn="auto">
                <a:spcBef>
                  <a:spcPts val="0"/>
                </a:spcBef>
                <a:spcAft>
                  <a:spcPts val="0"/>
                </a:spcAft>
              </a:pPr>
              <a:t>24</a:t>
            </a:fld>
            <a:endParaRPr lang="ja-JP" altLang="en-US" sz="1846" dirty="0">
              <a:solidFill>
                <a:prstClr val="black"/>
              </a:solidFill>
              <a:latin typeface="游ゴシック" panose="020B0400000000000000" pitchFamily="50" charset="-128"/>
              <a:ea typeface="游ゴシック" panose="020B0400000000000000" pitchFamily="50" charset="-128"/>
            </a:endParaRPr>
          </a:p>
        </p:txBody>
      </p:sp>
      <p:pic>
        <p:nvPicPr>
          <p:cNvPr id="39" name="図 38">
            <a:extLst>
              <a:ext uri="{FF2B5EF4-FFF2-40B4-BE49-F238E27FC236}">
                <a16:creationId xmlns:a16="http://schemas.microsoft.com/office/drawing/2014/main" id="{C5A6DFFA-FC8F-571E-256A-C86B8D2CBF66}"/>
              </a:ext>
            </a:extLst>
          </p:cNvPr>
          <p:cNvPicPr>
            <a:picLocks noChangeAspect="1"/>
          </p:cNvPicPr>
          <p:nvPr/>
        </p:nvPicPr>
        <p:blipFill>
          <a:blip r:embed="rId3"/>
          <a:stretch>
            <a:fillRect/>
          </a:stretch>
        </p:blipFill>
        <p:spPr>
          <a:xfrm>
            <a:off x="467544" y="80056"/>
            <a:ext cx="8084619" cy="6777944"/>
          </a:xfrm>
          <a:prstGeom prst="rect">
            <a:avLst/>
          </a:prstGeom>
        </p:spPr>
      </p:pic>
    </p:spTree>
    <p:extLst>
      <p:ext uri="{BB962C8B-B14F-4D97-AF65-F5344CB8AC3E}">
        <p14:creationId xmlns:p14="http://schemas.microsoft.com/office/powerpoint/2010/main" val="22059517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スライド番号プレースホルダー 1">
            <a:extLst>
              <a:ext uri="{FF2B5EF4-FFF2-40B4-BE49-F238E27FC236}">
                <a16:creationId xmlns:a16="http://schemas.microsoft.com/office/drawing/2014/main" id="{70CBF2DE-3571-4EF8-8CC5-68FF4E455DDF}"/>
              </a:ext>
            </a:extLst>
          </p:cNvPr>
          <p:cNvSpPr txBox="1">
            <a:spLocks/>
          </p:cNvSpPr>
          <p:nvPr/>
        </p:nvSpPr>
        <p:spPr>
          <a:xfrm>
            <a:off x="7027642" y="6494840"/>
            <a:ext cx="2057400" cy="337038"/>
          </a:xfrm>
          <a:prstGeom prst="rect">
            <a:avLst/>
          </a:prstGeom>
        </p:spPr>
        <p:txBody>
          <a:bodyPr/>
          <a:lstStyle>
            <a:defPPr>
              <a:defRPr lang="ja-JP"/>
            </a:defPPr>
            <a:lvl1pPr marL="0" algn="l" defTabSz="910644" rtl="0" eaLnBrk="1" latinLnBrk="0" hangingPunct="1">
              <a:defRPr kumimoji="1" sz="1800" kern="1200">
                <a:solidFill>
                  <a:schemeClr val="tx1"/>
                </a:solidFill>
                <a:latin typeface="+mn-lt"/>
                <a:ea typeface="+mn-ea"/>
                <a:cs typeface="+mn-cs"/>
              </a:defRPr>
            </a:lvl1pPr>
            <a:lvl2pPr marL="455321" algn="l" defTabSz="910644" rtl="0" eaLnBrk="1" latinLnBrk="0" hangingPunct="1">
              <a:defRPr kumimoji="1" sz="1800" kern="1200">
                <a:solidFill>
                  <a:schemeClr val="tx1"/>
                </a:solidFill>
                <a:latin typeface="+mn-lt"/>
                <a:ea typeface="+mn-ea"/>
                <a:cs typeface="+mn-cs"/>
              </a:defRPr>
            </a:lvl2pPr>
            <a:lvl3pPr marL="910644" algn="l" defTabSz="910644" rtl="0" eaLnBrk="1" latinLnBrk="0" hangingPunct="1">
              <a:defRPr kumimoji="1" sz="1800" kern="1200">
                <a:solidFill>
                  <a:schemeClr val="tx1"/>
                </a:solidFill>
                <a:latin typeface="+mn-lt"/>
                <a:ea typeface="+mn-ea"/>
                <a:cs typeface="+mn-cs"/>
              </a:defRPr>
            </a:lvl3pPr>
            <a:lvl4pPr marL="1365965" algn="l" defTabSz="910644" rtl="0" eaLnBrk="1" latinLnBrk="0" hangingPunct="1">
              <a:defRPr kumimoji="1" sz="1800" kern="1200">
                <a:solidFill>
                  <a:schemeClr val="tx1"/>
                </a:solidFill>
                <a:latin typeface="+mn-lt"/>
                <a:ea typeface="+mn-ea"/>
                <a:cs typeface="+mn-cs"/>
              </a:defRPr>
            </a:lvl4pPr>
            <a:lvl5pPr marL="1821285" algn="l" defTabSz="910644" rtl="0" eaLnBrk="1" latinLnBrk="0" hangingPunct="1">
              <a:defRPr kumimoji="1" sz="1800" kern="1200">
                <a:solidFill>
                  <a:schemeClr val="tx1"/>
                </a:solidFill>
                <a:latin typeface="+mn-lt"/>
                <a:ea typeface="+mn-ea"/>
                <a:cs typeface="+mn-cs"/>
              </a:defRPr>
            </a:lvl5pPr>
            <a:lvl6pPr marL="2276609" algn="l" defTabSz="910644" rtl="0" eaLnBrk="1" latinLnBrk="0" hangingPunct="1">
              <a:defRPr kumimoji="1" sz="1800" kern="1200">
                <a:solidFill>
                  <a:schemeClr val="tx1"/>
                </a:solidFill>
                <a:latin typeface="+mn-lt"/>
                <a:ea typeface="+mn-ea"/>
                <a:cs typeface="+mn-cs"/>
              </a:defRPr>
            </a:lvl6pPr>
            <a:lvl7pPr marL="2731935" algn="l" defTabSz="910644" rtl="0" eaLnBrk="1" latinLnBrk="0" hangingPunct="1">
              <a:defRPr kumimoji="1" sz="1800" kern="1200">
                <a:solidFill>
                  <a:schemeClr val="tx1"/>
                </a:solidFill>
                <a:latin typeface="+mn-lt"/>
                <a:ea typeface="+mn-ea"/>
                <a:cs typeface="+mn-cs"/>
              </a:defRPr>
            </a:lvl7pPr>
            <a:lvl8pPr marL="3187257" algn="l" defTabSz="910644" rtl="0" eaLnBrk="1" latinLnBrk="0" hangingPunct="1">
              <a:defRPr kumimoji="1" sz="1800" kern="1200">
                <a:solidFill>
                  <a:schemeClr val="tx1"/>
                </a:solidFill>
                <a:latin typeface="+mn-lt"/>
                <a:ea typeface="+mn-ea"/>
                <a:cs typeface="+mn-cs"/>
              </a:defRPr>
            </a:lvl8pPr>
            <a:lvl9pPr marL="3642580" algn="l" defTabSz="910644" rtl="0" eaLnBrk="1" latinLnBrk="0" hangingPunct="1">
              <a:defRPr kumimoji="1" sz="1800" kern="1200">
                <a:solidFill>
                  <a:schemeClr val="tx1"/>
                </a:solidFill>
                <a:latin typeface="+mn-lt"/>
                <a:ea typeface="+mn-ea"/>
                <a:cs typeface="+mn-cs"/>
              </a:defRPr>
            </a:lvl9pPr>
          </a:lstStyle>
          <a:p>
            <a:pPr algn="r" defTabSz="840615" fontAlgn="auto">
              <a:spcBef>
                <a:spcPts val="0"/>
              </a:spcBef>
              <a:spcAft>
                <a:spcPts val="0"/>
              </a:spcAft>
            </a:pPr>
            <a:fld id="{E623F6BE-AA73-45AC-8696-7AF00DAEA71B}" type="slidenum">
              <a:rPr lang="ja-JP" altLang="en-US" sz="1846">
                <a:solidFill>
                  <a:prstClr val="black"/>
                </a:solidFill>
                <a:latin typeface="游ゴシック" panose="020B0400000000000000" pitchFamily="50" charset="-128"/>
                <a:ea typeface="游ゴシック" panose="020B0400000000000000" pitchFamily="50" charset="-128"/>
              </a:rPr>
              <a:pPr algn="r" defTabSz="840615" fontAlgn="auto">
                <a:spcBef>
                  <a:spcPts val="0"/>
                </a:spcBef>
                <a:spcAft>
                  <a:spcPts val="0"/>
                </a:spcAft>
              </a:pPr>
              <a:t>25</a:t>
            </a:fld>
            <a:endParaRPr lang="ja-JP" altLang="en-US" sz="1846" dirty="0">
              <a:solidFill>
                <a:prstClr val="black"/>
              </a:solidFill>
              <a:latin typeface="游ゴシック" panose="020B0400000000000000" pitchFamily="50" charset="-128"/>
              <a:ea typeface="游ゴシック" panose="020B0400000000000000" pitchFamily="50" charset="-128"/>
            </a:endParaRPr>
          </a:p>
        </p:txBody>
      </p:sp>
      <p:pic>
        <p:nvPicPr>
          <p:cNvPr id="2" name="図 1">
            <a:extLst>
              <a:ext uri="{FF2B5EF4-FFF2-40B4-BE49-F238E27FC236}">
                <a16:creationId xmlns:a16="http://schemas.microsoft.com/office/drawing/2014/main" id="{E27B8668-2E90-8DEF-1916-BB5F2738DE9B}"/>
              </a:ext>
            </a:extLst>
          </p:cNvPr>
          <p:cNvPicPr>
            <a:picLocks noChangeAspect="1"/>
          </p:cNvPicPr>
          <p:nvPr/>
        </p:nvPicPr>
        <p:blipFill>
          <a:blip r:embed="rId3"/>
          <a:stretch>
            <a:fillRect/>
          </a:stretch>
        </p:blipFill>
        <p:spPr>
          <a:xfrm>
            <a:off x="30436" y="692696"/>
            <a:ext cx="9083127" cy="5256584"/>
          </a:xfrm>
          <a:prstGeom prst="rect">
            <a:avLst/>
          </a:prstGeom>
        </p:spPr>
      </p:pic>
    </p:spTree>
    <p:extLst>
      <p:ext uri="{BB962C8B-B14F-4D97-AF65-F5344CB8AC3E}">
        <p14:creationId xmlns:p14="http://schemas.microsoft.com/office/powerpoint/2010/main" val="2728650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102">
            <a:extLst>
              <a:ext uri="{FF2B5EF4-FFF2-40B4-BE49-F238E27FC236}">
                <a16:creationId xmlns:a16="http://schemas.microsoft.com/office/drawing/2014/main" id="{A65092FD-CCC1-6BBC-828F-5CBE684F1705}"/>
              </a:ext>
            </a:extLst>
          </p:cNvPr>
          <p:cNvSpPr/>
          <p:nvPr/>
        </p:nvSpPr>
        <p:spPr bwMode="auto">
          <a:xfrm>
            <a:off x="4233878" y="729680"/>
            <a:ext cx="3904814" cy="5878848"/>
          </a:xfrm>
          <a:prstGeom prst="roundRect">
            <a:avLst>
              <a:gd name="adj" fmla="val 4885"/>
            </a:avLst>
          </a:prstGeom>
          <a:solidFill>
            <a:schemeClr val="accent6">
              <a:lumMod val="20000"/>
              <a:lumOff val="80000"/>
            </a:schemeClr>
          </a:solidFill>
          <a:ln w="9525" cap="flat" cmpd="sng" algn="ctr">
            <a:noFill/>
            <a:prstDash val="solid"/>
            <a:round/>
            <a:headEnd type="none" w="med" len="med"/>
            <a:tailEnd type="none" w="med" len="med"/>
          </a:ln>
          <a:effectLst/>
        </p:spPr>
        <p:txBody>
          <a:bodyPr/>
          <a:lstStyle/>
          <a:p>
            <a:pPr>
              <a:defRPr/>
            </a:pPr>
            <a:endParaRPr lang="ja-JP" altLang="en-US" sz="1200"/>
          </a:p>
        </p:txBody>
      </p:sp>
      <p:sp>
        <p:nvSpPr>
          <p:cNvPr id="5" name="角丸四角形 1">
            <a:extLst>
              <a:ext uri="{FF2B5EF4-FFF2-40B4-BE49-F238E27FC236}">
                <a16:creationId xmlns:a16="http://schemas.microsoft.com/office/drawing/2014/main" id="{9AB53A1E-E3B0-146A-A285-BAD3A2330566}"/>
              </a:ext>
            </a:extLst>
          </p:cNvPr>
          <p:cNvSpPr/>
          <p:nvPr/>
        </p:nvSpPr>
        <p:spPr bwMode="auto">
          <a:xfrm>
            <a:off x="611561" y="729680"/>
            <a:ext cx="3904814" cy="5878848"/>
          </a:xfrm>
          <a:prstGeom prst="roundRect">
            <a:avLst>
              <a:gd name="adj" fmla="val 5988"/>
            </a:avLst>
          </a:prstGeom>
          <a:solidFill>
            <a:schemeClr val="accent1">
              <a:lumMod val="20000"/>
              <a:lumOff val="80000"/>
            </a:schemeClr>
          </a:solidFill>
          <a:ln w="9525" cap="flat" cmpd="sng" algn="ctr">
            <a:noFill/>
            <a:prstDash val="solid"/>
            <a:round/>
            <a:headEnd type="none" w="med" len="med"/>
            <a:tailEnd type="none" w="med" len="med"/>
          </a:ln>
          <a:effectLst/>
        </p:spPr>
        <p:txBody>
          <a:bodyPr/>
          <a:lstStyle/>
          <a:p>
            <a:pPr>
              <a:defRPr/>
            </a:pPr>
            <a:endParaRPr lang="ja-JP" altLang="en-US" sz="1200"/>
          </a:p>
        </p:txBody>
      </p:sp>
      <p:sp>
        <p:nvSpPr>
          <p:cNvPr id="6" name="AutoShape 76">
            <a:extLst>
              <a:ext uri="{FF2B5EF4-FFF2-40B4-BE49-F238E27FC236}">
                <a16:creationId xmlns:a16="http://schemas.microsoft.com/office/drawing/2014/main" id="{9BC3C62F-E512-DCC4-598B-2D4D211463E0}"/>
              </a:ext>
            </a:extLst>
          </p:cNvPr>
          <p:cNvSpPr>
            <a:spLocks noChangeAspect="1" noChangeArrowheads="1"/>
          </p:cNvSpPr>
          <p:nvPr/>
        </p:nvSpPr>
        <p:spPr bwMode="auto">
          <a:xfrm>
            <a:off x="1246090" y="2879015"/>
            <a:ext cx="2055166" cy="328832"/>
          </a:xfrm>
          <a:prstGeom prst="rect">
            <a:avLst/>
          </a:prstGeom>
          <a:solidFill>
            <a:schemeClr val="bg1"/>
          </a:solidFill>
          <a:ln w="9525">
            <a:noFill/>
            <a:round/>
            <a:headEnd/>
            <a:tailEnd/>
          </a:ln>
          <a:effectLst/>
        </p:spPr>
        <p:txBody>
          <a:bodyPr wrap="none" lIns="0" tIns="34208" rIns="0" bIns="34208" anchor="ctr"/>
          <a:lstStyle>
            <a:lvl1pPr algn="l" defTabSz="684213"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lgn="l" defTabSz="684213"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lgn="l" defTabSz="684213"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lgn="l" defTabSz="684213"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lgn="l" defTabSz="684213"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6842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6842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6842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6842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100" dirty="0">
                <a:latin typeface="HG丸ｺﾞｼｯｸM-PRO" panose="020F0600000000000000" pitchFamily="50" charset="-128"/>
                <a:ea typeface="HG丸ｺﾞｼｯｸM-PRO" panose="020F0600000000000000" pitchFamily="50" charset="-128"/>
              </a:rPr>
              <a:t>⑬･⑯ ハウス</a:t>
            </a:r>
          </a:p>
        </p:txBody>
      </p:sp>
      <p:grpSp>
        <p:nvGrpSpPr>
          <p:cNvPr id="7" name="グループ化 6">
            <a:extLst>
              <a:ext uri="{FF2B5EF4-FFF2-40B4-BE49-F238E27FC236}">
                <a16:creationId xmlns:a16="http://schemas.microsoft.com/office/drawing/2014/main" id="{4068DD70-7BBF-ED45-67B3-2A311AD60637}"/>
              </a:ext>
            </a:extLst>
          </p:cNvPr>
          <p:cNvGrpSpPr/>
          <p:nvPr/>
        </p:nvGrpSpPr>
        <p:grpSpPr>
          <a:xfrm>
            <a:off x="1258790" y="4816327"/>
            <a:ext cx="2055166" cy="1614666"/>
            <a:chOff x="702763" y="6544797"/>
            <a:chExt cx="1800000" cy="1509646"/>
          </a:xfrm>
        </p:grpSpPr>
        <p:pic>
          <p:nvPicPr>
            <p:cNvPr id="8" name="Picture 18" descr="H:\★\01_制度関係\03_PR版・パンフレット・事例集\04_写真\2018（H30）施設等利用実績調査\07_中四\H29高知県宿毛市（小筑紫地区他）リサイクル施設（ハーベスタ）●.JPG">
              <a:extLst>
                <a:ext uri="{FF2B5EF4-FFF2-40B4-BE49-F238E27FC236}">
                  <a16:creationId xmlns:a16="http://schemas.microsoft.com/office/drawing/2014/main" id="{146AF899-6988-B24C-B3F5-69C2869FDCCB}"/>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02763" y="6544797"/>
              <a:ext cx="1800000" cy="1200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utoShape 76">
              <a:extLst>
                <a:ext uri="{FF2B5EF4-FFF2-40B4-BE49-F238E27FC236}">
                  <a16:creationId xmlns:a16="http://schemas.microsoft.com/office/drawing/2014/main" id="{B532839B-253A-2970-C286-79C9BA42C5FC}"/>
                </a:ext>
              </a:extLst>
            </p:cNvPr>
            <p:cNvSpPr>
              <a:spLocks noChangeAspect="1" noChangeArrowheads="1"/>
            </p:cNvSpPr>
            <p:nvPr/>
          </p:nvSpPr>
          <p:spPr bwMode="auto">
            <a:xfrm>
              <a:off x="702763" y="7750048"/>
              <a:ext cx="1800000" cy="304395"/>
            </a:xfrm>
            <a:prstGeom prst="rect">
              <a:avLst/>
            </a:prstGeom>
            <a:solidFill>
              <a:schemeClr val="bg1"/>
            </a:solidFill>
            <a:ln w="9525">
              <a:noFill/>
              <a:round/>
              <a:headEnd/>
              <a:tailEnd/>
            </a:ln>
            <a:effectLst/>
          </p:spPr>
          <p:txBody>
            <a:bodyPr wrap="none" lIns="0" tIns="34208" rIns="0" bIns="34208" anchor="ctr"/>
            <a:lstStyle>
              <a:lvl1pPr algn="l" defTabSz="684213"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lgn="l" defTabSz="684213"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lgn="l" defTabSz="684213"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lgn="l" defTabSz="684213"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lgn="l" defTabSz="684213"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6842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6842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6842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6842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100" dirty="0">
                  <a:latin typeface="HG丸ｺﾞｼｯｸM-PRO" panose="020F0600000000000000" pitchFamily="50" charset="-128"/>
                  <a:ea typeface="HG丸ｺﾞｼｯｸM-PRO" panose="020F0600000000000000" pitchFamily="50" charset="-128"/>
                </a:rPr>
                <a:t>㉜ 高性能林業機械</a:t>
              </a:r>
            </a:p>
          </p:txBody>
        </p:sp>
      </p:grpSp>
      <p:sp>
        <p:nvSpPr>
          <p:cNvPr id="10" name="AutoShape 76">
            <a:extLst>
              <a:ext uri="{FF2B5EF4-FFF2-40B4-BE49-F238E27FC236}">
                <a16:creationId xmlns:a16="http://schemas.microsoft.com/office/drawing/2014/main" id="{D130ED8F-EB3B-0B7E-F040-D693DB89C162}"/>
              </a:ext>
            </a:extLst>
          </p:cNvPr>
          <p:cNvSpPr>
            <a:spLocks noChangeAspect="1" noChangeArrowheads="1"/>
          </p:cNvSpPr>
          <p:nvPr/>
        </p:nvSpPr>
        <p:spPr bwMode="auto">
          <a:xfrm>
            <a:off x="1252440" y="4517180"/>
            <a:ext cx="2055166" cy="322112"/>
          </a:xfrm>
          <a:prstGeom prst="rect">
            <a:avLst/>
          </a:prstGeom>
          <a:solidFill>
            <a:schemeClr val="bg1"/>
          </a:solidFill>
          <a:ln w="9525">
            <a:noFill/>
            <a:round/>
            <a:headEnd/>
            <a:tailEnd/>
          </a:ln>
          <a:effectLst/>
        </p:spPr>
        <p:txBody>
          <a:bodyPr wrap="none" lIns="0" tIns="34208" rIns="0" bIns="34208" anchor="ctr"/>
          <a:lstStyle>
            <a:lvl1pPr algn="l" defTabSz="684213"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lgn="l" defTabSz="684213"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lgn="l" defTabSz="684213"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lgn="l" defTabSz="684213"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lgn="l" defTabSz="684213"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6842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6842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6842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6842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100" dirty="0">
                <a:latin typeface="HG丸ｺﾞｼｯｸM-PRO" panose="020F0600000000000000" pitchFamily="50" charset="-128"/>
                <a:ea typeface="HG丸ｺﾞｼｯｸM-PRO" panose="020F0600000000000000" pitchFamily="50" charset="-128"/>
              </a:rPr>
              <a:t>⑰･⑱ 集出荷･貯蔵･加工施設</a:t>
            </a:r>
          </a:p>
        </p:txBody>
      </p:sp>
      <p:sp>
        <p:nvSpPr>
          <p:cNvPr id="19" name="AutoShape 4">
            <a:extLst>
              <a:ext uri="{FF2B5EF4-FFF2-40B4-BE49-F238E27FC236}">
                <a16:creationId xmlns:a16="http://schemas.microsoft.com/office/drawing/2014/main" id="{8D8164FE-6B9E-B3FC-32D7-E88A0124427A}"/>
              </a:ext>
            </a:extLst>
          </p:cNvPr>
          <p:cNvSpPr>
            <a:spLocks noChangeArrowheads="1"/>
          </p:cNvSpPr>
          <p:nvPr/>
        </p:nvSpPr>
        <p:spPr bwMode="auto">
          <a:xfrm>
            <a:off x="5112089" y="898444"/>
            <a:ext cx="2148392" cy="456573"/>
          </a:xfrm>
          <a:prstGeom prst="roundRect">
            <a:avLst>
              <a:gd name="adj" fmla="val 16667"/>
            </a:avLst>
          </a:prstGeom>
          <a:solidFill>
            <a:schemeClr val="accent6"/>
          </a:solidFill>
          <a:ln>
            <a:noFill/>
          </a:ln>
        </p:spPr>
        <p:txBody>
          <a:bodyPr anchor="ctr" anchorCtr="0"/>
          <a:lstStyle/>
          <a:p>
            <a:pPr algn="ctr"/>
            <a:r>
              <a:rPr lang="ja-JP" altLang="en-US" sz="1400" dirty="0">
                <a:solidFill>
                  <a:schemeClr val="bg1"/>
                </a:solidFill>
                <a:latin typeface="HG丸ｺﾞｼｯｸM-PRO" panose="020F0600000000000000" pitchFamily="50" charset="-128"/>
                <a:ea typeface="HG丸ｺﾞｼｯｸM-PRO" panose="020F0600000000000000" pitchFamily="50" charset="-128"/>
              </a:rPr>
              <a:t>交流対策</a:t>
            </a:r>
          </a:p>
        </p:txBody>
      </p:sp>
      <p:sp>
        <p:nvSpPr>
          <p:cNvPr id="20" name="AutoShape 4">
            <a:extLst>
              <a:ext uri="{FF2B5EF4-FFF2-40B4-BE49-F238E27FC236}">
                <a16:creationId xmlns:a16="http://schemas.microsoft.com/office/drawing/2014/main" id="{757DF8C7-C76B-072D-B52B-1004152A0D5A}"/>
              </a:ext>
            </a:extLst>
          </p:cNvPr>
          <p:cNvSpPr>
            <a:spLocks noChangeArrowheads="1"/>
          </p:cNvSpPr>
          <p:nvPr/>
        </p:nvSpPr>
        <p:spPr bwMode="auto">
          <a:xfrm>
            <a:off x="1575805" y="898272"/>
            <a:ext cx="2149675" cy="456745"/>
          </a:xfrm>
          <a:prstGeom prst="roundRect">
            <a:avLst>
              <a:gd name="adj" fmla="val 16667"/>
            </a:avLst>
          </a:prstGeom>
          <a:solidFill>
            <a:schemeClr val="accent1"/>
          </a:solidFill>
          <a:ln>
            <a:noFill/>
          </a:ln>
        </p:spPr>
        <p:txBody>
          <a:bodyPr anchor="ctr" anchorCtr="0"/>
          <a:lstStyle/>
          <a:p>
            <a:pPr algn="ctr"/>
            <a:r>
              <a:rPr lang="ja-JP" altLang="en-US" sz="1400" dirty="0">
                <a:latin typeface="HG丸ｺﾞｼｯｸM-PRO" panose="020F0600000000000000" pitchFamily="50" charset="-128"/>
                <a:ea typeface="HG丸ｺﾞｼｯｸM-PRO" panose="020F0600000000000000" pitchFamily="50" charset="-128"/>
              </a:rPr>
              <a:t>定住促進対策</a:t>
            </a:r>
          </a:p>
        </p:txBody>
      </p:sp>
      <p:sp>
        <p:nvSpPr>
          <p:cNvPr id="21" name="AutoShape 76">
            <a:extLst>
              <a:ext uri="{FF2B5EF4-FFF2-40B4-BE49-F238E27FC236}">
                <a16:creationId xmlns:a16="http://schemas.microsoft.com/office/drawing/2014/main" id="{364E5248-30EA-540F-A43D-A3786613ABBB}"/>
              </a:ext>
            </a:extLst>
          </p:cNvPr>
          <p:cNvSpPr>
            <a:spLocks noChangeAspect="1" noChangeArrowheads="1"/>
          </p:cNvSpPr>
          <p:nvPr/>
        </p:nvSpPr>
        <p:spPr bwMode="auto">
          <a:xfrm>
            <a:off x="3520932" y="2879014"/>
            <a:ext cx="2055125" cy="328827"/>
          </a:xfrm>
          <a:prstGeom prst="rect">
            <a:avLst/>
          </a:prstGeom>
          <a:solidFill>
            <a:schemeClr val="bg1"/>
          </a:solidFill>
          <a:ln w="9525">
            <a:noFill/>
            <a:round/>
            <a:headEnd/>
            <a:tailEnd/>
          </a:ln>
          <a:effectLst/>
        </p:spPr>
        <p:txBody>
          <a:bodyPr wrap="none" lIns="0" tIns="34208" rIns="0" bIns="34208" anchor="ctr"/>
          <a:lstStyle>
            <a:lvl1pPr algn="l" defTabSz="684213"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lgn="l" defTabSz="684213"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lgn="l" defTabSz="684213"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lgn="l" defTabSz="684213"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lgn="l" defTabSz="684213"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6842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6842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6842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6842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000" dirty="0">
                <a:latin typeface="HG丸ｺﾞｼｯｸM-PRO" panose="020F0600000000000000" pitchFamily="50" charset="-128"/>
                <a:ea typeface="HG丸ｺﾞｼｯｸM-PRO" panose="020F0600000000000000" pitchFamily="50" charset="-128"/>
              </a:rPr>
              <a:t>㉖ 直売所・農家レストラン</a:t>
            </a:r>
          </a:p>
        </p:txBody>
      </p:sp>
      <p:sp>
        <p:nvSpPr>
          <p:cNvPr id="22" name="AutoShape 76">
            <a:extLst>
              <a:ext uri="{FF2B5EF4-FFF2-40B4-BE49-F238E27FC236}">
                <a16:creationId xmlns:a16="http://schemas.microsoft.com/office/drawing/2014/main" id="{59C9880E-64AD-3009-AB10-7589FFD4984F}"/>
              </a:ext>
            </a:extLst>
          </p:cNvPr>
          <p:cNvSpPr>
            <a:spLocks noChangeAspect="1" noChangeArrowheads="1"/>
          </p:cNvSpPr>
          <p:nvPr/>
        </p:nvSpPr>
        <p:spPr bwMode="auto">
          <a:xfrm>
            <a:off x="3501413" y="4521138"/>
            <a:ext cx="2055338" cy="328827"/>
          </a:xfrm>
          <a:prstGeom prst="rect">
            <a:avLst/>
          </a:prstGeom>
          <a:solidFill>
            <a:schemeClr val="bg1"/>
          </a:solidFill>
          <a:ln w="9525">
            <a:noFill/>
            <a:round/>
            <a:headEnd/>
            <a:tailEnd/>
          </a:ln>
          <a:effectLst/>
        </p:spPr>
        <p:txBody>
          <a:bodyPr wrap="none" lIns="0" tIns="34208" rIns="0" bIns="34208" anchor="ctr"/>
          <a:lstStyle>
            <a:lvl1pPr algn="l" defTabSz="684213"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lgn="l" defTabSz="684213"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lgn="l" defTabSz="684213"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lgn="l" defTabSz="684213"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lgn="l" defTabSz="684213"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6842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6842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6842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6842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050" dirty="0">
                <a:latin typeface="HG丸ｺﾞｼｯｸM-PRO" panose="020F0600000000000000" pitchFamily="50" charset="-128"/>
                <a:ea typeface="HG丸ｺﾞｼｯｸM-PRO" panose="020F0600000000000000" pitchFamily="50" charset="-128"/>
              </a:rPr>
              <a:t>㉗ 農作業の体験施設</a:t>
            </a:r>
          </a:p>
        </p:txBody>
      </p:sp>
      <p:sp>
        <p:nvSpPr>
          <p:cNvPr id="23" name="AutoShape 76">
            <a:extLst>
              <a:ext uri="{FF2B5EF4-FFF2-40B4-BE49-F238E27FC236}">
                <a16:creationId xmlns:a16="http://schemas.microsoft.com/office/drawing/2014/main" id="{62BABF0B-8F12-EA0F-296C-ADA15C21C709}"/>
              </a:ext>
            </a:extLst>
          </p:cNvPr>
          <p:cNvSpPr>
            <a:spLocks noChangeAspect="1" noChangeArrowheads="1"/>
          </p:cNvSpPr>
          <p:nvPr/>
        </p:nvSpPr>
        <p:spPr bwMode="auto">
          <a:xfrm>
            <a:off x="3491017" y="6083370"/>
            <a:ext cx="2055338" cy="328827"/>
          </a:xfrm>
          <a:prstGeom prst="rect">
            <a:avLst/>
          </a:prstGeom>
          <a:solidFill>
            <a:schemeClr val="bg1"/>
          </a:solidFill>
          <a:ln w="9525">
            <a:noFill/>
            <a:round/>
            <a:headEnd/>
            <a:tailEnd/>
          </a:ln>
          <a:effectLst/>
        </p:spPr>
        <p:txBody>
          <a:bodyPr wrap="none" lIns="0" tIns="34208" rIns="0" bIns="34208" anchor="ctr"/>
          <a:lstStyle>
            <a:lvl1pPr algn="l" defTabSz="684213"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lgn="l" defTabSz="684213"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lgn="l" defTabSz="684213"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lgn="l" defTabSz="684213"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lgn="l" defTabSz="684213"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6842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6842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6842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6842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100" dirty="0">
                <a:latin typeface="HG丸ｺﾞｼｯｸM-PRO" panose="020F0600000000000000" pitchFamily="50" charset="-128"/>
                <a:ea typeface="HG丸ｺﾞｼｯｸM-PRO" panose="020F0600000000000000" pitchFamily="50" charset="-128"/>
              </a:rPr>
              <a:t>㊴ 指定棚田地域の保全整備</a:t>
            </a:r>
          </a:p>
        </p:txBody>
      </p:sp>
      <p:pic>
        <p:nvPicPr>
          <p:cNvPr id="24" name="Picture 4" descr="H:\★★★\01_制度関係\03_PR版・パンフレット・事例集\04_写真\181115_広報用写真（パンフ・HP掲載可）\☆掲載用\H26_長野県佐久市（受入機能強化施設）地域連携販売力強化施設(1).jpg">
            <a:extLst>
              <a:ext uri="{FF2B5EF4-FFF2-40B4-BE49-F238E27FC236}">
                <a16:creationId xmlns:a16="http://schemas.microsoft.com/office/drawing/2014/main" id="{0CF8883E-634A-D0CE-B75D-21D41D6BF25A}"/>
              </a:ext>
            </a:extLst>
          </p:cNvPr>
          <p:cNvPicPr>
            <a:picLocks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3517783" y="1691934"/>
            <a:ext cx="2055166" cy="1227515"/>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グループ化 24">
            <a:extLst>
              <a:ext uri="{FF2B5EF4-FFF2-40B4-BE49-F238E27FC236}">
                <a16:creationId xmlns:a16="http://schemas.microsoft.com/office/drawing/2014/main" id="{3CF9C5D2-A8B4-D525-B957-9A7E750E3373}"/>
              </a:ext>
            </a:extLst>
          </p:cNvPr>
          <p:cNvGrpSpPr/>
          <p:nvPr/>
        </p:nvGrpSpPr>
        <p:grpSpPr>
          <a:xfrm>
            <a:off x="5660652" y="3196736"/>
            <a:ext cx="2059729" cy="1652432"/>
            <a:chOff x="5216000" y="4542145"/>
            <a:chExt cx="1803997" cy="1544955"/>
          </a:xfrm>
        </p:grpSpPr>
        <p:sp>
          <p:nvSpPr>
            <p:cNvPr id="26" name="AutoShape 76">
              <a:extLst>
                <a:ext uri="{FF2B5EF4-FFF2-40B4-BE49-F238E27FC236}">
                  <a16:creationId xmlns:a16="http://schemas.microsoft.com/office/drawing/2014/main" id="{EB2C62CC-90A7-8305-C575-19021306A009}"/>
                </a:ext>
              </a:extLst>
            </p:cNvPr>
            <p:cNvSpPr>
              <a:spLocks noChangeArrowheads="1"/>
            </p:cNvSpPr>
            <p:nvPr/>
          </p:nvSpPr>
          <p:spPr bwMode="auto">
            <a:xfrm>
              <a:off x="5219997" y="5799100"/>
              <a:ext cx="1800000" cy="288000"/>
            </a:xfrm>
            <a:prstGeom prst="rect">
              <a:avLst/>
            </a:prstGeom>
            <a:solidFill>
              <a:schemeClr val="bg1"/>
            </a:solidFill>
            <a:ln w="9525">
              <a:noFill/>
              <a:round/>
              <a:headEnd/>
              <a:tailEnd/>
            </a:ln>
            <a:effectLst/>
          </p:spPr>
          <p:txBody>
            <a:bodyPr wrap="none" lIns="0" tIns="34208" rIns="0" bIns="34208" anchor="ctr"/>
            <a:lstStyle>
              <a:lvl1pPr algn="l" defTabSz="684213"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lgn="l" defTabSz="684213"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lgn="l" defTabSz="684213"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lgn="l" defTabSz="684213"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lgn="l" defTabSz="684213"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6842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6842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6842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6842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100" dirty="0">
                  <a:latin typeface="HG丸ｺﾞｼｯｸM-PRO" panose="020F0600000000000000" pitchFamily="50" charset="-128"/>
                  <a:ea typeface="HG丸ｺﾞｼｯｸM-PRO" panose="020F0600000000000000" pitchFamily="50" charset="-128"/>
                </a:rPr>
                <a:t>㉔</a:t>
              </a:r>
              <a:r>
                <a:rPr lang="en-US" altLang="ja-JP" sz="1100" dirty="0">
                  <a:latin typeface="HG丸ｺﾞｼｯｸM-PRO" panose="020F0600000000000000" pitchFamily="50" charset="-128"/>
                  <a:ea typeface="HG丸ｺﾞｼｯｸM-PRO" panose="020F0600000000000000" pitchFamily="50" charset="-128"/>
                </a:rPr>
                <a:t> </a:t>
              </a:r>
              <a:r>
                <a:rPr lang="ja-JP" altLang="en-US" sz="1100" dirty="0">
                  <a:latin typeface="HG丸ｺﾞｼｯｸM-PRO" panose="020F0600000000000000" pitchFamily="50" charset="-128"/>
                  <a:ea typeface="HG丸ｺﾞｼｯｸM-PRO" panose="020F0600000000000000" pitchFamily="50" charset="-128"/>
                </a:rPr>
                <a:t>廃校を利用した交流施設</a:t>
              </a:r>
            </a:p>
          </p:txBody>
        </p:sp>
        <p:grpSp>
          <p:nvGrpSpPr>
            <p:cNvPr id="27" name="グループ化 26">
              <a:extLst>
                <a:ext uri="{FF2B5EF4-FFF2-40B4-BE49-F238E27FC236}">
                  <a16:creationId xmlns:a16="http://schemas.microsoft.com/office/drawing/2014/main" id="{90C38EC4-300F-9835-970F-DC0B7F251570}"/>
                </a:ext>
              </a:extLst>
            </p:cNvPr>
            <p:cNvGrpSpPr/>
            <p:nvPr/>
          </p:nvGrpSpPr>
          <p:grpSpPr>
            <a:xfrm>
              <a:off x="5216000" y="4542145"/>
              <a:ext cx="1800000" cy="1249098"/>
              <a:chOff x="5228700" y="4507210"/>
              <a:chExt cx="1800000" cy="1249098"/>
            </a:xfrm>
          </p:grpSpPr>
          <p:pic>
            <p:nvPicPr>
              <p:cNvPr id="28" name="Picture 5" descr="H:\★★★\01_制度関係\03_PR版・パンフレット・事例集\04_写真\181115_広報用写真（パンフ・HP掲載可）\03_北陸\H26_竹田地区活性化計画\農林漁業体験施設（小中学校）\DSCF4034.JPG">
                <a:extLst>
                  <a:ext uri="{FF2B5EF4-FFF2-40B4-BE49-F238E27FC236}">
                    <a16:creationId xmlns:a16="http://schemas.microsoft.com/office/drawing/2014/main" id="{01D7597E-B3D6-6A34-D171-6C22C311C56C}"/>
                  </a:ext>
                </a:extLst>
              </p:cNvPr>
              <p:cNvPicPr>
                <a:picLocks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5228700" y="4507210"/>
                <a:ext cx="1800000" cy="7092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H:\★★★\01_制度関係\03_PR版・パンフレット・事例集\04_写真\181115_広報用写真（パンフ・HP掲載可）\03_北陸\H26_竹田地区活性化計画\農林漁業体験施設（小中学校）\DSCF4042.JPG">
                <a:extLst>
                  <a:ext uri="{FF2B5EF4-FFF2-40B4-BE49-F238E27FC236}">
                    <a16:creationId xmlns:a16="http://schemas.microsoft.com/office/drawing/2014/main" id="{343A2D76-5823-88C1-9E45-1B8BD27D9220}"/>
                  </a:ext>
                </a:extLst>
              </p:cNvPr>
              <p:cNvPicPr>
                <a:picLocks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126447" y="5216308"/>
                <a:ext cx="900000" cy="540000"/>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30" name="Picture 7" descr="H:\★★★\01_制度関係\03_PR版・パンフレット・事例集\04_写真\181115_広報用写真（パンフ・HP掲載可）\03_北陸\H26_竹田地区活性化計画\農林漁業体験施設（小中学校）\ちくちくぼんぼん②.JPG">
                <a:extLst>
                  <a:ext uri="{FF2B5EF4-FFF2-40B4-BE49-F238E27FC236}">
                    <a16:creationId xmlns:a16="http://schemas.microsoft.com/office/drawing/2014/main" id="{317ABC1A-9870-F23E-575D-F3B6DE1316BD}"/>
                  </a:ext>
                </a:extLst>
              </p:cNvPr>
              <p:cNvPicPr>
                <a:picLocks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230569" y="5215847"/>
                <a:ext cx="900000" cy="540000"/>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31" name="グループ化 30">
            <a:extLst>
              <a:ext uri="{FF2B5EF4-FFF2-40B4-BE49-F238E27FC236}">
                <a16:creationId xmlns:a16="http://schemas.microsoft.com/office/drawing/2014/main" id="{8CD3C563-10A8-4533-4ACC-57540DE122CC}"/>
              </a:ext>
            </a:extLst>
          </p:cNvPr>
          <p:cNvGrpSpPr/>
          <p:nvPr/>
        </p:nvGrpSpPr>
        <p:grpSpPr>
          <a:xfrm>
            <a:off x="1244644" y="1583428"/>
            <a:ext cx="2056719" cy="1336414"/>
            <a:chOff x="669540" y="2962898"/>
            <a:chExt cx="1801361" cy="1249492"/>
          </a:xfrm>
        </p:grpSpPr>
        <p:pic>
          <p:nvPicPr>
            <p:cNvPr id="32" name="Picture 2" descr="H:\★★★\01_制度関係\03_PR版・パンフレット・事例集\04_写真\181115_広報用写真（パンフ・HP掲載可）\☆掲載用\H27_棗地区活性化計画　畑地振興追加補完整備生産技術高度化施設（低コスト耐候性ハウス）3.JPG">
              <a:extLst>
                <a:ext uri="{FF2B5EF4-FFF2-40B4-BE49-F238E27FC236}">
                  <a16:creationId xmlns:a16="http://schemas.microsoft.com/office/drawing/2014/main" id="{9749176E-6AF1-BACD-5795-C93FBCB4E822}"/>
                </a:ext>
              </a:extLst>
            </p:cNvPr>
            <p:cNvPicPr>
              <a:picLocks noChangeArrowheads="1"/>
            </p:cNvPicPr>
            <p:nvPr/>
          </p:nvPicPr>
          <p:blipFill rotWithShape="1">
            <a:blip r:embed="rId7" cstate="email">
              <a:extLst>
                <a:ext uri="{28A0092B-C50C-407E-A947-70E740481C1C}">
                  <a14:useLocalDpi xmlns:a14="http://schemas.microsoft.com/office/drawing/2010/main" val="0"/>
                </a:ext>
              </a:extLst>
            </a:blip>
            <a:srcRect/>
            <a:stretch/>
          </p:blipFill>
          <p:spPr bwMode="auto">
            <a:xfrm>
              <a:off x="669540" y="3564390"/>
              <a:ext cx="1800000" cy="6480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0" descr="H:\★★★\01_制度関係\03_PR版・パンフレット・事例集\04_写真\181115_広報用写真（パンフ・HP掲載可）\01_東北\H25 横手市平鹿活性化計画 特用林産物生産施設２.JPG">
              <a:extLst>
                <a:ext uri="{FF2B5EF4-FFF2-40B4-BE49-F238E27FC236}">
                  <a16:creationId xmlns:a16="http://schemas.microsoft.com/office/drawing/2014/main" id="{FE731B50-9F17-3969-7ED7-74FBB4769641}"/>
                </a:ext>
              </a:extLst>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1642901" y="2972424"/>
              <a:ext cx="828000" cy="60293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1" descr="H:\★★★\01_制度関係\03_PR版・パンフレット・事例集\04_写真\181115_広報用写真（パンフ・HP掲載可）\01_東北\H25 横手市平鹿活性化計画 特用林産物生産施設１.JPG">
              <a:extLst>
                <a:ext uri="{FF2B5EF4-FFF2-40B4-BE49-F238E27FC236}">
                  <a16:creationId xmlns:a16="http://schemas.microsoft.com/office/drawing/2014/main" id="{64F91F8F-BC1B-3C35-125D-EE0114BDF312}"/>
                </a:ext>
              </a:extLst>
            </p:cNvPr>
            <p:cNvPicPr>
              <a:picLocks noChangeAspect="1" noChangeArrowheads="1"/>
            </p:cNvPicPr>
            <p:nvPr/>
          </p:nvPicPr>
          <p:blipFill rotWithShape="1">
            <a:blip r:embed="rId9" cstate="email">
              <a:extLst>
                <a:ext uri="{28A0092B-C50C-407E-A947-70E740481C1C}">
                  <a14:useLocalDpi xmlns:a14="http://schemas.microsoft.com/office/drawing/2010/main" val="0"/>
                </a:ext>
              </a:extLst>
            </a:blip>
            <a:srcRect/>
            <a:stretch/>
          </p:blipFill>
          <p:spPr bwMode="auto">
            <a:xfrm>
              <a:off x="669592" y="2962898"/>
              <a:ext cx="972000" cy="60436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グループ化 34">
            <a:extLst>
              <a:ext uri="{FF2B5EF4-FFF2-40B4-BE49-F238E27FC236}">
                <a16:creationId xmlns:a16="http://schemas.microsoft.com/office/drawing/2014/main" id="{B457AE55-8B3F-C360-8303-ECB879C14C33}"/>
              </a:ext>
            </a:extLst>
          </p:cNvPr>
          <p:cNvGrpSpPr/>
          <p:nvPr/>
        </p:nvGrpSpPr>
        <p:grpSpPr>
          <a:xfrm>
            <a:off x="5666392" y="1563386"/>
            <a:ext cx="2061626" cy="1644541"/>
            <a:chOff x="5220197" y="6199164"/>
            <a:chExt cx="1805658" cy="1537578"/>
          </a:xfrm>
        </p:grpSpPr>
        <p:sp>
          <p:nvSpPr>
            <p:cNvPr id="36" name="AutoShape 76">
              <a:extLst>
                <a:ext uri="{FF2B5EF4-FFF2-40B4-BE49-F238E27FC236}">
                  <a16:creationId xmlns:a16="http://schemas.microsoft.com/office/drawing/2014/main" id="{743CFB5E-B795-43DA-D617-0D1AF6C7015B}"/>
                </a:ext>
              </a:extLst>
            </p:cNvPr>
            <p:cNvSpPr>
              <a:spLocks noChangeAspect="1" noChangeArrowheads="1"/>
            </p:cNvSpPr>
            <p:nvPr/>
          </p:nvSpPr>
          <p:spPr bwMode="auto">
            <a:xfrm>
              <a:off x="5225855" y="7448656"/>
              <a:ext cx="1800000" cy="288086"/>
            </a:xfrm>
            <a:prstGeom prst="rect">
              <a:avLst/>
            </a:prstGeom>
            <a:solidFill>
              <a:schemeClr val="bg1"/>
            </a:solidFill>
            <a:ln w="9525">
              <a:noFill/>
              <a:round/>
              <a:headEnd/>
              <a:tailEnd/>
            </a:ln>
            <a:effectLst/>
          </p:spPr>
          <p:txBody>
            <a:bodyPr wrap="none" lIns="0" tIns="34208" rIns="0" bIns="34208" anchor="ctr"/>
            <a:lstStyle>
              <a:lvl1pPr algn="l" defTabSz="684213"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lgn="l" defTabSz="684213"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lgn="l" defTabSz="684213"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lgn="l" defTabSz="684213"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lgn="l" defTabSz="684213"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6842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6842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6842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6842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050" dirty="0">
                  <a:latin typeface="HG丸ｺﾞｼｯｸM-PRO" panose="020F0600000000000000" pitchFamily="50" charset="-128"/>
                  <a:ea typeface="HG丸ｺﾞｼｯｸM-PRO" panose="020F0600000000000000" pitchFamily="50" charset="-128"/>
                </a:rPr>
                <a:t>㉓ 地域特産品の加工体験施設</a:t>
              </a:r>
            </a:p>
          </p:txBody>
        </p:sp>
        <p:grpSp>
          <p:nvGrpSpPr>
            <p:cNvPr id="37" name="グループ化 36">
              <a:extLst>
                <a:ext uri="{FF2B5EF4-FFF2-40B4-BE49-F238E27FC236}">
                  <a16:creationId xmlns:a16="http://schemas.microsoft.com/office/drawing/2014/main" id="{EB7264CF-569E-A1C5-CB98-18648190B7C7}"/>
                </a:ext>
              </a:extLst>
            </p:cNvPr>
            <p:cNvGrpSpPr/>
            <p:nvPr/>
          </p:nvGrpSpPr>
          <p:grpSpPr>
            <a:xfrm>
              <a:off x="5220197" y="6199164"/>
              <a:ext cx="1797772" cy="1249765"/>
              <a:chOff x="5220197" y="6199164"/>
              <a:chExt cx="1797772" cy="1249765"/>
            </a:xfrm>
          </p:grpSpPr>
          <p:pic>
            <p:nvPicPr>
              <p:cNvPr id="38" name="Picture 2" descr="H:\★★★\01_制度関係\03_PR版・パンフレット・事例集\04_写真\181115_広報用写真（パンフ・HP掲載可）\07_九州\H29旧背振地区活性化計画_都市農山漁村総合交流促進施設_地域特産品・農産物の加工体験施設（茶摘み体験）.jpg">
                <a:extLst>
                  <a:ext uri="{FF2B5EF4-FFF2-40B4-BE49-F238E27FC236}">
                    <a16:creationId xmlns:a16="http://schemas.microsoft.com/office/drawing/2014/main" id="{FC0805C5-A5B4-6155-0B26-7E12D014305F}"/>
                  </a:ext>
                </a:extLst>
              </p:cNvPr>
              <p:cNvPicPr>
                <a:picLocks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5220197" y="6822529"/>
                <a:ext cx="900000" cy="6264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2" descr="H:\★★★\01_制度関係\03_PR版・パンフレット・事例集\04_写真\181115_広報用写真（パンフ・HP掲載可）\02_関東\H26_長野県伊那市（都市農山漁村交流促進施設）体験施設(そば打ち).JPG">
                <a:extLst>
                  <a:ext uri="{FF2B5EF4-FFF2-40B4-BE49-F238E27FC236}">
                    <a16:creationId xmlns:a16="http://schemas.microsoft.com/office/drawing/2014/main" id="{244D4D09-BAD6-AEA1-B246-FCE2D770F8D6}"/>
                  </a:ext>
                </a:extLst>
              </p:cNvPr>
              <p:cNvPicPr>
                <a:picLocks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6117969" y="6822256"/>
                <a:ext cx="900000" cy="6264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3" descr="H:\★★★\01_制度関係\03_PR版・パンフレット・事例集\04_写真\181115_広報用写真（パンフ・HP掲載可）\07_九州\H29旧背振地区活性化計画_都市農山漁村総合交流促進施設_地域特産品・農産物の加工体験施設（茶摘み体験②）.jpg">
                <a:extLst>
                  <a:ext uri="{FF2B5EF4-FFF2-40B4-BE49-F238E27FC236}">
                    <a16:creationId xmlns:a16="http://schemas.microsoft.com/office/drawing/2014/main" id="{664C6C37-D9E7-0275-184D-E5774E484AFF}"/>
                  </a:ext>
                </a:extLst>
              </p:cNvPr>
              <p:cNvPicPr>
                <a:picLocks noChangeArrowheads="1"/>
              </p:cNvPicPr>
              <p:nvPr/>
            </p:nvPicPr>
            <p:blipFill rotWithShape="1">
              <a:blip r:embed="rId12" cstate="email">
                <a:extLst>
                  <a:ext uri="{28A0092B-C50C-407E-A947-70E740481C1C}">
                    <a14:useLocalDpi xmlns:a14="http://schemas.microsoft.com/office/drawing/2010/main" val="0"/>
                  </a:ext>
                </a:extLst>
              </a:blip>
              <a:srcRect/>
              <a:stretch/>
            </p:blipFill>
            <p:spPr bwMode="auto">
              <a:xfrm>
                <a:off x="5221537" y="6199192"/>
                <a:ext cx="900000" cy="6264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4" descr="H:\★★★\01_制度関係\03_PR版・パンフレット・事例集\04_写真\181115_広報用写真（パンフ・HP掲載可）\02_関東\H26_長野県伊那市（都市農山漁村交流促進施設）体験施設.JPG">
                <a:extLst>
                  <a:ext uri="{FF2B5EF4-FFF2-40B4-BE49-F238E27FC236}">
                    <a16:creationId xmlns:a16="http://schemas.microsoft.com/office/drawing/2014/main" id="{79CAAEE1-FF5C-BB23-0DA7-DBF6AAD9AC75}"/>
                  </a:ext>
                </a:extLst>
              </p:cNvPr>
              <p:cNvPicPr>
                <a:picLocks noChangeArrowheads="1"/>
              </p:cNvPicPr>
              <p:nvPr/>
            </p:nvPicPr>
            <p:blipFill rotWithShape="1">
              <a:blip r:embed="rId13" cstate="email">
                <a:extLst>
                  <a:ext uri="{28A0092B-C50C-407E-A947-70E740481C1C}">
                    <a14:useLocalDpi xmlns:a14="http://schemas.microsoft.com/office/drawing/2010/main" val="0"/>
                  </a:ext>
                </a:extLst>
              </a:blip>
              <a:srcRect/>
              <a:stretch/>
            </p:blipFill>
            <p:spPr bwMode="auto">
              <a:xfrm>
                <a:off x="6111696" y="6199164"/>
                <a:ext cx="900000" cy="626400"/>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42" name="グループ化 41">
            <a:extLst>
              <a:ext uri="{FF2B5EF4-FFF2-40B4-BE49-F238E27FC236}">
                <a16:creationId xmlns:a16="http://schemas.microsoft.com/office/drawing/2014/main" id="{5252D1E5-8A15-4801-EAC4-D6B31B8993B6}"/>
              </a:ext>
            </a:extLst>
          </p:cNvPr>
          <p:cNvGrpSpPr/>
          <p:nvPr/>
        </p:nvGrpSpPr>
        <p:grpSpPr>
          <a:xfrm>
            <a:off x="1253356" y="3217359"/>
            <a:ext cx="2055313" cy="1335353"/>
            <a:chOff x="678077" y="4542145"/>
            <a:chExt cx="1800130" cy="1248499"/>
          </a:xfrm>
        </p:grpSpPr>
        <p:pic>
          <p:nvPicPr>
            <p:cNvPr id="43" name="Picture 20" descr="H:\★\01_制度関係\03_PR版・パンフレット・事例集\04_写真\2018（H30）施設等利用実績調査\01_北海道\H27北海道森町（森産業地区）農林水産物集出荷貯蔵施設（荷捌施設建設工事事業）1●.jpg">
              <a:extLst>
                <a:ext uri="{FF2B5EF4-FFF2-40B4-BE49-F238E27FC236}">
                  <a16:creationId xmlns:a16="http://schemas.microsoft.com/office/drawing/2014/main" id="{48E14FE0-B358-A4D6-EAEF-A9CC4D587569}"/>
                </a:ext>
              </a:extLst>
            </p:cNvPr>
            <p:cNvPicPr>
              <a:picLocks noChangeArrowheads="1"/>
            </p:cNvPicPr>
            <p:nvPr/>
          </p:nvPicPr>
          <p:blipFill rotWithShape="1">
            <a:blip r:embed="rId14" cstate="email">
              <a:extLst>
                <a:ext uri="{28A0092B-C50C-407E-A947-70E740481C1C}">
                  <a14:useLocalDpi xmlns:a14="http://schemas.microsoft.com/office/drawing/2010/main" val="0"/>
                </a:ext>
              </a:extLst>
            </a:blip>
            <a:srcRect/>
            <a:stretch/>
          </p:blipFill>
          <p:spPr bwMode="auto">
            <a:xfrm>
              <a:off x="683493" y="4542145"/>
              <a:ext cx="1787848" cy="6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8" descr="H:\★★★\01_制度関係\03_PR版・パンフレット・事例集\04_写真\181115_広報用写真（パンフ・HP掲載可）\03_北陸\H27_松東地区活性化計画\農林水産物処理加工施設\加工施設（醸造）②.jpeg">
              <a:extLst>
                <a:ext uri="{FF2B5EF4-FFF2-40B4-BE49-F238E27FC236}">
                  <a16:creationId xmlns:a16="http://schemas.microsoft.com/office/drawing/2014/main" id="{B59A21ED-5BAD-7599-A5B0-403201CEB5C0}"/>
                </a:ext>
              </a:extLst>
            </p:cNvPr>
            <p:cNvPicPr>
              <a:picLocks noChangeAspect="1" noChangeArrowheads="1"/>
            </p:cNvPicPr>
            <p:nvPr/>
          </p:nvPicPr>
          <p:blipFill>
            <a:blip r:embed="rId15" cstate="email">
              <a:extLst>
                <a:ext uri="{28A0092B-C50C-407E-A947-70E740481C1C}">
                  <a14:useLocalDpi xmlns:a14="http://schemas.microsoft.com/office/drawing/2010/main" val="0"/>
                </a:ext>
              </a:extLst>
            </a:blip>
            <a:srcRect/>
            <a:stretch>
              <a:fillRect/>
            </a:stretch>
          </p:blipFill>
          <p:spPr bwMode="auto">
            <a:xfrm>
              <a:off x="678077" y="5190217"/>
              <a:ext cx="900000" cy="600427"/>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H:\★★★\01_制度関係\03_PR版・パンフレット・事例集\04_写真\181115_広報用写真（パンフ・HP掲載可）\☆掲載用\Ｈ22　鳥取県大山町地区活性化計画　農産物集出荷貯蔵施設　梨選果ライン.JPG">
              <a:extLst>
                <a:ext uri="{FF2B5EF4-FFF2-40B4-BE49-F238E27FC236}">
                  <a16:creationId xmlns:a16="http://schemas.microsoft.com/office/drawing/2014/main" id="{36C0C5FD-24BE-8E50-264B-58A9C451F841}"/>
                </a:ext>
              </a:extLst>
            </p:cNvPr>
            <p:cNvPicPr>
              <a:picLocks noChangeArrowheads="1"/>
            </p:cNvPicPr>
            <p:nvPr/>
          </p:nvPicPr>
          <p:blipFill>
            <a:blip r:embed="rId16" cstate="email">
              <a:extLst>
                <a:ext uri="{28A0092B-C50C-407E-A947-70E740481C1C}">
                  <a14:useLocalDpi xmlns:a14="http://schemas.microsoft.com/office/drawing/2010/main" val="0"/>
                </a:ext>
              </a:extLst>
            </a:blip>
            <a:srcRect/>
            <a:stretch>
              <a:fillRect/>
            </a:stretch>
          </p:blipFill>
          <p:spPr bwMode="auto">
            <a:xfrm>
              <a:off x="1578207" y="5189444"/>
              <a:ext cx="900000" cy="6012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6" name="グループ化 45">
            <a:extLst>
              <a:ext uri="{FF2B5EF4-FFF2-40B4-BE49-F238E27FC236}">
                <a16:creationId xmlns:a16="http://schemas.microsoft.com/office/drawing/2014/main" id="{31E9B685-AE0F-1364-E0EE-CA1BB0E594F7}"/>
              </a:ext>
            </a:extLst>
          </p:cNvPr>
          <p:cNvGrpSpPr/>
          <p:nvPr/>
        </p:nvGrpSpPr>
        <p:grpSpPr>
          <a:xfrm>
            <a:off x="3483017" y="3268341"/>
            <a:ext cx="2063386" cy="1284541"/>
            <a:chOff x="2915741" y="6199266"/>
            <a:chExt cx="1807200" cy="1200993"/>
          </a:xfrm>
        </p:grpSpPr>
        <p:pic>
          <p:nvPicPr>
            <p:cNvPr id="47" name="Picture 14" descr="H:\★\01_制度関係\03_PR版・パンフレット・事例集\04_写真\2018（H30）施設等利用実績調査\03_関東\H27静岡県東伊豆町（稲取地区）農林漁業・農山漁村体験施設（農林業体験施設）1●.jpg">
              <a:extLst>
                <a:ext uri="{FF2B5EF4-FFF2-40B4-BE49-F238E27FC236}">
                  <a16:creationId xmlns:a16="http://schemas.microsoft.com/office/drawing/2014/main" id="{3C12B7F1-EA85-0D2C-7CCE-7F50DAA32BF1}"/>
                </a:ext>
              </a:extLst>
            </p:cNvPr>
            <p:cNvPicPr>
              <a:picLocks noChangeArrowheads="1"/>
            </p:cNvPicPr>
            <p:nvPr/>
          </p:nvPicPr>
          <p:blipFill rotWithShape="1">
            <a:blip r:embed="rId17" cstate="email">
              <a:extLst>
                <a:ext uri="{28A0092B-C50C-407E-A947-70E740481C1C}">
                  <a14:useLocalDpi xmlns:a14="http://schemas.microsoft.com/office/drawing/2010/main" val="0"/>
                </a:ext>
              </a:extLst>
            </a:blip>
            <a:srcRect/>
            <a:stretch/>
          </p:blipFill>
          <p:spPr bwMode="auto">
            <a:xfrm>
              <a:off x="2915741" y="6731029"/>
              <a:ext cx="1806433" cy="669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2" descr="H:\★★★\01_制度関係\06_PR版・パンフレット・事例集\04_写真\181115_広報用写真（パンフ・HP掲載可）\02_関東\関東局追加\H23_静岡県三島市_佐野地区_体験農園.JPG">
              <a:extLst>
                <a:ext uri="{FF2B5EF4-FFF2-40B4-BE49-F238E27FC236}">
                  <a16:creationId xmlns:a16="http://schemas.microsoft.com/office/drawing/2014/main" id="{86FB0FA8-CE84-6A5B-2879-4AFAB077070B}"/>
                </a:ext>
              </a:extLst>
            </p:cNvPr>
            <p:cNvPicPr>
              <a:picLocks noChangeArrowheads="1"/>
            </p:cNvPicPr>
            <p:nvPr/>
          </p:nvPicPr>
          <p:blipFill rotWithShape="1">
            <a:blip r:embed="rId18" cstate="email">
              <a:extLst>
                <a:ext uri="{28A0092B-C50C-407E-A947-70E740481C1C}">
                  <a14:useLocalDpi xmlns:a14="http://schemas.microsoft.com/office/drawing/2010/main" val="0"/>
                </a:ext>
              </a:extLst>
            </a:blip>
            <a:srcRect/>
            <a:stretch/>
          </p:blipFill>
          <p:spPr bwMode="auto">
            <a:xfrm>
              <a:off x="2915741" y="6199266"/>
              <a:ext cx="1807200" cy="5292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9" name="グループ化 48">
            <a:extLst>
              <a:ext uri="{FF2B5EF4-FFF2-40B4-BE49-F238E27FC236}">
                <a16:creationId xmlns:a16="http://schemas.microsoft.com/office/drawing/2014/main" id="{2DFC9B42-8164-7C08-4690-61B1F4FD573F}"/>
              </a:ext>
            </a:extLst>
          </p:cNvPr>
          <p:cNvGrpSpPr/>
          <p:nvPr/>
        </p:nvGrpSpPr>
        <p:grpSpPr>
          <a:xfrm>
            <a:off x="5655307" y="4817692"/>
            <a:ext cx="2061078" cy="1593689"/>
            <a:chOff x="5080743" y="6195943"/>
            <a:chExt cx="1805179" cy="1490034"/>
          </a:xfrm>
        </p:grpSpPr>
        <p:sp>
          <p:nvSpPr>
            <p:cNvPr id="50" name="AutoShape 76">
              <a:extLst>
                <a:ext uri="{FF2B5EF4-FFF2-40B4-BE49-F238E27FC236}">
                  <a16:creationId xmlns:a16="http://schemas.microsoft.com/office/drawing/2014/main" id="{3B677B30-A70C-A3AA-D2E5-17CED43815AF}"/>
                </a:ext>
              </a:extLst>
            </p:cNvPr>
            <p:cNvSpPr>
              <a:spLocks noChangeAspect="1" noChangeArrowheads="1"/>
            </p:cNvSpPr>
            <p:nvPr/>
          </p:nvSpPr>
          <p:spPr bwMode="auto">
            <a:xfrm>
              <a:off x="5085922" y="7398134"/>
              <a:ext cx="1800000" cy="287843"/>
            </a:xfrm>
            <a:prstGeom prst="rect">
              <a:avLst/>
            </a:prstGeom>
            <a:solidFill>
              <a:schemeClr val="bg1"/>
            </a:solidFill>
            <a:ln w="9525">
              <a:noFill/>
              <a:round/>
              <a:headEnd/>
              <a:tailEnd/>
            </a:ln>
            <a:effectLst/>
          </p:spPr>
          <p:txBody>
            <a:bodyPr wrap="none" lIns="0" tIns="34208" rIns="0" bIns="34208" anchor="ctr"/>
            <a:lstStyle>
              <a:lvl1pPr algn="l" defTabSz="684213"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lgn="l" defTabSz="684213"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lgn="l" defTabSz="684213"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lgn="l" defTabSz="684213"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lgn="l" defTabSz="684213"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6842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6842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6842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6842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100" dirty="0">
                  <a:latin typeface="HG丸ｺﾞｼｯｸM-PRO" panose="020F0600000000000000" pitchFamily="50" charset="-128"/>
                  <a:ea typeface="HG丸ｺﾞｼｯｸM-PRO" panose="020F0600000000000000" pitchFamily="50" charset="-128"/>
                </a:rPr>
                <a:t>㉘ 自然環境保全・活用施設</a:t>
              </a:r>
            </a:p>
          </p:txBody>
        </p:sp>
        <p:pic>
          <p:nvPicPr>
            <p:cNvPr id="51" name="Picture 2" descr="H:\★★★\01_制度関係\06_PR版・パンフレット・事例集\04_写真\181115_広報用写真（パンフ・HP掲載可）\06_中四国\Ｈ27　山口県下松市来巻地区活性化計画　景観・生態系保全整備ビオトープ①.jpg">
              <a:extLst>
                <a:ext uri="{FF2B5EF4-FFF2-40B4-BE49-F238E27FC236}">
                  <a16:creationId xmlns:a16="http://schemas.microsoft.com/office/drawing/2014/main" id="{2752C8F9-0670-7A48-F729-19EA7AB1AEE3}"/>
                </a:ext>
              </a:extLst>
            </p:cNvPr>
            <p:cNvPicPr>
              <a:picLocks noChangeArrowheads="1"/>
            </p:cNvPicPr>
            <p:nvPr/>
          </p:nvPicPr>
          <p:blipFill rotWithShape="1">
            <a:blip r:embed="rId19" cstate="email">
              <a:extLst>
                <a:ext uri="{28A0092B-C50C-407E-A947-70E740481C1C}">
                  <a14:useLocalDpi xmlns:a14="http://schemas.microsoft.com/office/drawing/2010/main" val="0"/>
                </a:ext>
              </a:extLst>
            </a:blip>
            <a:srcRect/>
            <a:stretch/>
          </p:blipFill>
          <p:spPr bwMode="auto">
            <a:xfrm>
              <a:off x="5081591" y="6797142"/>
              <a:ext cx="900000" cy="60120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H:\★★★\01_制度関係\06_PR版・パンフレット・事例集\04_写真\施設等利用実績調査／2018（H30）\05_東海\H28岐阜県揖斐川町（谷汲地区）自然環境保全・活性交流施設（交流施設）●.jpg">
              <a:extLst>
                <a:ext uri="{FF2B5EF4-FFF2-40B4-BE49-F238E27FC236}">
                  <a16:creationId xmlns:a16="http://schemas.microsoft.com/office/drawing/2014/main" id="{715A539B-56B0-C443-3DB3-151F778D13EF}"/>
                </a:ext>
              </a:extLst>
            </p:cNvPr>
            <p:cNvPicPr>
              <a:picLocks noChangeArrowheads="1"/>
            </p:cNvPicPr>
            <p:nvPr/>
          </p:nvPicPr>
          <p:blipFill rotWithShape="1">
            <a:blip r:embed="rId20" cstate="email">
              <a:extLst>
                <a:ext uri="{28A0092B-C50C-407E-A947-70E740481C1C}">
                  <a14:useLocalDpi xmlns:a14="http://schemas.microsoft.com/office/drawing/2010/main" val="0"/>
                </a:ext>
              </a:extLst>
            </a:blip>
            <a:srcRect/>
            <a:stretch/>
          </p:blipFill>
          <p:spPr bwMode="auto">
            <a:xfrm>
              <a:off x="5080743" y="6195943"/>
              <a:ext cx="1800000" cy="60120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4" descr="H:\★★★\01_制度関係\06_PR版・パンフレット・事例集\04_写真\181115_広報用写真（パンフ・HP掲載可）\02_関東\H20_千葉県木更津市_自然環境保全・活用施設.jpg">
              <a:extLst>
                <a:ext uri="{FF2B5EF4-FFF2-40B4-BE49-F238E27FC236}">
                  <a16:creationId xmlns:a16="http://schemas.microsoft.com/office/drawing/2014/main" id="{5793D140-4843-B3DF-31F5-B7E991F1AEE5}"/>
                </a:ext>
              </a:extLst>
            </p:cNvPr>
            <p:cNvPicPr>
              <a:picLocks noChangeArrowheads="1"/>
            </p:cNvPicPr>
            <p:nvPr/>
          </p:nvPicPr>
          <p:blipFill>
            <a:blip r:embed="rId21" cstate="email">
              <a:extLst>
                <a:ext uri="{28A0092B-C50C-407E-A947-70E740481C1C}">
                  <a14:useLocalDpi xmlns:a14="http://schemas.microsoft.com/office/drawing/2010/main" val="0"/>
                </a:ext>
              </a:extLst>
            </a:blip>
            <a:srcRect/>
            <a:stretch>
              <a:fillRect/>
            </a:stretch>
          </p:blipFill>
          <p:spPr bwMode="auto">
            <a:xfrm>
              <a:off x="5983669" y="6797143"/>
              <a:ext cx="900000" cy="601200"/>
            </a:xfrm>
            <a:prstGeom prst="rect">
              <a:avLst/>
            </a:prstGeom>
            <a:noFill/>
            <a:extLst>
              <a:ext uri="{909E8E84-426E-40DD-AFC4-6F175D3DCCD1}">
                <a14:hiddenFill xmlns:a14="http://schemas.microsoft.com/office/drawing/2010/main">
                  <a:solidFill>
                    <a:srgbClr val="FFFFFF"/>
                  </a:solidFill>
                </a14:hiddenFill>
              </a:ext>
            </a:extLst>
          </p:spPr>
        </p:pic>
      </p:grpSp>
      <p:sp>
        <p:nvSpPr>
          <p:cNvPr id="54" name="テキスト ボックス 53">
            <a:extLst>
              <a:ext uri="{FF2B5EF4-FFF2-40B4-BE49-F238E27FC236}">
                <a16:creationId xmlns:a16="http://schemas.microsoft.com/office/drawing/2014/main" id="{31941EE9-FAFF-8F3F-ED8B-828C05537B73}"/>
              </a:ext>
            </a:extLst>
          </p:cNvPr>
          <p:cNvSpPr txBox="1"/>
          <p:nvPr/>
        </p:nvSpPr>
        <p:spPr>
          <a:xfrm>
            <a:off x="6576699" y="5929353"/>
            <a:ext cx="981266" cy="218420"/>
          </a:xfrm>
          <a:prstGeom prst="rect">
            <a:avLst/>
          </a:prstGeom>
          <a:noFill/>
        </p:spPr>
        <p:txBody>
          <a:bodyPr wrap="square" rtlCol="0">
            <a:spAutoFit/>
          </a:bodyPr>
          <a:lstStyle/>
          <a:p>
            <a:r>
              <a:rPr kumimoji="1" lang="ja-JP" altLang="en-US" sz="800" dirty="0">
                <a:solidFill>
                  <a:schemeClr val="bg1"/>
                </a:solidFill>
                <a:latin typeface="+mn-ea"/>
                <a:ea typeface="+mn-ea"/>
              </a:rPr>
              <a:t>潮干狩り施設</a:t>
            </a:r>
          </a:p>
        </p:txBody>
      </p:sp>
      <p:sp>
        <p:nvSpPr>
          <p:cNvPr id="55" name="テキスト ボックス 54">
            <a:extLst>
              <a:ext uri="{FF2B5EF4-FFF2-40B4-BE49-F238E27FC236}">
                <a16:creationId xmlns:a16="http://schemas.microsoft.com/office/drawing/2014/main" id="{A7707DD8-EB21-D459-F446-871310BE3860}"/>
              </a:ext>
            </a:extLst>
          </p:cNvPr>
          <p:cNvSpPr txBox="1"/>
          <p:nvPr/>
        </p:nvSpPr>
        <p:spPr>
          <a:xfrm>
            <a:off x="5676599" y="4885237"/>
            <a:ext cx="981266" cy="218420"/>
          </a:xfrm>
          <a:prstGeom prst="rect">
            <a:avLst/>
          </a:prstGeom>
          <a:noFill/>
        </p:spPr>
        <p:txBody>
          <a:bodyPr wrap="square" rtlCol="0">
            <a:spAutoFit/>
          </a:bodyPr>
          <a:lstStyle/>
          <a:p>
            <a:r>
              <a:rPr lang="ja-JP" altLang="en-US" sz="800" dirty="0">
                <a:solidFill>
                  <a:schemeClr val="bg1"/>
                </a:solidFill>
                <a:latin typeface="+mn-ea"/>
                <a:ea typeface="+mn-ea"/>
              </a:rPr>
              <a:t>林間広場</a:t>
            </a:r>
            <a:r>
              <a:rPr kumimoji="1" lang="ja-JP" altLang="en-US" sz="800" dirty="0">
                <a:solidFill>
                  <a:schemeClr val="bg1"/>
                </a:solidFill>
                <a:latin typeface="+mn-ea"/>
                <a:ea typeface="+mn-ea"/>
              </a:rPr>
              <a:t>施設</a:t>
            </a:r>
          </a:p>
        </p:txBody>
      </p:sp>
      <p:pic>
        <p:nvPicPr>
          <p:cNvPr id="56" name="図 55">
            <a:extLst>
              <a:ext uri="{FF2B5EF4-FFF2-40B4-BE49-F238E27FC236}">
                <a16:creationId xmlns:a16="http://schemas.microsoft.com/office/drawing/2014/main" id="{56434C49-64EA-79B2-D919-8D3856B3EA72}"/>
              </a:ext>
            </a:extLst>
          </p:cNvPr>
          <p:cNvPicPr>
            <a:picLocks noChangeAspect="1"/>
          </p:cNvPicPr>
          <p:nvPr/>
        </p:nvPicPr>
        <p:blipFill rotWithShape="1">
          <a:blip r:embed="rId22"/>
          <a:srcRect l="1500" t="-5308" r="25535" b="33206"/>
          <a:stretch/>
        </p:blipFill>
        <p:spPr>
          <a:xfrm>
            <a:off x="3490193" y="4664570"/>
            <a:ext cx="2061978" cy="1463340"/>
          </a:xfrm>
          <a:prstGeom prst="rect">
            <a:avLst/>
          </a:prstGeom>
        </p:spPr>
      </p:pic>
      <p:pic>
        <p:nvPicPr>
          <p:cNvPr id="57" name="Picture 2" descr="H:\★★★\01_制度関係\03_PR版・パンフレット・事例集\04_写真\181115_広報用写真（パンフ・HP掲載可）\☆掲載用\H28夢前（山之内）活性化計画　地域連携販売力強化施設５.JPG">
            <a:extLst>
              <a:ext uri="{FF2B5EF4-FFF2-40B4-BE49-F238E27FC236}">
                <a16:creationId xmlns:a16="http://schemas.microsoft.com/office/drawing/2014/main" id="{89C55A17-6022-00E5-C3C6-D9A96433551F}"/>
              </a:ext>
            </a:extLst>
          </p:cNvPr>
          <p:cNvPicPr>
            <a:picLocks noChangeArrowheads="1"/>
          </p:cNvPicPr>
          <p:nvPr/>
        </p:nvPicPr>
        <p:blipFill rotWithShape="1">
          <a:blip r:embed="rId23" cstate="email">
            <a:extLst>
              <a:ext uri="{28A0092B-C50C-407E-A947-70E740481C1C}">
                <a14:useLocalDpi xmlns:a14="http://schemas.microsoft.com/office/drawing/2010/main" val="0"/>
              </a:ext>
            </a:extLst>
          </a:blip>
          <a:srcRect/>
          <a:stretch/>
        </p:blipFill>
        <p:spPr bwMode="auto">
          <a:xfrm>
            <a:off x="4504263" y="1628746"/>
            <a:ext cx="1068685" cy="643023"/>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8" descr="H:\★★★\01_制度関係\06_PR版・パンフレット・事例集\04_写真\181115_広報用写真（パンフ・HP掲載可）\05_近畿\姫路市\H24夢前地区活性化計画　地域連携販売力強化施設.JPG">
            <a:extLst>
              <a:ext uri="{FF2B5EF4-FFF2-40B4-BE49-F238E27FC236}">
                <a16:creationId xmlns:a16="http://schemas.microsoft.com/office/drawing/2014/main" id="{4A6E6713-CF4C-77A8-11FD-5E278167FE38}"/>
              </a:ext>
            </a:extLst>
          </p:cNvPr>
          <p:cNvPicPr>
            <a:picLocks noChangeArrowheads="1"/>
          </p:cNvPicPr>
          <p:nvPr/>
        </p:nvPicPr>
        <p:blipFill>
          <a:blip r:embed="rId24" cstate="email">
            <a:extLst>
              <a:ext uri="{28A0092B-C50C-407E-A947-70E740481C1C}">
                <a14:useLocalDpi xmlns:a14="http://schemas.microsoft.com/office/drawing/2010/main" val="0"/>
              </a:ext>
            </a:extLst>
          </a:blip>
          <a:srcRect/>
          <a:stretch>
            <a:fillRect/>
          </a:stretch>
        </p:blipFill>
        <p:spPr bwMode="auto">
          <a:xfrm>
            <a:off x="3638789" y="1626183"/>
            <a:ext cx="1068685" cy="643023"/>
          </a:xfrm>
          <a:prstGeom prst="rect">
            <a:avLst/>
          </a:prstGeom>
          <a:noFill/>
          <a:extLst>
            <a:ext uri="{909E8E84-426E-40DD-AFC4-6F175D3DCCD1}">
              <a14:hiddenFill xmlns:a14="http://schemas.microsoft.com/office/drawing/2010/main">
                <a:solidFill>
                  <a:srgbClr val="FFFFFF"/>
                </a:solidFill>
              </a14:hiddenFill>
            </a:ext>
          </a:extLst>
        </p:spPr>
      </p:pic>
      <p:sp>
        <p:nvSpPr>
          <p:cNvPr id="60" name="タイトル 5">
            <a:extLst>
              <a:ext uri="{FF2B5EF4-FFF2-40B4-BE49-F238E27FC236}">
                <a16:creationId xmlns:a16="http://schemas.microsoft.com/office/drawing/2014/main" id="{CA6D2DB2-F945-F467-EE95-B935D9CE435A}"/>
              </a:ext>
            </a:extLst>
          </p:cNvPr>
          <p:cNvSpPr txBox="1">
            <a:spLocks/>
          </p:cNvSpPr>
          <p:nvPr/>
        </p:nvSpPr>
        <p:spPr bwMode="auto">
          <a:xfrm>
            <a:off x="0" y="22273"/>
            <a:ext cx="9144000" cy="432000"/>
          </a:xfrm>
          <a:prstGeom prst="rect">
            <a:avLst/>
          </a:prstGeom>
          <a:gradFill flip="none" rotWithShape="1">
            <a:gsLst>
              <a:gs pos="0">
                <a:srgbClr val="7DB7EB"/>
              </a:gs>
              <a:gs pos="100000">
                <a:srgbClr val="0087E6"/>
              </a:gs>
              <a:gs pos="100000">
                <a:srgbClr val="005CBF">
                  <a:alpha val="59000"/>
                </a:srgbClr>
              </a:gs>
              <a:gs pos="68000">
                <a:srgbClr val="0168AB"/>
              </a:gs>
              <a:gs pos="100000">
                <a:srgbClr val="007CDC"/>
              </a:gs>
              <a:gs pos="100000">
                <a:srgbClr val="174BB3"/>
              </a:gs>
            </a:gsLst>
            <a:lin ang="0" scaled="1"/>
            <a:tileRect/>
          </a:gradFill>
          <a:ln w="9525">
            <a:noFill/>
            <a:miter lim="800000"/>
            <a:headEnd/>
            <a:tailEnd/>
          </a:ln>
          <a:extLst>
            <a:ext uri="{91240B29-F687-4F45-9708-019B960494DF}">
              <a14:hiddenLine xmlns:a14="http://schemas.microsoft.com/office/drawing/2010/main" w="9525">
                <a:solidFill>
                  <a:srgbClr val="000000"/>
                </a:solidFill>
                <a:miter lim="800000"/>
                <a:headEnd/>
                <a:tailEnd/>
              </a14:hiddenLine>
            </a:ext>
          </a:extLst>
        </p:spPr>
        <p:txBody>
          <a:bodyPr vert="horz" wrap="none" lIns="108000" tIns="0" rIns="108000" bIns="0" numCol="1" anchor="ctr" anchorCtr="0" compatLnSpc="1">
            <a:prstTxWarp prst="textNoShape">
              <a:avLst/>
            </a:prstTxWarp>
          </a:bodyPr>
          <a:lstStyle>
            <a:lvl1pPr algn="ctr" rtl="0" eaLnBrk="0" fontAlgn="base" hangingPunct="0">
              <a:spcBef>
                <a:spcPct val="0"/>
              </a:spcBef>
              <a:spcAft>
                <a:spcPct val="0"/>
              </a:spcAft>
              <a:defRPr kumimoji="1" lang="ja-JP" altLang="en-US" sz="1600" kern="1200" dirty="0">
                <a:solidFill>
                  <a:schemeClr val="bg1"/>
                </a:solidFill>
                <a:latin typeface="HG丸ｺﾞｼｯｸM-PRO" panose="020F0600000000000000" pitchFamily="50" charset="-128"/>
                <a:ea typeface="HG丸ｺﾞｼｯｸM-PRO" panose="020F0600000000000000" pitchFamily="50" charset="-128"/>
                <a:cs typeface="+mn-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ysClr val="window" lastClr="FFFFFF"/>
                </a:solidFill>
                <a:effectLst/>
                <a:uLnTx/>
                <a:uFillTx/>
                <a:latin typeface="HG丸ｺﾞｼｯｸM-PRO" panose="020F0600000000000000" pitchFamily="50" charset="-128"/>
                <a:ea typeface="HG丸ｺﾞｼｯｸM-PRO" panose="020F0600000000000000" pitchFamily="50" charset="-128"/>
                <a:cs typeface="+mn-cs"/>
              </a:rPr>
              <a:t>交付金を活用した例</a:t>
            </a:r>
          </a:p>
        </p:txBody>
      </p:sp>
      <p:sp>
        <p:nvSpPr>
          <p:cNvPr id="61" name="スライド番号プレースホルダー 1">
            <a:extLst>
              <a:ext uri="{FF2B5EF4-FFF2-40B4-BE49-F238E27FC236}">
                <a16:creationId xmlns:a16="http://schemas.microsoft.com/office/drawing/2014/main" id="{CED31291-E46B-3263-63D3-6542A5038B3D}"/>
              </a:ext>
            </a:extLst>
          </p:cNvPr>
          <p:cNvSpPr txBox="1">
            <a:spLocks/>
          </p:cNvSpPr>
          <p:nvPr/>
        </p:nvSpPr>
        <p:spPr>
          <a:xfrm>
            <a:off x="6929483" y="6439043"/>
            <a:ext cx="2214517" cy="355573"/>
          </a:xfrm>
          <a:prstGeom prst="rect">
            <a:avLst/>
          </a:prstGeom>
        </p:spPr>
        <p:txBody>
          <a:bodyPr/>
          <a:lstStyle>
            <a:defPPr>
              <a:defRPr lang="ja-JP"/>
            </a:defPPr>
            <a:lvl1pPr marL="0" algn="l" defTabSz="910644" rtl="0" eaLnBrk="1" latinLnBrk="0" hangingPunct="1">
              <a:defRPr kumimoji="1" sz="1800" kern="1200">
                <a:solidFill>
                  <a:schemeClr val="tx1"/>
                </a:solidFill>
                <a:latin typeface="+mn-lt"/>
                <a:ea typeface="+mn-ea"/>
                <a:cs typeface="+mn-cs"/>
              </a:defRPr>
            </a:lvl1pPr>
            <a:lvl2pPr marL="455321" algn="l" defTabSz="910644" rtl="0" eaLnBrk="1" latinLnBrk="0" hangingPunct="1">
              <a:defRPr kumimoji="1" sz="1800" kern="1200">
                <a:solidFill>
                  <a:schemeClr val="tx1"/>
                </a:solidFill>
                <a:latin typeface="+mn-lt"/>
                <a:ea typeface="+mn-ea"/>
                <a:cs typeface="+mn-cs"/>
              </a:defRPr>
            </a:lvl2pPr>
            <a:lvl3pPr marL="910644" algn="l" defTabSz="910644" rtl="0" eaLnBrk="1" latinLnBrk="0" hangingPunct="1">
              <a:defRPr kumimoji="1" sz="1800" kern="1200">
                <a:solidFill>
                  <a:schemeClr val="tx1"/>
                </a:solidFill>
                <a:latin typeface="+mn-lt"/>
                <a:ea typeface="+mn-ea"/>
                <a:cs typeface="+mn-cs"/>
              </a:defRPr>
            </a:lvl3pPr>
            <a:lvl4pPr marL="1365965" algn="l" defTabSz="910644" rtl="0" eaLnBrk="1" latinLnBrk="0" hangingPunct="1">
              <a:defRPr kumimoji="1" sz="1800" kern="1200">
                <a:solidFill>
                  <a:schemeClr val="tx1"/>
                </a:solidFill>
                <a:latin typeface="+mn-lt"/>
                <a:ea typeface="+mn-ea"/>
                <a:cs typeface="+mn-cs"/>
              </a:defRPr>
            </a:lvl4pPr>
            <a:lvl5pPr marL="1821285" algn="l" defTabSz="910644" rtl="0" eaLnBrk="1" latinLnBrk="0" hangingPunct="1">
              <a:defRPr kumimoji="1" sz="1800" kern="1200">
                <a:solidFill>
                  <a:schemeClr val="tx1"/>
                </a:solidFill>
                <a:latin typeface="+mn-lt"/>
                <a:ea typeface="+mn-ea"/>
                <a:cs typeface="+mn-cs"/>
              </a:defRPr>
            </a:lvl5pPr>
            <a:lvl6pPr marL="2276609" algn="l" defTabSz="910644" rtl="0" eaLnBrk="1" latinLnBrk="0" hangingPunct="1">
              <a:defRPr kumimoji="1" sz="1800" kern="1200">
                <a:solidFill>
                  <a:schemeClr val="tx1"/>
                </a:solidFill>
                <a:latin typeface="+mn-lt"/>
                <a:ea typeface="+mn-ea"/>
                <a:cs typeface="+mn-cs"/>
              </a:defRPr>
            </a:lvl6pPr>
            <a:lvl7pPr marL="2731935" algn="l" defTabSz="910644" rtl="0" eaLnBrk="1" latinLnBrk="0" hangingPunct="1">
              <a:defRPr kumimoji="1" sz="1800" kern="1200">
                <a:solidFill>
                  <a:schemeClr val="tx1"/>
                </a:solidFill>
                <a:latin typeface="+mn-lt"/>
                <a:ea typeface="+mn-ea"/>
                <a:cs typeface="+mn-cs"/>
              </a:defRPr>
            </a:lvl7pPr>
            <a:lvl8pPr marL="3187257" algn="l" defTabSz="910644" rtl="0" eaLnBrk="1" latinLnBrk="0" hangingPunct="1">
              <a:defRPr kumimoji="1" sz="1800" kern="1200">
                <a:solidFill>
                  <a:schemeClr val="tx1"/>
                </a:solidFill>
                <a:latin typeface="+mn-lt"/>
                <a:ea typeface="+mn-ea"/>
                <a:cs typeface="+mn-cs"/>
              </a:defRPr>
            </a:lvl8pPr>
            <a:lvl9pPr marL="3642580" algn="l" defTabSz="910644" rtl="0" eaLnBrk="1" latinLnBrk="0" hangingPunct="1">
              <a:defRPr kumimoji="1" sz="1800" kern="1200">
                <a:solidFill>
                  <a:schemeClr val="tx1"/>
                </a:solidFill>
                <a:latin typeface="+mn-lt"/>
                <a:ea typeface="+mn-ea"/>
                <a:cs typeface="+mn-cs"/>
              </a:defRPr>
            </a:lvl9pPr>
          </a:lstStyle>
          <a:p>
            <a:pPr algn="r" defTabSz="840615" fontAlgn="auto">
              <a:spcBef>
                <a:spcPts val="0"/>
              </a:spcBef>
              <a:spcAft>
                <a:spcPts val="0"/>
              </a:spcAft>
            </a:pPr>
            <a:fld id="{E623F6BE-AA73-45AC-8696-7AF00DAEA71B}" type="slidenum">
              <a:rPr lang="ja-JP" altLang="en-US" sz="1846">
                <a:solidFill>
                  <a:prstClr val="black"/>
                </a:solidFill>
                <a:latin typeface="游ゴシック" panose="020B0400000000000000" pitchFamily="50" charset="-128"/>
                <a:ea typeface="游ゴシック" panose="020B0400000000000000" pitchFamily="50" charset="-128"/>
              </a:rPr>
              <a:pPr algn="r" defTabSz="840615" fontAlgn="auto">
                <a:spcBef>
                  <a:spcPts val="0"/>
                </a:spcBef>
                <a:spcAft>
                  <a:spcPts val="0"/>
                </a:spcAft>
              </a:pPr>
              <a:t>26</a:t>
            </a:fld>
            <a:endParaRPr lang="ja-JP" altLang="en-US" sz="1846" dirty="0">
              <a:solidFill>
                <a:prstClr val="black"/>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2484059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ne 111"/>
          <p:cNvSpPr>
            <a:spLocks noChangeShapeType="1"/>
          </p:cNvSpPr>
          <p:nvPr/>
        </p:nvSpPr>
        <p:spPr bwMode="auto">
          <a:xfrm>
            <a:off x="682625" y="4825653"/>
            <a:ext cx="7426325" cy="0"/>
          </a:xfrm>
          <a:prstGeom prst="line">
            <a:avLst/>
          </a:prstGeom>
          <a:noFill/>
          <a:ln w="190500">
            <a:solidFill>
              <a:srgbClr val="FF9B57"/>
            </a:solidFill>
            <a:round/>
            <a:headEnd/>
            <a:tailEnd type="stealth"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 name="AutoShape 37"/>
          <p:cNvSpPr>
            <a:spLocks noChangeArrowheads="1"/>
          </p:cNvSpPr>
          <p:nvPr/>
        </p:nvSpPr>
        <p:spPr bwMode="auto">
          <a:xfrm>
            <a:off x="608013" y="849313"/>
            <a:ext cx="8142287" cy="646986"/>
          </a:xfrm>
          <a:prstGeom prst="roundRect">
            <a:avLst>
              <a:gd name="adj" fmla="val 16667"/>
            </a:avLst>
          </a:prstGeom>
          <a:solidFill>
            <a:srgbClr val="FFFFCC"/>
          </a:solidFill>
          <a:ln w="6350">
            <a:solidFill>
              <a:schemeClr val="tx1"/>
            </a:solidFill>
            <a:round/>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活性化計画の計画期間は、原則として３～５年です（下の例は３年で設定）。</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事業実施後の評価は当該活性化計画が終了する翌年度以降に実施して頂きます。</a:t>
            </a:r>
          </a:p>
        </p:txBody>
      </p:sp>
      <p:sp>
        <p:nvSpPr>
          <p:cNvPr id="5" name="Rectangle 67"/>
          <p:cNvSpPr>
            <a:spLocks noChangeArrowheads="1"/>
          </p:cNvSpPr>
          <p:nvPr/>
        </p:nvSpPr>
        <p:spPr bwMode="auto">
          <a:xfrm>
            <a:off x="539552" y="1642517"/>
            <a:ext cx="3649662" cy="360363"/>
          </a:xfrm>
          <a:prstGeom prst="rect">
            <a:avLst/>
          </a:prstGeom>
          <a:noFill/>
          <a:ln w="9525" algn="ctr">
            <a:no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例</a:t>
            </a:r>
            <a:r>
              <a:rPr kumimoji="1" lang="en-US" altLang="ja-JP"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・活性化計画の計画期間が３年の場合</a:t>
            </a:r>
            <a:endParaRPr kumimoji="1" lang="en-US" altLang="ja-JP"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7" name="Text Box 73"/>
          <p:cNvSpPr txBox="1">
            <a:spLocks noChangeArrowheads="1"/>
          </p:cNvSpPr>
          <p:nvPr/>
        </p:nvSpPr>
        <p:spPr bwMode="auto">
          <a:xfrm>
            <a:off x="466725" y="5051078"/>
            <a:ext cx="792163" cy="307777"/>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Ｈ３０</a:t>
            </a:r>
          </a:p>
        </p:txBody>
      </p:sp>
      <p:sp>
        <p:nvSpPr>
          <p:cNvPr id="8" name="Text Box 74"/>
          <p:cNvSpPr txBox="1">
            <a:spLocks noChangeArrowheads="1"/>
          </p:cNvSpPr>
          <p:nvPr/>
        </p:nvSpPr>
        <p:spPr bwMode="auto">
          <a:xfrm>
            <a:off x="5516563" y="5051078"/>
            <a:ext cx="792162" cy="274638"/>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５年後</a:t>
            </a:r>
          </a:p>
        </p:txBody>
      </p:sp>
      <p:sp>
        <p:nvSpPr>
          <p:cNvPr id="9" name="Line 75"/>
          <p:cNvSpPr>
            <a:spLocks noChangeShapeType="1"/>
          </p:cNvSpPr>
          <p:nvPr/>
        </p:nvSpPr>
        <p:spPr bwMode="auto">
          <a:xfrm>
            <a:off x="682625" y="3645024"/>
            <a:ext cx="0" cy="1512000"/>
          </a:xfrm>
          <a:prstGeom prst="line">
            <a:avLst/>
          </a:prstGeom>
          <a:noFill/>
          <a:ln w="9525">
            <a:solidFill>
              <a:schemeClr val="tx1"/>
            </a:solidFill>
            <a:prstDash val="dash"/>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grpSp>
        <p:nvGrpSpPr>
          <p:cNvPr id="12" name="Group 106"/>
          <p:cNvGrpSpPr>
            <a:grpSpLocks/>
          </p:cNvGrpSpPr>
          <p:nvPr/>
        </p:nvGrpSpPr>
        <p:grpSpPr bwMode="auto">
          <a:xfrm>
            <a:off x="682625" y="2951857"/>
            <a:ext cx="2087563" cy="736600"/>
            <a:chOff x="475" y="1843"/>
            <a:chExt cx="1315" cy="464"/>
          </a:xfrm>
        </p:grpSpPr>
        <p:sp>
          <p:nvSpPr>
            <p:cNvPr id="13" name="Rectangle 70"/>
            <p:cNvSpPr>
              <a:spLocks noChangeArrowheads="1"/>
            </p:cNvSpPr>
            <p:nvPr/>
          </p:nvSpPr>
          <p:spPr bwMode="auto">
            <a:xfrm>
              <a:off x="475" y="1843"/>
              <a:ext cx="1270" cy="453"/>
            </a:xfrm>
            <a:prstGeom prst="rect">
              <a:avLst/>
            </a:prstGeom>
            <a:solidFill>
              <a:srgbClr val="CCFFCC">
                <a:alpha val="79999"/>
              </a:srgbClr>
            </a:solidFill>
            <a:ln w="9525">
              <a:solidFill>
                <a:srgbClr val="008000"/>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4" name="Text Box 78"/>
            <p:cNvSpPr txBox="1">
              <a:spLocks noChangeArrowheads="1"/>
            </p:cNvSpPr>
            <p:nvPr/>
          </p:nvSpPr>
          <p:spPr bwMode="auto">
            <a:xfrm>
              <a:off x="521" y="1888"/>
              <a:ext cx="1180" cy="173"/>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○交流施設の整備</a:t>
              </a:r>
            </a:p>
          </p:txBody>
        </p:sp>
        <p:sp>
          <p:nvSpPr>
            <p:cNvPr id="15" name="Line 81"/>
            <p:cNvSpPr>
              <a:spLocks noChangeShapeType="1"/>
            </p:cNvSpPr>
            <p:nvPr/>
          </p:nvSpPr>
          <p:spPr bwMode="auto">
            <a:xfrm>
              <a:off x="475" y="2115"/>
              <a:ext cx="1270" cy="0"/>
            </a:xfrm>
            <a:prstGeom prst="line">
              <a:avLst/>
            </a:prstGeom>
            <a:noFill/>
            <a:ln w="19050">
              <a:solidFill>
                <a:schemeClr val="tx1"/>
              </a:solidFill>
              <a:prstDash val="dash"/>
              <a:round/>
              <a:headEnd type="triangle" w="lg" len="lg"/>
              <a:tailEnd type="triangle" w="lg" len="lg"/>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6" name="Text Box 83"/>
            <p:cNvSpPr txBox="1">
              <a:spLocks noChangeArrowheads="1"/>
            </p:cNvSpPr>
            <p:nvPr/>
          </p:nvSpPr>
          <p:spPr bwMode="auto">
            <a:xfrm>
              <a:off x="1291" y="2115"/>
              <a:ext cx="499" cy="192"/>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２年</a:t>
              </a:r>
            </a:p>
          </p:txBody>
        </p:sp>
      </p:grpSp>
      <p:sp>
        <p:nvSpPr>
          <p:cNvPr id="24" name="Text Box 89"/>
          <p:cNvSpPr txBox="1">
            <a:spLocks noChangeArrowheads="1"/>
          </p:cNvSpPr>
          <p:nvPr/>
        </p:nvSpPr>
        <p:spPr bwMode="auto">
          <a:xfrm>
            <a:off x="3176588" y="4998691"/>
            <a:ext cx="1511300" cy="457200"/>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計画期間終了</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（３年後）</a:t>
            </a:r>
          </a:p>
        </p:txBody>
      </p:sp>
      <p:grpSp>
        <p:nvGrpSpPr>
          <p:cNvPr id="34" name="Group 110"/>
          <p:cNvGrpSpPr>
            <a:grpSpLocks/>
          </p:cNvGrpSpPr>
          <p:nvPr/>
        </p:nvGrpSpPr>
        <p:grpSpPr bwMode="auto">
          <a:xfrm>
            <a:off x="6228184" y="4836840"/>
            <a:ext cx="2449513" cy="801688"/>
            <a:chOff x="2755" y="3606"/>
            <a:chExt cx="1543" cy="505"/>
          </a:xfrm>
        </p:grpSpPr>
        <p:sp>
          <p:nvSpPr>
            <p:cNvPr id="35" name="AutoShape 90"/>
            <p:cNvSpPr>
              <a:spLocks noChangeArrowheads="1"/>
            </p:cNvSpPr>
            <p:nvPr/>
          </p:nvSpPr>
          <p:spPr bwMode="auto">
            <a:xfrm>
              <a:off x="2834" y="3884"/>
              <a:ext cx="1464" cy="227"/>
            </a:xfrm>
            <a:prstGeom prst="roundRect">
              <a:avLst>
                <a:gd name="adj" fmla="val 16667"/>
              </a:avLst>
            </a:prstGeom>
            <a:noFill/>
            <a:ln w="28575">
              <a:solidFill>
                <a:srgbClr val="FF0000"/>
              </a:solid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目標の達成状況の評価</a:t>
              </a:r>
            </a:p>
          </p:txBody>
        </p:sp>
        <p:sp>
          <p:nvSpPr>
            <p:cNvPr id="36" name="Line 109"/>
            <p:cNvSpPr>
              <a:spLocks noChangeShapeType="1"/>
            </p:cNvSpPr>
            <p:nvPr/>
          </p:nvSpPr>
          <p:spPr bwMode="auto">
            <a:xfrm flipH="1" flipV="1">
              <a:off x="2755" y="3606"/>
              <a:ext cx="182" cy="283"/>
            </a:xfrm>
            <a:prstGeom prst="line">
              <a:avLst/>
            </a:prstGeom>
            <a:noFill/>
            <a:ln w="28575">
              <a:solidFill>
                <a:srgbClr val="FF000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grpSp>
      <p:sp>
        <p:nvSpPr>
          <p:cNvPr id="37" name="Line 112"/>
          <p:cNvSpPr>
            <a:spLocks noChangeShapeType="1"/>
          </p:cNvSpPr>
          <p:nvPr/>
        </p:nvSpPr>
        <p:spPr bwMode="auto">
          <a:xfrm>
            <a:off x="3922713" y="3652601"/>
            <a:ext cx="0" cy="1368000"/>
          </a:xfrm>
          <a:prstGeom prst="line">
            <a:avLst/>
          </a:prstGeom>
          <a:noFill/>
          <a:ln w="9525">
            <a:solidFill>
              <a:schemeClr val="tx1"/>
            </a:solidFill>
            <a:prstDash val="dash"/>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8" name="Line 113"/>
          <p:cNvSpPr>
            <a:spLocks noChangeShapeType="1"/>
          </p:cNvSpPr>
          <p:nvPr/>
        </p:nvSpPr>
        <p:spPr bwMode="auto">
          <a:xfrm>
            <a:off x="5937250" y="3705171"/>
            <a:ext cx="0" cy="1368000"/>
          </a:xfrm>
          <a:prstGeom prst="line">
            <a:avLst/>
          </a:prstGeom>
          <a:noFill/>
          <a:ln w="9525">
            <a:solidFill>
              <a:schemeClr val="tx1"/>
            </a:solidFill>
            <a:prstDash val="dash"/>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1" name="Line 115"/>
          <p:cNvSpPr>
            <a:spLocks noChangeShapeType="1"/>
          </p:cNvSpPr>
          <p:nvPr/>
        </p:nvSpPr>
        <p:spPr bwMode="auto">
          <a:xfrm>
            <a:off x="6372225" y="3960639"/>
            <a:ext cx="0" cy="46037"/>
          </a:xfrm>
          <a:prstGeom prst="line">
            <a:avLst/>
          </a:prstGeom>
          <a:noFill/>
          <a:ln w="9525">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9" name="Rectangle 71"/>
          <p:cNvSpPr>
            <a:spLocks noChangeArrowheads="1"/>
          </p:cNvSpPr>
          <p:nvPr/>
        </p:nvSpPr>
        <p:spPr bwMode="auto">
          <a:xfrm>
            <a:off x="2709068" y="2943126"/>
            <a:ext cx="3203576" cy="720725"/>
          </a:xfrm>
          <a:prstGeom prst="rect">
            <a:avLst/>
          </a:prstGeom>
          <a:solidFill>
            <a:srgbClr val="FFC000">
              <a:alpha val="80000"/>
            </a:srgbClr>
          </a:solidFill>
          <a:ln w="9525">
            <a:solidFill>
              <a:srgbClr val="0000FF"/>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0" name="Text Box 79"/>
          <p:cNvSpPr txBox="1">
            <a:spLocks noChangeArrowheads="1"/>
          </p:cNvSpPr>
          <p:nvPr/>
        </p:nvSpPr>
        <p:spPr bwMode="auto">
          <a:xfrm>
            <a:off x="2870993" y="3009252"/>
            <a:ext cx="2879726" cy="276225"/>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○評価期間</a:t>
            </a:r>
          </a:p>
        </p:txBody>
      </p:sp>
      <p:sp>
        <p:nvSpPr>
          <p:cNvPr id="51" name="Line 80"/>
          <p:cNvSpPr>
            <a:spLocks noChangeShapeType="1"/>
          </p:cNvSpPr>
          <p:nvPr/>
        </p:nvSpPr>
        <p:spPr bwMode="auto">
          <a:xfrm>
            <a:off x="2709068" y="3371751"/>
            <a:ext cx="3203576" cy="0"/>
          </a:xfrm>
          <a:prstGeom prst="line">
            <a:avLst/>
          </a:prstGeom>
          <a:noFill/>
          <a:ln w="19050">
            <a:solidFill>
              <a:schemeClr val="tx1"/>
            </a:solidFill>
            <a:prstDash val="dash"/>
            <a:round/>
            <a:headEnd type="triangle" w="lg" len="lg"/>
            <a:tailEnd type="triangle" w="lg" len="lg"/>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2" name="Text Box 85"/>
          <p:cNvSpPr txBox="1">
            <a:spLocks noChangeArrowheads="1"/>
          </p:cNvSpPr>
          <p:nvPr/>
        </p:nvSpPr>
        <p:spPr bwMode="auto">
          <a:xfrm>
            <a:off x="5083969" y="3374926"/>
            <a:ext cx="792163" cy="304800"/>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３年</a:t>
            </a:r>
          </a:p>
        </p:txBody>
      </p:sp>
      <p:sp>
        <p:nvSpPr>
          <p:cNvPr id="39" name="角丸四角形吹き出し 38"/>
          <p:cNvSpPr/>
          <p:nvPr/>
        </p:nvSpPr>
        <p:spPr>
          <a:xfrm>
            <a:off x="4015618" y="1804715"/>
            <a:ext cx="1779812" cy="963687"/>
          </a:xfrm>
          <a:prstGeom prst="wedgeRoundRectCallou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交付対象事業実施後、原則として３年間の効果発現状況を把握する期間</a:t>
            </a:r>
          </a:p>
        </p:txBody>
      </p:sp>
      <p:sp>
        <p:nvSpPr>
          <p:cNvPr id="53" name="Line 113"/>
          <p:cNvSpPr>
            <a:spLocks noChangeShapeType="1"/>
          </p:cNvSpPr>
          <p:nvPr/>
        </p:nvSpPr>
        <p:spPr bwMode="auto">
          <a:xfrm>
            <a:off x="4932040" y="3705984"/>
            <a:ext cx="0" cy="1368000"/>
          </a:xfrm>
          <a:prstGeom prst="line">
            <a:avLst/>
          </a:prstGeom>
          <a:noFill/>
          <a:ln w="9525">
            <a:solidFill>
              <a:schemeClr val="tx1"/>
            </a:solidFill>
            <a:prstDash val="dash"/>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4" name="Text Box 74"/>
          <p:cNvSpPr txBox="1">
            <a:spLocks noChangeArrowheads="1"/>
          </p:cNvSpPr>
          <p:nvPr/>
        </p:nvSpPr>
        <p:spPr bwMode="auto">
          <a:xfrm>
            <a:off x="4519042" y="5060478"/>
            <a:ext cx="792162" cy="274638"/>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４年後</a:t>
            </a:r>
          </a:p>
        </p:txBody>
      </p:sp>
      <p:grpSp>
        <p:nvGrpSpPr>
          <p:cNvPr id="55" name="Group 110"/>
          <p:cNvGrpSpPr>
            <a:grpSpLocks/>
          </p:cNvGrpSpPr>
          <p:nvPr/>
        </p:nvGrpSpPr>
        <p:grpSpPr bwMode="auto">
          <a:xfrm>
            <a:off x="3635896" y="4836764"/>
            <a:ext cx="2324100" cy="1108077"/>
            <a:chOff x="2834" y="3413"/>
            <a:chExt cx="1464" cy="698"/>
          </a:xfrm>
        </p:grpSpPr>
        <p:sp>
          <p:nvSpPr>
            <p:cNvPr id="56" name="AutoShape 90"/>
            <p:cNvSpPr>
              <a:spLocks noChangeArrowheads="1"/>
            </p:cNvSpPr>
            <p:nvPr/>
          </p:nvSpPr>
          <p:spPr bwMode="auto">
            <a:xfrm>
              <a:off x="2834" y="3884"/>
              <a:ext cx="1464" cy="227"/>
            </a:xfrm>
            <a:prstGeom prst="roundRect">
              <a:avLst>
                <a:gd name="adj" fmla="val 16667"/>
              </a:avLst>
            </a:prstGeom>
            <a:noFill/>
            <a:ln w="28575">
              <a:solidFill>
                <a:srgbClr val="FF0000"/>
              </a:solidFill>
              <a:prstDash val="dash"/>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目標の達成状況の評価</a:t>
              </a:r>
            </a:p>
          </p:txBody>
        </p:sp>
        <p:sp>
          <p:nvSpPr>
            <p:cNvPr id="57" name="Line 109"/>
            <p:cNvSpPr>
              <a:spLocks noChangeShapeType="1"/>
            </p:cNvSpPr>
            <p:nvPr/>
          </p:nvSpPr>
          <p:spPr bwMode="auto">
            <a:xfrm flipV="1">
              <a:off x="3812" y="3413"/>
              <a:ext cx="163" cy="476"/>
            </a:xfrm>
            <a:prstGeom prst="line">
              <a:avLst/>
            </a:prstGeom>
            <a:noFill/>
            <a:ln w="28575">
              <a:solidFill>
                <a:srgbClr val="FF0000"/>
              </a:solidFill>
              <a:prstDash val="dash"/>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grpSp>
      <p:sp>
        <p:nvSpPr>
          <p:cNvPr id="40" name="テキスト ボックス 39"/>
          <p:cNvSpPr txBox="1"/>
          <p:nvPr/>
        </p:nvSpPr>
        <p:spPr>
          <a:xfrm>
            <a:off x="3461792" y="6002124"/>
            <a:ext cx="34864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評価期間中に目標の達成率が</a:t>
            </a:r>
            <a:r>
              <a:rPr lang="en-US" altLang="ja-JP" sz="1400" dirty="0">
                <a:solidFill>
                  <a:prstClr val="black"/>
                </a:solidFill>
                <a:latin typeface="Calibri"/>
              </a:rPr>
              <a:t>100</a:t>
            </a:r>
            <a:r>
              <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％以上となる場合、評価を実施可能</a:t>
            </a:r>
          </a:p>
        </p:txBody>
      </p:sp>
      <p:sp>
        <p:nvSpPr>
          <p:cNvPr id="3" name="正方形/長方形 2"/>
          <p:cNvSpPr/>
          <p:nvPr/>
        </p:nvSpPr>
        <p:spPr>
          <a:xfrm>
            <a:off x="682625" y="2259123"/>
            <a:ext cx="3240088" cy="2141901"/>
          </a:xfrm>
          <a:prstGeom prst="rect">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6" name="テキスト ボックス 5"/>
          <p:cNvSpPr txBox="1"/>
          <p:nvPr/>
        </p:nvSpPr>
        <p:spPr>
          <a:xfrm>
            <a:off x="1665436" y="2127846"/>
            <a:ext cx="1341438" cy="276999"/>
          </a:xfrm>
          <a:prstGeom prst="rect">
            <a:avLst/>
          </a:prstGeom>
          <a:solidFill>
            <a:schemeClr val="bg1"/>
          </a:solidFill>
          <a:ln w="25400">
            <a:solidFill>
              <a:schemeClr val="tx2">
                <a:lumMod val="60000"/>
                <a:lumOff val="4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計画期間</a:t>
            </a:r>
          </a:p>
        </p:txBody>
      </p:sp>
      <p:sp>
        <p:nvSpPr>
          <p:cNvPr id="44" name="タイトル 6">
            <a:extLst>
              <a:ext uri="{FF2B5EF4-FFF2-40B4-BE49-F238E27FC236}">
                <a16:creationId xmlns:a16="http://schemas.microsoft.com/office/drawing/2014/main" id="{086A9250-163D-46A5-8E90-540880A491E6}"/>
              </a:ext>
            </a:extLst>
          </p:cNvPr>
          <p:cNvSpPr txBox="1">
            <a:spLocks/>
          </p:cNvSpPr>
          <p:nvPr/>
        </p:nvSpPr>
        <p:spPr bwMode="auto">
          <a:xfrm>
            <a:off x="0" y="188640"/>
            <a:ext cx="9139881" cy="559790"/>
          </a:xfrm>
          <a:prstGeom prst="rect">
            <a:avLst/>
          </a:prstGeom>
          <a:gradFill>
            <a:gsLst>
              <a:gs pos="0">
                <a:srgbClr val="7DB7EB"/>
              </a:gs>
              <a:gs pos="100000">
                <a:srgbClr val="0087E6"/>
              </a:gs>
              <a:gs pos="100000">
                <a:srgbClr val="005CBF">
                  <a:alpha val="59000"/>
                </a:srgbClr>
              </a:gs>
              <a:gs pos="68000">
                <a:srgbClr val="0168AB"/>
              </a:gs>
              <a:gs pos="100000">
                <a:srgbClr val="007CDC"/>
              </a:gs>
              <a:gs pos="100000">
                <a:srgbClr val="174BB3"/>
              </a:gs>
            </a:gsLst>
            <a:lin ang="0" scaled="1"/>
          </a:gra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000" b="0" i="0" u="none" strike="noStrike" kern="0" cap="none" spc="0" normalizeH="0" baseline="0" noProof="0" dirty="0">
                <a:ln>
                  <a:noFill/>
                </a:ln>
                <a:solidFill>
                  <a:prstClr val="white"/>
                </a:solidFill>
                <a:effectLst/>
                <a:uLnTx/>
                <a:uFillTx/>
                <a:latin typeface="Calibri"/>
                <a:ea typeface="ＭＳ Ｐゴシック" panose="020B0600070205080204" pitchFamily="50" charset="-128"/>
                <a:cs typeface="+mj-cs"/>
              </a:rPr>
              <a:t>計画期間と評価期間の考え方</a:t>
            </a:r>
            <a:endParaRPr kumimoji="1" lang="ja-JP" altLang="en-US" sz="1400" b="0" i="0" u="none" strike="noStrike" kern="0" cap="none" spc="0" normalizeH="0" baseline="30000" noProof="0" dirty="0">
              <a:ln>
                <a:noFill/>
              </a:ln>
              <a:solidFill>
                <a:prstClr val="white"/>
              </a:solidFill>
              <a:effectLst/>
              <a:uLnTx/>
              <a:uFillTx/>
              <a:latin typeface="Calibri"/>
              <a:ea typeface="ＭＳ Ｐゴシック" panose="020B0600070205080204" pitchFamily="50" charset="-128"/>
              <a:cs typeface="+mj-cs"/>
            </a:endParaRPr>
          </a:p>
        </p:txBody>
      </p:sp>
      <p:pic>
        <p:nvPicPr>
          <p:cNvPr id="33" name="Picture 105" descr="MCj02959300000[1]"/>
          <p:cNvPicPr>
            <a:picLocks noChangeAspect="1" noChangeArrowheads="1"/>
          </p:cNvPicPr>
          <p:nvPr/>
        </p:nvPicPr>
        <p:blipFill>
          <a:blip r:embed="rId3" cstate="print"/>
          <a:srcRect/>
          <a:stretch>
            <a:fillRect/>
          </a:stretch>
        </p:blipFill>
        <p:spPr bwMode="auto">
          <a:xfrm>
            <a:off x="8079740" y="22554"/>
            <a:ext cx="1006475" cy="1076325"/>
          </a:xfrm>
          <a:prstGeom prst="rect">
            <a:avLst/>
          </a:prstGeom>
          <a:noFill/>
          <a:ln w="9525">
            <a:noFill/>
            <a:miter lim="800000"/>
            <a:headEnd/>
            <a:tailEnd/>
          </a:ln>
        </p:spPr>
      </p:pic>
      <p:sp>
        <p:nvSpPr>
          <p:cNvPr id="42" name="スライド番号プレースホルダー 1">
            <a:extLst>
              <a:ext uri="{FF2B5EF4-FFF2-40B4-BE49-F238E27FC236}">
                <a16:creationId xmlns:a16="http://schemas.microsoft.com/office/drawing/2014/main" id="{6D32D9C7-A506-438B-B977-D424D6C2F703}"/>
              </a:ext>
            </a:extLst>
          </p:cNvPr>
          <p:cNvSpPr txBox="1">
            <a:spLocks/>
          </p:cNvSpPr>
          <p:nvPr/>
        </p:nvSpPr>
        <p:spPr>
          <a:xfrm>
            <a:off x="7057292" y="6548346"/>
            <a:ext cx="2057400" cy="337038"/>
          </a:xfrm>
          <a:prstGeom prst="rect">
            <a:avLst/>
          </a:prstGeom>
        </p:spPr>
        <p:txBody>
          <a:bodyPr/>
          <a:lstStyle>
            <a:defPPr>
              <a:defRPr lang="ja-JP"/>
            </a:defPPr>
            <a:lvl1pPr marL="0" algn="l" defTabSz="910644" rtl="0" eaLnBrk="1" latinLnBrk="0" hangingPunct="1">
              <a:defRPr kumimoji="1" sz="1800" kern="1200">
                <a:solidFill>
                  <a:schemeClr val="tx1"/>
                </a:solidFill>
                <a:latin typeface="+mn-lt"/>
                <a:ea typeface="+mn-ea"/>
                <a:cs typeface="+mn-cs"/>
              </a:defRPr>
            </a:lvl1pPr>
            <a:lvl2pPr marL="455321" algn="l" defTabSz="910644" rtl="0" eaLnBrk="1" latinLnBrk="0" hangingPunct="1">
              <a:defRPr kumimoji="1" sz="1800" kern="1200">
                <a:solidFill>
                  <a:schemeClr val="tx1"/>
                </a:solidFill>
                <a:latin typeface="+mn-lt"/>
                <a:ea typeface="+mn-ea"/>
                <a:cs typeface="+mn-cs"/>
              </a:defRPr>
            </a:lvl2pPr>
            <a:lvl3pPr marL="910644" algn="l" defTabSz="910644" rtl="0" eaLnBrk="1" latinLnBrk="0" hangingPunct="1">
              <a:defRPr kumimoji="1" sz="1800" kern="1200">
                <a:solidFill>
                  <a:schemeClr val="tx1"/>
                </a:solidFill>
                <a:latin typeface="+mn-lt"/>
                <a:ea typeface="+mn-ea"/>
                <a:cs typeface="+mn-cs"/>
              </a:defRPr>
            </a:lvl3pPr>
            <a:lvl4pPr marL="1365965" algn="l" defTabSz="910644" rtl="0" eaLnBrk="1" latinLnBrk="0" hangingPunct="1">
              <a:defRPr kumimoji="1" sz="1800" kern="1200">
                <a:solidFill>
                  <a:schemeClr val="tx1"/>
                </a:solidFill>
                <a:latin typeface="+mn-lt"/>
                <a:ea typeface="+mn-ea"/>
                <a:cs typeface="+mn-cs"/>
              </a:defRPr>
            </a:lvl4pPr>
            <a:lvl5pPr marL="1821285" algn="l" defTabSz="910644" rtl="0" eaLnBrk="1" latinLnBrk="0" hangingPunct="1">
              <a:defRPr kumimoji="1" sz="1800" kern="1200">
                <a:solidFill>
                  <a:schemeClr val="tx1"/>
                </a:solidFill>
                <a:latin typeface="+mn-lt"/>
                <a:ea typeface="+mn-ea"/>
                <a:cs typeface="+mn-cs"/>
              </a:defRPr>
            </a:lvl5pPr>
            <a:lvl6pPr marL="2276609" algn="l" defTabSz="910644" rtl="0" eaLnBrk="1" latinLnBrk="0" hangingPunct="1">
              <a:defRPr kumimoji="1" sz="1800" kern="1200">
                <a:solidFill>
                  <a:schemeClr val="tx1"/>
                </a:solidFill>
                <a:latin typeface="+mn-lt"/>
                <a:ea typeface="+mn-ea"/>
                <a:cs typeface="+mn-cs"/>
              </a:defRPr>
            </a:lvl6pPr>
            <a:lvl7pPr marL="2731935" algn="l" defTabSz="910644" rtl="0" eaLnBrk="1" latinLnBrk="0" hangingPunct="1">
              <a:defRPr kumimoji="1" sz="1800" kern="1200">
                <a:solidFill>
                  <a:schemeClr val="tx1"/>
                </a:solidFill>
                <a:latin typeface="+mn-lt"/>
                <a:ea typeface="+mn-ea"/>
                <a:cs typeface="+mn-cs"/>
              </a:defRPr>
            </a:lvl7pPr>
            <a:lvl8pPr marL="3187257" algn="l" defTabSz="910644" rtl="0" eaLnBrk="1" latinLnBrk="0" hangingPunct="1">
              <a:defRPr kumimoji="1" sz="1800" kern="1200">
                <a:solidFill>
                  <a:schemeClr val="tx1"/>
                </a:solidFill>
                <a:latin typeface="+mn-lt"/>
                <a:ea typeface="+mn-ea"/>
                <a:cs typeface="+mn-cs"/>
              </a:defRPr>
            </a:lvl8pPr>
            <a:lvl9pPr marL="3642580" algn="l" defTabSz="910644" rtl="0" eaLnBrk="1" latinLnBrk="0" hangingPunct="1">
              <a:defRPr kumimoji="1" sz="1800" kern="1200">
                <a:solidFill>
                  <a:schemeClr val="tx1"/>
                </a:solidFill>
                <a:latin typeface="+mn-lt"/>
                <a:ea typeface="+mn-ea"/>
                <a:cs typeface="+mn-cs"/>
              </a:defRPr>
            </a:lvl9pPr>
          </a:lstStyle>
          <a:p>
            <a:pPr algn="r" defTabSz="840615" fontAlgn="auto">
              <a:spcBef>
                <a:spcPts val="0"/>
              </a:spcBef>
              <a:spcAft>
                <a:spcPts val="0"/>
              </a:spcAft>
            </a:pPr>
            <a:fld id="{E623F6BE-AA73-45AC-8696-7AF00DAEA71B}" type="slidenum">
              <a:rPr lang="ja-JP" altLang="en-US" sz="1846">
                <a:solidFill>
                  <a:prstClr val="black"/>
                </a:solidFill>
                <a:latin typeface="游ゴシック" panose="020B0400000000000000" pitchFamily="50" charset="-128"/>
                <a:ea typeface="游ゴシック" panose="020B0400000000000000" pitchFamily="50" charset="-128"/>
              </a:rPr>
              <a:pPr algn="r" defTabSz="840615" fontAlgn="auto">
                <a:spcBef>
                  <a:spcPts val="0"/>
                </a:spcBef>
                <a:spcAft>
                  <a:spcPts val="0"/>
                </a:spcAft>
              </a:pPr>
              <a:t>27</a:t>
            </a:fld>
            <a:endParaRPr lang="ja-JP" altLang="en-US" sz="1846" dirty="0">
              <a:solidFill>
                <a:prstClr val="black"/>
              </a:solidFill>
              <a:latin typeface="游ゴシック" panose="020B0400000000000000" pitchFamily="50" charset="-128"/>
              <a:ea typeface="游ゴシック" panose="020B0400000000000000" pitchFamily="50" charset="-128"/>
            </a:endParaRPr>
          </a:p>
        </p:txBody>
      </p:sp>
      <p:pic>
        <p:nvPicPr>
          <p:cNvPr id="32" name="図 31">
            <a:extLst>
              <a:ext uri="{FF2B5EF4-FFF2-40B4-BE49-F238E27FC236}">
                <a16:creationId xmlns:a16="http://schemas.microsoft.com/office/drawing/2014/main" id="{0442B4D3-9FA1-4524-69A8-6072A6ADDF70}"/>
              </a:ext>
            </a:extLst>
          </p:cNvPr>
          <p:cNvPicPr>
            <a:picLocks noChangeAspect="1"/>
          </p:cNvPicPr>
          <p:nvPr/>
        </p:nvPicPr>
        <p:blipFill>
          <a:blip r:embed="rId4"/>
          <a:stretch>
            <a:fillRect/>
          </a:stretch>
        </p:blipFill>
        <p:spPr>
          <a:xfrm>
            <a:off x="6133405" y="1880477"/>
            <a:ext cx="2882464" cy="2435601"/>
          </a:xfrm>
          <a:prstGeom prst="rect">
            <a:avLst/>
          </a:prstGeom>
          <a:ln>
            <a:solidFill>
              <a:schemeClr val="tx1"/>
            </a:solid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a:extLst>
              <a:ext uri="{FF2B5EF4-FFF2-40B4-BE49-F238E27FC236}">
                <a16:creationId xmlns:a16="http://schemas.microsoft.com/office/drawing/2014/main" id="{7CF10AA4-6DF5-BDC2-DF12-7A947D5CDF56}"/>
              </a:ext>
            </a:extLst>
          </p:cNvPr>
          <p:cNvSpPr>
            <a:spLocks noChangeShapeType="1"/>
          </p:cNvSpPr>
          <p:nvPr/>
        </p:nvSpPr>
        <p:spPr bwMode="auto">
          <a:xfrm flipH="1">
            <a:off x="5152815" y="967343"/>
            <a:ext cx="30277" cy="5815368"/>
          </a:xfrm>
          <a:prstGeom prst="line">
            <a:avLst/>
          </a:prstGeom>
          <a:noFill/>
          <a:ln w="25400" cap="rnd">
            <a:solidFill>
              <a:sysClr val="windowText" lastClr="000000"/>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ctr" defTabSz="914400" eaLnBrk="1" fontAlgn="auto" latinLnBrk="0" hangingPunct="1">
              <a:lnSpc>
                <a:spcPct val="130000"/>
              </a:lnSpc>
              <a:spcBef>
                <a:spcPts val="0"/>
              </a:spcBef>
              <a:spcAft>
                <a:spcPts val="0"/>
              </a:spcAft>
              <a:buClrTx/>
              <a:buSzTx/>
              <a:buFontTx/>
              <a:buNone/>
              <a:tabLst/>
              <a:defRPr/>
            </a:pPr>
            <a:endParaRPr kumimoji="0" lang="ja-JP" altLang="en-US" sz="1306" b="0" i="0" u="none" strike="noStrike" kern="0" cap="none" spc="0" normalizeH="0" baseline="0" noProof="0">
              <a:ln>
                <a:noFill/>
              </a:ln>
              <a:solidFill>
                <a:srgbClr val="000000"/>
              </a:solidFill>
              <a:effectLst/>
              <a:uLnTx/>
              <a:uFillTx/>
              <a:latin typeface="ＭＳ ゴシック" panose="020B0609070205080204" pitchFamily="49" charset="-128"/>
              <a:ea typeface="ＭＳ ゴシック" panose="020B0609070205080204" pitchFamily="49" charset="-128"/>
            </a:endParaRPr>
          </a:p>
        </p:txBody>
      </p:sp>
      <p:sp>
        <p:nvSpPr>
          <p:cNvPr id="5" name="Line 5">
            <a:extLst>
              <a:ext uri="{FF2B5EF4-FFF2-40B4-BE49-F238E27FC236}">
                <a16:creationId xmlns:a16="http://schemas.microsoft.com/office/drawing/2014/main" id="{DB54C78D-5D6B-4350-F6EA-F1264202C9E8}"/>
              </a:ext>
            </a:extLst>
          </p:cNvPr>
          <p:cNvSpPr>
            <a:spLocks noChangeShapeType="1"/>
          </p:cNvSpPr>
          <p:nvPr/>
        </p:nvSpPr>
        <p:spPr bwMode="auto">
          <a:xfrm>
            <a:off x="3036366" y="1809404"/>
            <a:ext cx="0" cy="1868488"/>
          </a:xfrm>
          <a:prstGeom prst="line">
            <a:avLst/>
          </a:prstGeom>
          <a:noFill/>
          <a:ln w="25400" cap="rnd">
            <a:solidFill>
              <a:sysClr val="windowText" lastClr="000000"/>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ctr" defTabSz="914400" eaLnBrk="1" fontAlgn="auto" latinLnBrk="0" hangingPunct="1">
              <a:lnSpc>
                <a:spcPct val="130000"/>
              </a:lnSpc>
              <a:spcBef>
                <a:spcPts val="0"/>
              </a:spcBef>
              <a:spcAft>
                <a:spcPts val="0"/>
              </a:spcAft>
              <a:buClrTx/>
              <a:buSzTx/>
              <a:buFontTx/>
              <a:buNone/>
              <a:tabLst/>
              <a:defRPr/>
            </a:pPr>
            <a:endParaRPr kumimoji="0" lang="ja-JP" altLang="en-US" sz="1306" b="0" i="0" u="none" strike="noStrike" kern="0" cap="none" spc="0" normalizeH="0" baseline="0" noProof="0">
              <a:ln>
                <a:noFill/>
              </a:ln>
              <a:solidFill>
                <a:srgbClr val="000000"/>
              </a:solidFill>
              <a:effectLst/>
              <a:uLnTx/>
              <a:uFillTx/>
              <a:latin typeface="ＭＳ ゴシック" panose="020B0609070205080204" pitchFamily="49" charset="-128"/>
              <a:ea typeface="ＭＳ ゴシック" panose="020B0609070205080204" pitchFamily="49" charset="-128"/>
            </a:endParaRPr>
          </a:p>
        </p:txBody>
      </p:sp>
      <p:sp>
        <p:nvSpPr>
          <p:cNvPr id="7" name="Rectangle 12">
            <a:extLst>
              <a:ext uri="{FF2B5EF4-FFF2-40B4-BE49-F238E27FC236}">
                <a16:creationId xmlns:a16="http://schemas.microsoft.com/office/drawing/2014/main" id="{BFA58B41-45C0-D4D8-CD1D-A5E815681908}"/>
              </a:ext>
            </a:extLst>
          </p:cNvPr>
          <p:cNvSpPr>
            <a:spLocks noChangeArrowheads="1"/>
          </p:cNvSpPr>
          <p:nvPr/>
        </p:nvSpPr>
        <p:spPr bwMode="auto">
          <a:xfrm>
            <a:off x="3036480" y="1844824"/>
            <a:ext cx="1800000" cy="432000"/>
          </a:xfrm>
          <a:prstGeom prst="rect">
            <a:avLst/>
          </a:prstGeom>
          <a:solidFill>
            <a:srgbClr val="0989B1"/>
          </a:solidFill>
          <a:ln w="9525">
            <a:noFill/>
            <a:miter lim="800000"/>
            <a:headEnd/>
            <a:tailEnd/>
          </a:ln>
        </p:spPr>
        <p:txBody>
          <a:bodyPr wrap="none" anchor="ctr"/>
          <a:lstStyle>
            <a:lvl1pPr algn="l"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eaLnBrk="1" fontAlgn="auto" latinLnBrk="0" hangingPunct="1">
              <a:lnSpc>
                <a:spcPct val="130000"/>
              </a:lnSpc>
              <a:spcBef>
                <a:spcPct val="0"/>
              </a:spcBef>
              <a:spcAft>
                <a:spcPts val="0"/>
              </a:spcAft>
              <a:buClrTx/>
              <a:buSzTx/>
              <a:buFontTx/>
              <a:buNone/>
              <a:tabLst/>
              <a:defRPr/>
            </a:pPr>
            <a:r>
              <a:rPr kumimoji="1" lang="ja-JP" altLang="en-US" sz="1200" b="0" i="0" u="none" strike="noStrike" kern="0" cap="none" spc="0" normalizeH="0" baseline="0" noProof="0" dirty="0">
                <a:ln>
                  <a:noFill/>
                </a:ln>
                <a:solidFill>
                  <a:prstClr val="white"/>
                </a:solidFill>
                <a:effectLst/>
                <a:uLnTx/>
                <a:uFillTx/>
                <a:latin typeface="HG丸ｺﾞｼｯｸM-PRO" panose="020F0600000000000000" pitchFamily="50" charset="-128"/>
                <a:ea typeface="HG丸ｺﾞｼｯｸM-PRO" panose="020F0600000000000000" pitchFamily="50" charset="-128"/>
              </a:rPr>
              <a:t>活性化計画の策定</a:t>
            </a:r>
          </a:p>
        </p:txBody>
      </p:sp>
      <p:sp>
        <p:nvSpPr>
          <p:cNvPr id="8" name="AutoShape 13">
            <a:extLst>
              <a:ext uri="{FF2B5EF4-FFF2-40B4-BE49-F238E27FC236}">
                <a16:creationId xmlns:a16="http://schemas.microsoft.com/office/drawing/2014/main" id="{A313CF99-F42C-8F91-C5CA-1A92CA6055B8}"/>
              </a:ext>
            </a:extLst>
          </p:cNvPr>
          <p:cNvSpPr>
            <a:spLocks noChangeArrowheads="1"/>
          </p:cNvSpPr>
          <p:nvPr/>
        </p:nvSpPr>
        <p:spPr bwMode="auto">
          <a:xfrm>
            <a:off x="1767044" y="1130676"/>
            <a:ext cx="1080000" cy="576000"/>
          </a:xfrm>
          <a:prstGeom prst="roundRect">
            <a:avLst>
              <a:gd name="adj" fmla="val 13542"/>
            </a:avLst>
          </a:prstGeom>
          <a:solidFill>
            <a:sysClr val="window" lastClr="FFFFFF"/>
          </a:solidFill>
          <a:ln w="9525">
            <a:solidFill>
              <a:srgbClr val="0989B1"/>
            </a:solidFill>
            <a:miter lim="800000"/>
            <a:headEnd/>
            <a:tailEnd/>
          </a:ln>
        </p:spPr>
        <p:txBody>
          <a:bodyPr wrap="square" anchor="ctr"/>
          <a:lstStyle>
            <a:lvl1pPr algn="l"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eaLnBrk="1" fontAlgn="auto" latinLnBrk="0" hangingPunct="1">
              <a:lnSpc>
                <a:spcPct val="130000"/>
              </a:lnSpc>
              <a:spcBef>
                <a:spcPct val="0"/>
              </a:spcBef>
              <a:spcAft>
                <a:spcPts val="0"/>
              </a:spcAft>
              <a:buClrTx/>
              <a:buSzTx/>
              <a:buFontTx/>
              <a:buNone/>
              <a:tabLst/>
              <a:defRPr/>
            </a:pPr>
            <a:r>
              <a:rPr kumimoji="1" lang="ja-JP" altLang="en-US" sz="1000" b="0" i="0" u="none" strike="noStrike" kern="0" cap="none" spc="0" normalizeH="0" baseline="0" noProof="0" dirty="0">
                <a:ln>
                  <a:noFill/>
                </a:ln>
                <a:solidFill>
                  <a:srgbClr val="0989B1"/>
                </a:solidFill>
                <a:effectLst/>
                <a:uLnTx/>
                <a:uFillTx/>
                <a:latin typeface="HG丸ｺﾞｼｯｸM-PRO" panose="020F0600000000000000" pitchFamily="50" charset="-128"/>
                <a:ea typeface="HG丸ｺﾞｼｯｸM-PRO" panose="020F0600000000000000" pitchFamily="50" charset="-128"/>
              </a:rPr>
              <a:t>農林漁業団体等からの提案</a:t>
            </a:r>
          </a:p>
        </p:txBody>
      </p:sp>
      <p:sp>
        <p:nvSpPr>
          <p:cNvPr id="9" name="Rectangle 14">
            <a:extLst>
              <a:ext uri="{FF2B5EF4-FFF2-40B4-BE49-F238E27FC236}">
                <a16:creationId xmlns:a16="http://schemas.microsoft.com/office/drawing/2014/main" id="{32658EF2-1905-B3EA-C81B-C12F2B6F21EB}"/>
              </a:ext>
            </a:extLst>
          </p:cNvPr>
          <p:cNvSpPr>
            <a:spLocks noChangeArrowheads="1"/>
          </p:cNvSpPr>
          <p:nvPr/>
        </p:nvSpPr>
        <p:spPr bwMode="auto">
          <a:xfrm>
            <a:off x="3036480" y="2744928"/>
            <a:ext cx="1800000" cy="1008063"/>
          </a:xfrm>
          <a:prstGeom prst="rect">
            <a:avLst/>
          </a:prstGeom>
          <a:solidFill>
            <a:srgbClr val="0989B1"/>
          </a:solidFill>
          <a:ln w="9525">
            <a:noFill/>
            <a:miter lim="800000"/>
            <a:headEnd/>
            <a:tailEnd/>
          </a:ln>
        </p:spPr>
        <p:txBody>
          <a:bodyPr wrap="none" anchor="ctr"/>
          <a:lstStyle>
            <a:lvl1pPr algn="l"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eaLnBrk="1" fontAlgn="auto" latinLnBrk="0" hangingPunct="1">
              <a:lnSpc>
                <a:spcPct val="130000"/>
              </a:lnSpc>
              <a:spcBef>
                <a:spcPct val="0"/>
              </a:spcBef>
              <a:spcAft>
                <a:spcPts val="0"/>
              </a:spcAft>
              <a:buClrTx/>
              <a:buSzTx/>
              <a:buFontTx/>
              <a:buNone/>
              <a:tabLst/>
              <a:defRPr/>
            </a:pPr>
            <a:r>
              <a:rPr kumimoji="1" lang="ja-JP" altLang="en-US" sz="1200" b="0" i="0" u="none" strike="noStrike" kern="0" cap="none" spc="0" normalizeH="0" baseline="0" noProof="0" dirty="0">
                <a:ln>
                  <a:noFill/>
                </a:ln>
                <a:solidFill>
                  <a:prstClr val="white"/>
                </a:solidFill>
                <a:effectLst/>
                <a:uLnTx/>
                <a:uFillTx/>
                <a:latin typeface="HG丸ｺﾞｼｯｸM-PRO" panose="020F0600000000000000" pitchFamily="50" charset="-128"/>
                <a:ea typeface="HG丸ｺﾞｼｯｸM-PRO" panose="020F0600000000000000" pitchFamily="50" charset="-128"/>
              </a:rPr>
              <a:t>・活性化計画</a:t>
            </a:r>
          </a:p>
          <a:p>
            <a:pPr marL="0" marR="0" lvl="0" indent="0" algn="l" defTabSz="914400" eaLnBrk="1" fontAlgn="auto" latinLnBrk="0" hangingPunct="1">
              <a:lnSpc>
                <a:spcPct val="130000"/>
              </a:lnSpc>
              <a:spcBef>
                <a:spcPct val="0"/>
              </a:spcBef>
              <a:spcAft>
                <a:spcPts val="0"/>
              </a:spcAft>
              <a:buClrTx/>
              <a:buSzTx/>
              <a:buFontTx/>
              <a:buNone/>
              <a:tabLst/>
              <a:defRPr/>
            </a:pPr>
            <a:r>
              <a:rPr kumimoji="1" lang="ja-JP" altLang="en-US" sz="1200" b="0" i="0" u="none" strike="noStrike" kern="0" cap="none" spc="0" normalizeH="0" baseline="0" noProof="0" dirty="0">
                <a:ln>
                  <a:noFill/>
                </a:ln>
                <a:solidFill>
                  <a:prstClr val="white"/>
                </a:solidFill>
                <a:effectLst/>
                <a:uLnTx/>
                <a:uFillTx/>
                <a:latin typeface="HG丸ｺﾞｼｯｸM-PRO" panose="020F0600000000000000" pitchFamily="50" charset="-128"/>
                <a:ea typeface="HG丸ｺﾞｼｯｸM-PRO" panose="020F0600000000000000" pitchFamily="50" charset="-128"/>
              </a:rPr>
              <a:t>・事業実施計画</a:t>
            </a:r>
          </a:p>
          <a:p>
            <a:pPr marL="0" marR="0" lvl="0" indent="0" algn="l" defTabSz="914400" eaLnBrk="1" fontAlgn="auto" latinLnBrk="0" hangingPunct="1">
              <a:lnSpc>
                <a:spcPct val="130000"/>
              </a:lnSpc>
              <a:spcBef>
                <a:spcPct val="0"/>
              </a:spcBef>
              <a:spcAft>
                <a:spcPts val="0"/>
              </a:spcAft>
              <a:buClrTx/>
              <a:buSzTx/>
              <a:buFontTx/>
              <a:buNone/>
              <a:tabLst/>
              <a:defRPr/>
            </a:pPr>
            <a:r>
              <a:rPr kumimoji="1" lang="ja-JP" altLang="en-US" sz="1200" b="0" i="0" u="none" strike="noStrike" kern="0" cap="none" spc="0" normalizeH="0" baseline="0" noProof="0" dirty="0">
                <a:ln>
                  <a:noFill/>
                </a:ln>
                <a:solidFill>
                  <a:prstClr val="white"/>
                </a:solidFill>
                <a:effectLst/>
                <a:uLnTx/>
                <a:uFillTx/>
                <a:latin typeface="HG丸ｺﾞｼｯｸM-PRO" panose="020F0600000000000000" pitchFamily="50" charset="-128"/>
                <a:ea typeface="HG丸ｺﾞｼｯｸM-PRO" panose="020F0600000000000000" pitchFamily="50" charset="-128"/>
              </a:rPr>
              <a:t>・事前点検シート</a:t>
            </a:r>
          </a:p>
          <a:p>
            <a:pPr marL="0" marR="0" lvl="0" indent="0" algn="r" defTabSz="914400" eaLnBrk="1" fontAlgn="auto" latinLnBrk="0" hangingPunct="1">
              <a:lnSpc>
                <a:spcPct val="130000"/>
              </a:lnSpc>
              <a:spcBef>
                <a:spcPct val="0"/>
              </a:spcBef>
              <a:spcAft>
                <a:spcPts val="0"/>
              </a:spcAft>
              <a:buClrTx/>
              <a:buSzTx/>
              <a:buFontTx/>
              <a:buNone/>
              <a:tabLst/>
              <a:defRPr/>
            </a:pPr>
            <a:r>
              <a:rPr kumimoji="1" lang="ja-JP" altLang="en-US" sz="1200" b="0" i="0" u="none" strike="noStrike" kern="0" cap="none" spc="0" normalizeH="0" baseline="0" noProof="0" dirty="0">
                <a:ln>
                  <a:noFill/>
                </a:ln>
                <a:solidFill>
                  <a:prstClr val="white"/>
                </a:solidFill>
                <a:effectLst/>
                <a:uLnTx/>
                <a:uFillTx/>
                <a:latin typeface="HG丸ｺﾞｼｯｸM-PRO" panose="020F0600000000000000" pitchFamily="50" charset="-128"/>
                <a:ea typeface="HG丸ｺﾞｼｯｸM-PRO" panose="020F0600000000000000" pitchFamily="50" charset="-128"/>
              </a:rPr>
              <a:t>　　　　</a:t>
            </a:r>
            <a:r>
              <a:rPr kumimoji="1" lang="ja-JP" altLang="en-US" sz="1100" b="0" i="0" u="none" strike="noStrike" kern="0" cap="none" spc="0" normalizeH="0" baseline="0" noProof="0" dirty="0">
                <a:ln>
                  <a:noFill/>
                </a:ln>
                <a:solidFill>
                  <a:prstClr val="white"/>
                </a:solidFill>
                <a:effectLst/>
                <a:uLnTx/>
                <a:uFillTx/>
                <a:latin typeface="HG丸ｺﾞｼｯｸM-PRO" panose="020F0600000000000000" pitchFamily="50" charset="-128"/>
                <a:ea typeface="HG丸ｺﾞｼｯｸM-PRO" panose="020F0600000000000000" pitchFamily="50" charset="-128"/>
              </a:rPr>
              <a:t>の提出</a:t>
            </a:r>
            <a:endParaRPr kumimoji="1" lang="ja-JP" altLang="en-US" sz="1200" b="0" i="0" u="none" strike="noStrike" kern="0" cap="none" spc="0" normalizeH="0" baseline="0" noProof="0" dirty="0">
              <a:ln>
                <a:noFill/>
              </a:ln>
              <a:solidFill>
                <a:prstClr val="white"/>
              </a:solidFill>
              <a:effectLst/>
              <a:uLnTx/>
              <a:uFillTx/>
              <a:latin typeface="HG丸ｺﾞｼｯｸM-PRO" panose="020F0600000000000000" pitchFamily="50" charset="-128"/>
              <a:ea typeface="HG丸ｺﾞｼｯｸM-PRO" panose="020F0600000000000000" pitchFamily="50" charset="-128"/>
            </a:endParaRPr>
          </a:p>
        </p:txBody>
      </p:sp>
      <p:sp>
        <p:nvSpPr>
          <p:cNvPr id="10" name="AutoShape 16">
            <a:extLst>
              <a:ext uri="{FF2B5EF4-FFF2-40B4-BE49-F238E27FC236}">
                <a16:creationId xmlns:a16="http://schemas.microsoft.com/office/drawing/2014/main" id="{F14A9DBA-7563-0F8B-3123-7F9C7E855D48}"/>
              </a:ext>
            </a:extLst>
          </p:cNvPr>
          <p:cNvSpPr>
            <a:spLocks noChangeArrowheads="1"/>
          </p:cNvSpPr>
          <p:nvPr/>
        </p:nvSpPr>
        <p:spPr bwMode="auto">
          <a:xfrm>
            <a:off x="5448548" y="1052736"/>
            <a:ext cx="2592000" cy="720000"/>
          </a:xfrm>
          <a:prstGeom prst="roundRect">
            <a:avLst>
              <a:gd name="adj" fmla="val 9560"/>
            </a:avLst>
          </a:prstGeom>
          <a:solidFill>
            <a:srgbClr val="8AB833">
              <a:lumMod val="60000"/>
              <a:lumOff val="40000"/>
            </a:srgbClr>
          </a:solidFill>
          <a:ln w="9525">
            <a:solidFill>
              <a:srgbClr val="549E39"/>
            </a:solidFill>
            <a:miter lim="800000"/>
            <a:headEnd/>
            <a:tailEnd/>
          </a:ln>
        </p:spPr>
        <p:txBody>
          <a:bodyPr wrap="square" lIns="108000" tIns="72000" rIns="108000" bIns="72000" anchor="ctr"/>
          <a:lstStyle>
            <a:lvl1pPr algn="l"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eaLnBrk="1" fontAlgn="auto" latinLnBrk="0" hangingPunct="1">
              <a:lnSpc>
                <a:spcPct val="130000"/>
              </a:lnSpc>
              <a:spcBef>
                <a:spcPct val="0"/>
              </a:spcBef>
              <a:spcAft>
                <a:spcPts val="0"/>
              </a:spcAft>
              <a:buClrTx/>
              <a:buSzTx/>
              <a:buFontTx/>
              <a:buNone/>
              <a:tabLst/>
              <a:defRPr/>
            </a:pPr>
            <a:r>
              <a:rPr kumimoji="1" lang="ja-JP" altLang="en-US" sz="1200" b="0" i="0" u="none" strike="noStrike" kern="0" cap="none" spc="0" normalizeH="0" baseline="0" noProof="0" dirty="0">
                <a:ln>
                  <a:noFill/>
                </a:ln>
                <a:solidFill>
                  <a:prstClr val="black">
                    <a:lumMod val="95000"/>
                    <a:lumOff val="5000"/>
                  </a:prstClr>
                </a:solidFill>
                <a:effectLst/>
                <a:uLnTx/>
                <a:uFillTx/>
                <a:latin typeface="HG丸ｺﾞｼｯｸM-PRO" panose="020F0600000000000000" pitchFamily="50" charset="-128"/>
                <a:ea typeface="HG丸ｺﾞｼｯｸM-PRO" panose="020F0600000000000000" pitchFamily="50" charset="-128"/>
              </a:rPr>
              <a:t>地方公共団体の計画策定への助言</a:t>
            </a:r>
          </a:p>
          <a:p>
            <a:pPr marL="0" marR="0" lvl="0" indent="0" algn="ctr" defTabSz="914400" eaLnBrk="1" fontAlgn="auto" latinLnBrk="0" hangingPunct="1">
              <a:lnSpc>
                <a:spcPct val="130000"/>
              </a:lnSpc>
              <a:spcBef>
                <a:spcPct val="0"/>
              </a:spcBef>
              <a:spcAft>
                <a:spcPts val="0"/>
              </a:spcAft>
              <a:buClrTx/>
              <a:buSzTx/>
              <a:buFontTx/>
              <a:buNone/>
              <a:tabLst/>
              <a:defRPr/>
            </a:pPr>
            <a:r>
              <a:rPr kumimoji="1" lang="ja-JP" altLang="en-US" sz="1000" b="0" i="0" u="none" strike="noStrike" kern="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本省活性化支援班 及び地方農政局</a:t>
            </a:r>
          </a:p>
        </p:txBody>
      </p:sp>
      <p:sp>
        <p:nvSpPr>
          <p:cNvPr id="11" name="Rectangle 17">
            <a:extLst>
              <a:ext uri="{FF2B5EF4-FFF2-40B4-BE49-F238E27FC236}">
                <a16:creationId xmlns:a16="http://schemas.microsoft.com/office/drawing/2014/main" id="{CBA2246E-CC90-EF82-BA91-A681DE6A3ED8}"/>
              </a:ext>
            </a:extLst>
          </p:cNvPr>
          <p:cNvSpPr>
            <a:spLocks noChangeArrowheads="1"/>
          </p:cNvSpPr>
          <p:nvPr/>
        </p:nvSpPr>
        <p:spPr bwMode="auto">
          <a:xfrm>
            <a:off x="5844548" y="2924959"/>
            <a:ext cx="1800000" cy="648000"/>
          </a:xfrm>
          <a:prstGeom prst="rect">
            <a:avLst/>
          </a:prstGeom>
          <a:solidFill>
            <a:srgbClr val="549E39"/>
          </a:solidFill>
          <a:ln w="9525">
            <a:noFill/>
            <a:miter lim="800000"/>
            <a:headEnd/>
            <a:tailEnd/>
          </a:ln>
        </p:spPr>
        <p:txBody>
          <a:bodyPr wrap="none" anchor="ctr"/>
          <a:lstStyle>
            <a:lvl1pPr algn="l"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eaLnBrk="1" fontAlgn="auto" latinLnBrk="0" hangingPunct="1">
              <a:lnSpc>
                <a:spcPct val="130000"/>
              </a:lnSpc>
              <a:spcBef>
                <a:spcPct val="0"/>
              </a:spcBef>
              <a:spcAft>
                <a:spcPts val="0"/>
              </a:spcAft>
              <a:buClrTx/>
              <a:buSzTx/>
              <a:buFontTx/>
              <a:buNone/>
              <a:tabLst/>
              <a:defRPr/>
            </a:pPr>
            <a:r>
              <a:rPr kumimoji="1" lang="ja-JP" altLang="en-US" sz="1200" b="0" i="0" u="none" strike="noStrike" kern="0" cap="none" spc="0" normalizeH="0" baseline="0" noProof="0" dirty="0">
                <a:ln>
                  <a:noFill/>
                </a:ln>
                <a:solidFill>
                  <a:prstClr val="white"/>
                </a:solidFill>
                <a:effectLst/>
                <a:uLnTx/>
                <a:uFillTx/>
                <a:latin typeface="HG丸ｺﾞｼｯｸM-PRO" panose="020F0600000000000000" pitchFamily="50" charset="-128"/>
                <a:ea typeface="HG丸ｺﾞｼｯｸM-PRO" panose="020F0600000000000000" pitchFamily="50" charset="-128"/>
              </a:rPr>
              <a:t>活性化計画の受付</a:t>
            </a:r>
          </a:p>
          <a:p>
            <a:pPr marL="0" marR="0" lvl="0" indent="0" algn="ctr" defTabSz="914400" eaLnBrk="1" fontAlgn="auto" latinLnBrk="0" hangingPunct="1">
              <a:lnSpc>
                <a:spcPct val="130000"/>
              </a:lnSpc>
              <a:spcBef>
                <a:spcPct val="0"/>
              </a:spcBef>
              <a:spcAft>
                <a:spcPts val="0"/>
              </a:spcAft>
              <a:buClrTx/>
              <a:buSzTx/>
              <a:buFontTx/>
              <a:buNone/>
              <a:tabLst/>
              <a:defRPr/>
            </a:pPr>
            <a:r>
              <a:rPr kumimoji="1" lang="ja-JP" altLang="en-US" sz="1200" b="0" i="0" u="none" strike="noStrike" kern="0" cap="none" spc="0" normalizeH="0" baseline="0" noProof="0" dirty="0">
                <a:ln>
                  <a:noFill/>
                </a:ln>
                <a:solidFill>
                  <a:prstClr val="white"/>
                </a:solidFill>
                <a:effectLst/>
                <a:uLnTx/>
                <a:uFillTx/>
                <a:latin typeface="HG丸ｺﾞｼｯｸM-PRO" panose="020F0600000000000000" pitchFamily="50" charset="-128"/>
                <a:ea typeface="HG丸ｺﾞｼｯｸM-PRO" panose="020F0600000000000000" pitchFamily="50" charset="-128"/>
              </a:rPr>
              <a:t>（本省活性化支援班）</a:t>
            </a:r>
          </a:p>
        </p:txBody>
      </p:sp>
      <p:sp>
        <p:nvSpPr>
          <p:cNvPr id="12" name="Line 18">
            <a:extLst>
              <a:ext uri="{FF2B5EF4-FFF2-40B4-BE49-F238E27FC236}">
                <a16:creationId xmlns:a16="http://schemas.microsoft.com/office/drawing/2014/main" id="{FC6FE1ED-3A91-7D0B-E025-071691AA3556}"/>
              </a:ext>
            </a:extLst>
          </p:cNvPr>
          <p:cNvSpPr>
            <a:spLocks noChangeShapeType="1"/>
          </p:cNvSpPr>
          <p:nvPr/>
        </p:nvSpPr>
        <p:spPr bwMode="auto">
          <a:xfrm>
            <a:off x="3874060" y="2276823"/>
            <a:ext cx="0" cy="466871"/>
          </a:xfrm>
          <a:prstGeom prst="line">
            <a:avLst/>
          </a:prstGeom>
          <a:noFill/>
          <a:ln w="50800" cap="rnd">
            <a:solidFill>
              <a:srgbClr val="0989B1"/>
            </a:solidFill>
            <a:prstDash val="sysDot"/>
            <a:round/>
            <a:headEnd/>
            <a:tailEnd type="arrow" w="med" len="sm"/>
          </a:ln>
          <a:extLst>
            <a:ext uri="{909E8E84-426E-40DD-AFC4-6F175D3DCCD1}">
              <a14:hiddenFill xmlns:a14="http://schemas.microsoft.com/office/drawing/2010/main">
                <a:noFill/>
              </a14:hiddenFill>
            </a:ext>
          </a:extLst>
        </p:spPr>
        <p:txBody>
          <a:bodyPr/>
          <a:lstStyle/>
          <a:p>
            <a:pPr marL="0" marR="0" lvl="0" indent="0" algn="ctr" defTabSz="914400" eaLnBrk="1" fontAlgn="auto" latinLnBrk="0" hangingPunct="1">
              <a:lnSpc>
                <a:spcPct val="130000"/>
              </a:lnSpc>
              <a:spcBef>
                <a:spcPts val="0"/>
              </a:spcBef>
              <a:spcAft>
                <a:spcPts val="0"/>
              </a:spcAft>
              <a:buClrTx/>
              <a:buSzTx/>
              <a:buFontTx/>
              <a:buNone/>
              <a:tabLst/>
              <a:defRPr/>
            </a:pPr>
            <a:endParaRPr kumimoji="0" lang="ja-JP" altLang="en-US" sz="1306" b="0" i="0" u="none" strike="noStrike" kern="0" cap="none" spc="0" normalizeH="0" baseline="0" noProof="0">
              <a:ln>
                <a:noFill/>
              </a:ln>
              <a:solidFill>
                <a:srgbClr val="000000"/>
              </a:solidFill>
              <a:effectLst/>
              <a:uLnTx/>
              <a:uFillTx/>
              <a:latin typeface="ＭＳ ゴシック" panose="020B0609070205080204" pitchFamily="49" charset="-128"/>
              <a:ea typeface="ＭＳ ゴシック" panose="020B0609070205080204" pitchFamily="49" charset="-128"/>
            </a:endParaRPr>
          </a:p>
        </p:txBody>
      </p:sp>
      <p:sp>
        <p:nvSpPr>
          <p:cNvPr id="13" name="AutoShape 19">
            <a:extLst>
              <a:ext uri="{FF2B5EF4-FFF2-40B4-BE49-F238E27FC236}">
                <a16:creationId xmlns:a16="http://schemas.microsoft.com/office/drawing/2014/main" id="{980F2DB3-E737-394D-1BFF-79B1446CABD2}"/>
              </a:ext>
            </a:extLst>
          </p:cNvPr>
          <p:cNvSpPr>
            <a:spLocks noChangeArrowheads="1"/>
          </p:cNvSpPr>
          <p:nvPr/>
        </p:nvSpPr>
        <p:spPr bwMode="auto">
          <a:xfrm>
            <a:off x="2068504" y="2815086"/>
            <a:ext cx="757402" cy="650082"/>
          </a:xfrm>
          <a:prstGeom prst="wedgeRoundRectCallout">
            <a:avLst>
              <a:gd name="adj1" fmla="val 69122"/>
              <a:gd name="adj2" fmla="val 19375"/>
              <a:gd name="adj3" fmla="val 16667"/>
            </a:avLst>
          </a:prstGeom>
          <a:solidFill>
            <a:sysClr val="window" lastClr="FFFFFF"/>
          </a:solidFill>
          <a:ln w="9525">
            <a:noFill/>
            <a:round/>
            <a:headEnd/>
            <a:tailEnd/>
          </a:ln>
        </p:spPr>
        <p:txBody>
          <a:bodyPr wrap="none" anchor="ctr"/>
          <a:lstStyle>
            <a:lvl1pPr algn="l"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eaLnBrk="1" fontAlgn="auto" latinLnBrk="0" hangingPunct="1">
              <a:lnSpc>
                <a:spcPct val="130000"/>
              </a:lnSpc>
              <a:spcBef>
                <a:spcPct val="0"/>
              </a:spcBef>
              <a:spcAft>
                <a:spcPts val="0"/>
              </a:spcAft>
              <a:buClrTx/>
              <a:buSzTx/>
              <a:buFontTx/>
              <a:buNone/>
              <a:tabLst/>
              <a:defRPr/>
            </a:pPr>
            <a:r>
              <a:rPr kumimoji="1" lang="ja-JP" altLang="en-US" sz="1200" b="0" i="0" u="none" strike="noStrike" kern="0" cap="none" spc="0" normalizeH="0" baseline="0" noProof="0" dirty="0">
                <a:ln>
                  <a:noFill/>
                </a:ln>
                <a:solidFill>
                  <a:srgbClr val="0989B1"/>
                </a:solidFill>
                <a:effectLst/>
                <a:uLnTx/>
                <a:uFillTx/>
                <a:latin typeface="HG丸ｺﾞｼｯｸM-PRO" panose="020F0600000000000000" pitchFamily="50" charset="-128"/>
                <a:ea typeface="HG丸ｺﾞｼｯｸM-PRO" panose="020F0600000000000000" pitchFamily="50" charset="-128"/>
              </a:rPr>
              <a:t>広報誌等で</a:t>
            </a:r>
          </a:p>
          <a:p>
            <a:pPr marL="0" marR="0" lvl="0" indent="0" algn="ctr" defTabSz="914400" eaLnBrk="1" fontAlgn="auto" latinLnBrk="0" hangingPunct="1">
              <a:lnSpc>
                <a:spcPct val="130000"/>
              </a:lnSpc>
              <a:spcBef>
                <a:spcPct val="0"/>
              </a:spcBef>
              <a:spcAft>
                <a:spcPts val="0"/>
              </a:spcAft>
              <a:buClrTx/>
              <a:buSzTx/>
              <a:buFontTx/>
              <a:buNone/>
              <a:tabLst/>
              <a:defRPr/>
            </a:pPr>
            <a:r>
              <a:rPr kumimoji="1" lang="ja-JP" altLang="en-US" sz="1200" b="0" i="0" u="none" strike="noStrike" kern="0" cap="none" spc="0" normalizeH="0" baseline="0" noProof="0" dirty="0">
                <a:ln>
                  <a:noFill/>
                </a:ln>
                <a:solidFill>
                  <a:srgbClr val="0989B1"/>
                </a:solidFill>
                <a:effectLst/>
                <a:uLnTx/>
                <a:uFillTx/>
                <a:latin typeface="HG丸ｺﾞｼｯｸM-PRO" panose="020F0600000000000000" pitchFamily="50" charset="-128"/>
                <a:ea typeface="HG丸ｺﾞｼｯｸM-PRO" panose="020F0600000000000000" pitchFamily="50" charset="-128"/>
              </a:rPr>
              <a:t>広く公表</a:t>
            </a:r>
          </a:p>
        </p:txBody>
      </p:sp>
      <p:sp>
        <p:nvSpPr>
          <p:cNvPr id="14" name="Rectangle 20">
            <a:extLst>
              <a:ext uri="{FF2B5EF4-FFF2-40B4-BE49-F238E27FC236}">
                <a16:creationId xmlns:a16="http://schemas.microsoft.com/office/drawing/2014/main" id="{BC772F77-CC0E-B104-5C83-373BFC4C577B}"/>
              </a:ext>
            </a:extLst>
          </p:cNvPr>
          <p:cNvSpPr>
            <a:spLocks noChangeArrowheads="1"/>
          </p:cNvSpPr>
          <p:nvPr/>
        </p:nvSpPr>
        <p:spPr bwMode="auto">
          <a:xfrm>
            <a:off x="5844548" y="5621396"/>
            <a:ext cx="1800000" cy="648000"/>
          </a:xfrm>
          <a:prstGeom prst="rect">
            <a:avLst/>
          </a:prstGeom>
          <a:solidFill>
            <a:srgbClr val="549E39"/>
          </a:solidFill>
          <a:ln w="9525">
            <a:noFill/>
            <a:miter lim="800000"/>
            <a:headEnd/>
            <a:tailEnd/>
          </a:ln>
        </p:spPr>
        <p:txBody>
          <a:bodyPr wrap="none" anchor="ctr"/>
          <a:lstStyle>
            <a:lvl1pPr algn="l"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eaLnBrk="1" fontAlgn="auto" latinLnBrk="0" hangingPunct="1">
              <a:lnSpc>
                <a:spcPct val="130000"/>
              </a:lnSpc>
              <a:spcBef>
                <a:spcPct val="0"/>
              </a:spcBef>
              <a:spcAft>
                <a:spcPts val="0"/>
              </a:spcAft>
              <a:buClrTx/>
              <a:buSzTx/>
              <a:buFontTx/>
              <a:buNone/>
              <a:tabLst/>
              <a:defRPr/>
            </a:pPr>
            <a:r>
              <a:rPr kumimoji="1" lang="ja-JP" altLang="en-US" sz="1200" b="0" i="0" u="none" strike="noStrike" kern="0" cap="none" spc="0" normalizeH="0" baseline="0" noProof="0" dirty="0">
                <a:ln>
                  <a:noFill/>
                </a:ln>
                <a:solidFill>
                  <a:prstClr val="white"/>
                </a:solidFill>
                <a:effectLst/>
                <a:uLnTx/>
                <a:uFillTx/>
                <a:latin typeface="HG丸ｺﾞｼｯｸM-PRO" panose="020F0600000000000000" pitchFamily="50" charset="-128"/>
                <a:ea typeface="HG丸ｺﾞｼｯｸM-PRO" panose="020F0600000000000000" pitchFamily="50" charset="-128"/>
              </a:rPr>
              <a:t>交付対象計画の決定</a:t>
            </a:r>
          </a:p>
          <a:p>
            <a:pPr marL="0" marR="0" lvl="0" indent="0" algn="ctr" defTabSz="914400" eaLnBrk="1" fontAlgn="auto" latinLnBrk="0" hangingPunct="1">
              <a:lnSpc>
                <a:spcPct val="130000"/>
              </a:lnSpc>
              <a:spcBef>
                <a:spcPct val="0"/>
              </a:spcBef>
              <a:spcAft>
                <a:spcPts val="0"/>
              </a:spcAft>
              <a:buClrTx/>
              <a:buSzTx/>
              <a:buFontTx/>
              <a:buNone/>
              <a:tabLst/>
              <a:defRPr/>
            </a:pPr>
            <a:r>
              <a:rPr kumimoji="1" lang="ja-JP" altLang="en-US" sz="1200" b="0" i="0" u="none" strike="noStrike" kern="0" cap="none" spc="0" normalizeH="0" baseline="0" noProof="0" dirty="0">
                <a:ln>
                  <a:noFill/>
                </a:ln>
                <a:solidFill>
                  <a:prstClr val="white"/>
                </a:solidFill>
                <a:effectLst/>
                <a:uLnTx/>
                <a:uFillTx/>
                <a:latin typeface="HG丸ｺﾞｼｯｸM-PRO" panose="020F0600000000000000" pitchFamily="50" charset="-128"/>
                <a:ea typeface="HG丸ｺﾞｼｯｸM-PRO" panose="020F0600000000000000" pitchFamily="50" charset="-128"/>
              </a:rPr>
              <a:t>予算の割当</a:t>
            </a:r>
          </a:p>
        </p:txBody>
      </p:sp>
      <p:sp>
        <p:nvSpPr>
          <p:cNvPr id="15" name="Rectangle 22">
            <a:extLst>
              <a:ext uri="{FF2B5EF4-FFF2-40B4-BE49-F238E27FC236}">
                <a16:creationId xmlns:a16="http://schemas.microsoft.com/office/drawing/2014/main" id="{1349A80C-D17E-2651-FB05-3A3FEF3D17F0}"/>
              </a:ext>
            </a:extLst>
          </p:cNvPr>
          <p:cNvSpPr>
            <a:spLocks noChangeArrowheads="1"/>
          </p:cNvSpPr>
          <p:nvPr/>
        </p:nvSpPr>
        <p:spPr bwMode="auto">
          <a:xfrm>
            <a:off x="3036480" y="5621396"/>
            <a:ext cx="1800000" cy="648000"/>
          </a:xfrm>
          <a:prstGeom prst="rect">
            <a:avLst/>
          </a:prstGeom>
          <a:solidFill>
            <a:srgbClr val="0989B1"/>
          </a:solidFill>
          <a:ln w="9525">
            <a:noFill/>
            <a:miter lim="800000"/>
            <a:headEnd/>
            <a:tailEnd/>
          </a:ln>
        </p:spPr>
        <p:txBody>
          <a:bodyPr wrap="none" anchor="ctr"/>
          <a:lstStyle/>
          <a:p>
            <a:pPr marL="0" marR="0" lvl="0" indent="0" algn="ctr" defTabSz="914400" eaLnBrk="1" fontAlgn="auto" latinLnBrk="0" hangingPunct="1">
              <a:lnSpc>
                <a:spcPct val="13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white"/>
                </a:solidFill>
                <a:effectLst/>
                <a:uLnTx/>
                <a:uFillTx/>
                <a:latin typeface="HG丸ｺﾞｼｯｸM-PRO" panose="020F0600000000000000" pitchFamily="50" charset="-128"/>
                <a:ea typeface="HG丸ｺﾞｼｯｸM-PRO" panose="020F0600000000000000" pitchFamily="50" charset="-128"/>
              </a:rPr>
              <a:t>計画主体から</a:t>
            </a:r>
          </a:p>
          <a:p>
            <a:pPr marL="0" marR="0" lvl="0" indent="0" algn="ctr" defTabSz="914400" eaLnBrk="1" fontAlgn="auto" latinLnBrk="0" hangingPunct="1">
              <a:lnSpc>
                <a:spcPct val="13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white"/>
                </a:solidFill>
                <a:effectLst/>
                <a:uLnTx/>
                <a:uFillTx/>
                <a:latin typeface="HG丸ｺﾞｼｯｸM-PRO" panose="020F0600000000000000" pitchFamily="50" charset="-128"/>
                <a:ea typeface="HG丸ｺﾞｼｯｸM-PRO" panose="020F0600000000000000" pitchFamily="50" charset="-128"/>
              </a:rPr>
              <a:t>各事業主体に配分</a:t>
            </a:r>
          </a:p>
        </p:txBody>
      </p:sp>
      <p:grpSp>
        <p:nvGrpSpPr>
          <p:cNvPr id="16" name="グループ化 15">
            <a:extLst>
              <a:ext uri="{FF2B5EF4-FFF2-40B4-BE49-F238E27FC236}">
                <a16:creationId xmlns:a16="http://schemas.microsoft.com/office/drawing/2014/main" id="{AC2B2408-EF94-1C8A-7C3A-0131B4777764}"/>
              </a:ext>
            </a:extLst>
          </p:cNvPr>
          <p:cNvGrpSpPr/>
          <p:nvPr/>
        </p:nvGrpSpPr>
        <p:grpSpPr>
          <a:xfrm>
            <a:off x="5844548" y="4113076"/>
            <a:ext cx="2340344" cy="1198134"/>
            <a:chOff x="4905133" y="4193778"/>
            <a:chExt cx="2340344" cy="1198134"/>
          </a:xfrm>
        </p:grpSpPr>
        <p:sp>
          <p:nvSpPr>
            <p:cNvPr id="17" name="Text Box 31">
              <a:extLst>
                <a:ext uri="{FF2B5EF4-FFF2-40B4-BE49-F238E27FC236}">
                  <a16:creationId xmlns:a16="http://schemas.microsoft.com/office/drawing/2014/main" id="{377441A5-D773-E56D-B38F-3B516E7A37CD}"/>
                </a:ext>
              </a:extLst>
            </p:cNvPr>
            <p:cNvSpPr txBox="1">
              <a:spLocks noChangeArrowheads="1"/>
            </p:cNvSpPr>
            <p:nvPr/>
          </p:nvSpPr>
          <p:spPr bwMode="auto">
            <a:xfrm>
              <a:off x="5917978" y="4679034"/>
              <a:ext cx="1327499" cy="712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36000" rIns="0" bIns="36000">
              <a:spAutoFit/>
            </a:bodyPr>
            <a:lstStyle>
              <a:lvl1pPr algn="l"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171450" marR="0" lvl="0" indent="-171450" algn="l" defTabSz="914400" eaLnBrk="1" fontAlgn="auto" latinLnBrk="0" hangingPunct="1">
                <a:lnSpc>
                  <a:spcPct val="130000"/>
                </a:lnSpc>
                <a:spcBef>
                  <a:spcPct val="0"/>
                </a:spcBef>
                <a:spcAft>
                  <a:spcPts val="0"/>
                </a:spcAft>
                <a:buClrTx/>
                <a:buSzPct val="90000"/>
                <a:buFont typeface="Wingdings" panose="05000000000000000000" pitchFamily="2" charset="2"/>
                <a:buChar char="ü"/>
                <a:tabLst/>
                <a:defRPr/>
              </a:pPr>
              <a:r>
                <a:rPr kumimoji="1" lang="ja-JP" altLang="en-US" sz="800" b="0" i="0" u="none" strike="noStrike" kern="0" cap="none" spc="0" normalizeH="0" baseline="0" noProof="0" dirty="0">
                  <a:ln>
                    <a:noFill/>
                  </a:ln>
                  <a:solidFill>
                    <a:srgbClr val="549E39">
                      <a:lumMod val="50000"/>
                    </a:srgbClr>
                  </a:solidFill>
                  <a:effectLst/>
                  <a:uLnTx/>
                  <a:uFillTx/>
                  <a:latin typeface="HG丸ｺﾞｼｯｸM-PRO" panose="020F0600000000000000" pitchFamily="50" charset="-128"/>
                  <a:ea typeface="HG丸ｺﾞｼｯｸM-PRO" panose="020F0600000000000000" pitchFamily="50" charset="-128"/>
                </a:rPr>
                <a:t>活性化計画の目標</a:t>
              </a:r>
              <a:endParaRPr kumimoji="1" lang="en-US" altLang="ja-JP" sz="800" b="0" i="0" u="none" strike="noStrike" kern="0" cap="none" spc="0" normalizeH="0" baseline="0" noProof="0" dirty="0">
                <a:ln>
                  <a:noFill/>
                </a:ln>
                <a:solidFill>
                  <a:srgbClr val="549E39">
                    <a:lumMod val="50000"/>
                  </a:srgbClr>
                </a:solidFill>
                <a:effectLst/>
                <a:uLnTx/>
                <a:uFillTx/>
                <a:latin typeface="HG丸ｺﾞｼｯｸM-PRO" panose="020F0600000000000000" pitchFamily="50" charset="-128"/>
                <a:ea typeface="HG丸ｺﾞｼｯｸM-PRO" panose="020F0600000000000000" pitchFamily="50" charset="-128"/>
              </a:endParaRPr>
            </a:p>
            <a:p>
              <a:pPr marL="171450" marR="0" lvl="0" indent="-171450" algn="l" defTabSz="914400" eaLnBrk="1" fontAlgn="auto" latinLnBrk="0" hangingPunct="1">
                <a:lnSpc>
                  <a:spcPct val="130000"/>
                </a:lnSpc>
                <a:spcBef>
                  <a:spcPct val="0"/>
                </a:spcBef>
                <a:spcAft>
                  <a:spcPts val="0"/>
                </a:spcAft>
                <a:buClrTx/>
                <a:buSzPct val="90000"/>
                <a:buFont typeface="Wingdings" panose="05000000000000000000" pitchFamily="2" charset="2"/>
                <a:buChar char="ü"/>
                <a:tabLst/>
                <a:defRPr/>
              </a:pPr>
              <a:r>
                <a:rPr kumimoji="1" lang="ja-JP" altLang="en-US" sz="800" b="0" i="0" u="none" strike="noStrike" kern="0" cap="none" spc="0" normalizeH="0" baseline="0" noProof="0" dirty="0">
                  <a:ln>
                    <a:noFill/>
                  </a:ln>
                  <a:solidFill>
                    <a:srgbClr val="549E39">
                      <a:lumMod val="50000"/>
                    </a:srgbClr>
                  </a:solidFill>
                  <a:effectLst/>
                  <a:uLnTx/>
                  <a:uFillTx/>
                  <a:latin typeface="HG丸ｺﾞｼｯｸM-PRO" panose="020F0600000000000000" pitchFamily="50" charset="-128"/>
                  <a:ea typeface="HG丸ｺﾞｼｯｸM-PRO" panose="020F0600000000000000" pitchFamily="50" charset="-128"/>
                </a:rPr>
                <a:t>事業活用活性化計画目標</a:t>
              </a:r>
            </a:p>
            <a:p>
              <a:pPr marL="171450" marR="0" lvl="0" indent="-171450" algn="l" defTabSz="914400" eaLnBrk="1" fontAlgn="auto" latinLnBrk="0" hangingPunct="1">
                <a:lnSpc>
                  <a:spcPct val="130000"/>
                </a:lnSpc>
                <a:spcBef>
                  <a:spcPct val="0"/>
                </a:spcBef>
                <a:spcAft>
                  <a:spcPts val="0"/>
                </a:spcAft>
                <a:buClrTx/>
                <a:buSzPct val="90000"/>
                <a:buFont typeface="Wingdings" panose="05000000000000000000" pitchFamily="2" charset="2"/>
                <a:buChar char="ü"/>
                <a:tabLst/>
                <a:defRPr/>
              </a:pPr>
              <a:r>
                <a:rPr kumimoji="1" lang="ja-JP" altLang="en-US" sz="800" b="0" i="0" u="none" strike="noStrike" kern="0" cap="none" spc="0" normalizeH="0" baseline="0" noProof="0" dirty="0">
                  <a:ln>
                    <a:noFill/>
                  </a:ln>
                  <a:solidFill>
                    <a:srgbClr val="549E39">
                      <a:lumMod val="50000"/>
                    </a:srgbClr>
                  </a:solidFill>
                  <a:effectLst/>
                  <a:uLnTx/>
                  <a:uFillTx/>
                  <a:latin typeface="HG丸ｺﾞｼｯｸM-PRO" panose="020F0600000000000000" pitchFamily="50" charset="-128"/>
                  <a:ea typeface="HG丸ｺﾞｼｯｸM-PRO" panose="020F0600000000000000" pitchFamily="50" charset="-128"/>
                </a:rPr>
                <a:t>目標と事業内容関連性等</a:t>
              </a:r>
              <a:endParaRPr kumimoji="1" lang="en-US" altLang="ja-JP" sz="800" b="0" i="0" u="none" strike="noStrike" kern="0" cap="none" spc="0" normalizeH="0" baseline="0" noProof="0" dirty="0">
                <a:ln>
                  <a:noFill/>
                </a:ln>
                <a:solidFill>
                  <a:srgbClr val="549E39">
                    <a:lumMod val="50000"/>
                  </a:srgbClr>
                </a:solidFill>
                <a:effectLst/>
                <a:uLnTx/>
                <a:uFillTx/>
                <a:latin typeface="HG丸ｺﾞｼｯｸM-PRO" panose="020F0600000000000000" pitchFamily="50" charset="-128"/>
                <a:ea typeface="HG丸ｺﾞｼｯｸM-PRO" panose="020F0600000000000000" pitchFamily="50" charset="-128"/>
              </a:endParaRPr>
            </a:p>
            <a:p>
              <a:pPr marL="171450" marR="0" lvl="0" indent="-171450" algn="l" defTabSz="914400" eaLnBrk="1" fontAlgn="auto" latinLnBrk="0" hangingPunct="1">
                <a:lnSpc>
                  <a:spcPct val="130000"/>
                </a:lnSpc>
                <a:spcBef>
                  <a:spcPct val="0"/>
                </a:spcBef>
                <a:spcAft>
                  <a:spcPts val="0"/>
                </a:spcAft>
                <a:buClrTx/>
                <a:buSzPct val="90000"/>
                <a:buFont typeface="Wingdings" panose="05000000000000000000" pitchFamily="2" charset="2"/>
                <a:buChar char="ü"/>
                <a:tabLst/>
                <a:defRPr/>
              </a:pPr>
              <a:r>
                <a:rPr kumimoji="1" lang="ja-JP" altLang="en-US" sz="800" b="0" i="0" u="none" strike="noStrike" kern="0" cap="none" spc="0" normalizeH="0" baseline="0" noProof="0" dirty="0">
                  <a:ln>
                    <a:noFill/>
                  </a:ln>
                  <a:solidFill>
                    <a:srgbClr val="549E39">
                      <a:lumMod val="50000"/>
                    </a:srgbClr>
                  </a:solidFill>
                  <a:effectLst/>
                  <a:uLnTx/>
                  <a:uFillTx/>
                  <a:latin typeface="HG丸ｺﾞｼｯｸM-PRO" panose="020F0600000000000000" pitchFamily="50" charset="-128"/>
                  <a:ea typeface="HG丸ｺﾞｼｯｸM-PRO" panose="020F0600000000000000" pitchFamily="50" charset="-128"/>
                </a:rPr>
                <a:t>事前点検シート</a:t>
              </a:r>
            </a:p>
          </p:txBody>
        </p:sp>
        <p:sp>
          <p:nvSpPr>
            <p:cNvPr id="18" name="Rectangle 37">
              <a:extLst>
                <a:ext uri="{FF2B5EF4-FFF2-40B4-BE49-F238E27FC236}">
                  <a16:creationId xmlns:a16="http://schemas.microsoft.com/office/drawing/2014/main" id="{F3476E7F-40A8-16C6-72E7-825138AA6DAA}"/>
                </a:ext>
              </a:extLst>
            </p:cNvPr>
            <p:cNvSpPr>
              <a:spLocks noChangeArrowheads="1"/>
            </p:cNvSpPr>
            <p:nvPr/>
          </p:nvSpPr>
          <p:spPr bwMode="auto">
            <a:xfrm>
              <a:off x="4905133" y="4193778"/>
              <a:ext cx="1800000" cy="432000"/>
            </a:xfrm>
            <a:prstGeom prst="rect">
              <a:avLst/>
            </a:prstGeom>
            <a:solidFill>
              <a:srgbClr val="549E39"/>
            </a:solidFill>
            <a:ln w="9525">
              <a:noFill/>
              <a:miter lim="800000"/>
              <a:headEnd/>
              <a:tailEnd/>
            </a:ln>
          </p:spPr>
          <p:txBody>
            <a:bodyPr wrap="none" anchor="ctr"/>
            <a:lstStyle/>
            <a:p>
              <a:pPr marL="0" marR="0" lvl="0" indent="0" algn="ctr" defTabSz="914400" eaLnBrk="1" fontAlgn="auto" latinLnBrk="0" hangingPunct="1">
                <a:lnSpc>
                  <a:spcPct val="13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white"/>
                  </a:solidFill>
                  <a:effectLst/>
                  <a:uLnTx/>
                  <a:uFillTx/>
                  <a:latin typeface="HG丸ｺﾞｼｯｸM-PRO" panose="020F0600000000000000" pitchFamily="50" charset="-128"/>
                  <a:ea typeface="HG丸ｺﾞｼｯｸM-PRO" panose="020F0600000000000000" pitchFamily="50" charset="-128"/>
                </a:rPr>
                <a:t>活性化計画等の審査</a:t>
              </a:r>
            </a:p>
          </p:txBody>
        </p:sp>
      </p:grpSp>
      <p:cxnSp>
        <p:nvCxnSpPr>
          <p:cNvPr id="19" name="カギ線コネクタ 4">
            <a:extLst>
              <a:ext uri="{FF2B5EF4-FFF2-40B4-BE49-F238E27FC236}">
                <a16:creationId xmlns:a16="http://schemas.microsoft.com/office/drawing/2014/main" id="{B5DEAD35-6DB1-7719-34DC-FEBFF64B7009}"/>
              </a:ext>
            </a:extLst>
          </p:cNvPr>
          <p:cNvCxnSpPr>
            <a:stCxn id="8" idx="2"/>
          </p:cNvCxnSpPr>
          <p:nvPr/>
        </p:nvCxnSpPr>
        <p:spPr bwMode="auto">
          <a:xfrm rot="16200000" flipH="1">
            <a:off x="2498248" y="1515472"/>
            <a:ext cx="347088" cy="729496"/>
          </a:xfrm>
          <a:prstGeom prst="bentConnector2">
            <a:avLst/>
          </a:prstGeom>
          <a:noFill/>
          <a:ln w="76200" cap="flat" cmpd="sng" algn="ctr">
            <a:solidFill>
              <a:srgbClr val="0989B1"/>
            </a:solidFill>
            <a:prstDash val="solid"/>
            <a:round/>
            <a:headEnd type="none" w="med" len="med"/>
            <a:tailEnd type="arrow" w="med" len="sm"/>
          </a:ln>
          <a:effectLst/>
        </p:spPr>
      </p:cxnSp>
      <p:cxnSp>
        <p:nvCxnSpPr>
          <p:cNvPr id="20" name="カギ線コネクタ 54">
            <a:extLst>
              <a:ext uri="{FF2B5EF4-FFF2-40B4-BE49-F238E27FC236}">
                <a16:creationId xmlns:a16="http://schemas.microsoft.com/office/drawing/2014/main" id="{E76BA8C5-514A-E410-7B17-BBDD5A1D88D5}"/>
              </a:ext>
            </a:extLst>
          </p:cNvPr>
          <p:cNvCxnSpPr>
            <a:stCxn id="10" idx="2"/>
            <a:endCxn id="7" idx="3"/>
          </p:cNvCxnSpPr>
          <p:nvPr/>
        </p:nvCxnSpPr>
        <p:spPr bwMode="auto">
          <a:xfrm rot="5400000">
            <a:off x="5646470" y="962746"/>
            <a:ext cx="288088" cy="1908068"/>
          </a:xfrm>
          <a:prstGeom prst="bentConnector2">
            <a:avLst/>
          </a:prstGeom>
          <a:noFill/>
          <a:ln w="76200" cap="flat" cmpd="sng" algn="ctr">
            <a:solidFill>
              <a:srgbClr val="549E39"/>
            </a:solidFill>
            <a:prstDash val="solid"/>
            <a:round/>
            <a:headEnd type="none" w="med" len="med"/>
            <a:tailEnd type="arrow" w="med" len="sm"/>
          </a:ln>
          <a:effectLst/>
        </p:spPr>
      </p:cxnSp>
      <p:sp>
        <p:nvSpPr>
          <p:cNvPr id="21" name="Line 18">
            <a:extLst>
              <a:ext uri="{FF2B5EF4-FFF2-40B4-BE49-F238E27FC236}">
                <a16:creationId xmlns:a16="http://schemas.microsoft.com/office/drawing/2014/main" id="{A4AD5179-6C42-C9EC-EFB5-520FD32EAFD2}"/>
              </a:ext>
            </a:extLst>
          </p:cNvPr>
          <p:cNvSpPr>
            <a:spLocks noChangeShapeType="1"/>
          </p:cNvSpPr>
          <p:nvPr/>
        </p:nvSpPr>
        <p:spPr bwMode="auto">
          <a:xfrm flipV="1">
            <a:off x="4836480" y="3248980"/>
            <a:ext cx="1008068" cy="0"/>
          </a:xfrm>
          <a:prstGeom prst="line">
            <a:avLst/>
          </a:prstGeom>
          <a:noFill/>
          <a:ln w="76200" cap="rnd">
            <a:solidFill>
              <a:srgbClr val="0989B1"/>
            </a:solidFill>
            <a:prstDash val="solid"/>
            <a:round/>
            <a:headEnd/>
            <a:tailEnd type="arrow" w="med" len="sm"/>
          </a:ln>
          <a:extLst>
            <a:ext uri="{909E8E84-426E-40DD-AFC4-6F175D3DCCD1}">
              <a14:hiddenFill xmlns:a14="http://schemas.microsoft.com/office/drawing/2010/main">
                <a:noFill/>
              </a14:hiddenFill>
            </a:ext>
          </a:extLst>
        </p:spPr>
        <p:txBody>
          <a:bodyPr/>
          <a:lstStyle/>
          <a:p>
            <a:pPr marL="0" marR="0" lvl="0" indent="0" algn="ctr" defTabSz="914400" eaLnBrk="1" fontAlgn="auto" latinLnBrk="0" hangingPunct="1">
              <a:lnSpc>
                <a:spcPct val="130000"/>
              </a:lnSpc>
              <a:spcBef>
                <a:spcPts val="0"/>
              </a:spcBef>
              <a:spcAft>
                <a:spcPts val="0"/>
              </a:spcAft>
              <a:buClrTx/>
              <a:buSzTx/>
              <a:buFontTx/>
              <a:buNone/>
              <a:tabLst/>
              <a:defRPr/>
            </a:pPr>
            <a:endParaRPr kumimoji="0" lang="ja-JP" altLang="en-US" sz="1306" b="0" i="0" u="none" strike="noStrike" kern="0" cap="none" spc="0" normalizeH="0" baseline="0" noProof="0">
              <a:ln>
                <a:noFill/>
              </a:ln>
              <a:solidFill>
                <a:srgbClr val="000000"/>
              </a:solidFill>
              <a:effectLst/>
              <a:uLnTx/>
              <a:uFillTx/>
              <a:latin typeface="ＭＳ ゴシック" panose="020B0609070205080204" pitchFamily="49" charset="-128"/>
              <a:ea typeface="ＭＳ ゴシック" panose="020B0609070205080204" pitchFamily="49" charset="-128"/>
            </a:endParaRPr>
          </a:p>
        </p:txBody>
      </p:sp>
      <p:sp>
        <p:nvSpPr>
          <p:cNvPr id="22" name="Line 18">
            <a:extLst>
              <a:ext uri="{FF2B5EF4-FFF2-40B4-BE49-F238E27FC236}">
                <a16:creationId xmlns:a16="http://schemas.microsoft.com/office/drawing/2014/main" id="{BA253A96-DA0D-CD80-502B-87DE49CD30E6}"/>
              </a:ext>
            </a:extLst>
          </p:cNvPr>
          <p:cNvSpPr>
            <a:spLocks noChangeShapeType="1"/>
          </p:cNvSpPr>
          <p:nvPr/>
        </p:nvSpPr>
        <p:spPr bwMode="auto">
          <a:xfrm>
            <a:off x="6744548" y="3572959"/>
            <a:ext cx="0" cy="540117"/>
          </a:xfrm>
          <a:prstGeom prst="line">
            <a:avLst/>
          </a:prstGeom>
          <a:noFill/>
          <a:ln w="50800" cap="rnd">
            <a:solidFill>
              <a:srgbClr val="549E39"/>
            </a:solidFill>
            <a:prstDash val="sysDot"/>
            <a:round/>
            <a:headEnd/>
            <a:tailEnd type="arrow" w="med" len="sm"/>
          </a:ln>
          <a:extLst>
            <a:ext uri="{909E8E84-426E-40DD-AFC4-6F175D3DCCD1}">
              <a14:hiddenFill xmlns:a14="http://schemas.microsoft.com/office/drawing/2010/main">
                <a:noFill/>
              </a14:hiddenFill>
            </a:ext>
          </a:extLst>
        </p:spPr>
        <p:txBody>
          <a:bodyPr/>
          <a:lstStyle/>
          <a:p>
            <a:pPr marL="0" marR="0" lvl="0" indent="0" algn="ctr" defTabSz="914400" eaLnBrk="1" fontAlgn="auto" latinLnBrk="0" hangingPunct="1">
              <a:lnSpc>
                <a:spcPct val="130000"/>
              </a:lnSpc>
              <a:spcBef>
                <a:spcPts val="0"/>
              </a:spcBef>
              <a:spcAft>
                <a:spcPts val="0"/>
              </a:spcAft>
              <a:buClrTx/>
              <a:buSzTx/>
              <a:buFontTx/>
              <a:buNone/>
              <a:tabLst/>
              <a:defRPr/>
            </a:pPr>
            <a:endParaRPr kumimoji="0" lang="ja-JP" altLang="en-US" sz="1306" b="0" i="0" u="none" strike="noStrike" kern="0" cap="none" spc="0" normalizeH="0" baseline="0" noProof="0">
              <a:ln>
                <a:noFill/>
              </a:ln>
              <a:solidFill>
                <a:srgbClr val="000000"/>
              </a:solidFill>
              <a:effectLst/>
              <a:uLnTx/>
              <a:uFillTx/>
              <a:latin typeface="ＭＳ ゴシック" panose="020B0609070205080204" pitchFamily="49" charset="-128"/>
              <a:ea typeface="ＭＳ ゴシック" panose="020B0609070205080204" pitchFamily="49" charset="-128"/>
            </a:endParaRPr>
          </a:p>
        </p:txBody>
      </p:sp>
      <p:sp>
        <p:nvSpPr>
          <p:cNvPr id="23" name="Line 18">
            <a:extLst>
              <a:ext uri="{FF2B5EF4-FFF2-40B4-BE49-F238E27FC236}">
                <a16:creationId xmlns:a16="http://schemas.microsoft.com/office/drawing/2014/main" id="{512AE7E0-3F1E-A3E9-AA8C-2BB5A4F859EF}"/>
              </a:ext>
            </a:extLst>
          </p:cNvPr>
          <p:cNvSpPr>
            <a:spLocks noChangeShapeType="1"/>
          </p:cNvSpPr>
          <p:nvPr/>
        </p:nvSpPr>
        <p:spPr bwMode="auto">
          <a:xfrm>
            <a:off x="6744548" y="4552479"/>
            <a:ext cx="0" cy="1068917"/>
          </a:xfrm>
          <a:prstGeom prst="line">
            <a:avLst/>
          </a:prstGeom>
          <a:noFill/>
          <a:ln w="50800" cap="rnd">
            <a:solidFill>
              <a:srgbClr val="549E39"/>
            </a:solidFill>
            <a:prstDash val="sysDot"/>
            <a:round/>
            <a:headEnd/>
            <a:tailEnd type="arrow" w="med" len="sm"/>
          </a:ln>
          <a:extLst>
            <a:ext uri="{909E8E84-426E-40DD-AFC4-6F175D3DCCD1}">
              <a14:hiddenFill xmlns:a14="http://schemas.microsoft.com/office/drawing/2010/main">
                <a:noFill/>
              </a14:hiddenFill>
            </a:ext>
          </a:extLst>
        </p:spPr>
        <p:txBody>
          <a:bodyPr/>
          <a:lstStyle/>
          <a:p>
            <a:pPr marL="0" marR="0" lvl="0" indent="0" algn="ctr" defTabSz="914400" eaLnBrk="1" fontAlgn="auto" latinLnBrk="0" hangingPunct="1">
              <a:lnSpc>
                <a:spcPct val="130000"/>
              </a:lnSpc>
              <a:spcBef>
                <a:spcPts val="0"/>
              </a:spcBef>
              <a:spcAft>
                <a:spcPts val="0"/>
              </a:spcAft>
              <a:buClrTx/>
              <a:buSzTx/>
              <a:buFontTx/>
              <a:buNone/>
              <a:tabLst/>
              <a:defRPr/>
            </a:pPr>
            <a:endParaRPr kumimoji="0" lang="ja-JP" altLang="en-US" sz="1306" b="0" i="0" u="none" strike="noStrike" kern="0" cap="none" spc="0" normalizeH="0" baseline="0" noProof="0">
              <a:ln>
                <a:noFill/>
              </a:ln>
              <a:solidFill>
                <a:srgbClr val="000000"/>
              </a:solidFill>
              <a:effectLst/>
              <a:uLnTx/>
              <a:uFillTx/>
              <a:latin typeface="ＭＳ ゴシック" panose="020B0609070205080204" pitchFamily="49" charset="-128"/>
              <a:ea typeface="ＭＳ ゴシック" panose="020B0609070205080204" pitchFamily="49" charset="-128"/>
            </a:endParaRPr>
          </a:p>
        </p:txBody>
      </p:sp>
      <p:sp>
        <p:nvSpPr>
          <p:cNvPr id="24" name="Line 18">
            <a:extLst>
              <a:ext uri="{FF2B5EF4-FFF2-40B4-BE49-F238E27FC236}">
                <a16:creationId xmlns:a16="http://schemas.microsoft.com/office/drawing/2014/main" id="{C05F3934-C6AF-54DA-0150-7C18F143548D}"/>
              </a:ext>
            </a:extLst>
          </p:cNvPr>
          <p:cNvSpPr>
            <a:spLocks noChangeShapeType="1"/>
          </p:cNvSpPr>
          <p:nvPr/>
        </p:nvSpPr>
        <p:spPr bwMode="auto">
          <a:xfrm flipV="1">
            <a:off x="4836480" y="5986115"/>
            <a:ext cx="1017417" cy="1"/>
          </a:xfrm>
          <a:prstGeom prst="line">
            <a:avLst/>
          </a:prstGeom>
          <a:noFill/>
          <a:ln w="76200" cap="rnd">
            <a:solidFill>
              <a:srgbClr val="549E39"/>
            </a:solidFill>
            <a:prstDash val="solid"/>
            <a:round/>
            <a:headEnd type="arrow" w="med" len="sm"/>
            <a:tailEnd type="none" w="med" len="sm"/>
          </a:ln>
          <a:extLst>
            <a:ext uri="{909E8E84-426E-40DD-AFC4-6F175D3DCCD1}">
              <a14:hiddenFill xmlns:a14="http://schemas.microsoft.com/office/drawing/2010/main">
                <a:noFill/>
              </a14:hiddenFill>
            </a:ext>
          </a:extLst>
        </p:spPr>
        <p:txBody>
          <a:bodyPr/>
          <a:lstStyle/>
          <a:p>
            <a:pPr marL="0" marR="0" lvl="0" indent="0" algn="ctr" defTabSz="914400" eaLnBrk="1" fontAlgn="auto" latinLnBrk="0" hangingPunct="1">
              <a:lnSpc>
                <a:spcPct val="130000"/>
              </a:lnSpc>
              <a:spcBef>
                <a:spcPts val="0"/>
              </a:spcBef>
              <a:spcAft>
                <a:spcPts val="0"/>
              </a:spcAft>
              <a:buClrTx/>
              <a:buSzTx/>
              <a:buFontTx/>
              <a:buNone/>
              <a:tabLst/>
              <a:defRPr/>
            </a:pPr>
            <a:endParaRPr kumimoji="0" lang="ja-JP" altLang="en-US" sz="1306" b="0" i="0" u="none" strike="noStrike" kern="0" cap="none" spc="0" normalizeH="0" baseline="0" noProof="0">
              <a:ln>
                <a:noFill/>
              </a:ln>
              <a:solidFill>
                <a:srgbClr val="000000"/>
              </a:solidFill>
              <a:effectLst/>
              <a:uLnTx/>
              <a:uFillTx/>
              <a:latin typeface="ＭＳ ゴシック" panose="020B0609070205080204" pitchFamily="49" charset="-128"/>
              <a:ea typeface="ＭＳ ゴシック" panose="020B0609070205080204" pitchFamily="49" charset="-128"/>
            </a:endParaRPr>
          </a:p>
        </p:txBody>
      </p:sp>
      <p:sp>
        <p:nvSpPr>
          <p:cNvPr id="25" name="Text Box 31">
            <a:extLst>
              <a:ext uri="{FF2B5EF4-FFF2-40B4-BE49-F238E27FC236}">
                <a16:creationId xmlns:a16="http://schemas.microsoft.com/office/drawing/2014/main" id="{A07D40DB-644D-260A-756F-8780BF9D463C}"/>
              </a:ext>
            </a:extLst>
          </p:cNvPr>
          <p:cNvSpPr txBox="1">
            <a:spLocks noChangeArrowheads="1"/>
          </p:cNvSpPr>
          <p:nvPr/>
        </p:nvSpPr>
        <p:spPr bwMode="auto">
          <a:xfrm>
            <a:off x="4773257" y="2844443"/>
            <a:ext cx="95410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30000"/>
              </a:lnSpc>
              <a:spcBef>
                <a:spcPct val="0"/>
              </a:spcBef>
              <a:buFontTx/>
              <a:buNone/>
            </a:pPr>
            <a:r>
              <a:rPr lang="ja-JP" altLang="en-US" sz="1000" dirty="0">
                <a:solidFill>
                  <a:prstClr val="black"/>
                </a:solidFill>
                <a:latin typeface="HG丸ｺﾞｼｯｸM-PRO" panose="020F0600000000000000" pitchFamily="50" charset="-128"/>
                <a:ea typeface="HG丸ｺﾞｼｯｸM-PRO" panose="020F0600000000000000" pitchFamily="50" charset="-128"/>
              </a:rPr>
              <a:t>地方農政局長</a:t>
            </a:r>
            <a:endParaRPr lang="en-US" altLang="ja-JP" sz="1000" dirty="0">
              <a:solidFill>
                <a:prstClr val="black"/>
              </a:solidFill>
              <a:latin typeface="HG丸ｺﾞｼｯｸM-PRO" panose="020F0600000000000000" pitchFamily="50" charset="-128"/>
              <a:ea typeface="HG丸ｺﾞｼｯｸM-PRO" panose="020F0600000000000000" pitchFamily="50" charset="-128"/>
            </a:endParaRPr>
          </a:p>
          <a:p>
            <a:pPr algn="ctr" eaLnBrk="1" hangingPunct="1">
              <a:lnSpc>
                <a:spcPct val="130000"/>
              </a:lnSpc>
              <a:spcBef>
                <a:spcPct val="0"/>
              </a:spcBef>
              <a:buFontTx/>
              <a:buNone/>
            </a:pPr>
            <a:endParaRPr lang="en-US" altLang="ja-JP" sz="1000" dirty="0">
              <a:solidFill>
                <a:prstClr val="black"/>
              </a:solidFill>
              <a:latin typeface="HG丸ｺﾞｼｯｸM-PRO" panose="020F0600000000000000" pitchFamily="50" charset="-128"/>
              <a:ea typeface="HG丸ｺﾞｼｯｸM-PRO" panose="020F0600000000000000" pitchFamily="50" charset="-128"/>
            </a:endParaRPr>
          </a:p>
          <a:p>
            <a:pPr algn="ctr" eaLnBrk="1" hangingPunct="1">
              <a:lnSpc>
                <a:spcPct val="130000"/>
              </a:lnSpc>
              <a:spcBef>
                <a:spcPct val="0"/>
              </a:spcBef>
              <a:buFontTx/>
              <a:buNone/>
            </a:pPr>
            <a:r>
              <a:rPr lang="ja-JP" altLang="en-US" sz="1000" dirty="0">
                <a:solidFill>
                  <a:prstClr val="black"/>
                </a:solidFill>
                <a:latin typeface="HG丸ｺﾞｼｯｸM-PRO" panose="020F0600000000000000" pitchFamily="50" charset="-128"/>
                <a:ea typeface="HG丸ｺﾞｼｯｸM-PRO" panose="020F0600000000000000" pitchFamily="50" charset="-128"/>
              </a:rPr>
              <a:t>経由</a:t>
            </a:r>
          </a:p>
        </p:txBody>
      </p:sp>
      <p:sp>
        <p:nvSpPr>
          <p:cNvPr id="31" name="AutoShape 19">
            <a:extLst>
              <a:ext uri="{FF2B5EF4-FFF2-40B4-BE49-F238E27FC236}">
                <a16:creationId xmlns:a16="http://schemas.microsoft.com/office/drawing/2014/main" id="{599211A1-B5DC-FD35-102A-682812947169}"/>
              </a:ext>
            </a:extLst>
          </p:cNvPr>
          <p:cNvSpPr>
            <a:spLocks noChangeArrowheads="1"/>
          </p:cNvSpPr>
          <p:nvPr/>
        </p:nvSpPr>
        <p:spPr bwMode="auto">
          <a:xfrm>
            <a:off x="4956728" y="2299925"/>
            <a:ext cx="2424343" cy="544469"/>
          </a:xfrm>
          <a:prstGeom prst="wedgeRoundRectCallout">
            <a:avLst>
              <a:gd name="adj1" fmla="val -69517"/>
              <a:gd name="adj2" fmla="val -26749"/>
              <a:gd name="adj3" fmla="val 16667"/>
            </a:avLst>
          </a:prstGeom>
          <a:solidFill>
            <a:sysClr val="window" lastClr="FFFFFF"/>
          </a:solidFill>
          <a:ln w="9525">
            <a:solidFill>
              <a:srgbClr val="4AB5C4"/>
            </a:solidFill>
            <a:prstDash val="dash"/>
            <a:round/>
            <a:headEnd/>
            <a:tailEnd/>
          </a:ln>
        </p:spPr>
        <p:txBody>
          <a:bodyPr wrap="none" anchor="ctr"/>
          <a:lstStyle>
            <a:lvl1pPr algn="l"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eaLnBrk="1" fontAlgn="auto" latinLnBrk="0" hangingPunct="1">
              <a:lnSpc>
                <a:spcPct val="130000"/>
              </a:lnSpc>
              <a:spcBef>
                <a:spcPct val="0"/>
              </a:spcBef>
              <a:spcAft>
                <a:spcPts val="0"/>
              </a:spcAft>
              <a:buClrTx/>
              <a:buSzTx/>
              <a:buFontTx/>
              <a:buNone/>
              <a:tabLst/>
              <a:defRPr/>
            </a:pPr>
            <a:r>
              <a:rPr kumimoji="1" lang="ja-JP" altLang="en-US" sz="800" b="0" i="0" u="none" strike="noStrike" kern="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申請書類の策定には通常半年程度の時間を要し</a:t>
            </a:r>
            <a:endParaRPr kumimoji="1" lang="en-US" altLang="ja-JP" sz="800" b="0" i="0" u="none" strike="noStrike" kern="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endParaRPr>
          </a:p>
          <a:p>
            <a:pPr marL="0" marR="0" lvl="0" indent="0" algn="l" defTabSz="914400" eaLnBrk="1" fontAlgn="auto" latinLnBrk="0" hangingPunct="1">
              <a:lnSpc>
                <a:spcPct val="130000"/>
              </a:lnSpc>
              <a:spcBef>
                <a:spcPct val="0"/>
              </a:spcBef>
              <a:spcAft>
                <a:spcPts val="0"/>
              </a:spcAft>
              <a:buClrTx/>
              <a:buSzTx/>
              <a:buFontTx/>
              <a:buNone/>
              <a:tabLst/>
              <a:defRPr/>
            </a:pPr>
            <a:r>
              <a:rPr kumimoji="1" lang="ja-JP" altLang="en-US" sz="800" b="0" i="0" u="none" strike="noStrike" kern="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ますので、余裕を持って作成に着手いただくこ</a:t>
            </a:r>
            <a:endParaRPr kumimoji="1" lang="en-US" altLang="ja-JP" sz="800" b="0" i="0" u="none" strike="noStrike" kern="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endParaRPr>
          </a:p>
          <a:p>
            <a:pPr marL="0" marR="0" lvl="0" indent="0" algn="l" defTabSz="914400" eaLnBrk="1" fontAlgn="auto" latinLnBrk="0" hangingPunct="1">
              <a:lnSpc>
                <a:spcPct val="130000"/>
              </a:lnSpc>
              <a:spcBef>
                <a:spcPct val="0"/>
              </a:spcBef>
              <a:spcAft>
                <a:spcPts val="0"/>
              </a:spcAft>
              <a:buClrTx/>
              <a:buSzTx/>
              <a:buFontTx/>
              <a:buNone/>
              <a:tabLst/>
              <a:defRPr/>
            </a:pPr>
            <a:r>
              <a:rPr kumimoji="1" lang="ja-JP" altLang="en-US" sz="800" b="0" i="0" u="none" strike="noStrike" kern="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とをおすすめしています。</a:t>
            </a:r>
          </a:p>
        </p:txBody>
      </p:sp>
      <p:sp>
        <p:nvSpPr>
          <p:cNvPr id="33" name="Text Box 41">
            <a:extLst>
              <a:ext uri="{FF2B5EF4-FFF2-40B4-BE49-F238E27FC236}">
                <a16:creationId xmlns:a16="http://schemas.microsoft.com/office/drawing/2014/main" id="{39D75A5F-86EE-BB75-FF5D-13A67989A7DA}"/>
              </a:ext>
            </a:extLst>
          </p:cNvPr>
          <p:cNvSpPr txBox="1">
            <a:spLocks noChangeArrowheads="1"/>
          </p:cNvSpPr>
          <p:nvPr/>
        </p:nvSpPr>
        <p:spPr bwMode="auto">
          <a:xfrm>
            <a:off x="559588" y="6295995"/>
            <a:ext cx="1800000" cy="481069"/>
          </a:xfrm>
          <a:prstGeom prst="rect">
            <a:avLst/>
          </a:prstGeom>
          <a:solidFill>
            <a:srgbClr val="0989B1"/>
          </a:solidFill>
          <a:ln w="9525">
            <a:noFill/>
            <a:miter lim="800000"/>
            <a:headEnd/>
            <a:tailEnd/>
          </a:ln>
        </p:spPr>
        <p:txBody>
          <a:bodyPr wrap="none" anchor="ctr"/>
          <a:lstStyle>
            <a:defPPr>
              <a:defRPr lang="ja-JP"/>
            </a:defPPr>
            <a:lvl1pPr algn="l">
              <a:lnSpc>
                <a:spcPct val="130000"/>
              </a:lnSpc>
              <a:defRPr sz="1200">
                <a:solidFill>
                  <a:schemeClr val="bg1"/>
                </a:solidFill>
                <a:latin typeface="HG丸ｺﾞｼｯｸM-PRO" panose="020F0600000000000000" pitchFamily="50" charset="-128"/>
                <a:ea typeface="HG丸ｺﾞｼｯｸM-PRO" panose="020F0600000000000000" pitchFamily="50" charset="-128"/>
              </a:defRPr>
            </a:lvl1pPr>
          </a:lstStyle>
          <a:p>
            <a:pPr marL="0" marR="0" lvl="0" indent="0" algn="ctr" defTabSz="914400" eaLnBrk="1" fontAlgn="auto" latinLnBrk="0" hangingPunct="1">
              <a:lnSpc>
                <a:spcPct val="13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prstClr val="white"/>
                </a:solidFill>
                <a:effectLst/>
                <a:uLnTx/>
                <a:uFillTx/>
                <a:latin typeface="HG丸ｺﾞｼｯｸM-PRO" panose="020F0600000000000000" pitchFamily="50" charset="-128"/>
                <a:ea typeface="HG丸ｺﾞｼｯｸM-PRO" panose="020F0600000000000000" pitchFamily="50" charset="-128"/>
              </a:rPr>
              <a:t>事業の実施</a:t>
            </a:r>
          </a:p>
        </p:txBody>
      </p:sp>
      <p:sp>
        <p:nvSpPr>
          <p:cNvPr id="34" name="タイトル 2">
            <a:extLst>
              <a:ext uri="{FF2B5EF4-FFF2-40B4-BE49-F238E27FC236}">
                <a16:creationId xmlns:a16="http://schemas.microsoft.com/office/drawing/2014/main" id="{4EEF36E2-BC22-9AF7-F124-13F2EF4D2AF3}"/>
              </a:ext>
            </a:extLst>
          </p:cNvPr>
          <p:cNvSpPr txBox="1">
            <a:spLocks/>
          </p:cNvSpPr>
          <p:nvPr/>
        </p:nvSpPr>
        <p:spPr bwMode="auto">
          <a:xfrm>
            <a:off x="0" y="16477"/>
            <a:ext cx="9143999" cy="708448"/>
          </a:xfrm>
          <a:prstGeom prst="rect">
            <a:avLst/>
          </a:prstGeom>
          <a:gradFill flip="none" rotWithShape="1">
            <a:gsLst>
              <a:gs pos="0">
                <a:srgbClr val="7DB7EB"/>
              </a:gs>
              <a:gs pos="100000">
                <a:srgbClr val="0087E6"/>
              </a:gs>
              <a:gs pos="100000">
                <a:srgbClr val="005CBF">
                  <a:alpha val="59000"/>
                </a:srgbClr>
              </a:gs>
              <a:gs pos="68000">
                <a:srgbClr val="0168AB"/>
              </a:gs>
              <a:gs pos="100000">
                <a:srgbClr val="007CDC"/>
              </a:gs>
              <a:gs pos="100000">
                <a:srgbClr val="174BB3"/>
              </a:gs>
            </a:gsLst>
            <a:lin ang="0" scaled="1"/>
            <a:tileRect/>
          </a:gradFill>
          <a:ln w="9525">
            <a:noFill/>
            <a:miter lim="800000"/>
            <a:headEnd/>
            <a:tailEnd/>
          </a:ln>
          <a:extLst>
            <a:ext uri="{91240B29-F687-4F45-9708-019B960494DF}">
              <a14:hiddenLine xmlns:a14="http://schemas.microsoft.com/office/drawing/2010/main" w="9525">
                <a:solidFill>
                  <a:srgbClr val="000000"/>
                </a:solidFill>
                <a:miter lim="800000"/>
                <a:headEnd/>
                <a:tailEnd/>
              </a14:hiddenLine>
            </a:ext>
          </a:extLst>
        </p:spPr>
        <p:txBody>
          <a:bodyPr vert="horz" wrap="none" lIns="108000" tIns="0" rIns="108000" bIns="0" numCol="1" anchor="ctr" anchorCtr="0" compatLnSpc="1">
            <a:prstTxWarp prst="textNoShape">
              <a:avLst/>
            </a:prstTxWarp>
          </a:bodyPr>
          <a:lstStyle>
            <a:lvl1pPr algn="ctr" rtl="0" eaLnBrk="0" fontAlgn="base" hangingPunct="0">
              <a:spcBef>
                <a:spcPct val="0"/>
              </a:spcBef>
              <a:spcAft>
                <a:spcPct val="0"/>
              </a:spcAft>
              <a:defRPr kumimoji="1" lang="ja-JP" altLang="en-US" sz="1600" kern="1200" dirty="0">
                <a:solidFill>
                  <a:schemeClr val="bg1"/>
                </a:solidFill>
                <a:latin typeface="HG丸ｺﾞｼｯｸM-PRO" panose="020F0600000000000000" pitchFamily="50" charset="-128"/>
                <a:ea typeface="HG丸ｺﾞｼｯｸM-PRO" panose="020F0600000000000000" pitchFamily="50" charset="-128"/>
                <a:cs typeface="+mn-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marL="0" marR="0" lvl="0" indent="0" algn="ctr" defTabSz="914400" rtl="0" eaLnBrk="0" fontAlgn="base" latinLnBrk="0" hangingPunct="0">
              <a:lnSpc>
                <a:spcPct val="13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ysClr val="window" lastClr="FFFFFF"/>
                </a:solidFill>
                <a:effectLst/>
                <a:uLnTx/>
                <a:uFillTx/>
                <a:latin typeface="HG丸ｺﾞｼｯｸM-PRO" panose="020F0600000000000000" pitchFamily="50" charset="-128"/>
                <a:ea typeface="HG丸ｺﾞｼｯｸM-PRO" panose="020F0600000000000000" pitchFamily="50" charset="-128"/>
                <a:cs typeface="+mn-cs"/>
              </a:rPr>
              <a:t>「農山漁村振興交付金（農山漁村発イノベーション整備事業）</a:t>
            </a:r>
            <a:br>
              <a:rPr kumimoji="1" lang="ja-JP" altLang="en-US" sz="1600" b="0" i="0" u="none" strike="noStrike" kern="1200" cap="none" spc="0" normalizeH="0" baseline="0" noProof="0" dirty="0">
                <a:ln>
                  <a:noFill/>
                </a:ln>
                <a:solidFill>
                  <a:sysClr val="window" lastClr="FFFFFF"/>
                </a:solidFill>
                <a:effectLst/>
                <a:uLnTx/>
                <a:uFillTx/>
                <a:latin typeface="HG丸ｺﾞｼｯｸM-PRO" panose="020F0600000000000000" pitchFamily="50" charset="-128"/>
                <a:ea typeface="HG丸ｺﾞｼｯｸM-PRO" panose="020F0600000000000000" pitchFamily="50" charset="-128"/>
                <a:cs typeface="+mn-cs"/>
              </a:rPr>
            </a:br>
            <a:r>
              <a:rPr kumimoji="1" lang="en-US" altLang="ja-JP" sz="1600" b="0" i="0" u="none" strike="noStrike" kern="1200" cap="none" spc="0" normalizeH="0" baseline="0" noProof="0" dirty="0">
                <a:ln>
                  <a:noFill/>
                </a:ln>
                <a:solidFill>
                  <a:sysClr val="window" lastClr="FFFFFF"/>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1600" b="0" i="0" u="none" strike="noStrike" kern="1200" cap="none" spc="0" normalizeH="0" baseline="0" noProof="0" dirty="0">
                <a:ln>
                  <a:noFill/>
                </a:ln>
                <a:solidFill>
                  <a:sysClr val="window" lastClr="FFFFFF"/>
                </a:solidFill>
                <a:effectLst/>
                <a:uLnTx/>
                <a:uFillTx/>
                <a:latin typeface="HG丸ｺﾞｼｯｸM-PRO" panose="020F0600000000000000" pitchFamily="50" charset="-128"/>
                <a:ea typeface="HG丸ｺﾞｼｯｸM-PRO" panose="020F0600000000000000" pitchFamily="50" charset="-128"/>
                <a:cs typeface="+mn-cs"/>
              </a:rPr>
              <a:t>定住促進・交流対策型</a:t>
            </a:r>
            <a:r>
              <a:rPr kumimoji="1" lang="en-US" altLang="ja-JP" sz="1600" b="0" i="0" u="none" strike="noStrike" kern="1200" cap="none" spc="0" normalizeH="0" baseline="0" noProof="0" dirty="0">
                <a:ln>
                  <a:noFill/>
                </a:ln>
                <a:solidFill>
                  <a:sysClr val="window" lastClr="FFFFFF"/>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1600" b="0" i="0" u="none" strike="noStrike" kern="1200" cap="none" spc="0" normalizeH="0" baseline="0" noProof="0" dirty="0">
                <a:ln>
                  <a:noFill/>
                </a:ln>
                <a:solidFill>
                  <a:sysClr val="window" lastClr="FFFFFF"/>
                </a:solidFill>
                <a:effectLst/>
                <a:uLnTx/>
                <a:uFillTx/>
                <a:latin typeface="HG丸ｺﾞｼｯｸM-PRO" panose="020F0600000000000000" pitchFamily="50" charset="-128"/>
                <a:ea typeface="HG丸ｺﾞｼｯｸM-PRO" panose="020F0600000000000000" pitchFamily="50" charset="-128"/>
                <a:cs typeface="+mn-cs"/>
              </a:rPr>
              <a:t>」の交付手続</a:t>
            </a:r>
          </a:p>
        </p:txBody>
      </p:sp>
      <p:sp>
        <p:nvSpPr>
          <p:cNvPr id="35" name="テキスト ボックス 34">
            <a:extLst>
              <a:ext uri="{FF2B5EF4-FFF2-40B4-BE49-F238E27FC236}">
                <a16:creationId xmlns:a16="http://schemas.microsoft.com/office/drawing/2014/main" id="{36935301-A539-0601-4073-55D86A26FCD3}"/>
              </a:ext>
            </a:extLst>
          </p:cNvPr>
          <p:cNvSpPr txBox="1"/>
          <p:nvPr/>
        </p:nvSpPr>
        <p:spPr>
          <a:xfrm>
            <a:off x="57284" y="756119"/>
            <a:ext cx="3779520" cy="332720"/>
          </a:xfrm>
          <a:prstGeom prst="rect">
            <a:avLst/>
          </a:prstGeom>
          <a:noFill/>
        </p:spPr>
        <p:txBody>
          <a:bodyPr wrap="square">
            <a:spAutoFit/>
          </a:bodyPr>
          <a:lstStyle/>
          <a:p>
            <a:pPr algn="ctr">
              <a:lnSpc>
                <a:spcPct val="130000"/>
              </a:lnSpc>
              <a:defRPr/>
            </a:pPr>
            <a:r>
              <a:rPr lang="ja-JP" altLang="en-US" sz="1400" dirty="0">
                <a:solidFill>
                  <a:srgbClr val="000000"/>
                </a:solidFill>
                <a:latin typeface="HG丸ｺﾞｼｯｸM-PRO" panose="020F0600000000000000" pitchFamily="50" charset="-128"/>
                <a:ea typeface="HG丸ｺﾞｼｯｸM-PRO" panose="020F0600000000000000" pitchFamily="50" charset="-128"/>
              </a:rPr>
              <a:t>計画主体（都道府県・市町村）</a:t>
            </a:r>
          </a:p>
        </p:txBody>
      </p:sp>
      <p:sp>
        <p:nvSpPr>
          <p:cNvPr id="36" name="テキスト ボックス 35">
            <a:extLst>
              <a:ext uri="{FF2B5EF4-FFF2-40B4-BE49-F238E27FC236}">
                <a16:creationId xmlns:a16="http://schemas.microsoft.com/office/drawing/2014/main" id="{BEA1CD02-A7F6-5664-F91A-FA785EA912E5}"/>
              </a:ext>
            </a:extLst>
          </p:cNvPr>
          <p:cNvSpPr txBox="1"/>
          <p:nvPr/>
        </p:nvSpPr>
        <p:spPr>
          <a:xfrm>
            <a:off x="5312976" y="719967"/>
            <a:ext cx="2681456" cy="332720"/>
          </a:xfrm>
          <a:prstGeom prst="rect">
            <a:avLst/>
          </a:prstGeom>
          <a:noFill/>
        </p:spPr>
        <p:txBody>
          <a:bodyPr wrap="square">
            <a:spAutoFit/>
          </a:bodyPr>
          <a:lstStyle/>
          <a:p>
            <a:pPr algn="ctr">
              <a:lnSpc>
                <a:spcPct val="130000"/>
              </a:lnSpc>
              <a:defRPr/>
            </a:pPr>
            <a:r>
              <a:rPr lang="ja-JP" altLang="en-US" sz="1400" dirty="0">
                <a:solidFill>
                  <a:srgbClr val="000000"/>
                </a:solidFill>
                <a:latin typeface="HG丸ｺﾞｼｯｸM-PRO" panose="020F0600000000000000" pitchFamily="50" charset="-128"/>
                <a:ea typeface="HG丸ｺﾞｼｯｸM-PRO" panose="020F0600000000000000" pitchFamily="50" charset="-128"/>
              </a:rPr>
              <a:t>農林水産省</a:t>
            </a:r>
          </a:p>
        </p:txBody>
      </p:sp>
      <p:sp>
        <p:nvSpPr>
          <p:cNvPr id="37" name="Line 18">
            <a:extLst>
              <a:ext uri="{FF2B5EF4-FFF2-40B4-BE49-F238E27FC236}">
                <a16:creationId xmlns:a16="http://schemas.microsoft.com/office/drawing/2014/main" id="{50AD9262-3469-2839-DC0E-100B5B87297B}"/>
              </a:ext>
            </a:extLst>
          </p:cNvPr>
          <p:cNvSpPr>
            <a:spLocks noChangeShapeType="1"/>
          </p:cNvSpPr>
          <p:nvPr/>
        </p:nvSpPr>
        <p:spPr bwMode="auto">
          <a:xfrm flipH="1">
            <a:off x="2242109" y="5869636"/>
            <a:ext cx="674979" cy="481070"/>
          </a:xfrm>
          <a:prstGeom prst="line">
            <a:avLst/>
          </a:prstGeom>
          <a:noFill/>
          <a:ln w="76200" cap="rnd">
            <a:solidFill>
              <a:srgbClr val="0989B1"/>
            </a:solidFill>
            <a:prstDash val="solid"/>
            <a:round/>
            <a:headEnd/>
            <a:tailEnd type="arrow" w="med" len="sm"/>
          </a:ln>
          <a:extLst>
            <a:ext uri="{909E8E84-426E-40DD-AFC4-6F175D3DCCD1}">
              <a14:hiddenFill xmlns:a14="http://schemas.microsoft.com/office/drawing/2010/main">
                <a:noFill/>
              </a14:hiddenFill>
            </a:ext>
          </a:extLst>
        </p:spPr>
        <p:txBody>
          <a:bodyPr/>
          <a:lstStyle/>
          <a:p>
            <a:pPr marL="0" marR="0" lvl="0" indent="0" algn="ctr" defTabSz="914400" eaLnBrk="1" fontAlgn="auto" latinLnBrk="0" hangingPunct="1">
              <a:lnSpc>
                <a:spcPct val="130000"/>
              </a:lnSpc>
              <a:spcBef>
                <a:spcPts val="0"/>
              </a:spcBef>
              <a:spcAft>
                <a:spcPts val="0"/>
              </a:spcAft>
              <a:buClrTx/>
              <a:buSzTx/>
              <a:buFontTx/>
              <a:buNone/>
              <a:tabLst/>
              <a:defRPr/>
            </a:pPr>
            <a:endParaRPr kumimoji="0" lang="ja-JP" altLang="en-US" sz="1306" b="0" i="0" u="none" strike="noStrike" kern="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endParaRPr>
          </a:p>
        </p:txBody>
      </p:sp>
      <p:sp>
        <p:nvSpPr>
          <p:cNvPr id="38" name="スライド番号プレースホルダー 1">
            <a:extLst>
              <a:ext uri="{FF2B5EF4-FFF2-40B4-BE49-F238E27FC236}">
                <a16:creationId xmlns:a16="http://schemas.microsoft.com/office/drawing/2014/main" id="{8CA92B44-B849-AD9B-EAF5-419C59B3D2F9}"/>
              </a:ext>
            </a:extLst>
          </p:cNvPr>
          <p:cNvSpPr txBox="1">
            <a:spLocks/>
          </p:cNvSpPr>
          <p:nvPr/>
        </p:nvSpPr>
        <p:spPr>
          <a:xfrm>
            <a:off x="7057292" y="6548346"/>
            <a:ext cx="2057400" cy="337038"/>
          </a:xfrm>
          <a:prstGeom prst="rect">
            <a:avLst/>
          </a:prstGeom>
        </p:spPr>
        <p:txBody>
          <a:bodyPr/>
          <a:lstStyle>
            <a:defPPr>
              <a:defRPr lang="ja-JP"/>
            </a:defPPr>
            <a:lvl1pPr marL="0" algn="l" defTabSz="910644" rtl="0" eaLnBrk="1" latinLnBrk="0" hangingPunct="1">
              <a:defRPr kumimoji="1" sz="1800" kern="1200">
                <a:solidFill>
                  <a:schemeClr val="tx1"/>
                </a:solidFill>
                <a:latin typeface="+mn-lt"/>
                <a:ea typeface="+mn-ea"/>
                <a:cs typeface="+mn-cs"/>
              </a:defRPr>
            </a:lvl1pPr>
            <a:lvl2pPr marL="455321" algn="l" defTabSz="910644" rtl="0" eaLnBrk="1" latinLnBrk="0" hangingPunct="1">
              <a:defRPr kumimoji="1" sz="1800" kern="1200">
                <a:solidFill>
                  <a:schemeClr val="tx1"/>
                </a:solidFill>
                <a:latin typeface="+mn-lt"/>
                <a:ea typeface="+mn-ea"/>
                <a:cs typeface="+mn-cs"/>
              </a:defRPr>
            </a:lvl2pPr>
            <a:lvl3pPr marL="910644" algn="l" defTabSz="910644" rtl="0" eaLnBrk="1" latinLnBrk="0" hangingPunct="1">
              <a:defRPr kumimoji="1" sz="1800" kern="1200">
                <a:solidFill>
                  <a:schemeClr val="tx1"/>
                </a:solidFill>
                <a:latin typeface="+mn-lt"/>
                <a:ea typeface="+mn-ea"/>
                <a:cs typeface="+mn-cs"/>
              </a:defRPr>
            </a:lvl3pPr>
            <a:lvl4pPr marL="1365965" algn="l" defTabSz="910644" rtl="0" eaLnBrk="1" latinLnBrk="0" hangingPunct="1">
              <a:defRPr kumimoji="1" sz="1800" kern="1200">
                <a:solidFill>
                  <a:schemeClr val="tx1"/>
                </a:solidFill>
                <a:latin typeface="+mn-lt"/>
                <a:ea typeface="+mn-ea"/>
                <a:cs typeface="+mn-cs"/>
              </a:defRPr>
            </a:lvl4pPr>
            <a:lvl5pPr marL="1821285" algn="l" defTabSz="910644" rtl="0" eaLnBrk="1" latinLnBrk="0" hangingPunct="1">
              <a:defRPr kumimoji="1" sz="1800" kern="1200">
                <a:solidFill>
                  <a:schemeClr val="tx1"/>
                </a:solidFill>
                <a:latin typeface="+mn-lt"/>
                <a:ea typeface="+mn-ea"/>
                <a:cs typeface="+mn-cs"/>
              </a:defRPr>
            </a:lvl5pPr>
            <a:lvl6pPr marL="2276609" algn="l" defTabSz="910644" rtl="0" eaLnBrk="1" latinLnBrk="0" hangingPunct="1">
              <a:defRPr kumimoji="1" sz="1800" kern="1200">
                <a:solidFill>
                  <a:schemeClr val="tx1"/>
                </a:solidFill>
                <a:latin typeface="+mn-lt"/>
                <a:ea typeface="+mn-ea"/>
                <a:cs typeface="+mn-cs"/>
              </a:defRPr>
            </a:lvl6pPr>
            <a:lvl7pPr marL="2731935" algn="l" defTabSz="910644" rtl="0" eaLnBrk="1" latinLnBrk="0" hangingPunct="1">
              <a:defRPr kumimoji="1" sz="1800" kern="1200">
                <a:solidFill>
                  <a:schemeClr val="tx1"/>
                </a:solidFill>
                <a:latin typeface="+mn-lt"/>
                <a:ea typeface="+mn-ea"/>
                <a:cs typeface="+mn-cs"/>
              </a:defRPr>
            </a:lvl7pPr>
            <a:lvl8pPr marL="3187257" algn="l" defTabSz="910644" rtl="0" eaLnBrk="1" latinLnBrk="0" hangingPunct="1">
              <a:defRPr kumimoji="1" sz="1800" kern="1200">
                <a:solidFill>
                  <a:schemeClr val="tx1"/>
                </a:solidFill>
                <a:latin typeface="+mn-lt"/>
                <a:ea typeface="+mn-ea"/>
                <a:cs typeface="+mn-cs"/>
              </a:defRPr>
            </a:lvl8pPr>
            <a:lvl9pPr marL="3642580" algn="l" defTabSz="910644" rtl="0" eaLnBrk="1" latinLnBrk="0" hangingPunct="1">
              <a:defRPr kumimoji="1" sz="1800" kern="1200">
                <a:solidFill>
                  <a:schemeClr val="tx1"/>
                </a:solidFill>
                <a:latin typeface="+mn-lt"/>
                <a:ea typeface="+mn-ea"/>
                <a:cs typeface="+mn-cs"/>
              </a:defRPr>
            </a:lvl9pPr>
          </a:lstStyle>
          <a:p>
            <a:pPr algn="r" defTabSz="840615" fontAlgn="auto">
              <a:spcBef>
                <a:spcPts val="0"/>
              </a:spcBef>
              <a:spcAft>
                <a:spcPts val="0"/>
              </a:spcAft>
            </a:pPr>
            <a:fld id="{E623F6BE-AA73-45AC-8696-7AF00DAEA71B}" type="slidenum">
              <a:rPr lang="ja-JP" altLang="en-US" sz="1846">
                <a:solidFill>
                  <a:prstClr val="black"/>
                </a:solidFill>
                <a:latin typeface="游ゴシック" panose="020B0400000000000000" pitchFamily="50" charset="-128"/>
                <a:ea typeface="游ゴシック" panose="020B0400000000000000" pitchFamily="50" charset="-128"/>
              </a:rPr>
              <a:pPr algn="r" defTabSz="840615" fontAlgn="auto">
                <a:spcBef>
                  <a:spcPts val="0"/>
                </a:spcBef>
                <a:spcAft>
                  <a:spcPts val="0"/>
                </a:spcAft>
              </a:pPr>
              <a:t>28</a:t>
            </a:fld>
            <a:endParaRPr lang="ja-JP" altLang="en-US" sz="1846" dirty="0">
              <a:solidFill>
                <a:prstClr val="black"/>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0715741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6B616E0-F685-4767-B403-2BA7F7C3AB72}"/>
              </a:ext>
            </a:extLst>
          </p:cNvPr>
          <p:cNvSpPr txBox="1"/>
          <p:nvPr/>
        </p:nvSpPr>
        <p:spPr>
          <a:xfrm flipH="1">
            <a:off x="143508" y="3429000"/>
            <a:ext cx="8856984" cy="523220"/>
          </a:xfrm>
          <a:prstGeom prst="rect">
            <a:avLst/>
          </a:prstGeom>
          <a:noFill/>
        </p:spPr>
        <p:txBody>
          <a:bodyPr wrap="square" rtlCol="0">
            <a:spAutoFit/>
          </a:bodyPr>
          <a:lstStyle/>
          <a:p>
            <a:r>
              <a:rPr kumimoji="1" lang="ja-JP" altLang="en-US" sz="2800" dirty="0">
                <a:latin typeface="UD デジタル 教科書体 NP-B" panose="02020700000000000000" pitchFamily="18" charset="-128"/>
                <a:ea typeface="UD デジタル 教科書体 NP-B" panose="02020700000000000000" pitchFamily="18" charset="-128"/>
              </a:rPr>
              <a:t>ご清聴いただきまして、誠にありがとうございました。</a:t>
            </a:r>
          </a:p>
        </p:txBody>
      </p:sp>
      <p:sp>
        <p:nvSpPr>
          <p:cNvPr id="4" name="スライド番号プレースホルダー 1">
            <a:extLst>
              <a:ext uri="{FF2B5EF4-FFF2-40B4-BE49-F238E27FC236}">
                <a16:creationId xmlns:a16="http://schemas.microsoft.com/office/drawing/2014/main" id="{B7D65E09-0C47-F8C9-A3F2-1DB402B7F6D3}"/>
              </a:ext>
            </a:extLst>
          </p:cNvPr>
          <p:cNvSpPr txBox="1">
            <a:spLocks/>
          </p:cNvSpPr>
          <p:nvPr/>
        </p:nvSpPr>
        <p:spPr>
          <a:xfrm>
            <a:off x="7102532" y="6453336"/>
            <a:ext cx="2057400" cy="337038"/>
          </a:xfrm>
          <a:prstGeom prst="rect">
            <a:avLst/>
          </a:prstGeom>
        </p:spPr>
        <p:txBody>
          <a:bodyPr/>
          <a:lstStyle>
            <a:defPPr>
              <a:defRPr lang="ja-JP"/>
            </a:defPPr>
            <a:lvl1pPr marL="0" algn="l" defTabSz="910644" rtl="0" eaLnBrk="1" latinLnBrk="0" hangingPunct="1">
              <a:defRPr kumimoji="1" sz="1800" kern="1200">
                <a:solidFill>
                  <a:schemeClr val="tx1"/>
                </a:solidFill>
                <a:latin typeface="+mn-lt"/>
                <a:ea typeface="+mn-ea"/>
                <a:cs typeface="+mn-cs"/>
              </a:defRPr>
            </a:lvl1pPr>
            <a:lvl2pPr marL="455321" algn="l" defTabSz="910644" rtl="0" eaLnBrk="1" latinLnBrk="0" hangingPunct="1">
              <a:defRPr kumimoji="1" sz="1800" kern="1200">
                <a:solidFill>
                  <a:schemeClr val="tx1"/>
                </a:solidFill>
                <a:latin typeface="+mn-lt"/>
                <a:ea typeface="+mn-ea"/>
                <a:cs typeface="+mn-cs"/>
              </a:defRPr>
            </a:lvl2pPr>
            <a:lvl3pPr marL="910644" algn="l" defTabSz="910644" rtl="0" eaLnBrk="1" latinLnBrk="0" hangingPunct="1">
              <a:defRPr kumimoji="1" sz="1800" kern="1200">
                <a:solidFill>
                  <a:schemeClr val="tx1"/>
                </a:solidFill>
                <a:latin typeface="+mn-lt"/>
                <a:ea typeface="+mn-ea"/>
                <a:cs typeface="+mn-cs"/>
              </a:defRPr>
            </a:lvl3pPr>
            <a:lvl4pPr marL="1365965" algn="l" defTabSz="910644" rtl="0" eaLnBrk="1" latinLnBrk="0" hangingPunct="1">
              <a:defRPr kumimoji="1" sz="1800" kern="1200">
                <a:solidFill>
                  <a:schemeClr val="tx1"/>
                </a:solidFill>
                <a:latin typeface="+mn-lt"/>
                <a:ea typeface="+mn-ea"/>
                <a:cs typeface="+mn-cs"/>
              </a:defRPr>
            </a:lvl4pPr>
            <a:lvl5pPr marL="1821285" algn="l" defTabSz="910644" rtl="0" eaLnBrk="1" latinLnBrk="0" hangingPunct="1">
              <a:defRPr kumimoji="1" sz="1800" kern="1200">
                <a:solidFill>
                  <a:schemeClr val="tx1"/>
                </a:solidFill>
                <a:latin typeface="+mn-lt"/>
                <a:ea typeface="+mn-ea"/>
                <a:cs typeface="+mn-cs"/>
              </a:defRPr>
            </a:lvl5pPr>
            <a:lvl6pPr marL="2276609" algn="l" defTabSz="910644" rtl="0" eaLnBrk="1" latinLnBrk="0" hangingPunct="1">
              <a:defRPr kumimoji="1" sz="1800" kern="1200">
                <a:solidFill>
                  <a:schemeClr val="tx1"/>
                </a:solidFill>
                <a:latin typeface="+mn-lt"/>
                <a:ea typeface="+mn-ea"/>
                <a:cs typeface="+mn-cs"/>
              </a:defRPr>
            </a:lvl6pPr>
            <a:lvl7pPr marL="2731935" algn="l" defTabSz="910644" rtl="0" eaLnBrk="1" latinLnBrk="0" hangingPunct="1">
              <a:defRPr kumimoji="1" sz="1800" kern="1200">
                <a:solidFill>
                  <a:schemeClr val="tx1"/>
                </a:solidFill>
                <a:latin typeface="+mn-lt"/>
                <a:ea typeface="+mn-ea"/>
                <a:cs typeface="+mn-cs"/>
              </a:defRPr>
            </a:lvl7pPr>
            <a:lvl8pPr marL="3187257" algn="l" defTabSz="910644" rtl="0" eaLnBrk="1" latinLnBrk="0" hangingPunct="1">
              <a:defRPr kumimoji="1" sz="1800" kern="1200">
                <a:solidFill>
                  <a:schemeClr val="tx1"/>
                </a:solidFill>
                <a:latin typeface="+mn-lt"/>
                <a:ea typeface="+mn-ea"/>
                <a:cs typeface="+mn-cs"/>
              </a:defRPr>
            </a:lvl8pPr>
            <a:lvl9pPr marL="3642580" algn="l" defTabSz="910644" rtl="0" eaLnBrk="1" latinLnBrk="0" hangingPunct="1">
              <a:defRPr kumimoji="1" sz="1800" kern="1200">
                <a:solidFill>
                  <a:schemeClr val="tx1"/>
                </a:solidFill>
                <a:latin typeface="+mn-lt"/>
                <a:ea typeface="+mn-ea"/>
                <a:cs typeface="+mn-cs"/>
              </a:defRPr>
            </a:lvl9pPr>
          </a:lstStyle>
          <a:p>
            <a:pPr algn="r" defTabSz="840615" fontAlgn="auto">
              <a:spcBef>
                <a:spcPts val="0"/>
              </a:spcBef>
              <a:spcAft>
                <a:spcPts val="0"/>
              </a:spcAft>
              <a:defRPr/>
            </a:pPr>
            <a:fld id="{E623F6BE-AA73-45AC-8696-7AF00DAEA71B}" type="slidenum">
              <a:rPr lang="ja-JP" altLang="en-US" sz="1846">
                <a:solidFill>
                  <a:prstClr val="black"/>
                </a:solidFill>
                <a:latin typeface="游ゴシック" panose="020B0400000000000000" pitchFamily="50" charset="-128"/>
                <a:ea typeface="游ゴシック" panose="020B0400000000000000" pitchFamily="50" charset="-128"/>
              </a:rPr>
              <a:pPr algn="r" defTabSz="840615" fontAlgn="auto">
                <a:spcBef>
                  <a:spcPts val="0"/>
                </a:spcBef>
                <a:spcAft>
                  <a:spcPts val="0"/>
                </a:spcAft>
                <a:defRPr/>
              </a:pPr>
              <a:t>29</a:t>
            </a:fld>
            <a:endParaRPr lang="ja-JP" altLang="en-US" sz="1846" dirty="0">
              <a:solidFill>
                <a:prstClr val="black"/>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5418574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8B8FCC4D-73DC-40A4-9844-963429A440B7}"/>
              </a:ext>
            </a:extLst>
          </p:cNvPr>
          <p:cNvSpPr>
            <a:spLocks noChangeArrowheads="1"/>
          </p:cNvSpPr>
          <p:nvPr/>
        </p:nvSpPr>
        <p:spPr bwMode="auto">
          <a:xfrm>
            <a:off x="1" y="188479"/>
            <a:ext cx="9140958" cy="384711"/>
          </a:xfrm>
          <a:prstGeom prst="rect">
            <a:avLst/>
          </a:prstGeom>
          <a:noFill/>
          <a:ln w="9525">
            <a:noFill/>
            <a:miter lim="800000"/>
            <a:headEnd/>
            <a:tailEnd/>
          </a:ln>
        </p:spPr>
        <p:txBody>
          <a:bodyPr wrap="none" lIns="83764" tIns="41884" rIns="83764" bIns="41884" anchor="ctr"/>
          <a:lstStyle/>
          <a:p>
            <a:pPr algn="ctr" defTabSz="422041" fontAlgn="auto">
              <a:spcBef>
                <a:spcPts val="0"/>
              </a:spcBef>
              <a:spcAft>
                <a:spcPts val="0"/>
              </a:spcAft>
              <a:defRPr/>
            </a:pPr>
            <a:r>
              <a:rPr kumimoji="0" lang="ja-JP" altLang="en-US" sz="2400" b="1" dirty="0">
                <a:solidFill>
                  <a:prstClr val="black"/>
                </a:solidFill>
                <a:latin typeface="Meiryo UI" panose="020B0604030504040204" pitchFamily="50" charset="-128"/>
                <a:ea typeface="Meiryo UI" panose="020B0604030504040204" pitchFamily="50" charset="-128"/>
              </a:rPr>
              <a:t>農山漁村発イノベーションに係る政府方針等</a:t>
            </a:r>
            <a:endParaRPr kumimoji="0" lang="en-US" altLang="ja-JP" sz="2400" b="1" dirty="0">
              <a:solidFill>
                <a:prstClr val="black"/>
              </a:solidFill>
              <a:latin typeface="Meiryo UI" panose="020B0604030504040204" pitchFamily="50" charset="-128"/>
              <a:ea typeface="Meiryo UI" panose="020B0604030504040204" pitchFamily="50" charset="-128"/>
            </a:endParaRPr>
          </a:p>
        </p:txBody>
      </p:sp>
      <p:sp>
        <p:nvSpPr>
          <p:cNvPr id="16" name="四角形: 角を丸くする 15">
            <a:extLst>
              <a:ext uri="{FF2B5EF4-FFF2-40B4-BE49-F238E27FC236}">
                <a16:creationId xmlns:a16="http://schemas.microsoft.com/office/drawing/2014/main" id="{D4FC732D-6B73-446F-AFDE-3BA0D364862A}"/>
              </a:ext>
            </a:extLst>
          </p:cNvPr>
          <p:cNvSpPr/>
          <p:nvPr/>
        </p:nvSpPr>
        <p:spPr>
          <a:xfrm>
            <a:off x="54551" y="768919"/>
            <a:ext cx="9035841" cy="363334"/>
          </a:xfrm>
          <a:prstGeom prst="roundRect">
            <a:avLst>
              <a:gd name="adj" fmla="val 4694"/>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marL="166158" indent="-422041" defTabSz="422041" fontAlgn="auto">
              <a:lnSpc>
                <a:spcPts val="1385"/>
              </a:lnSpc>
              <a:spcBef>
                <a:spcPts val="277"/>
              </a:spcBef>
              <a:spcAft>
                <a:spcPts val="0"/>
              </a:spcAft>
              <a:defRPr/>
            </a:pPr>
            <a:r>
              <a:rPr lang="ja-JP" altLang="en-US" sz="1292" spc="-37" dirty="0">
                <a:solidFill>
                  <a:prstClr val="black"/>
                </a:solidFill>
                <a:latin typeface="Meiryo UI" panose="020B0604030504040204" pitchFamily="50" charset="-128"/>
                <a:ea typeface="Meiryo UI" panose="020B0604030504040204" pitchFamily="50" charset="-128"/>
              </a:rPr>
              <a:t>○　農山漁村発イノベーションの推進については、食料・農業・農村基本計画をはじめとして各種の政府方針等において位置づけ。</a:t>
            </a:r>
            <a:endParaRPr kumimoji="0" lang="ja-JP" altLang="ja-JP" sz="1292" dirty="0">
              <a:solidFill>
                <a:prstClr val="black"/>
              </a:solidFill>
              <a:latin typeface="Meiryo UI" panose="020B0604030504040204" pitchFamily="50" charset="-128"/>
              <a:ea typeface="Meiryo UI" panose="020B0604030504040204" pitchFamily="50" charset="-128"/>
            </a:endParaRPr>
          </a:p>
        </p:txBody>
      </p:sp>
      <p:cxnSp>
        <p:nvCxnSpPr>
          <p:cNvPr id="37" name="直線コネクタ 36">
            <a:extLst>
              <a:ext uri="{FF2B5EF4-FFF2-40B4-BE49-F238E27FC236}">
                <a16:creationId xmlns:a16="http://schemas.microsoft.com/office/drawing/2014/main" id="{30DFCB14-A830-4501-BABB-C7B19E4A6A35}"/>
              </a:ext>
            </a:extLst>
          </p:cNvPr>
          <p:cNvCxnSpPr>
            <a:cxnSpLocks/>
          </p:cNvCxnSpPr>
          <p:nvPr/>
        </p:nvCxnSpPr>
        <p:spPr>
          <a:xfrm>
            <a:off x="1513" y="589549"/>
            <a:ext cx="9088880" cy="0"/>
          </a:xfrm>
          <a:prstGeom prst="line">
            <a:avLst/>
          </a:prstGeom>
          <a:noFill/>
          <a:ln w="57150" cap="flat" cmpd="sng" algn="ctr">
            <a:gradFill flip="none" rotWithShape="1">
              <a:gsLst>
                <a:gs pos="100000">
                  <a:srgbClr val="5B9BD5">
                    <a:lumMod val="5000"/>
                    <a:lumOff val="95000"/>
                  </a:srgbClr>
                </a:gs>
                <a:gs pos="22000">
                  <a:srgbClr val="70AD47">
                    <a:lumMod val="40000"/>
                    <a:lumOff val="60000"/>
                  </a:srgbClr>
                </a:gs>
                <a:gs pos="73000">
                  <a:srgbClr val="70AD47">
                    <a:lumMod val="60000"/>
                    <a:lumOff val="40000"/>
                  </a:srgbClr>
                </a:gs>
                <a:gs pos="0">
                  <a:srgbClr val="70AD47">
                    <a:lumMod val="75000"/>
                  </a:srgbClr>
                </a:gs>
              </a:gsLst>
              <a:lin ang="0" scaled="1"/>
              <a:tileRect/>
            </a:gradFill>
            <a:prstDash val="solid"/>
            <a:miter lim="800000"/>
          </a:ln>
          <a:effectLst/>
        </p:spPr>
      </p:cxnSp>
      <p:sp>
        <p:nvSpPr>
          <p:cNvPr id="2" name="正方形/長方形 1">
            <a:extLst>
              <a:ext uri="{FF2B5EF4-FFF2-40B4-BE49-F238E27FC236}">
                <a16:creationId xmlns:a16="http://schemas.microsoft.com/office/drawing/2014/main" id="{531D6089-8487-46FB-A588-AE45DF73B824}"/>
              </a:ext>
            </a:extLst>
          </p:cNvPr>
          <p:cNvSpPr/>
          <p:nvPr/>
        </p:nvSpPr>
        <p:spPr>
          <a:xfrm>
            <a:off x="81178" y="2682040"/>
            <a:ext cx="8965001" cy="992226"/>
          </a:xfrm>
          <a:prstGeom prst="rect">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22041" fontAlgn="auto">
              <a:spcBef>
                <a:spcPts val="0"/>
              </a:spcBef>
              <a:spcAft>
                <a:spcPts val="0"/>
              </a:spcAft>
              <a:defRPr/>
            </a:pPr>
            <a:r>
              <a:rPr kumimoji="0" lang="ja-JP" altLang="en-US" sz="1108">
                <a:solidFill>
                  <a:prstClr val="black"/>
                </a:solidFill>
                <a:latin typeface="Meiryo UI" panose="020B0604030504040204" pitchFamily="50" charset="-128"/>
                <a:ea typeface="Meiryo UI" panose="020B0604030504040204" pitchFamily="50" charset="-128"/>
              </a:rPr>
              <a:t>（前略）今後は、地域全体としての所得向上のため、従来の農業者が加工・販売などにも取り組む６次産業化の取組をこれまで以上に加速化するとともに、その考え方を拡張し、</a:t>
            </a:r>
            <a:r>
              <a:rPr kumimoji="0" lang="ja-JP" altLang="en-US" sz="1108">
                <a:solidFill>
                  <a:srgbClr val="FF0000"/>
                </a:solidFill>
                <a:latin typeface="Meiryo UI" panose="020B0604030504040204" pitchFamily="50" charset="-128"/>
                <a:ea typeface="Meiryo UI" panose="020B0604030504040204" pitchFamily="50" charset="-128"/>
              </a:rPr>
              <a:t>農村が有する地域資源を発掘し、その価値を磨き上げた上で、農業以外も含む他分野と「農村資源</a:t>
            </a:r>
            <a:r>
              <a:rPr kumimoji="0" lang="en-US" altLang="ja-JP" sz="1108">
                <a:solidFill>
                  <a:srgbClr val="FF0000"/>
                </a:solidFill>
                <a:latin typeface="Meiryo UI" panose="020B0604030504040204" pitchFamily="50" charset="-128"/>
                <a:ea typeface="Meiryo UI" panose="020B0604030504040204" pitchFamily="50" charset="-128"/>
              </a:rPr>
              <a:t>×</a:t>
            </a:r>
            <a:r>
              <a:rPr kumimoji="0" lang="ja-JP" altLang="en-US" sz="1108">
                <a:solidFill>
                  <a:srgbClr val="FF0000"/>
                </a:solidFill>
                <a:latin typeface="Meiryo UI" panose="020B0604030504040204" pitchFamily="50" charset="-128"/>
                <a:ea typeface="Meiryo UI" panose="020B0604030504040204" pitchFamily="50" charset="-128"/>
              </a:rPr>
              <a:t>〇〇」の様々な形で組み合わせることや、地域内外の幅広い関係者との新たな連携、関連産業の技術の活用等により、新たな事業・価値の創出や所得向上を図る取組である「農山漁村発イノベーション」を推進</a:t>
            </a:r>
            <a:r>
              <a:rPr kumimoji="0" lang="ja-JP" altLang="en-US" sz="1108">
                <a:solidFill>
                  <a:prstClr val="black"/>
                </a:solidFill>
                <a:latin typeface="Meiryo UI" panose="020B0604030504040204" pitchFamily="50" charset="-128"/>
                <a:ea typeface="Meiryo UI" panose="020B0604030504040204" pitchFamily="50" charset="-128"/>
              </a:rPr>
              <a:t>し、また、その支援の在り方を多面的に検討することが重要である。</a:t>
            </a:r>
            <a:endParaRPr lang="ja-JP" altLang="en-US" sz="1108">
              <a:solidFill>
                <a:prstClr val="black"/>
              </a:solidFill>
              <a:latin typeface="Meiryo UI" panose="020B0604030504040204" pitchFamily="50" charset="-128"/>
              <a:ea typeface="Meiryo UI" panose="020B0604030504040204" pitchFamily="50" charset="-128"/>
            </a:endParaRPr>
          </a:p>
        </p:txBody>
      </p:sp>
      <p:sp>
        <p:nvSpPr>
          <p:cNvPr id="89" name="正方形/長方形 88">
            <a:extLst>
              <a:ext uri="{FF2B5EF4-FFF2-40B4-BE49-F238E27FC236}">
                <a16:creationId xmlns:a16="http://schemas.microsoft.com/office/drawing/2014/main" id="{39156A75-48B9-460E-93B9-0440B4CF15F7}"/>
              </a:ext>
            </a:extLst>
          </p:cNvPr>
          <p:cNvSpPr/>
          <p:nvPr/>
        </p:nvSpPr>
        <p:spPr>
          <a:xfrm>
            <a:off x="81178" y="2347751"/>
            <a:ext cx="6400246" cy="334289"/>
          </a:xfrm>
          <a:prstGeom prst="rect">
            <a:avLst/>
          </a:prstGeom>
          <a:solidFill>
            <a:srgbClr val="00B050"/>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22041" fontAlgn="auto">
              <a:spcBef>
                <a:spcPts val="0"/>
              </a:spcBef>
              <a:spcAft>
                <a:spcPts val="0"/>
              </a:spcAft>
              <a:defRPr/>
            </a:pPr>
            <a:r>
              <a:rPr lang="ja-JP" altLang="en-US" sz="1108" b="1">
                <a:solidFill>
                  <a:prstClr val="white"/>
                </a:solidFill>
                <a:latin typeface="Meiryo UI" panose="020B0604030504040204" pitchFamily="50" charset="-128"/>
                <a:ea typeface="Meiryo UI" panose="020B0604030504040204" pitchFamily="50" charset="-128"/>
              </a:rPr>
              <a:t>「地方への人の流れを加速化させ持続的低密度社会を実現するための新しい農村政策の構築」</a:t>
            </a:r>
            <a:endParaRPr lang="en-US" altLang="ja-JP" sz="1108" b="1">
              <a:solidFill>
                <a:prstClr val="white"/>
              </a:solidFill>
              <a:latin typeface="Meiryo UI" panose="020B0604030504040204" pitchFamily="50" charset="-128"/>
              <a:ea typeface="Meiryo UI" panose="020B0604030504040204" pitchFamily="50" charset="-128"/>
            </a:endParaRPr>
          </a:p>
          <a:p>
            <a:pPr defTabSz="422041" fontAlgn="auto">
              <a:spcBef>
                <a:spcPts val="0"/>
              </a:spcBef>
              <a:spcAft>
                <a:spcPts val="0"/>
              </a:spcAft>
              <a:defRPr/>
            </a:pPr>
            <a:r>
              <a:rPr lang="ja-JP" altLang="en-US" sz="969">
                <a:solidFill>
                  <a:prstClr val="white"/>
                </a:solidFill>
                <a:latin typeface="Meiryo UI" panose="020B0604030504040204" pitchFamily="50" charset="-128"/>
                <a:ea typeface="Meiryo UI" panose="020B0604030504040204" pitchFamily="50" charset="-128"/>
              </a:rPr>
              <a:t>（令和４年４月　新しい農村政策の在り方に関する検討会　長期的な土地利用の在り方に関する検討会　とりまとめ）</a:t>
            </a:r>
            <a:endParaRPr lang="en-US" altLang="ja-JP" sz="969">
              <a:solidFill>
                <a:prstClr val="white"/>
              </a:solidFill>
              <a:latin typeface="Meiryo UI" panose="020B0604030504040204" pitchFamily="50" charset="-128"/>
              <a:ea typeface="Meiryo UI" panose="020B0604030504040204" pitchFamily="50" charset="-128"/>
            </a:endParaRPr>
          </a:p>
        </p:txBody>
      </p:sp>
      <p:sp>
        <p:nvSpPr>
          <p:cNvPr id="90" name="正方形/長方形 89">
            <a:extLst>
              <a:ext uri="{FF2B5EF4-FFF2-40B4-BE49-F238E27FC236}">
                <a16:creationId xmlns:a16="http://schemas.microsoft.com/office/drawing/2014/main" id="{C526C12D-B057-4DF4-9A5C-EE8B1E3455B7}"/>
              </a:ext>
            </a:extLst>
          </p:cNvPr>
          <p:cNvSpPr/>
          <p:nvPr/>
        </p:nvSpPr>
        <p:spPr>
          <a:xfrm>
            <a:off x="81178" y="1469902"/>
            <a:ext cx="8965001" cy="754503"/>
          </a:xfrm>
          <a:prstGeom prst="rect">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22041" fontAlgn="auto">
              <a:spcBef>
                <a:spcPts val="0"/>
              </a:spcBef>
              <a:spcAft>
                <a:spcPts val="0"/>
              </a:spcAft>
              <a:defRPr/>
            </a:pPr>
            <a:r>
              <a:rPr kumimoji="0" lang="ja-JP" altLang="en-US" sz="1108" dirty="0">
                <a:solidFill>
                  <a:prstClr val="black"/>
                </a:solidFill>
                <a:latin typeface="Meiryo UI" panose="020B0604030504040204" pitchFamily="50" charset="-128"/>
                <a:ea typeface="Meiryo UI" panose="020B0604030504040204" pitchFamily="50" charset="-128"/>
              </a:rPr>
              <a:t>農村を舞台として新たな価値を創出し、所得と雇用機会の確保を図るため、</a:t>
            </a:r>
            <a:r>
              <a:rPr kumimoji="0" lang="ja-JP" altLang="en-US" sz="1108" dirty="0">
                <a:solidFill>
                  <a:srgbClr val="FF0000"/>
                </a:solidFill>
                <a:latin typeface="Meiryo UI" panose="020B0604030504040204" pitchFamily="50" charset="-128"/>
                <a:ea typeface="Meiryo UI" panose="020B0604030504040204" pitchFamily="50" charset="-128"/>
              </a:rPr>
              <a:t>「農村発イノベーション」（活用可能な農村の地域資源を発掘し、磨き上げた上で、これまでにない他分野と組み合わせる取組）</a:t>
            </a:r>
            <a:r>
              <a:rPr kumimoji="0" lang="ja-JP" altLang="en-US" sz="1108" dirty="0">
                <a:solidFill>
                  <a:prstClr val="black"/>
                </a:solidFill>
                <a:latin typeface="Meiryo UI" panose="020B0604030504040204" pitchFamily="50" charset="-128"/>
                <a:ea typeface="Meiryo UI" panose="020B0604030504040204" pitchFamily="50" charset="-128"/>
              </a:rPr>
              <a:t>が進むよう、農村で活動する起業者等が情報交換を通じてビジネスプランを磨き上げることができるプラットフォームの運営など、多様な人材が農村の地域資源を活用して新たな事業に取り組みやすい環境の整備などにより、現場の創意工夫を促す。</a:t>
            </a:r>
            <a:endParaRPr lang="ja-JP" altLang="en-US" sz="1108" dirty="0">
              <a:solidFill>
                <a:prstClr val="black"/>
              </a:solidFill>
              <a:latin typeface="Meiryo UI" panose="020B0604030504040204" pitchFamily="50" charset="-128"/>
              <a:ea typeface="Meiryo UI" panose="020B0604030504040204" pitchFamily="50" charset="-128"/>
            </a:endParaRPr>
          </a:p>
        </p:txBody>
      </p:sp>
      <p:sp>
        <p:nvSpPr>
          <p:cNvPr id="91" name="正方形/長方形 90">
            <a:extLst>
              <a:ext uri="{FF2B5EF4-FFF2-40B4-BE49-F238E27FC236}">
                <a16:creationId xmlns:a16="http://schemas.microsoft.com/office/drawing/2014/main" id="{D86D2C3D-8B40-4874-92B8-488E7360DD9E}"/>
              </a:ext>
            </a:extLst>
          </p:cNvPr>
          <p:cNvSpPr/>
          <p:nvPr/>
        </p:nvSpPr>
        <p:spPr>
          <a:xfrm>
            <a:off x="81178" y="1219180"/>
            <a:ext cx="6400246" cy="245057"/>
          </a:xfrm>
          <a:prstGeom prst="rect">
            <a:avLst/>
          </a:prstGeom>
          <a:solidFill>
            <a:srgbClr val="00B050"/>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22041" fontAlgn="auto">
              <a:spcBef>
                <a:spcPts val="0"/>
              </a:spcBef>
              <a:spcAft>
                <a:spcPts val="0"/>
              </a:spcAft>
              <a:defRPr/>
            </a:pPr>
            <a:r>
              <a:rPr lang="ja-JP" altLang="en-US" sz="1108" b="1">
                <a:solidFill>
                  <a:prstClr val="white"/>
                </a:solidFill>
                <a:latin typeface="Meiryo UI" panose="020B0604030504040204" pitchFamily="50" charset="-128"/>
                <a:ea typeface="Meiryo UI" panose="020B0604030504040204" pitchFamily="50" charset="-128"/>
              </a:rPr>
              <a:t>「食料・農業・農村基本計画」</a:t>
            </a:r>
            <a:r>
              <a:rPr lang="ja-JP" altLang="en-US" sz="969">
                <a:solidFill>
                  <a:prstClr val="white"/>
                </a:solidFill>
                <a:latin typeface="Meiryo UI" panose="020B0604030504040204" pitchFamily="50" charset="-128"/>
                <a:ea typeface="Meiryo UI" panose="020B0604030504040204" pitchFamily="50" charset="-128"/>
              </a:rPr>
              <a:t>（令和２年３月　閣議決定</a:t>
            </a:r>
            <a:r>
              <a:rPr lang="ja-JP" altLang="en-US" sz="969" b="1">
                <a:solidFill>
                  <a:prstClr val="white"/>
                </a:solidFill>
                <a:latin typeface="Meiryo UI" panose="020B0604030504040204" pitchFamily="50" charset="-128"/>
                <a:ea typeface="Meiryo UI" panose="020B0604030504040204" pitchFamily="50" charset="-128"/>
              </a:rPr>
              <a:t>）</a:t>
            </a:r>
            <a:endParaRPr lang="en-US" altLang="ja-JP" sz="969" b="1">
              <a:solidFill>
                <a:prstClr val="white"/>
              </a:solidFill>
              <a:latin typeface="Meiryo UI" panose="020B0604030504040204" pitchFamily="50" charset="-128"/>
              <a:ea typeface="Meiryo UI" panose="020B0604030504040204" pitchFamily="50" charset="-128"/>
            </a:endParaRPr>
          </a:p>
        </p:txBody>
      </p:sp>
      <p:sp>
        <p:nvSpPr>
          <p:cNvPr id="9" name="正方形/長方形 8">
            <a:extLst>
              <a:ext uri="{FF2B5EF4-FFF2-40B4-BE49-F238E27FC236}">
                <a16:creationId xmlns:a16="http://schemas.microsoft.com/office/drawing/2014/main" id="{094FDBFC-9C8E-4FF4-AB69-A244297BA9BB}"/>
              </a:ext>
            </a:extLst>
          </p:cNvPr>
          <p:cNvSpPr/>
          <p:nvPr/>
        </p:nvSpPr>
        <p:spPr>
          <a:xfrm>
            <a:off x="81178" y="4053874"/>
            <a:ext cx="8965001" cy="320289"/>
          </a:xfrm>
          <a:prstGeom prst="rect">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22041" fontAlgn="auto">
              <a:spcBef>
                <a:spcPts val="0"/>
              </a:spcBef>
              <a:spcAft>
                <a:spcPts val="0"/>
              </a:spcAft>
              <a:defRPr/>
            </a:pPr>
            <a:r>
              <a:rPr kumimoji="0" lang="ja-JP" altLang="en-US" sz="1108">
                <a:solidFill>
                  <a:schemeClr val="tx1"/>
                </a:solidFill>
                <a:latin typeface="Meiryo UI" panose="020B0604030504040204" pitchFamily="50" charset="-128"/>
                <a:ea typeface="Meiryo UI" panose="020B0604030504040204" pitchFamily="50" charset="-128"/>
              </a:rPr>
              <a:t>農山漁村発イノベーションのコーディネーターを派遣して、デジタル技術も活用し、</a:t>
            </a:r>
            <a:r>
              <a:rPr kumimoji="0" lang="en-US" altLang="ja-JP" sz="1108">
                <a:solidFill>
                  <a:schemeClr val="tx1"/>
                </a:solidFill>
                <a:latin typeface="Meiryo UI" panose="020B0604030504040204" pitchFamily="50" charset="-128"/>
                <a:ea typeface="Meiryo UI" panose="020B0604030504040204" pitchFamily="50" charset="-128"/>
              </a:rPr>
              <a:t>2025</a:t>
            </a:r>
            <a:r>
              <a:rPr kumimoji="0" lang="ja-JP" altLang="en-US" sz="1108">
                <a:solidFill>
                  <a:schemeClr val="tx1"/>
                </a:solidFill>
                <a:latin typeface="Meiryo UI" panose="020B0604030504040204" pitchFamily="50" charset="-128"/>
                <a:ea typeface="Meiryo UI" panose="020B0604030504040204" pitchFamily="50" charset="-128"/>
              </a:rPr>
              <a:t>年度までにモデル事例を</a:t>
            </a:r>
            <a:r>
              <a:rPr kumimoji="0" lang="en-US" altLang="ja-JP" sz="1108">
                <a:solidFill>
                  <a:schemeClr val="tx1"/>
                </a:solidFill>
                <a:latin typeface="Meiryo UI" panose="020B0604030504040204" pitchFamily="50" charset="-128"/>
                <a:ea typeface="Meiryo UI" panose="020B0604030504040204" pitchFamily="50" charset="-128"/>
              </a:rPr>
              <a:t>300</a:t>
            </a:r>
            <a:r>
              <a:rPr kumimoji="0" lang="ja-JP" altLang="en-US" sz="1108">
                <a:solidFill>
                  <a:schemeClr val="tx1"/>
                </a:solidFill>
                <a:latin typeface="Meiryo UI" panose="020B0604030504040204" pitchFamily="50" charset="-128"/>
                <a:ea typeface="Meiryo UI" panose="020B0604030504040204" pitchFamily="50" charset="-128"/>
              </a:rPr>
              <a:t>事例</a:t>
            </a:r>
            <a:r>
              <a:rPr kumimoji="0" lang="ja-JP" altLang="en-US" sz="1108">
                <a:solidFill>
                  <a:prstClr val="black"/>
                </a:solidFill>
                <a:latin typeface="Meiryo UI" panose="020B0604030504040204" pitchFamily="50" charset="-128"/>
                <a:ea typeface="Meiryo UI" panose="020B0604030504040204" pitchFamily="50" charset="-128"/>
              </a:rPr>
              <a:t>創出する。（後略）</a:t>
            </a:r>
            <a:endParaRPr lang="ja-JP" altLang="en-US" sz="1108">
              <a:solidFill>
                <a:prstClr val="black"/>
              </a:solidFill>
              <a:latin typeface="Meiryo UI" panose="020B0604030504040204" pitchFamily="50" charset="-128"/>
              <a:ea typeface="Meiryo UI" panose="020B0604030504040204" pitchFamily="50" charset="-128"/>
            </a:endParaRPr>
          </a:p>
        </p:txBody>
      </p:sp>
      <p:sp>
        <p:nvSpPr>
          <p:cNvPr id="10" name="正方形/長方形 9">
            <a:extLst>
              <a:ext uri="{FF2B5EF4-FFF2-40B4-BE49-F238E27FC236}">
                <a16:creationId xmlns:a16="http://schemas.microsoft.com/office/drawing/2014/main" id="{4CE17D2E-DA1B-4499-A992-D965B5B7C821}"/>
              </a:ext>
            </a:extLst>
          </p:cNvPr>
          <p:cNvSpPr/>
          <p:nvPr/>
        </p:nvSpPr>
        <p:spPr>
          <a:xfrm>
            <a:off x="81178" y="3818714"/>
            <a:ext cx="6400246" cy="231248"/>
          </a:xfrm>
          <a:prstGeom prst="rect">
            <a:avLst/>
          </a:prstGeom>
          <a:solidFill>
            <a:srgbClr val="00B050"/>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22041" fontAlgn="auto">
              <a:spcBef>
                <a:spcPts val="0"/>
              </a:spcBef>
              <a:spcAft>
                <a:spcPts val="0"/>
              </a:spcAft>
              <a:defRPr/>
            </a:pPr>
            <a:r>
              <a:rPr lang="ja-JP" altLang="en-US" sz="1108" b="1">
                <a:solidFill>
                  <a:prstClr val="white"/>
                </a:solidFill>
                <a:latin typeface="Meiryo UI" panose="020B0604030504040204" pitchFamily="50" charset="-128"/>
                <a:ea typeface="Meiryo UI" panose="020B0604030504040204" pitchFamily="50" charset="-128"/>
              </a:rPr>
              <a:t>新しい資本主義実行計画「フォローアップ」</a:t>
            </a:r>
            <a:r>
              <a:rPr lang="ja-JP" altLang="en-US" sz="969">
                <a:solidFill>
                  <a:prstClr val="white"/>
                </a:solidFill>
                <a:latin typeface="Meiryo UI" panose="020B0604030504040204" pitchFamily="50" charset="-128"/>
                <a:ea typeface="Meiryo UI" panose="020B0604030504040204" pitchFamily="50" charset="-128"/>
              </a:rPr>
              <a:t>（令和４年６月　閣議決定</a:t>
            </a:r>
            <a:r>
              <a:rPr lang="ja-JP" altLang="en-US" sz="969" b="1">
                <a:solidFill>
                  <a:prstClr val="white"/>
                </a:solidFill>
                <a:latin typeface="Meiryo UI" panose="020B0604030504040204" pitchFamily="50" charset="-128"/>
                <a:ea typeface="Meiryo UI" panose="020B0604030504040204" pitchFamily="50" charset="-128"/>
              </a:rPr>
              <a:t>）</a:t>
            </a:r>
            <a:endParaRPr lang="en-US" altLang="ja-JP" sz="969" b="1">
              <a:solidFill>
                <a:prstClr val="white"/>
              </a:solidFill>
              <a:latin typeface="Meiryo UI" panose="020B0604030504040204" pitchFamily="50" charset="-128"/>
              <a:ea typeface="Meiryo UI" panose="020B0604030504040204" pitchFamily="50" charset="-128"/>
            </a:endParaRPr>
          </a:p>
        </p:txBody>
      </p:sp>
      <p:sp>
        <p:nvSpPr>
          <p:cNvPr id="11" name="正方形/長方形 10">
            <a:extLst>
              <a:ext uri="{FF2B5EF4-FFF2-40B4-BE49-F238E27FC236}">
                <a16:creationId xmlns:a16="http://schemas.microsoft.com/office/drawing/2014/main" id="{1BF5A289-4F83-4E81-8434-7905627DD14E}"/>
              </a:ext>
            </a:extLst>
          </p:cNvPr>
          <p:cNvSpPr/>
          <p:nvPr/>
        </p:nvSpPr>
        <p:spPr>
          <a:xfrm>
            <a:off x="81178" y="5841456"/>
            <a:ext cx="8965001" cy="664615"/>
          </a:xfrm>
          <a:prstGeom prst="rect">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22041" fontAlgn="auto">
              <a:spcBef>
                <a:spcPts val="0"/>
              </a:spcBef>
              <a:spcAft>
                <a:spcPts val="0"/>
              </a:spcAft>
              <a:defRPr/>
            </a:pPr>
            <a:r>
              <a:rPr kumimoji="0" lang="ja-JP" altLang="en-US" sz="1108" dirty="0">
                <a:solidFill>
                  <a:prstClr val="black"/>
                </a:solidFill>
                <a:latin typeface="Meiryo UI" panose="020B0604030504040204" pitchFamily="50" charset="-128"/>
                <a:ea typeface="Meiryo UI" panose="020B0604030504040204" pitchFamily="50" charset="-128"/>
              </a:rPr>
              <a:t>多様な人材の呼び込みに必要な農村の「しごとづくり」を強化するため、</a:t>
            </a:r>
            <a:r>
              <a:rPr kumimoji="0" lang="ja-JP" altLang="en-US" sz="1108" dirty="0">
                <a:solidFill>
                  <a:srgbClr val="FF0000"/>
                </a:solidFill>
                <a:latin typeface="Meiryo UI" panose="020B0604030504040204" pitchFamily="50" charset="-128"/>
                <a:ea typeface="Meiryo UI" panose="020B0604030504040204" pitchFamily="50" charset="-128"/>
              </a:rPr>
              <a:t>地産地消・６次産業化や農泊</a:t>
            </a:r>
            <a:r>
              <a:rPr kumimoji="0" lang="ja-JP" altLang="en-US" sz="1108" dirty="0">
                <a:solidFill>
                  <a:prstClr val="black"/>
                </a:solidFill>
                <a:latin typeface="Meiryo UI" panose="020B0604030504040204" pitchFamily="50" charset="-128"/>
                <a:ea typeface="Meiryo UI" panose="020B0604030504040204" pitchFamily="50" charset="-128"/>
              </a:rPr>
              <a:t>など</a:t>
            </a:r>
            <a:r>
              <a:rPr kumimoji="0" lang="ja-JP" altLang="en-US" sz="1108" dirty="0">
                <a:solidFill>
                  <a:srgbClr val="FF0000"/>
                </a:solidFill>
                <a:latin typeface="Meiryo UI" panose="020B0604030504040204" pitchFamily="50" charset="-128"/>
                <a:ea typeface="Meiryo UI" panose="020B0604030504040204" pitchFamily="50" charset="-128"/>
              </a:rPr>
              <a:t>地域の資源を活用した農山漁村発イノベーションを推進</a:t>
            </a:r>
            <a:r>
              <a:rPr kumimoji="0" lang="ja-JP" altLang="en-US" sz="1108" dirty="0">
                <a:solidFill>
                  <a:prstClr val="black"/>
                </a:solidFill>
                <a:latin typeface="Meiryo UI" panose="020B0604030504040204" pitchFamily="50" charset="-128"/>
                <a:ea typeface="Meiryo UI" panose="020B0604030504040204" pitchFamily="50" charset="-128"/>
              </a:rPr>
              <a:t>するとともに、関係人口も交えて地域に根ざした経済活動が安定的に営まれるよう、官民共創の仕組みも活用しながら伴走支援を行う。</a:t>
            </a:r>
            <a:endParaRPr kumimoji="0" lang="en-US" altLang="ja-JP" sz="1108" dirty="0">
              <a:solidFill>
                <a:prstClr val="black"/>
              </a:solidFill>
              <a:latin typeface="Meiryo UI" panose="020B0604030504040204" pitchFamily="50" charset="-128"/>
              <a:ea typeface="Meiryo UI" panose="020B0604030504040204" pitchFamily="50" charset="-128"/>
            </a:endParaRPr>
          </a:p>
        </p:txBody>
      </p:sp>
      <p:sp>
        <p:nvSpPr>
          <p:cNvPr id="12" name="正方形/長方形 11">
            <a:extLst>
              <a:ext uri="{FF2B5EF4-FFF2-40B4-BE49-F238E27FC236}">
                <a16:creationId xmlns:a16="http://schemas.microsoft.com/office/drawing/2014/main" id="{8039032A-98D7-4F05-A962-C36CD8B1594A}"/>
              </a:ext>
            </a:extLst>
          </p:cNvPr>
          <p:cNvSpPr/>
          <p:nvPr/>
        </p:nvSpPr>
        <p:spPr>
          <a:xfrm>
            <a:off x="81178" y="5589634"/>
            <a:ext cx="6400246" cy="245057"/>
          </a:xfrm>
          <a:prstGeom prst="rect">
            <a:avLst/>
          </a:prstGeom>
          <a:solidFill>
            <a:srgbClr val="00B050"/>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22041" fontAlgn="auto">
              <a:spcBef>
                <a:spcPts val="0"/>
              </a:spcBef>
              <a:spcAft>
                <a:spcPts val="0"/>
              </a:spcAft>
              <a:defRPr/>
            </a:pPr>
            <a:r>
              <a:rPr lang="ja-JP" altLang="en-US" sz="1108" b="1" dirty="0">
                <a:solidFill>
                  <a:prstClr val="white"/>
                </a:solidFill>
                <a:latin typeface="Meiryo UI" panose="020B0604030504040204" pitchFamily="50" charset="-128"/>
                <a:ea typeface="Meiryo UI" panose="020B0604030504040204" pitchFamily="50" charset="-128"/>
              </a:rPr>
              <a:t>「食料・農業・農村政策の新たな展開方向」</a:t>
            </a:r>
            <a:r>
              <a:rPr lang="ja-JP" altLang="en-US" sz="969" dirty="0">
                <a:solidFill>
                  <a:prstClr val="white"/>
                </a:solidFill>
                <a:latin typeface="Meiryo UI" panose="020B0604030504040204" pitchFamily="50" charset="-128"/>
                <a:ea typeface="Meiryo UI" panose="020B0604030504040204" pitchFamily="50" charset="-128"/>
              </a:rPr>
              <a:t>（令和５年６月　食料安定供給・農林水産業基盤強化本部決定</a:t>
            </a:r>
            <a:r>
              <a:rPr lang="ja-JP" altLang="en-US" sz="969" b="1" dirty="0">
                <a:solidFill>
                  <a:prstClr val="white"/>
                </a:solidFill>
                <a:latin typeface="Meiryo UI" panose="020B0604030504040204" pitchFamily="50" charset="-128"/>
                <a:ea typeface="Meiryo UI" panose="020B0604030504040204" pitchFamily="50" charset="-128"/>
              </a:rPr>
              <a:t>）</a:t>
            </a:r>
            <a:endParaRPr lang="en-US" altLang="ja-JP" sz="969" b="1" dirty="0">
              <a:solidFill>
                <a:prstClr val="white"/>
              </a:solidFill>
              <a:latin typeface="Meiryo UI" panose="020B0604030504040204" pitchFamily="50" charset="-128"/>
              <a:ea typeface="Meiryo UI" panose="020B0604030504040204" pitchFamily="50" charset="-128"/>
            </a:endParaRPr>
          </a:p>
        </p:txBody>
      </p:sp>
      <p:sp>
        <p:nvSpPr>
          <p:cNvPr id="14" name="正方形/長方形 13">
            <a:extLst>
              <a:ext uri="{FF2B5EF4-FFF2-40B4-BE49-F238E27FC236}">
                <a16:creationId xmlns:a16="http://schemas.microsoft.com/office/drawing/2014/main" id="{BE376194-49CE-4E4F-9AA8-8C5FA33848DF}"/>
              </a:ext>
            </a:extLst>
          </p:cNvPr>
          <p:cNvSpPr/>
          <p:nvPr/>
        </p:nvSpPr>
        <p:spPr>
          <a:xfrm>
            <a:off x="81178" y="4782627"/>
            <a:ext cx="8965001" cy="664615"/>
          </a:xfrm>
          <a:prstGeom prst="rect">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22041" fontAlgn="auto">
              <a:spcBef>
                <a:spcPts val="0"/>
              </a:spcBef>
              <a:spcAft>
                <a:spcPts val="0"/>
              </a:spcAft>
              <a:defRPr/>
            </a:pPr>
            <a:r>
              <a:rPr kumimoji="0" lang="ja-JP" altLang="en-US" sz="1108">
                <a:solidFill>
                  <a:prstClr val="black"/>
                </a:solidFill>
                <a:latin typeface="Meiryo UI" panose="020B0604030504040204" pitchFamily="50" charset="-128"/>
                <a:ea typeface="Meiryo UI" panose="020B0604030504040204" pitchFamily="50" charset="-128"/>
              </a:rPr>
              <a:t>・多様な形で農に関わる経済主体による所得確保手段の多角化が図られるよう、デジタル技術の活用に係る専門人材の派遣・育成等により、「農山漁村発イノ</a:t>
            </a:r>
          </a:p>
          <a:p>
            <a:pPr defTabSz="422041" fontAlgn="auto">
              <a:spcBef>
                <a:spcPts val="0"/>
              </a:spcBef>
              <a:spcAft>
                <a:spcPts val="0"/>
              </a:spcAft>
              <a:defRPr/>
            </a:pPr>
            <a:r>
              <a:rPr kumimoji="0" lang="ja-JP" altLang="en-US" sz="1108">
                <a:solidFill>
                  <a:prstClr val="black"/>
                </a:solidFill>
                <a:latin typeface="Meiryo UI" panose="020B0604030504040204" pitchFamily="50" charset="-128"/>
                <a:ea typeface="Meiryo UI" panose="020B0604030504040204" pitchFamily="50" charset="-128"/>
              </a:rPr>
              <a:t>ベーション」を推進し、優良事例の更なる横展開を図る。（後略）</a:t>
            </a:r>
          </a:p>
        </p:txBody>
      </p:sp>
      <p:sp>
        <p:nvSpPr>
          <p:cNvPr id="15" name="正方形/長方形 14">
            <a:extLst>
              <a:ext uri="{FF2B5EF4-FFF2-40B4-BE49-F238E27FC236}">
                <a16:creationId xmlns:a16="http://schemas.microsoft.com/office/drawing/2014/main" id="{B2D3E441-47A5-4DA4-9CAA-4250DC9678DF}"/>
              </a:ext>
            </a:extLst>
          </p:cNvPr>
          <p:cNvSpPr/>
          <p:nvPr/>
        </p:nvSpPr>
        <p:spPr>
          <a:xfrm>
            <a:off x="81178" y="4537570"/>
            <a:ext cx="6400246" cy="245057"/>
          </a:xfrm>
          <a:prstGeom prst="rect">
            <a:avLst/>
          </a:prstGeom>
          <a:solidFill>
            <a:srgbClr val="00B050"/>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22041" fontAlgn="auto">
              <a:spcBef>
                <a:spcPts val="0"/>
              </a:spcBef>
              <a:spcAft>
                <a:spcPts val="0"/>
              </a:spcAft>
              <a:defRPr/>
            </a:pPr>
            <a:r>
              <a:rPr lang="ja-JP" altLang="en-US" sz="1108" b="1">
                <a:solidFill>
                  <a:prstClr val="white"/>
                </a:solidFill>
                <a:latin typeface="Meiryo UI" panose="020B0604030504040204" pitchFamily="50" charset="-128"/>
                <a:ea typeface="Meiryo UI" panose="020B0604030504040204" pitchFamily="50" charset="-128"/>
              </a:rPr>
              <a:t>「デジタル田園都市国家構想総合戦略」</a:t>
            </a:r>
            <a:r>
              <a:rPr lang="ja-JP" altLang="en-US" sz="969">
                <a:solidFill>
                  <a:prstClr val="white"/>
                </a:solidFill>
                <a:latin typeface="Meiryo UI" panose="020B0604030504040204" pitchFamily="50" charset="-128"/>
                <a:ea typeface="Meiryo UI" panose="020B0604030504040204" pitchFamily="50" charset="-128"/>
              </a:rPr>
              <a:t>（令和４年</a:t>
            </a:r>
            <a:r>
              <a:rPr lang="en-US" altLang="ja-JP" sz="969">
                <a:solidFill>
                  <a:prstClr val="white"/>
                </a:solidFill>
                <a:latin typeface="Meiryo UI" panose="020B0604030504040204" pitchFamily="50" charset="-128"/>
                <a:ea typeface="Meiryo UI" panose="020B0604030504040204" pitchFamily="50" charset="-128"/>
              </a:rPr>
              <a:t>12</a:t>
            </a:r>
            <a:r>
              <a:rPr lang="ja-JP" altLang="en-US" sz="969">
                <a:solidFill>
                  <a:prstClr val="white"/>
                </a:solidFill>
                <a:latin typeface="Meiryo UI" panose="020B0604030504040204" pitchFamily="50" charset="-128"/>
                <a:ea typeface="Meiryo UI" panose="020B0604030504040204" pitchFamily="50" charset="-128"/>
              </a:rPr>
              <a:t>月　閣議決定</a:t>
            </a:r>
            <a:r>
              <a:rPr lang="ja-JP" altLang="en-US" sz="969" b="1">
                <a:solidFill>
                  <a:prstClr val="white"/>
                </a:solidFill>
                <a:latin typeface="Meiryo UI" panose="020B0604030504040204" pitchFamily="50" charset="-128"/>
                <a:ea typeface="Meiryo UI" panose="020B0604030504040204" pitchFamily="50" charset="-128"/>
              </a:rPr>
              <a:t>）</a:t>
            </a:r>
            <a:endParaRPr lang="en-US" altLang="ja-JP" sz="969" b="1">
              <a:solidFill>
                <a:prstClr val="white"/>
              </a:solidFill>
              <a:latin typeface="Meiryo UI" panose="020B0604030504040204" pitchFamily="50" charset="-128"/>
              <a:ea typeface="Meiryo UI" panose="020B0604030504040204" pitchFamily="50" charset="-128"/>
            </a:endParaRPr>
          </a:p>
        </p:txBody>
      </p:sp>
      <p:sp>
        <p:nvSpPr>
          <p:cNvPr id="6" name="スライド番号プレースホルダー 1">
            <a:extLst>
              <a:ext uri="{FF2B5EF4-FFF2-40B4-BE49-F238E27FC236}">
                <a16:creationId xmlns:a16="http://schemas.microsoft.com/office/drawing/2014/main" id="{748FC7CC-AB8F-25B8-014B-60C2F626A385}"/>
              </a:ext>
            </a:extLst>
          </p:cNvPr>
          <p:cNvSpPr txBox="1">
            <a:spLocks/>
          </p:cNvSpPr>
          <p:nvPr/>
        </p:nvSpPr>
        <p:spPr>
          <a:xfrm>
            <a:off x="7070382" y="6578986"/>
            <a:ext cx="2057400" cy="306398"/>
          </a:xfrm>
          <a:prstGeom prst="rect">
            <a:avLst/>
          </a:prstGeom>
        </p:spPr>
        <p:txBody>
          <a:bodyPr vert="horz" lIns="84406" tIns="42203" rIns="84406" bIns="42203" rtlCol="0" anchor="ctr"/>
          <a:lstStyle>
            <a:defPPr>
              <a:defRPr lang="ja-JP"/>
            </a:defPPr>
            <a:lvl1pPr marL="0" algn="r" defTabSz="910644" rtl="0" eaLnBrk="1" latinLnBrk="0" hangingPunct="1">
              <a:defRPr kumimoji="1" sz="975" kern="1200">
                <a:solidFill>
                  <a:schemeClr val="tx1">
                    <a:tint val="75000"/>
                  </a:schemeClr>
                </a:solidFill>
                <a:latin typeface="+mn-lt"/>
                <a:ea typeface="+mn-ea"/>
                <a:cs typeface="+mn-cs"/>
              </a:defRPr>
            </a:lvl1pPr>
            <a:lvl2pPr marL="455321" algn="l" defTabSz="910644" rtl="0" eaLnBrk="1" latinLnBrk="0" hangingPunct="1">
              <a:defRPr kumimoji="1" sz="1800" kern="1200">
                <a:solidFill>
                  <a:schemeClr val="tx1"/>
                </a:solidFill>
                <a:latin typeface="+mn-lt"/>
                <a:ea typeface="+mn-ea"/>
                <a:cs typeface="+mn-cs"/>
              </a:defRPr>
            </a:lvl2pPr>
            <a:lvl3pPr marL="910644" algn="l" defTabSz="910644" rtl="0" eaLnBrk="1" latinLnBrk="0" hangingPunct="1">
              <a:defRPr kumimoji="1" sz="1800" kern="1200">
                <a:solidFill>
                  <a:schemeClr val="tx1"/>
                </a:solidFill>
                <a:latin typeface="+mn-lt"/>
                <a:ea typeface="+mn-ea"/>
                <a:cs typeface="+mn-cs"/>
              </a:defRPr>
            </a:lvl3pPr>
            <a:lvl4pPr marL="1365965" algn="l" defTabSz="910644" rtl="0" eaLnBrk="1" latinLnBrk="0" hangingPunct="1">
              <a:defRPr kumimoji="1" sz="1800" kern="1200">
                <a:solidFill>
                  <a:schemeClr val="tx1"/>
                </a:solidFill>
                <a:latin typeface="+mn-lt"/>
                <a:ea typeface="+mn-ea"/>
                <a:cs typeface="+mn-cs"/>
              </a:defRPr>
            </a:lvl4pPr>
            <a:lvl5pPr marL="1821285" algn="l" defTabSz="910644" rtl="0" eaLnBrk="1" latinLnBrk="0" hangingPunct="1">
              <a:defRPr kumimoji="1" sz="1800" kern="1200">
                <a:solidFill>
                  <a:schemeClr val="tx1"/>
                </a:solidFill>
                <a:latin typeface="+mn-lt"/>
                <a:ea typeface="+mn-ea"/>
                <a:cs typeface="+mn-cs"/>
              </a:defRPr>
            </a:lvl5pPr>
            <a:lvl6pPr marL="2276609" algn="l" defTabSz="910644" rtl="0" eaLnBrk="1" latinLnBrk="0" hangingPunct="1">
              <a:defRPr kumimoji="1" sz="1800" kern="1200">
                <a:solidFill>
                  <a:schemeClr val="tx1"/>
                </a:solidFill>
                <a:latin typeface="+mn-lt"/>
                <a:ea typeface="+mn-ea"/>
                <a:cs typeface="+mn-cs"/>
              </a:defRPr>
            </a:lvl6pPr>
            <a:lvl7pPr marL="2731935" algn="l" defTabSz="910644" rtl="0" eaLnBrk="1" latinLnBrk="0" hangingPunct="1">
              <a:defRPr kumimoji="1" sz="1800" kern="1200">
                <a:solidFill>
                  <a:schemeClr val="tx1"/>
                </a:solidFill>
                <a:latin typeface="+mn-lt"/>
                <a:ea typeface="+mn-ea"/>
                <a:cs typeface="+mn-cs"/>
              </a:defRPr>
            </a:lvl7pPr>
            <a:lvl8pPr marL="3187257" algn="l" defTabSz="910644" rtl="0" eaLnBrk="1" latinLnBrk="0" hangingPunct="1">
              <a:defRPr kumimoji="1" sz="1800" kern="1200">
                <a:solidFill>
                  <a:schemeClr val="tx1"/>
                </a:solidFill>
                <a:latin typeface="+mn-lt"/>
                <a:ea typeface="+mn-ea"/>
                <a:cs typeface="+mn-cs"/>
              </a:defRPr>
            </a:lvl8pPr>
            <a:lvl9pPr marL="3642580" algn="l" defTabSz="910644" rtl="0" eaLnBrk="1" latinLnBrk="0" hangingPunct="1">
              <a:defRPr kumimoji="1" sz="1800" kern="1200">
                <a:solidFill>
                  <a:schemeClr val="tx1"/>
                </a:solidFill>
                <a:latin typeface="+mn-lt"/>
                <a:ea typeface="+mn-ea"/>
                <a:cs typeface="+mn-cs"/>
              </a:defRPr>
            </a:lvl9pPr>
          </a:lstStyle>
          <a:p>
            <a:pPr defTabSz="840615" fontAlgn="auto">
              <a:spcBef>
                <a:spcPts val="0"/>
              </a:spcBef>
              <a:spcAft>
                <a:spcPts val="0"/>
              </a:spcAft>
              <a:defRPr/>
            </a:pPr>
            <a:fld id="{E623F6BE-AA73-45AC-8696-7AF00DAEA71B}" type="slidenum">
              <a:rPr lang="ja-JP" altLang="en-US" sz="1846">
                <a:solidFill>
                  <a:prstClr val="black"/>
                </a:solidFill>
                <a:latin typeface="游ゴシック" panose="020F0502020204030204"/>
                <a:ea typeface="游ゴシック" panose="020B0400000000000000" pitchFamily="50" charset="-128"/>
              </a:rPr>
              <a:pPr defTabSz="840615" fontAlgn="auto">
                <a:spcBef>
                  <a:spcPts val="0"/>
                </a:spcBef>
                <a:spcAft>
                  <a:spcPts val="0"/>
                </a:spcAft>
                <a:defRPr/>
              </a:pPr>
              <a:t>3</a:t>
            </a:fld>
            <a:endParaRPr lang="ja-JP" altLang="en-US" sz="1846"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520338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 7">
            <a:extLst>
              <a:ext uri="{FF2B5EF4-FFF2-40B4-BE49-F238E27FC236}">
                <a16:creationId xmlns:a16="http://schemas.microsoft.com/office/drawing/2014/main" id="{6DDD6272-F465-440F-9D5F-E4DBD77DCAC2}"/>
              </a:ext>
            </a:extLst>
          </p:cNvPr>
          <p:cNvGraphicFramePr>
            <a:graphicFrameLocks noGrp="1"/>
          </p:cNvGraphicFramePr>
          <p:nvPr/>
        </p:nvGraphicFramePr>
        <p:xfrm>
          <a:off x="0" y="2045677"/>
          <a:ext cx="9144000" cy="4530255"/>
        </p:xfrm>
        <a:graphic>
          <a:graphicData uri="http://schemas.openxmlformats.org/drawingml/2006/table">
            <a:tbl>
              <a:tblPr firstRow="1" bandRow="1">
                <a:tableStyleId>{5C22544A-7EE6-4342-B048-85BDC9FD1C3A}</a:tableStyleId>
              </a:tblPr>
              <a:tblGrid>
                <a:gridCol w="5690565">
                  <a:extLst>
                    <a:ext uri="{9D8B030D-6E8A-4147-A177-3AD203B41FA5}">
                      <a16:colId xmlns:a16="http://schemas.microsoft.com/office/drawing/2014/main" val="1995409953"/>
                    </a:ext>
                  </a:extLst>
                </a:gridCol>
                <a:gridCol w="3453435">
                  <a:extLst>
                    <a:ext uri="{9D8B030D-6E8A-4147-A177-3AD203B41FA5}">
                      <a16:colId xmlns:a16="http://schemas.microsoft.com/office/drawing/2014/main" val="300980716"/>
                    </a:ext>
                  </a:extLst>
                </a:gridCol>
              </a:tblGrid>
              <a:tr h="253218">
                <a:tc>
                  <a:txBody>
                    <a:bodyPr/>
                    <a:lstStyle/>
                    <a:p>
                      <a:pPr algn="ctr"/>
                      <a:r>
                        <a:rPr kumimoji="1" lang="ja-JP" altLang="en-US" sz="1100" spc="300" baseline="0">
                          <a:solidFill>
                            <a:schemeClr val="tx1"/>
                          </a:solidFill>
                        </a:rPr>
                        <a:t>＜事業の内容＞</a:t>
                      </a:r>
                    </a:p>
                  </a:txBody>
                  <a:tcPr marL="84406" marR="84406" marT="42203" marB="42203" anchor="ctr">
                    <a:lnL w="12700" cmpd="sng">
                      <a:noFill/>
                    </a:lnL>
                    <a:lnR w="1905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C3D69B"/>
                    </a:solidFill>
                  </a:tcPr>
                </a:tc>
                <a:tc>
                  <a:txBody>
                    <a:bodyPr/>
                    <a:lstStyle/>
                    <a:p>
                      <a:pPr algn="ctr"/>
                      <a:r>
                        <a:rPr kumimoji="1" lang="ja-JP" altLang="en-US" sz="1100" spc="300" baseline="0">
                          <a:solidFill>
                            <a:schemeClr val="tx1"/>
                          </a:solidFill>
                        </a:rPr>
                        <a:t>＜事業イメージ＞</a:t>
                      </a:r>
                    </a:p>
                  </a:txBody>
                  <a:tcPr marL="84406" marR="84406" marT="42203" marB="42203" anchor="ctr">
                    <a:lnL w="19050" cap="flat" cmpd="sng" algn="ctr">
                      <a:solidFill>
                        <a:schemeClr val="bg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C3D69B"/>
                    </a:solidFill>
                  </a:tcPr>
                </a:tc>
                <a:extLst>
                  <a:ext uri="{0D108BD9-81ED-4DB2-BD59-A6C34878D82A}">
                    <a16:rowId xmlns:a16="http://schemas.microsoft.com/office/drawing/2014/main" val="1622119663"/>
                  </a:ext>
                </a:extLst>
              </a:tr>
              <a:tr h="2924308">
                <a:tc>
                  <a:txBody>
                    <a:bodyPr/>
                    <a:lstStyle/>
                    <a:p>
                      <a:pPr algn="just">
                        <a:lnSpc>
                          <a:spcPct val="150000"/>
                        </a:lnSpc>
                        <a:spcBef>
                          <a:spcPts val="0"/>
                        </a:spcBef>
                        <a:spcAft>
                          <a:spcPts val="0"/>
                        </a:spcAft>
                      </a:pPr>
                      <a:r>
                        <a:rPr kumimoji="1" lang="ja-JP" altLang="en-US" sz="1000" b="1" u="none" dirty="0"/>
                        <a:t>１．農山漁村発イノベーション推進事業</a:t>
                      </a:r>
                      <a:endParaRPr kumimoji="1" lang="en-US" altLang="ja-JP" sz="1000" b="1" u="none" dirty="0">
                        <a:latin typeface="+mn-lt"/>
                      </a:endParaRPr>
                    </a:p>
                    <a:p>
                      <a:pPr marL="304800" indent="-196850" algn="l">
                        <a:lnSpc>
                          <a:spcPct val="100000"/>
                        </a:lnSpc>
                        <a:spcBef>
                          <a:spcPts val="0"/>
                        </a:spcBef>
                        <a:spcAft>
                          <a:spcPts val="0"/>
                        </a:spcAft>
                        <a:tabLst>
                          <a:tab pos="304800" algn="ctr"/>
                        </a:tabLst>
                      </a:pPr>
                      <a:r>
                        <a:rPr kumimoji="1" lang="ja-JP" altLang="en-US" sz="1000" b="0" u="none" dirty="0">
                          <a:latin typeface="+mn-lt"/>
                        </a:rPr>
                        <a:t>① 地域活性化に向けた</a:t>
                      </a:r>
                      <a:r>
                        <a:rPr kumimoji="1" lang="ja-JP" altLang="en-US" sz="1000" b="1" u="none" dirty="0">
                          <a:latin typeface="+mn-lt"/>
                        </a:rPr>
                        <a:t>活動計画策定</a:t>
                      </a:r>
                      <a:r>
                        <a:rPr kumimoji="1" lang="en-US" altLang="ja-JP" sz="1000" b="0" u="none" baseline="30000" dirty="0">
                          <a:latin typeface="+mn-lt"/>
                        </a:rPr>
                        <a:t>※</a:t>
                      </a:r>
                      <a:r>
                        <a:rPr kumimoji="1" lang="ja-JP" altLang="en-US" sz="1000" b="0" u="none" dirty="0">
                          <a:latin typeface="+mn-lt"/>
                        </a:rPr>
                        <a:t>、</a:t>
                      </a:r>
                      <a:r>
                        <a:rPr kumimoji="1" lang="ja-JP" altLang="en-US" sz="1000" b="1" u="none" dirty="0">
                          <a:latin typeface="+mn-lt"/>
                        </a:rPr>
                        <a:t>関係人口創出</a:t>
                      </a:r>
                      <a:r>
                        <a:rPr kumimoji="1" lang="ja-JP" altLang="en-US" sz="1000" b="0" u="none" dirty="0">
                          <a:latin typeface="+mn-lt"/>
                        </a:rPr>
                        <a:t>、地域づくりを担う</a:t>
                      </a:r>
                      <a:r>
                        <a:rPr kumimoji="1" lang="ja-JP" altLang="en-US" sz="1000" b="1" u="none" dirty="0">
                          <a:latin typeface="+mn-lt"/>
                        </a:rPr>
                        <a:t>農村プロデューサーの育成</a:t>
                      </a:r>
                      <a:r>
                        <a:rPr lang="ja-JP" altLang="en-US" sz="1000" b="1" u="none" dirty="0">
                          <a:latin typeface="+mn-lt"/>
                        </a:rPr>
                        <a:t>及び</a:t>
                      </a:r>
                      <a:r>
                        <a:rPr kumimoji="1" lang="ja-JP" altLang="en-US" sz="1000" b="1" u="sng" dirty="0">
                          <a:latin typeface="+mn-lt"/>
                        </a:rPr>
                        <a:t>実地研修による技術力向上</a:t>
                      </a:r>
                      <a:r>
                        <a:rPr kumimoji="1" lang="ja-JP" altLang="en-US" sz="1000" b="0" u="none" dirty="0">
                          <a:latin typeface="+mn-lt"/>
                        </a:rPr>
                        <a:t>、農業・農村の</a:t>
                      </a:r>
                      <a:r>
                        <a:rPr kumimoji="1" lang="ja-JP" altLang="en-US" sz="1000" b="1" u="none" dirty="0">
                          <a:latin typeface="+mn-lt"/>
                        </a:rPr>
                        <a:t>情報発信</a:t>
                      </a:r>
                      <a:r>
                        <a:rPr kumimoji="1" lang="ja-JP" altLang="en-US" sz="1000" b="0" u="none" dirty="0">
                          <a:latin typeface="+mn-lt"/>
                        </a:rPr>
                        <a:t>等を支援します</a:t>
                      </a:r>
                      <a:r>
                        <a:rPr kumimoji="1" lang="ja-JP" altLang="en-US" sz="1000" b="0" u="none" dirty="0">
                          <a:solidFill>
                            <a:schemeClr val="tx1"/>
                          </a:solidFill>
                          <a:latin typeface="+mn-lt"/>
                        </a:rPr>
                        <a:t>。</a:t>
                      </a:r>
                      <a:endParaRPr kumimoji="1" lang="en-US" altLang="ja-JP" sz="1000" b="0" u="none" dirty="0">
                        <a:latin typeface="+mn-lt"/>
                      </a:endParaRPr>
                    </a:p>
                    <a:p>
                      <a:pPr marL="92075" marR="0" lvl="0" indent="13970" algn="l" defTabSz="914400" rtl="0" eaLnBrk="1" fontAlgn="auto" latinLnBrk="0" hangingPunct="1">
                        <a:lnSpc>
                          <a:spcPct val="100000"/>
                        </a:lnSpc>
                        <a:spcBef>
                          <a:spcPts val="0"/>
                        </a:spcBef>
                        <a:spcAft>
                          <a:spcPts val="0"/>
                        </a:spcAft>
                        <a:buClrTx/>
                        <a:buSzTx/>
                        <a:buFontTx/>
                        <a:buNone/>
                        <a:tabLst>
                          <a:tab pos="92075" algn="l"/>
                        </a:tabLst>
                        <a:defRPr/>
                      </a:pPr>
                      <a:r>
                        <a:rPr kumimoji="1" lang="ja-JP" altLang="en-US" sz="1000" b="0" u="none" dirty="0">
                          <a:latin typeface="+mn-lt"/>
                        </a:rPr>
                        <a:t>② 地域資源を活用した</a:t>
                      </a:r>
                      <a:r>
                        <a:rPr kumimoji="1" lang="ja-JP" altLang="en-US" sz="1000" b="1" u="none" dirty="0">
                          <a:latin typeface="+mn-lt"/>
                        </a:rPr>
                        <a:t>商品開発</a:t>
                      </a:r>
                      <a:r>
                        <a:rPr kumimoji="1" lang="ja-JP" altLang="en-US" sz="1000" b="0" u="none" dirty="0">
                          <a:latin typeface="+mn-lt"/>
                        </a:rPr>
                        <a:t>、</a:t>
                      </a:r>
                      <a:r>
                        <a:rPr kumimoji="1" lang="ja-JP" altLang="en-US" sz="1000" b="1" u="none" dirty="0">
                          <a:latin typeface="+mn-lt"/>
                        </a:rPr>
                        <a:t>デジタル技術の活用に係る専門人材の派遣</a:t>
                      </a:r>
                      <a:r>
                        <a:rPr kumimoji="1" lang="ja-JP" altLang="en-US" sz="1000" b="1" u="none" strike="noStrike" dirty="0">
                          <a:solidFill>
                            <a:schemeClr val="tx1"/>
                          </a:solidFill>
                          <a:latin typeface="+mn-lt"/>
                        </a:rPr>
                        <a:t>・育成</a:t>
                      </a:r>
                      <a:r>
                        <a:rPr kumimoji="1" lang="ja-JP" altLang="en-US" sz="1000" b="0" u="none" dirty="0">
                          <a:latin typeface="+mn-lt"/>
                        </a:rPr>
                        <a:t>等</a:t>
                      </a:r>
                      <a:r>
                        <a:rPr kumimoji="1" lang="ja-JP" altLang="en-US" sz="1000" b="0" u="none" dirty="0">
                          <a:solidFill>
                            <a:schemeClr val="tx1"/>
                          </a:solidFill>
                          <a:latin typeface="+mn-lt"/>
                        </a:rPr>
                        <a:t>を支援します。</a:t>
                      </a:r>
                      <a:endParaRPr kumimoji="1" lang="en-US" altLang="ja-JP" sz="1000" b="0" u="none" dirty="0">
                        <a:latin typeface="+mn-lt"/>
                      </a:endParaRPr>
                    </a:p>
                    <a:p>
                      <a:pPr marL="10795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u="none" dirty="0">
                          <a:latin typeface="+mn-lt"/>
                        </a:rPr>
                        <a:t>③ </a:t>
                      </a:r>
                      <a:r>
                        <a:rPr kumimoji="1" lang="ja-JP" altLang="en-US" sz="1000" b="1" u="none" dirty="0">
                          <a:latin typeface="+mn-lt"/>
                        </a:rPr>
                        <a:t>農泊の実施体制の</a:t>
                      </a:r>
                      <a:r>
                        <a:rPr kumimoji="1" lang="ja-JP" altLang="en-US" sz="1000" b="1" u="none" dirty="0">
                          <a:solidFill>
                            <a:schemeClr val="tx1"/>
                          </a:solidFill>
                          <a:latin typeface="+mn-lt"/>
                        </a:rPr>
                        <a:t>整備や</a:t>
                      </a:r>
                      <a:r>
                        <a:rPr kumimoji="1" lang="ja-JP" altLang="en-US" sz="1000" b="1" u="sng" dirty="0">
                          <a:solidFill>
                            <a:schemeClr val="tx1"/>
                          </a:solidFill>
                          <a:latin typeface="+mn-lt"/>
                        </a:rPr>
                        <a:t>経営の強化</a:t>
                      </a:r>
                      <a:r>
                        <a:rPr kumimoji="1" lang="ja-JP" altLang="en-US" sz="1000" b="0" u="none" dirty="0">
                          <a:latin typeface="+mn-lt"/>
                        </a:rPr>
                        <a:t>、</a:t>
                      </a:r>
                      <a:r>
                        <a:rPr kumimoji="1" lang="ja-JP" altLang="en-US" sz="1000" b="1" u="none" dirty="0">
                          <a:latin typeface="+mn-lt"/>
                        </a:rPr>
                        <a:t>観光コンテンツの磨き上げ</a:t>
                      </a:r>
                      <a:r>
                        <a:rPr kumimoji="1" lang="ja-JP" altLang="en-US" sz="1000" b="0" u="none" dirty="0">
                          <a:latin typeface="+mn-lt"/>
                        </a:rPr>
                        <a:t>等</a:t>
                      </a:r>
                      <a:r>
                        <a:rPr kumimoji="1" lang="ja-JP" altLang="en-US" sz="1000" b="0" dirty="0">
                          <a:latin typeface="+mn-lt"/>
                        </a:rPr>
                        <a:t>の取組</a:t>
                      </a:r>
                      <a:r>
                        <a:rPr kumimoji="1" lang="ja-JP" altLang="en-US" sz="1000" b="0" u="none" dirty="0">
                          <a:solidFill>
                            <a:schemeClr val="tx1"/>
                          </a:solidFill>
                          <a:latin typeface="+mn-lt"/>
                        </a:rPr>
                        <a:t>を支援します。</a:t>
                      </a:r>
                      <a:endParaRPr kumimoji="1" lang="en-US" altLang="ja-JP" sz="1000" b="0" u="none" dirty="0">
                        <a:latin typeface="+mn-lt"/>
                      </a:endParaRPr>
                    </a:p>
                    <a:p>
                      <a:pPr marL="107950" algn="l">
                        <a:lnSpc>
                          <a:spcPct val="100000"/>
                        </a:lnSpc>
                        <a:spcBef>
                          <a:spcPts val="0"/>
                        </a:spcBef>
                        <a:spcAft>
                          <a:spcPts val="0"/>
                        </a:spcAft>
                      </a:pPr>
                      <a:r>
                        <a:rPr kumimoji="1" lang="ja-JP" altLang="en-US" sz="1000" b="0" dirty="0">
                          <a:latin typeface="+mn-lt"/>
                        </a:rPr>
                        <a:t>④ </a:t>
                      </a:r>
                      <a:r>
                        <a:rPr kumimoji="1" lang="ja-JP" altLang="en-US" sz="1000" b="1" dirty="0">
                          <a:latin typeface="+mn-lt"/>
                        </a:rPr>
                        <a:t>農福連携</a:t>
                      </a:r>
                      <a:r>
                        <a:rPr kumimoji="1" lang="ja-JP" altLang="en-US" sz="1000" b="0" dirty="0">
                          <a:latin typeface="+mn-lt"/>
                        </a:rPr>
                        <a:t>の</a:t>
                      </a:r>
                      <a:r>
                        <a:rPr kumimoji="1" lang="ja-JP" altLang="en-US" sz="1000" b="1" dirty="0">
                          <a:latin typeface="+mn-lt"/>
                        </a:rPr>
                        <a:t>普及啓発</a:t>
                      </a:r>
                      <a:r>
                        <a:rPr kumimoji="1" lang="ja-JP" altLang="en-US" sz="1000" b="0" dirty="0">
                          <a:latin typeface="+mn-lt"/>
                        </a:rPr>
                        <a:t>、障害者等の</a:t>
                      </a:r>
                      <a:r>
                        <a:rPr kumimoji="1" lang="ja-JP" altLang="en-US" sz="1000" b="1" dirty="0">
                          <a:latin typeface="+mn-lt"/>
                        </a:rPr>
                        <a:t>農林水産業に係る技術の習得、</a:t>
                      </a:r>
                      <a:r>
                        <a:rPr kumimoji="1" lang="ja-JP" altLang="en-US" sz="1000" b="1" dirty="0">
                          <a:solidFill>
                            <a:schemeClr val="tx1"/>
                          </a:solidFill>
                          <a:latin typeface="+mn-lt"/>
                        </a:rPr>
                        <a:t>専門人材の育成</a:t>
                      </a:r>
                      <a:r>
                        <a:rPr kumimoji="1" lang="ja-JP" altLang="en-US" sz="1000" b="0" dirty="0">
                          <a:latin typeface="+mn-lt"/>
                        </a:rPr>
                        <a:t>等を支援します。</a:t>
                      </a:r>
                      <a:endParaRPr kumimoji="1" lang="en-US" altLang="ja-JP" sz="1000" b="0" dirty="0">
                        <a:latin typeface="+mn-lt"/>
                      </a:endParaRPr>
                    </a:p>
                    <a:p>
                      <a:pPr algn="just">
                        <a:lnSpc>
                          <a:spcPct val="150000"/>
                        </a:lnSpc>
                        <a:spcBef>
                          <a:spcPts val="600"/>
                        </a:spcBef>
                        <a:spcAft>
                          <a:spcPts val="0"/>
                        </a:spcAft>
                      </a:pPr>
                      <a:r>
                        <a:rPr kumimoji="1" lang="ja-JP" altLang="en-US" sz="1000" b="1" u="none" dirty="0">
                          <a:solidFill>
                            <a:schemeClr val="tx1"/>
                          </a:solidFill>
                        </a:rPr>
                        <a:t>２．農山漁村発イノベーション整備事業</a:t>
                      </a:r>
                      <a:endParaRPr kumimoji="1" lang="en-US" altLang="ja-JP" sz="1000" b="1" u="none" dirty="0">
                        <a:solidFill>
                          <a:schemeClr val="tx1"/>
                        </a:solidFill>
                      </a:endParaRPr>
                    </a:p>
                    <a:p>
                      <a:pPr marL="10795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dirty="0">
                          <a:solidFill>
                            <a:schemeClr val="tx1"/>
                          </a:solidFill>
                        </a:rPr>
                        <a:t>① </a:t>
                      </a:r>
                      <a:r>
                        <a:rPr kumimoji="1" lang="ja-JP" altLang="en-US" sz="1000" b="1" u="sng" dirty="0">
                          <a:solidFill>
                            <a:schemeClr val="tx1"/>
                          </a:solidFill>
                        </a:rPr>
                        <a:t>農林水産物加工・販売施設</a:t>
                      </a:r>
                      <a:r>
                        <a:rPr kumimoji="1" lang="ja-JP" altLang="en-US" sz="1000" b="0" dirty="0">
                          <a:solidFill>
                            <a:schemeClr val="tx1"/>
                          </a:solidFill>
                        </a:rPr>
                        <a:t>、</a:t>
                      </a:r>
                      <a:r>
                        <a:rPr kumimoji="1" lang="ja-JP" altLang="en-US" sz="1000" b="1" dirty="0">
                          <a:solidFill>
                            <a:schemeClr val="tx1"/>
                          </a:solidFill>
                        </a:rPr>
                        <a:t>地域間交流拠点</a:t>
                      </a:r>
                      <a:r>
                        <a:rPr kumimoji="1" lang="ja-JP" altLang="en-US" sz="1000" b="0" u="sng" dirty="0">
                          <a:solidFill>
                            <a:schemeClr val="tx1"/>
                          </a:solidFill>
                        </a:rPr>
                        <a:t>等の整備</a:t>
                      </a:r>
                      <a:r>
                        <a:rPr kumimoji="1" lang="ja-JP" altLang="en-US" sz="1000" b="0" dirty="0">
                          <a:solidFill>
                            <a:schemeClr val="tx1"/>
                          </a:solidFill>
                        </a:rPr>
                        <a:t>を支援します。</a:t>
                      </a:r>
                      <a:endParaRPr kumimoji="1" lang="en-US" altLang="ja-JP" sz="1000" b="0" dirty="0">
                        <a:solidFill>
                          <a:schemeClr val="tx1"/>
                        </a:solidFill>
                      </a:endParaRPr>
                    </a:p>
                    <a:p>
                      <a:pPr marL="10795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dirty="0">
                          <a:solidFill>
                            <a:schemeClr val="tx1"/>
                          </a:solidFill>
                        </a:rPr>
                        <a:t>② </a:t>
                      </a:r>
                      <a:r>
                        <a:rPr kumimoji="1" lang="ja-JP" altLang="en-US" sz="1000" b="0" u="none" dirty="0">
                          <a:solidFill>
                            <a:schemeClr val="tx1"/>
                          </a:solidFill>
                        </a:rPr>
                        <a:t>農泊の推進に必要となる</a:t>
                      </a:r>
                      <a:r>
                        <a:rPr kumimoji="1" lang="ja-JP" altLang="en-US" sz="1000" b="1" u="none" dirty="0">
                          <a:solidFill>
                            <a:schemeClr val="tx1"/>
                          </a:solidFill>
                        </a:rPr>
                        <a:t>古民家等を活用した滞在施設</a:t>
                      </a:r>
                      <a:r>
                        <a:rPr kumimoji="1" lang="ja-JP" altLang="en-US" sz="1000" b="0" u="none" dirty="0">
                          <a:solidFill>
                            <a:schemeClr val="tx1"/>
                          </a:solidFill>
                        </a:rPr>
                        <a:t>等の整備</a:t>
                      </a:r>
                      <a:r>
                        <a:rPr kumimoji="1" lang="ja-JP" altLang="en-US" sz="1000" b="0" dirty="0">
                          <a:solidFill>
                            <a:schemeClr val="tx1"/>
                          </a:solidFill>
                        </a:rPr>
                        <a:t>を支援します。</a:t>
                      </a:r>
                      <a:endParaRPr kumimoji="1" lang="en-US" altLang="ja-JP" sz="1000" b="0" dirty="0">
                        <a:solidFill>
                          <a:schemeClr val="tx1"/>
                        </a:solidFill>
                      </a:endParaRPr>
                    </a:p>
                    <a:p>
                      <a:pPr marL="107950" indent="0" algn="l">
                        <a:lnSpc>
                          <a:spcPct val="100000"/>
                        </a:lnSpc>
                        <a:spcBef>
                          <a:spcPts val="0"/>
                        </a:spcBef>
                        <a:spcAft>
                          <a:spcPts val="0"/>
                        </a:spcAft>
                      </a:pPr>
                      <a:r>
                        <a:rPr kumimoji="1" lang="ja-JP" altLang="en-US" sz="1000" b="0" dirty="0">
                          <a:solidFill>
                            <a:schemeClr val="tx1"/>
                          </a:solidFill>
                        </a:rPr>
                        <a:t>③ 農福連携の推進に必要となる</a:t>
                      </a:r>
                      <a:r>
                        <a:rPr kumimoji="1" lang="ja-JP" altLang="en-US" sz="1000" b="1" dirty="0">
                          <a:solidFill>
                            <a:schemeClr val="tx1"/>
                          </a:solidFill>
                        </a:rPr>
                        <a:t>障害者等が作業に携わる生産施設</a:t>
                      </a:r>
                      <a:r>
                        <a:rPr kumimoji="1" lang="ja-JP" altLang="en-US" sz="1000" b="0" dirty="0">
                          <a:solidFill>
                            <a:schemeClr val="tx1"/>
                          </a:solidFill>
                        </a:rPr>
                        <a:t>等の整備を支援します。</a:t>
                      </a:r>
                      <a:endParaRPr kumimoji="1" lang="en-US" altLang="ja-JP" sz="1000" b="0" dirty="0">
                        <a:solidFill>
                          <a:schemeClr val="tx1"/>
                        </a:solidFill>
                      </a:endParaRPr>
                    </a:p>
                    <a:p>
                      <a:pPr marL="140335" indent="-140335" algn="just">
                        <a:lnSpc>
                          <a:spcPct val="150000"/>
                        </a:lnSpc>
                        <a:spcBef>
                          <a:spcPts val="600"/>
                        </a:spcBef>
                        <a:spcAft>
                          <a:spcPts val="0"/>
                        </a:spcAft>
                      </a:pPr>
                      <a:r>
                        <a:rPr kumimoji="1" lang="ja-JP" altLang="en-US" sz="1000" b="1" u="none" dirty="0">
                          <a:solidFill>
                            <a:schemeClr val="tx1"/>
                          </a:solidFill>
                        </a:rPr>
                        <a:t>（関連事業）農山漁村発イノベーション委託調査事業</a:t>
                      </a:r>
                      <a:endParaRPr kumimoji="1" lang="ja-JP" altLang="en-US" sz="1000" b="0" u="none" dirty="0">
                        <a:solidFill>
                          <a:schemeClr val="tx1"/>
                        </a:solidFill>
                      </a:endParaRPr>
                    </a:p>
                    <a:p>
                      <a:pPr marL="125730" indent="125730" algn="just">
                        <a:lnSpc>
                          <a:spcPct val="100000"/>
                        </a:lnSpc>
                        <a:spcBef>
                          <a:spcPts val="0"/>
                        </a:spcBef>
                        <a:spcAft>
                          <a:spcPts val="0"/>
                        </a:spcAft>
                      </a:pPr>
                      <a:r>
                        <a:rPr kumimoji="1" lang="ja-JP" altLang="en-US" sz="1000" b="0" u="none" dirty="0">
                          <a:solidFill>
                            <a:schemeClr val="tx1"/>
                          </a:solidFill>
                        </a:rPr>
                        <a:t>農山漁村発イノベーション推進に係るエビデンスに基づく施策企画・立案の充実を図るため、</a:t>
                      </a:r>
                      <a:r>
                        <a:rPr kumimoji="1" lang="ja-JP" altLang="en-US" sz="1000" b="1" u="none" dirty="0">
                          <a:solidFill>
                            <a:schemeClr val="tx1"/>
                          </a:solidFill>
                        </a:rPr>
                        <a:t>所得創出効果等の施策効果を測定するための委託調査</a:t>
                      </a:r>
                      <a:r>
                        <a:rPr kumimoji="1" lang="ja-JP" altLang="en-US" sz="1000" b="0" u="none" dirty="0">
                          <a:solidFill>
                            <a:schemeClr val="tx1"/>
                          </a:solidFill>
                        </a:rPr>
                        <a:t>を実施します。</a:t>
                      </a:r>
                      <a:endParaRPr kumimoji="1" lang="ja-JP" altLang="en-US" sz="1000" b="1" u="sng" dirty="0">
                        <a:solidFill>
                          <a:schemeClr val="tx1"/>
                        </a:solidFill>
                      </a:endParaRPr>
                    </a:p>
                  </a:txBody>
                  <a:tcPr marL="84406" marR="84406" marT="42203" marB="42203">
                    <a:lnL w="12700" cmpd="sng">
                      <a:noFill/>
                    </a:lnL>
                    <a:lnR w="1905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endParaRPr kumimoji="1" lang="ja-JP" altLang="en-US" sz="1000"/>
                    </a:p>
                  </a:txBody>
                  <a:tcPr marL="84406" marR="84406" marT="42203" marB="42203">
                    <a:lnL w="19050" cap="flat" cmpd="sng" algn="ctr">
                      <a:solidFill>
                        <a:schemeClr val="bg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25939766"/>
                  </a:ext>
                </a:extLst>
              </a:tr>
              <a:tr h="1352729">
                <a:tc>
                  <a:txBody>
                    <a:bodyPr/>
                    <a:lstStyle/>
                    <a:p>
                      <a:pPr marL="140400" indent="-140400" algn="just">
                        <a:lnSpc>
                          <a:spcPts val="1400"/>
                        </a:lnSpc>
                        <a:spcBef>
                          <a:spcPts val="0"/>
                        </a:spcBef>
                        <a:spcAft>
                          <a:spcPts val="0"/>
                        </a:spcAft>
                      </a:pPr>
                      <a:endParaRPr kumimoji="1" lang="ja-JP" altLang="en-US" sz="1000" b="0" u="sng">
                        <a:solidFill>
                          <a:schemeClr val="tx1"/>
                        </a:solidFill>
                      </a:endParaRPr>
                    </a:p>
                  </a:txBody>
                  <a:tcPr marL="84406" marR="84406" marT="42203" marB="42203">
                    <a:lnL w="12700" cmpd="sng">
                      <a:noFill/>
                    </a:lnL>
                    <a:lnR w="1905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endParaRPr kumimoji="1" lang="ja-JP" altLang="en-US" sz="1000" dirty="0"/>
                    </a:p>
                  </a:txBody>
                  <a:tcPr marL="84406" marR="84406" marT="42203" marB="42203">
                    <a:lnL w="19050" cap="flat" cmpd="sng" algn="ctr">
                      <a:solidFill>
                        <a:schemeClr val="bg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042808"/>
                  </a:ext>
                </a:extLst>
              </a:tr>
            </a:tbl>
          </a:graphicData>
        </a:graphic>
      </p:graphicFrame>
      <p:sp>
        <p:nvSpPr>
          <p:cNvPr id="57" name="正方形/長方形 56">
            <a:extLst>
              <a:ext uri="{FF2B5EF4-FFF2-40B4-BE49-F238E27FC236}">
                <a16:creationId xmlns:a16="http://schemas.microsoft.com/office/drawing/2014/main" id="{0A869F29-F054-47A6-A902-D94FD334A5EB}"/>
              </a:ext>
            </a:extLst>
          </p:cNvPr>
          <p:cNvSpPr/>
          <p:nvPr/>
        </p:nvSpPr>
        <p:spPr>
          <a:xfrm>
            <a:off x="5684160" y="2332230"/>
            <a:ext cx="1711385" cy="4075850"/>
          </a:xfrm>
          <a:prstGeom prst="rect">
            <a:avLst/>
          </a:prstGeom>
          <a:solidFill>
            <a:srgbClr val="FBE5D6"/>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auto">
              <a:spcBef>
                <a:spcPts val="0"/>
              </a:spcBef>
              <a:spcAft>
                <a:spcPts val="0"/>
              </a:spcAft>
              <a:defRPr/>
            </a:pPr>
            <a:endParaRPr lang="ja-JP" altLang="en-US" sz="1662">
              <a:solidFill>
                <a:prstClr val="white"/>
              </a:solidFill>
              <a:latin typeface="Meiryo UI"/>
              <a:ea typeface="Meiryo UI"/>
            </a:endParaRPr>
          </a:p>
        </p:txBody>
      </p:sp>
      <p:sp>
        <p:nvSpPr>
          <p:cNvPr id="56" name="テキスト ボックス 55">
            <a:extLst>
              <a:ext uri="{FF2B5EF4-FFF2-40B4-BE49-F238E27FC236}">
                <a16:creationId xmlns:a16="http://schemas.microsoft.com/office/drawing/2014/main" id="{6A7BF7AF-22B6-46DB-9214-A13935C9B444}"/>
              </a:ext>
            </a:extLst>
          </p:cNvPr>
          <p:cNvSpPr txBox="1"/>
          <p:nvPr/>
        </p:nvSpPr>
        <p:spPr>
          <a:xfrm>
            <a:off x="-376960" y="6416040"/>
            <a:ext cx="9144001" cy="170496"/>
          </a:xfrm>
          <a:prstGeom prst="rect">
            <a:avLst/>
          </a:prstGeom>
          <a:noFill/>
        </p:spPr>
        <p:txBody>
          <a:bodyPr wrap="square" tIns="0" bIns="0" rtlCol="0" anchor="b">
            <a:spAutoFit/>
          </a:bodyPr>
          <a:lstStyle/>
          <a:p>
            <a:pPr algn="r" defTabSz="844083" fontAlgn="auto">
              <a:spcBef>
                <a:spcPts val="0"/>
              </a:spcBef>
              <a:spcAft>
                <a:spcPts val="0"/>
              </a:spcAft>
              <a:defRPr/>
            </a:pPr>
            <a:r>
              <a:rPr lang="ja-JP" altLang="en-US" sz="1108">
                <a:solidFill>
                  <a:prstClr val="black"/>
                </a:solidFill>
                <a:latin typeface="Meiryo UI"/>
                <a:ea typeface="Meiryo UI"/>
              </a:rPr>
              <a:t>［お問い合わせ先］</a:t>
            </a:r>
            <a:r>
              <a:rPr lang="zh-TW" altLang="en-US" sz="1108">
                <a:solidFill>
                  <a:prstClr val="black"/>
                </a:solidFill>
                <a:latin typeface="Meiryo UI"/>
                <a:ea typeface="Meiryo UI"/>
              </a:rPr>
              <a:t>農村振興局都市農村交流課</a:t>
            </a:r>
            <a:r>
              <a:rPr lang="ja-JP" altLang="en-US" sz="1108">
                <a:solidFill>
                  <a:prstClr val="black"/>
                </a:solidFill>
                <a:latin typeface="Meiryo UI"/>
                <a:ea typeface="Meiryo UI"/>
              </a:rPr>
              <a:t>（</a:t>
            </a:r>
            <a:r>
              <a:rPr lang="en-US" altLang="ja-JP" sz="1108">
                <a:solidFill>
                  <a:prstClr val="black"/>
                </a:solidFill>
                <a:latin typeface="Meiryo UI"/>
                <a:ea typeface="Meiryo UI"/>
              </a:rPr>
              <a:t>03-3502-5946</a:t>
            </a:r>
            <a:r>
              <a:rPr lang="ja-JP" altLang="en-US" sz="1108">
                <a:solidFill>
                  <a:prstClr val="black"/>
                </a:solidFill>
                <a:latin typeface="Meiryo UI"/>
                <a:ea typeface="Meiryo UI"/>
              </a:rPr>
              <a:t>）</a:t>
            </a:r>
          </a:p>
        </p:txBody>
      </p:sp>
      <p:sp>
        <p:nvSpPr>
          <p:cNvPr id="27" name="テキスト ボックス 26">
            <a:extLst>
              <a:ext uri="{FF2B5EF4-FFF2-40B4-BE49-F238E27FC236}">
                <a16:creationId xmlns:a16="http://schemas.microsoft.com/office/drawing/2014/main" id="{1DFD2CC8-E90A-4DA8-887F-7CC9CB09C05B}"/>
              </a:ext>
            </a:extLst>
          </p:cNvPr>
          <p:cNvSpPr txBox="1"/>
          <p:nvPr/>
        </p:nvSpPr>
        <p:spPr>
          <a:xfrm>
            <a:off x="-8903" y="5052947"/>
            <a:ext cx="1192154" cy="248530"/>
          </a:xfrm>
          <a:prstGeom prst="rect">
            <a:avLst/>
          </a:prstGeom>
          <a:noFill/>
        </p:spPr>
        <p:txBody>
          <a:bodyPr wrap="square" rtlCol="0">
            <a:spAutoFit/>
          </a:bodyPr>
          <a:lstStyle/>
          <a:p>
            <a:pPr defTabSz="844083" fontAlgn="auto">
              <a:spcBef>
                <a:spcPts val="0"/>
              </a:spcBef>
              <a:spcAft>
                <a:spcPts val="0"/>
              </a:spcAft>
              <a:defRPr/>
            </a:pPr>
            <a:r>
              <a:rPr lang="ja-JP" altLang="en-US" sz="1015" b="1">
                <a:solidFill>
                  <a:prstClr val="black"/>
                </a:solidFill>
                <a:latin typeface="Meiryo UI"/>
                <a:ea typeface="Meiryo UI"/>
              </a:rPr>
              <a:t>＜事業の流れ＞</a:t>
            </a:r>
          </a:p>
        </p:txBody>
      </p:sp>
      <p:sp>
        <p:nvSpPr>
          <p:cNvPr id="28" name="正方形/長方形 27">
            <a:extLst>
              <a:ext uri="{FF2B5EF4-FFF2-40B4-BE49-F238E27FC236}">
                <a16:creationId xmlns:a16="http://schemas.microsoft.com/office/drawing/2014/main" id="{9F42E789-A449-48F1-B14A-2D1E51CC555E}"/>
              </a:ext>
            </a:extLst>
          </p:cNvPr>
          <p:cNvSpPr/>
          <p:nvPr/>
        </p:nvSpPr>
        <p:spPr>
          <a:xfrm>
            <a:off x="72700" y="5294434"/>
            <a:ext cx="347285" cy="1172962"/>
          </a:xfrm>
          <a:prstGeom prst="rect">
            <a:avLst/>
          </a:prstGeom>
          <a:ln w="190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844083" fontAlgn="auto">
              <a:spcBef>
                <a:spcPts val="0"/>
              </a:spcBef>
              <a:spcAft>
                <a:spcPts val="0"/>
              </a:spcAft>
              <a:defRPr/>
            </a:pPr>
            <a:r>
              <a:rPr lang="ja-JP" altLang="en-US" sz="969">
                <a:solidFill>
                  <a:prstClr val="black"/>
                </a:solidFill>
                <a:latin typeface="Meiryo UI"/>
                <a:ea typeface="Meiryo UI"/>
              </a:rPr>
              <a:t>国</a:t>
            </a:r>
          </a:p>
        </p:txBody>
      </p:sp>
      <p:sp>
        <p:nvSpPr>
          <p:cNvPr id="88" name="四角形: 角を丸くする 87">
            <a:extLst>
              <a:ext uri="{FF2B5EF4-FFF2-40B4-BE49-F238E27FC236}">
                <a16:creationId xmlns:a16="http://schemas.microsoft.com/office/drawing/2014/main" id="{84AEDE9D-9B0C-44FD-9231-EB9BBE751056}"/>
              </a:ext>
            </a:extLst>
          </p:cNvPr>
          <p:cNvSpPr/>
          <p:nvPr/>
        </p:nvSpPr>
        <p:spPr>
          <a:xfrm>
            <a:off x="15257" y="931358"/>
            <a:ext cx="9105231" cy="1063385"/>
          </a:xfrm>
          <a:prstGeom prst="roundRect">
            <a:avLst/>
          </a:prstGeom>
          <a:ln w="28575">
            <a:solidFill>
              <a:srgbClr val="76923C"/>
            </a:solidFill>
          </a:ln>
        </p:spPr>
        <p:style>
          <a:lnRef idx="2">
            <a:schemeClr val="accent6"/>
          </a:lnRef>
          <a:fillRef idx="1">
            <a:schemeClr val="lt1"/>
          </a:fillRef>
          <a:effectRef idx="0">
            <a:schemeClr val="accent6"/>
          </a:effectRef>
          <a:fontRef idx="minor">
            <a:schemeClr val="dk1"/>
          </a:fontRef>
        </p:style>
        <p:txBody>
          <a:bodyPr rtlCol="0" anchor="ctr"/>
          <a:lstStyle/>
          <a:p>
            <a:pPr defTabSz="844083" fontAlgn="auto">
              <a:spcBef>
                <a:spcPts val="0"/>
              </a:spcBef>
              <a:spcAft>
                <a:spcPts val="0"/>
              </a:spcAft>
              <a:defRPr/>
            </a:pPr>
            <a:r>
              <a:rPr lang="ja-JP" altLang="en-US" sz="1108" b="1">
                <a:solidFill>
                  <a:prstClr val="black"/>
                </a:solidFill>
                <a:latin typeface="Meiryo UI"/>
                <a:ea typeface="Meiryo UI"/>
              </a:rPr>
              <a:t>＜対策のポイント＞</a:t>
            </a:r>
            <a:endParaRPr lang="en-US" altLang="ja-JP" sz="1108" b="1">
              <a:solidFill>
                <a:prstClr val="black"/>
              </a:solidFill>
              <a:latin typeface="Meiryo UI"/>
              <a:ea typeface="Meiryo UI"/>
            </a:endParaRPr>
          </a:p>
          <a:p>
            <a:pPr indent="116311" defTabSz="844083" fontAlgn="auto">
              <a:spcBef>
                <a:spcPts val="0"/>
              </a:spcBef>
              <a:spcAft>
                <a:spcPts val="0"/>
              </a:spcAft>
              <a:defRPr/>
            </a:pPr>
            <a:r>
              <a:rPr lang="ja-JP" altLang="en-US" sz="1108">
                <a:solidFill>
                  <a:prstClr val="black"/>
                </a:solidFill>
                <a:latin typeface="Meiryo UI"/>
                <a:ea typeface="Meiryo UI"/>
              </a:rPr>
              <a:t>農林水産物や農林水産業に関わる</a:t>
            </a:r>
            <a:r>
              <a:rPr lang="ja-JP" altLang="en-US" sz="1108" b="1">
                <a:solidFill>
                  <a:prstClr val="black"/>
                </a:solidFill>
                <a:latin typeface="Meiryo UI"/>
                <a:ea typeface="Meiryo UI"/>
              </a:rPr>
              <a:t>多様な地域資源を活用</a:t>
            </a:r>
            <a:r>
              <a:rPr lang="ja-JP" altLang="en-US" sz="1108">
                <a:solidFill>
                  <a:prstClr val="black"/>
                </a:solidFill>
                <a:latin typeface="Meiryo UI"/>
                <a:ea typeface="Meiryo UI"/>
              </a:rPr>
              <a:t>し、</a:t>
            </a:r>
            <a:r>
              <a:rPr lang="ja-JP" altLang="en-US" sz="1108" b="1">
                <a:solidFill>
                  <a:prstClr val="black"/>
                </a:solidFill>
                <a:latin typeface="Meiryo UI"/>
                <a:ea typeface="Meiryo UI"/>
              </a:rPr>
              <a:t>付加価値を創出</a:t>
            </a:r>
            <a:r>
              <a:rPr lang="ja-JP" altLang="en-US" sz="1108">
                <a:solidFill>
                  <a:prstClr val="black"/>
                </a:solidFill>
                <a:latin typeface="Meiryo UI"/>
                <a:ea typeface="Meiryo UI"/>
              </a:rPr>
              <a:t>することによって、</a:t>
            </a:r>
            <a:r>
              <a:rPr lang="ja-JP" altLang="en-US" sz="1108" b="1">
                <a:solidFill>
                  <a:prstClr val="black"/>
                </a:solidFill>
                <a:latin typeface="Meiryo UI"/>
                <a:ea typeface="Meiryo UI"/>
              </a:rPr>
              <a:t>農山漁村における所得と雇用機会の確保を図る取組</a:t>
            </a:r>
            <a:r>
              <a:rPr lang="ja-JP" altLang="en-US" sz="1108">
                <a:solidFill>
                  <a:prstClr val="black"/>
                </a:solidFill>
                <a:latin typeface="Meiryo UI"/>
                <a:ea typeface="Meiryo UI"/>
              </a:rPr>
              <a:t>等を支援します。</a:t>
            </a:r>
            <a:endParaRPr lang="en-US" altLang="ja-JP" sz="1108">
              <a:solidFill>
                <a:prstClr val="black"/>
              </a:solidFill>
              <a:latin typeface="Meiryo UI"/>
              <a:ea typeface="Meiryo UI"/>
            </a:endParaRPr>
          </a:p>
          <a:p>
            <a:pPr defTabSz="844083" fontAlgn="auto">
              <a:spcBef>
                <a:spcPts val="0"/>
              </a:spcBef>
              <a:spcAft>
                <a:spcPts val="0"/>
              </a:spcAft>
              <a:defRPr/>
            </a:pPr>
            <a:endParaRPr lang="en-US" altLang="ja-JP" sz="1108">
              <a:solidFill>
                <a:prstClr val="black"/>
              </a:solidFill>
              <a:latin typeface="Meiryo UI"/>
              <a:ea typeface="Meiryo UI"/>
            </a:endParaRPr>
          </a:p>
          <a:p>
            <a:pPr defTabSz="844083" fontAlgn="auto">
              <a:spcBef>
                <a:spcPts val="0"/>
              </a:spcBef>
              <a:spcAft>
                <a:spcPts val="0"/>
              </a:spcAft>
              <a:defRPr/>
            </a:pPr>
            <a:r>
              <a:rPr lang="ja-JP" altLang="en-US" sz="1108" b="1">
                <a:solidFill>
                  <a:prstClr val="black"/>
                </a:solidFill>
                <a:latin typeface="Meiryo UI"/>
                <a:ea typeface="Meiryo UI"/>
              </a:rPr>
              <a:t>＜事業目標＞</a:t>
            </a:r>
            <a:endParaRPr lang="en-US" altLang="ja-JP" sz="1108" b="1">
              <a:solidFill>
                <a:prstClr val="black"/>
              </a:solidFill>
              <a:latin typeface="Meiryo UI"/>
              <a:ea typeface="Meiryo UI"/>
            </a:endParaRPr>
          </a:p>
          <a:p>
            <a:pPr indent="116311" defTabSz="844083" fontAlgn="auto">
              <a:spcBef>
                <a:spcPts val="0"/>
              </a:spcBef>
              <a:spcAft>
                <a:spcPts val="0"/>
              </a:spcAft>
              <a:defRPr/>
            </a:pPr>
            <a:r>
              <a:rPr lang="ja-JP" altLang="en-US" sz="1108">
                <a:solidFill>
                  <a:prstClr val="black"/>
                </a:solidFill>
                <a:latin typeface="Meiryo UI"/>
                <a:ea typeface="Meiryo UI"/>
              </a:rPr>
              <a:t>農山漁村発イノベーションに取り組んでいる優良事業体数の増加（</a:t>
            </a:r>
            <a:r>
              <a:rPr lang="en-US" altLang="ja-JP" sz="1108">
                <a:solidFill>
                  <a:prstClr val="black"/>
                </a:solidFill>
                <a:latin typeface="Meiryo UI"/>
                <a:ea typeface="Meiryo UI"/>
              </a:rPr>
              <a:t>100</a:t>
            </a:r>
            <a:r>
              <a:rPr lang="ja-JP" altLang="en-US" sz="1108">
                <a:solidFill>
                  <a:prstClr val="black"/>
                </a:solidFill>
                <a:latin typeface="Meiryo UI"/>
                <a:ea typeface="Meiryo UI"/>
              </a:rPr>
              <a:t>事業体［令和７年度まで］）　等</a:t>
            </a:r>
            <a:endParaRPr lang="en-US" altLang="ja-JP" sz="1108">
              <a:solidFill>
                <a:prstClr val="black"/>
              </a:solidFill>
              <a:latin typeface="Meiryo UI"/>
              <a:ea typeface="Meiryo UI"/>
            </a:endParaRPr>
          </a:p>
        </p:txBody>
      </p:sp>
      <p:sp>
        <p:nvSpPr>
          <p:cNvPr id="50" name="正方形/長方形 49">
            <a:extLst>
              <a:ext uri="{FF2B5EF4-FFF2-40B4-BE49-F238E27FC236}">
                <a16:creationId xmlns:a16="http://schemas.microsoft.com/office/drawing/2014/main" id="{9C709BA6-A933-454D-AE93-DCB1A8C614D9}"/>
              </a:ext>
            </a:extLst>
          </p:cNvPr>
          <p:cNvSpPr/>
          <p:nvPr/>
        </p:nvSpPr>
        <p:spPr>
          <a:xfrm>
            <a:off x="5684159" y="2328414"/>
            <a:ext cx="1711385" cy="292170"/>
          </a:xfrm>
          <a:prstGeom prst="rect">
            <a:avLst/>
          </a:prstGeom>
          <a:solidFill>
            <a:srgbClr val="ED7D31"/>
          </a:solidFill>
          <a:ln w="19050">
            <a:noFill/>
          </a:ln>
        </p:spPr>
        <p:style>
          <a:lnRef idx="2">
            <a:schemeClr val="accent6"/>
          </a:lnRef>
          <a:fillRef idx="1">
            <a:schemeClr val="lt1"/>
          </a:fillRef>
          <a:effectRef idx="0">
            <a:schemeClr val="accent6"/>
          </a:effectRef>
          <a:fontRef idx="minor">
            <a:schemeClr val="dk1"/>
          </a:fontRef>
        </p:style>
        <p:txBody>
          <a:bodyPr rtlCol="0" anchor="ctr"/>
          <a:lstStyle/>
          <a:p>
            <a:pPr marL="162662" indent="-162662" defTabSz="844083" fontAlgn="auto">
              <a:spcBef>
                <a:spcPts val="0"/>
              </a:spcBef>
              <a:spcAft>
                <a:spcPts val="0"/>
              </a:spcAft>
              <a:defRPr/>
            </a:pPr>
            <a:r>
              <a:rPr lang="ja-JP" altLang="en-US" sz="923" b="1">
                <a:solidFill>
                  <a:prstClr val="white"/>
                </a:solidFill>
                <a:latin typeface="Meiryo UI"/>
                <a:ea typeface="Meiryo UI"/>
              </a:rPr>
              <a:t>１．農山漁村発イノベーション推進事業</a:t>
            </a:r>
          </a:p>
        </p:txBody>
      </p:sp>
      <p:sp>
        <p:nvSpPr>
          <p:cNvPr id="61" name="正方形/長方形 60">
            <a:extLst>
              <a:ext uri="{FF2B5EF4-FFF2-40B4-BE49-F238E27FC236}">
                <a16:creationId xmlns:a16="http://schemas.microsoft.com/office/drawing/2014/main" id="{C4876170-61D6-432C-AF0C-C1743F01D5C3}"/>
              </a:ext>
            </a:extLst>
          </p:cNvPr>
          <p:cNvSpPr/>
          <p:nvPr/>
        </p:nvSpPr>
        <p:spPr>
          <a:xfrm>
            <a:off x="7422310" y="2537119"/>
            <a:ext cx="1711385" cy="3884432"/>
          </a:xfrm>
          <a:prstGeom prst="rect">
            <a:avLst/>
          </a:prstGeom>
          <a:solidFill>
            <a:srgbClr val="BDD7EE"/>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auto">
              <a:spcBef>
                <a:spcPts val="0"/>
              </a:spcBef>
              <a:spcAft>
                <a:spcPts val="0"/>
              </a:spcAft>
              <a:defRPr/>
            </a:pPr>
            <a:endParaRPr lang="ja-JP" altLang="en-US" sz="1662">
              <a:solidFill>
                <a:prstClr val="white"/>
              </a:solidFill>
              <a:latin typeface="Meiryo UI"/>
              <a:ea typeface="Meiryo UI"/>
            </a:endParaRPr>
          </a:p>
        </p:txBody>
      </p:sp>
      <p:pic>
        <p:nvPicPr>
          <p:cNvPr id="75" name="Picture 4" descr="H:\★★★\01_制度関係\03_PR版・パンフレット・事例集\04_写真\181115_広報用写真（パンフ・HP掲載可）\☆掲載用\H26_長野県佐久市（受入機能強化施設）地域連携販売力強化施設(1).jpg">
            <a:extLst>
              <a:ext uri="{FF2B5EF4-FFF2-40B4-BE49-F238E27FC236}">
                <a16:creationId xmlns:a16="http://schemas.microsoft.com/office/drawing/2014/main" id="{3B70DCB1-B3A8-43A9-8A54-5D766F0D6B24}"/>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1"/>
          <a:stretch/>
        </p:blipFill>
        <p:spPr bwMode="auto">
          <a:xfrm>
            <a:off x="7456984" y="2954995"/>
            <a:ext cx="1630379" cy="741149"/>
          </a:xfrm>
          <a:prstGeom prst="rect">
            <a:avLst/>
          </a:prstGeom>
          <a:noFill/>
          <a:extLst>
            <a:ext uri="{909E8E84-426E-40DD-AFC4-6F175D3DCCD1}">
              <a14:hiddenFill xmlns:a14="http://schemas.microsoft.com/office/drawing/2010/main">
                <a:solidFill>
                  <a:srgbClr val="FFFFFF"/>
                </a:solidFill>
              </a14:hiddenFill>
            </a:ext>
          </a:extLst>
        </p:spPr>
      </p:pic>
      <p:pic>
        <p:nvPicPr>
          <p:cNvPr id="76" name="図 75">
            <a:extLst>
              <a:ext uri="{FF2B5EF4-FFF2-40B4-BE49-F238E27FC236}">
                <a16:creationId xmlns:a16="http://schemas.microsoft.com/office/drawing/2014/main" id="{314F2F24-762E-48AF-8DFA-3A15488DE1F1}"/>
              </a:ext>
            </a:extLst>
          </p:cNvPr>
          <p:cNvPicPr preferRelativeResize="0">
            <a:picLocks/>
          </p:cNvPicPr>
          <p:nvPr/>
        </p:nvPicPr>
        <p:blipFill rotWithShape="1">
          <a:blip r:embed="rId4" cstate="email">
            <a:extLst>
              <a:ext uri="{28A0092B-C50C-407E-A947-70E740481C1C}">
                <a14:useLocalDpi xmlns:a14="http://schemas.microsoft.com/office/drawing/2010/main" val="0"/>
              </a:ext>
            </a:extLst>
          </a:blip>
          <a:srcRect/>
          <a:stretch/>
        </p:blipFill>
        <p:spPr>
          <a:xfrm>
            <a:off x="7457421" y="4686785"/>
            <a:ext cx="1630380" cy="794215"/>
          </a:xfrm>
          <a:prstGeom prst="rect">
            <a:avLst/>
          </a:prstGeom>
        </p:spPr>
      </p:pic>
      <p:pic>
        <p:nvPicPr>
          <p:cNvPr id="77" name="Picture 2" descr="\\R0909371\g\100　旧ハードディスクG1101092\事業第２係\都市農業\写真\241002～05名古屋、大阪、兵庫農園\241004ハートランド\水耕栽培施設内栽培の様子①.JPG">
            <a:extLst>
              <a:ext uri="{FF2B5EF4-FFF2-40B4-BE49-F238E27FC236}">
                <a16:creationId xmlns:a16="http://schemas.microsoft.com/office/drawing/2014/main" id="{AAFAF9AE-DF47-4846-B987-607221836E94}"/>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7457420" y="5646113"/>
            <a:ext cx="1631631" cy="741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テキスト ボックス 51">
            <a:extLst>
              <a:ext uri="{FF2B5EF4-FFF2-40B4-BE49-F238E27FC236}">
                <a16:creationId xmlns:a16="http://schemas.microsoft.com/office/drawing/2014/main" id="{8EC498C4-1278-4A36-A00A-333B758D3CA1}"/>
              </a:ext>
            </a:extLst>
          </p:cNvPr>
          <p:cNvSpPr txBox="1"/>
          <p:nvPr/>
        </p:nvSpPr>
        <p:spPr>
          <a:xfrm>
            <a:off x="410193" y="5834423"/>
            <a:ext cx="618092" cy="205890"/>
          </a:xfrm>
          <a:prstGeom prst="rect">
            <a:avLst/>
          </a:prstGeom>
          <a:noFill/>
        </p:spPr>
        <p:txBody>
          <a:bodyPr wrap="square" rtlCol="0">
            <a:spAutoFit/>
          </a:bodyPr>
          <a:lstStyle/>
          <a:p>
            <a:pPr algn="ctr" defTabSz="844083" fontAlgn="auto">
              <a:spcBef>
                <a:spcPts val="0"/>
              </a:spcBef>
              <a:spcAft>
                <a:spcPts val="0"/>
              </a:spcAft>
              <a:defRPr/>
            </a:pPr>
            <a:r>
              <a:rPr lang="ja-JP" altLang="en-US" sz="738">
                <a:solidFill>
                  <a:prstClr val="black"/>
                </a:solidFill>
                <a:latin typeface="Meiryo UI"/>
                <a:ea typeface="Meiryo UI"/>
              </a:rPr>
              <a:t>定額</a:t>
            </a:r>
          </a:p>
        </p:txBody>
      </p:sp>
      <p:sp>
        <p:nvSpPr>
          <p:cNvPr id="53" name="テキスト ボックス 52">
            <a:extLst>
              <a:ext uri="{FF2B5EF4-FFF2-40B4-BE49-F238E27FC236}">
                <a16:creationId xmlns:a16="http://schemas.microsoft.com/office/drawing/2014/main" id="{229464D5-069E-4195-9469-EEB3C1DCF904}"/>
              </a:ext>
            </a:extLst>
          </p:cNvPr>
          <p:cNvSpPr txBox="1"/>
          <p:nvPr/>
        </p:nvSpPr>
        <p:spPr>
          <a:xfrm>
            <a:off x="400401" y="5539044"/>
            <a:ext cx="618092" cy="205890"/>
          </a:xfrm>
          <a:prstGeom prst="rect">
            <a:avLst/>
          </a:prstGeom>
          <a:noFill/>
        </p:spPr>
        <p:txBody>
          <a:bodyPr wrap="square" rtlCol="0">
            <a:spAutoFit/>
          </a:bodyPr>
          <a:lstStyle/>
          <a:p>
            <a:pPr algn="ctr" defTabSz="844083" fontAlgn="auto">
              <a:spcBef>
                <a:spcPts val="0"/>
              </a:spcBef>
              <a:spcAft>
                <a:spcPts val="0"/>
              </a:spcAft>
              <a:defRPr/>
            </a:pPr>
            <a:r>
              <a:rPr lang="ja-JP" altLang="en-US" sz="738">
                <a:solidFill>
                  <a:prstClr val="black"/>
                </a:solidFill>
                <a:latin typeface="Meiryo UI"/>
                <a:ea typeface="Meiryo UI"/>
              </a:rPr>
              <a:t>定額</a:t>
            </a:r>
          </a:p>
        </p:txBody>
      </p:sp>
      <p:sp>
        <p:nvSpPr>
          <p:cNvPr id="54" name="テキスト ボックス 53">
            <a:extLst>
              <a:ext uri="{FF2B5EF4-FFF2-40B4-BE49-F238E27FC236}">
                <a16:creationId xmlns:a16="http://schemas.microsoft.com/office/drawing/2014/main" id="{D63BDCEE-4AC7-4933-85FD-EE8849619F23}"/>
              </a:ext>
            </a:extLst>
          </p:cNvPr>
          <p:cNvSpPr txBox="1"/>
          <p:nvPr/>
        </p:nvSpPr>
        <p:spPr>
          <a:xfrm>
            <a:off x="409174" y="5266219"/>
            <a:ext cx="619111" cy="205890"/>
          </a:xfrm>
          <a:prstGeom prst="rect">
            <a:avLst/>
          </a:prstGeom>
          <a:noFill/>
        </p:spPr>
        <p:txBody>
          <a:bodyPr wrap="square" rtlCol="0">
            <a:spAutoFit/>
          </a:bodyPr>
          <a:lstStyle/>
          <a:p>
            <a:pPr algn="ctr" defTabSz="844083" fontAlgn="auto">
              <a:spcBef>
                <a:spcPts val="0"/>
              </a:spcBef>
              <a:spcAft>
                <a:spcPts val="0"/>
              </a:spcAft>
              <a:defRPr/>
            </a:pPr>
            <a:r>
              <a:rPr lang="ja-JP" altLang="en-US" sz="738">
                <a:solidFill>
                  <a:prstClr val="black"/>
                </a:solidFill>
                <a:latin typeface="Meiryo UI"/>
                <a:ea typeface="Meiryo UI"/>
              </a:rPr>
              <a:t>定額、</a:t>
            </a:r>
            <a:r>
              <a:rPr lang="en-US" altLang="ja-JP" sz="738">
                <a:solidFill>
                  <a:prstClr val="black"/>
                </a:solidFill>
                <a:latin typeface="Meiryo UI"/>
                <a:ea typeface="Meiryo UI"/>
              </a:rPr>
              <a:t>1/2</a:t>
            </a:r>
            <a:endParaRPr lang="ja-JP" altLang="en-US" sz="738">
              <a:solidFill>
                <a:prstClr val="black"/>
              </a:solidFill>
              <a:latin typeface="Meiryo UI"/>
              <a:ea typeface="Meiryo UI"/>
            </a:endParaRPr>
          </a:p>
        </p:txBody>
      </p:sp>
      <p:sp>
        <p:nvSpPr>
          <p:cNvPr id="62" name="テキスト ボックス 61">
            <a:extLst>
              <a:ext uri="{FF2B5EF4-FFF2-40B4-BE49-F238E27FC236}">
                <a16:creationId xmlns:a16="http://schemas.microsoft.com/office/drawing/2014/main" id="{B03048E6-CE40-4A82-85B8-AD321BFFB19D}"/>
              </a:ext>
            </a:extLst>
          </p:cNvPr>
          <p:cNvSpPr txBox="1"/>
          <p:nvPr/>
        </p:nvSpPr>
        <p:spPr>
          <a:xfrm>
            <a:off x="309270" y="6126025"/>
            <a:ext cx="817904" cy="205890"/>
          </a:xfrm>
          <a:prstGeom prst="rect">
            <a:avLst/>
          </a:prstGeom>
          <a:noFill/>
        </p:spPr>
        <p:txBody>
          <a:bodyPr wrap="square" rtlCol="0">
            <a:spAutoFit/>
          </a:bodyPr>
          <a:lstStyle/>
          <a:p>
            <a:pPr algn="ctr" defTabSz="844083" fontAlgn="auto">
              <a:spcBef>
                <a:spcPts val="0"/>
              </a:spcBef>
              <a:spcAft>
                <a:spcPts val="0"/>
              </a:spcAft>
              <a:defRPr/>
            </a:pPr>
            <a:r>
              <a:rPr lang="ja-JP" altLang="en-US" sz="738">
                <a:solidFill>
                  <a:prstClr val="black"/>
                </a:solidFill>
                <a:latin typeface="Meiryo UI"/>
                <a:ea typeface="Meiryo UI"/>
              </a:rPr>
              <a:t>定額、</a:t>
            </a:r>
            <a:r>
              <a:rPr lang="en-US" altLang="ja-JP" sz="738">
                <a:solidFill>
                  <a:prstClr val="black"/>
                </a:solidFill>
                <a:latin typeface="Meiryo UI"/>
                <a:ea typeface="Meiryo UI"/>
              </a:rPr>
              <a:t>1/2</a:t>
            </a:r>
            <a:r>
              <a:rPr lang="ja-JP" altLang="en-US" sz="738">
                <a:solidFill>
                  <a:prstClr val="black"/>
                </a:solidFill>
                <a:latin typeface="Meiryo UI"/>
                <a:ea typeface="Meiryo UI"/>
              </a:rPr>
              <a:t>等</a:t>
            </a:r>
          </a:p>
        </p:txBody>
      </p:sp>
      <p:sp>
        <p:nvSpPr>
          <p:cNvPr id="67" name="矢印: 右 66">
            <a:extLst>
              <a:ext uri="{FF2B5EF4-FFF2-40B4-BE49-F238E27FC236}">
                <a16:creationId xmlns:a16="http://schemas.microsoft.com/office/drawing/2014/main" id="{ECC1EDEA-7C7E-4CFC-BB39-835427CCA2AC}"/>
              </a:ext>
            </a:extLst>
          </p:cNvPr>
          <p:cNvSpPr/>
          <p:nvPr/>
        </p:nvSpPr>
        <p:spPr>
          <a:xfrm>
            <a:off x="526968" y="5404346"/>
            <a:ext cx="398769" cy="132923"/>
          </a:xfrm>
          <a:prstGeom prst="rightArrow">
            <a:avLst/>
          </a:prstGeom>
          <a:effectLst>
            <a:outerShdw blurRad="50800" dist="38100" dir="2700000" algn="t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rtlCol="0" anchor="ctr"/>
          <a:lstStyle/>
          <a:p>
            <a:pPr algn="ctr" defTabSz="844083" fontAlgn="auto">
              <a:spcBef>
                <a:spcPts val="0"/>
              </a:spcBef>
              <a:spcAft>
                <a:spcPts val="0"/>
              </a:spcAft>
              <a:defRPr/>
            </a:pPr>
            <a:endParaRPr lang="ja-JP" altLang="en-US" sz="1662">
              <a:solidFill>
                <a:prstClr val="white"/>
              </a:solidFill>
              <a:latin typeface="Meiryo UI"/>
              <a:ea typeface="Meiryo UI"/>
            </a:endParaRPr>
          </a:p>
        </p:txBody>
      </p:sp>
      <p:sp>
        <p:nvSpPr>
          <p:cNvPr id="68" name="矢印: 右 67">
            <a:extLst>
              <a:ext uri="{FF2B5EF4-FFF2-40B4-BE49-F238E27FC236}">
                <a16:creationId xmlns:a16="http://schemas.microsoft.com/office/drawing/2014/main" id="{45FAAC45-978A-4E8F-8DF0-7546D6B4D225}"/>
              </a:ext>
            </a:extLst>
          </p:cNvPr>
          <p:cNvSpPr/>
          <p:nvPr/>
        </p:nvSpPr>
        <p:spPr>
          <a:xfrm>
            <a:off x="525910" y="5971603"/>
            <a:ext cx="391069" cy="132923"/>
          </a:xfrm>
          <a:prstGeom prst="rightArrow">
            <a:avLst/>
          </a:prstGeom>
          <a:effectLst>
            <a:outerShdw blurRad="50800" dist="38100" dir="2700000" algn="t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rtlCol="0" anchor="ctr"/>
          <a:lstStyle/>
          <a:p>
            <a:pPr algn="ctr" defTabSz="844083" fontAlgn="auto">
              <a:spcBef>
                <a:spcPts val="0"/>
              </a:spcBef>
              <a:spcAft>
                <a:spcPts val="0"/>
              </a:spcAft>
              <a:defRPr/>
            </a:pPr>
            <a:endParaRPr lang="ja-JP" altLang="en-US" sz="1662">
              <a:solidFill>
                <a:prstClr val="white"/>
              </a:solidFill>
              <a:latin typeface="Meiryo UI"/>
              <a:ea typeface="Meiryo UI"/>
            </a:endParaRPr>
          </a:p>
        </p:txBody>
      </p:sp>
      <p:sp>
        <p:nvSpPr>
          <p:cNvPr id="69" name="矢印: 右 68">
            <a:extLst>
              <a:ext uri="{FF2B5EF4-FFF2-40B4-BE49-F238E27FC236}">
                <a16:creationId xmlns:a16="http://schemas.microsoft.com/office/drawing/2014/main" id="{6984C997-8E91-4299-A001-96FC5E9475B7}"/>
              </a:ext>
            </a:extLst>
          </p:cNvPr>
          <p:cNvSpPr/>
          <p:nvPr/>
        </p:nvSpPr>
        <p:spPr>
          <a:xfrm>
            <a:off x="523340" y="5673091"/>
            <a:ext cx="398769" cy="132923"/>
          </a:xfrm>
          <a:prstGeom prst="rightArrow">
            <a:avLst/>
          </a:prstGeom>
          <a:effectLst>
            <a:outerShdw blurRad="50800" dist="38100" dir="2700000" algn="t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rtlCol="0" anchor="ctr"/>
          <a:lstStyle/>
          <a:p>
            <a:pPr algn="ctr" defTabSz="844083" fontAlgn="auto">
              <a:spcBef>
                <a:spcPts val="0"/>
              </a:spcBef>
              <a:spcAft>
                <a:spcPts val="0"/>
              </a:spcAft>
              <a:defRPr/>
            </a:pPr>
            <a:endParaRPr lang="ja-JP" altLang="en-US" sz="1662">
              <a:solidFill>
                <a:prstClr val="white"/>
              </a:solidFill>
              <a:latin typeface="Meiryo UI"/>
              <a:ea typeface="Meiryo UI"/>
            </a:endParaRPr>
          </a:p>
        </p:txBody>
      </p:sp>
      <p:sp>
        <p:nvSpPr>
          <p:cNvPr id="71" name="矢印: 右 70">
            <a:extLst>
              <a:ext uri="{FF2B5EF4-FFF2-40B4-BE49-F238E27FC236}">
                <a16:creationId xmlns:a16="http://schemas.microsoft.com/office/drawing/2014/main" id="{73681711-9211-4EE1-92E9-9939E859CFCC}"/>
              </a:ext>
            </a:extLst>
          </p:cNvPr>
          <p:cNvSpPr/>
          <p:nvPr/>
        </p:nvSpPr>
        <p:spPr>
          <a:xfrm>
            <a:off x="523340" y="6282619"/>
            <a:ext cx="398769" cy="132923"/>
          </a:xfrm>
          <a:prstGeom prst="rightArrow">
            <a:avLst/>
          </a:prstGeom>
          <a:effectLst>
            <a:outerShdw blurRad="50800" dist="38100" dir="2700000" algn="t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rtlCol="0" anchor="ctr"/>
          <a:lstStyle/>
          <a:p>
            <a:pPr algn="ctr" defTabSz="844083" fontAlgn="auto">
              <a:spcBef>
                <a:spcPts val="0"/>
              </a:spcBef>
              <a:spcAft>
                <a:spcPts val="0"/>
              </a:spcAft>
              <a:defRPr/>
            </a:pPr>
            <a:endParaRPr lang="ja-JP" altLang="en-US" sz="1662">
              <a:solidFill>
                <a:prstClr val="white"/>
              </a:solidFill>
              <a:latin typeface="Meiryo UI"/>
              <a:ea typeface="Meiryo UI"/>
            </a:endParaRPr>
          </a:p>
        </p:txBody>
      </p:sp>
      <p:sp>
        <p:nvSpPr>
          <p:cNvPr id="81" name="正方形/長方形 80">
            <a:extLst>
              <a:ext uri="{FF2B5EF4-FFF2-40B4-BE49-F238E27FC236}">
                <a16:creationId xmlns:a16="http://schemas.microsoft.com/office/drawing/2014/main" id="{133FE3F4-3C97-4DCF-987F-57E581738C04}"/>
              </a:ext>
            </a:extLst>
          </p:cNvPr>
          <p:cNvSpPr/>
          <p:nvPr/>
        </p:nvSpPr>
        <p:spPr>
          <a:xfrm>
            <a:off x="1069384" y="5363723"/>
            <a:ext cx="1535794" cy="166154"/>
          </a:xfrm>
          <a:prstGeom prst="rect">
            <a:avLst/>
          </a:prstGeom>
          <a:ln w="190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844083" fontAlgn="auto">
              <a:spcBef>
                <a:spcPts val="0"/>
              </a:spcBef>
              <a:spcAft>
                <a:spcPts val="0"/>
              </a:spcAft>
              <a:defRPr/>
            </a:pPr>
            <a:r>
              <a:rPr lang="ja-JP" altLang="en-US" sz="969">
                <a:solidFill>
                  <a:prstClr val="black"/>
                </a:solidFill>
                <a:latin typeface="Meiryo UI"/>
                <a:ea typeface="Meiryo UI"/>
              </a:rPr>
              <a:t>民間団体、地域協議会等</a:t>
            </a:r>
          </a:p>
        </p:txBody>
      </p:sp>
      <p:sp>
        <p:nvSpPr>
          <p:cNvPr id="82" name="正方形/長方形 81">
            <a:extLst>
              <a:ext uri="{FF2B5EF4-FFF2-40B4-BE49-F238E27FC236}">
                <a16:creationId xmlns:a16="http://schemas.microsoft.com/office/drawing/2014/main" id="{9F1261F9-B3CB-45F9-AD14-8DFCF12E7D7D}"/>
              </a:ext>
            </a:extLst>
          </p:cNvPr>
          <p:cNvSpPr/>
          <p:nvPr/>
        </p:nvSpPr>
        <p:spPr>
          <a:xfrm>
            <a:off x="1069384" y="5947329"/>
            <a:ext cx="946589" cy="186699"/>
          </a:xfrm>
          <a:prstGeom prst="rect">
            <a:avLst/>
          </a:prstGeom>
          <a:ln w="19050">
            <a:solidFill>
              <a:srgbClr val="0070C0"/>
            </a:solidFill>
          </a:ln>
        </p:spPr>
        <p:style>
          <a:lnRef idx="2">
            <a:schemeClr val="accent6"/>
          </a:lnRef>
          <a:fillRef idx="1">
            <a:schemeClr val="lt1"/>
          </a:fillRef>
          <a:effectRef idx="0">
            <a:schemeClr val="accent6"/>
          </a:effectRef>
          <a:fontRef idx="minor">
            <a:schemeClr val="dk1"/>
          </a:fontRef>
        </p:style>
        <p:txBody>
          <a:bodyPr tIns="0" bIns="0" rtlCol="0" anchor="ctr"/>
          <a:lstStyle/>
          <a:p>
            <a:pPr algn="ctr" defTabSz="844083" fontAlgn="auto">
              <a:spcBef>
                <a:spcPts val="0"/>
              </a:spcBef>
              <a:spcAft>
                <a:spcPts val="0"/>
              </a:spcAft>
              <a:defRPr/>
            </a:pPr>
            <a:r>
              <a:rPr lang="ja-JP" altLang="en-US" sz="969">
                <a:solidFill>
                  <a:prstClr val="black"/>
                </a:solidFill>
                <a:latin typeface="Meiryo UI"/>
                <a:ea typeface="Meiryo UI"/>
              </a:rPr>
              <a:t>都道府県</a:t>
            </a:r>
          </a:p>
        </p:txBody>
      </p:sp>
      <p:sp>
        <p:nvSpPr>
          <p:cNvPr id="85" name="正方形/長方形 84">
            <a:extLst>
              <a:ext uri="{FF2B5EF4-FFF2-40B4-BE49-F238E27FC236}">
                <a16:creationId xmlns:a16="http://schemas.microsoft.com/office/drawing/2014/main" id="{7F1B6905-F4A1-45D4-AC20-ECCA7BBBCFAA}"/>
              </a:ext>
            </a:extLst>
          </p:cNvPr>
          <p:cNvSpPr/>
          <p:nvPr/>
        </p:nvSpPr>
        <p:spPr>
          <a:xfrm>
            <a:off x="1075091" y="6248402"/>
            <a:ext cx="946590" cy="177796"/>
          </a:xfrm>
          <a:prstGeom prst="rect">
            <a:avLst/>
          </a:prstGeom>
          <a:ln w="190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844083" fontAlgn="auto">
              <a:spcBef>
                <a:spcPts val="0"/>
              </a:spcBef>
              <a:spcAft>
                <a:spcPts val="0"/>
              </a:spcAft>
              <a:defRPr/>
            </a:pPr>
            <a:r>
              <a:rPr lang="ja-JP" altLang="en-US" sz="969">
                <a:solidFill>
                  <a:prstClr val="black"/>
                </a:solidFill>
                <a:latin typeface="Meiryo UI"/>
                <a:ea typeface="Meiryo UI"/>
              </a:rPr>
              <a:t>地方公共団体</a:t>
            </a:r>
          </a:p>
        </p:txBody>
      </p:sp>
      <p:sp>
        <p:nvSpPr>
          <p:cNvPr id="90" name="テキスト ボックス 89">
            <a:extLst>
              <a:ext uri="{FF2B5EF4-FFF2-40B4-BE49-F238E27FC236}">
                <a16:creationId xmlns:a16="http://schemas.microsoft.com/office/drawing/2014/main" id="{DD4C582A-75D6-486C-B095-37C414900110}"/>
              </a:ext>
            </a:extLst>
          </p:cNvPr>
          <p:cNvSpPr txBox="1"/>
          <p:nvPr/>
        </p:nvSpPr>
        <p:spPr>
          <a:xfrm>
            <a:off x="1778612" y="5937030"/>
            <a:ext cx="1210135" cy="205890"/>
          </a:xfrm>
          <a:prstGeom prst="rect">
            <a:avLst/>
          </a:prstGeom>
          <a:noFill/>
        </p:spPr>
        <p:txBody>
          <a:bodyPr wrap="square" rtlCol="0">
            <a:spAutoFit/>
          </a:bodyPr>
          <a:lstStyle/>
          <a:p>
            <a:pPr algn="ctr" defTabSz="844083" fontAlgn="auto">
              <a:spcBef>
                <a:spcPts val="0"/>
              </a:spcBef>
              <a:spcAft>
                <a:spcPts val="0"/>
              </a:spcAft>
              <a:defRPr/>
            </a:pPr>
            <a:r>
              <a:rPr lang="ja-JP" altLang="en-US" sz="738">
                <a:solidFill>
                  <a:prstClr val="black"/>
                </a:solidFill>
                <a:latin typeface="Meiryo UI"/>
                <a:ea typeface="Meiryo UI"/>
              </a:rPr>
              <a:t>（１②</a:t>
            </a:r>
            <a:r>
              <a:rPr lang="en-US" altLang="ja-JP" sz="738">
                <a:solidFill>
                  <a:prstClr val="black"/>
                </a:solidFill>
                <a:latin typeface="Meiryo UI"/>
                <a:ea typeface="Meiryo UI"/>
              </a:rPr>
              <a:t>,</a:t>
            </a:r>
            <a:r>
              <a:rPr lang="ja-JP" altLang="en-US" sz="738">
                <a:solidFill>
                  <a:prstClr val="black"/>
                </a:solidFill>
                <a:latin typeface="Meiryo UI"/>
                <a:ea typeface="Meiryo UI"/>
              </a:rPr>
              <a:t>④の事業）</a:t>
            </a:r>
          </a:p>
        </p:txBody>
      </p:sp>
      <p:sp>
        <p:nvSpPr>
          <p:cNvPr id="91" name="矢印: 右 90">
            <a:extLst>
              <a:ext uri="{FF2B5EF4-FFF2-40B4-BE49-F238E27FC236}">
                <a16:creationId xmlns:a16="http://schemas.microsoft.com/office/drawing/2014/main" id="{0F73D048-0464-4B69-AE01-CE423505E463}"/>
              </a:ext>
            </a:extLst>
          </p:cNvPr>
          <p:cNvSpPr/>
          <p:nvPr/>
        </p:nvSpPr>
        <p:spPr>
          <a:xfrm>
            <a:off x="2151808" y="5672637"/>
            <a:ext cx="398769" cy="132923"/>
          </a:xfrm>
          <a:prstGeom prst="rightArrow">
            <a:avLst/>
          </a:prstGeom>
          <a:effectLst>
            <a:outerShdw blurRad="50800" dist="38100" dir="2700000" algn="t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rtlCol="0" anchor="ctr"/>
          <a:lstStyle/>
          <a:p>
            <a:pPr algn="ctr" defTabSz="844083" fontAlgn="auto">
              <a:spcBef>
                <a:spcPts val="0"/>
              </a:spcBef>
              <a:spcAft>
                <a:spcPts val="0"/>
              </a:spcAft>
              <a:defRPr/>
            </a:pPr>
            <a:endParaRPr lang="ja-JP" altLang="en-US" sz="1662">
              <a:solidFill>
                <a:prstClr val="white"/>
              </a:solidFill>
              <a:latin typeface="Meiryo UI"/>
              <a:ea typeface="Meiryo UI"/>
            </a:endParaRPr>
          </a:p>
        </p:txBody>
      </p:sp>
      <p:sp>
        <p:nvSpPr>
          <p:cNvPr id="92" name="矢印: 右 91">
            <a:extLst>
              <a:ext uri="{FF2B5EF4-FFF2-40B4-BE49-F238E27FC236}">
                <a16:creationId xmlns:a16="http://schemas.microsoft.com/office/drawing/2014/main" id="{36C53A73-AF0C-4373-894C-93E68231E8FE}"/>
              </a:ext>
            </a:extLst>
          </p:cNvPr>
          <p:cNvSpPr/>
          <p:nvPr/>
        </p:nvSpPr>
        <p:spPr>
          <a:xfrm>
            <a:off x="2155101" y="6291634"/>
            <a:ext cx="398769" cy="132923"/>
          </a:xfrm>
          <a:prstGeom prst="rightArrow">
            <a:avLst/>
          </a:prstGeom>
          <a:effectLst>
            <a:outerShdw blurRad="50800" dist="38100" dir="2700000" algn="t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rtlCol="0" anchor="ctr"/>
          <a:lstStyle/>
          <a:p>
            <a:pPr algn="ctr" defTabSz="844083" fontAlgn="auto">
              <a:spcBef>
                <a:spcPts val="0"/>
              </a:spcBef>
              <a:spcAft>
                <a:spcPts val="0"/>
              </a:spcAft>
              <a:defRPr/>
            </a:pPr>
            <a:endParaRPr lang="ja-JP" altLang="en-US" sz="1662">
              <a:solidFill>
                <a:prstClr val="white"/>
              </a:solidFill>
              <a:latin typeface="Meiryo UI"/>
              <a:ea typeface="Meiryo UI"/>
            </a:endParaRPr>
          </a:p>
        </p:txBody>
      </p:sp>
      <p:sp>
        <p:nvSpPr>
          <p:cNvPr id="93" name="テキスト ボックス 92">
            <a:extLst>
              <a:ext uri="{FF2B5EF4-FFF2-40B4-BE49-F238E27FC236}">
                <a16:creationId xmlns:a16="http://schemas.microsoft.com/office/drawing/2014/main" id="{86FA37AF-F3E0-4281-9A02-4BF93AC2A1F7}"/>
              </a:ext>
            </a:extLst>
          </p:cNvPr>
          <p:cNvSpPr txBox="1"/>
          <p:nvPr/>
        </p:nvSpPr>
        <p:spPr>
          <a:xfrm>
            <a:off x="1988545" y="6130948"/>
            <a:ext cx="820283" cy="205890"/>
          </a:xfrm>
          <a:prstGeom prst="rect">
            <a:avLst/>
          </a:prstGeom>
          <a:noFill/>
        </p:spPr>
        <p:txBody>
          <a:bodyPr wrap="square" rtlCol="0">
            <a:spAutoFit/>
          </a:bodyPr>
          <a:lstStyle/>
          <a:p>
            <a:pPr defTabSz="844083" fontAlgn="auto">
              <a:spcBef>
                <a:spcPts val="0"/>
              </a:spcBef>
              <a:spcAft>
                <a:spcPts val="0"/>
              </a:spcAft>
              <a:defRPr/>
            </a:pPr>
            <a:r>
              <a:rPr lang="en-US" altLang="ja-JP" sz="738">
                <a:solidFill>
                  <a:prstClr val="black"/>
                </a:solidFill>
                <a:latin typeface="Meiryo UI"/>
                <a:ea typeface="Meiryo UI"/>
              </a:rPr>
              <a:t>3/10</a:t>
            </a:r>
            <a:r>
              <a:rPr lang="ja-JP" altLang="en-US" sz="738">
                <a:solidFill>
                  <a:prstClr val="black"/>
                </a:solidFill>
                <a:latin typeface="Meiryo UI"/>
                <a:ea typeface="Meiryo UI"/>
              </a:rPr>
              <a:t>、</a:t>
            </a:r>
            <a:r>
              <a:rPr lang="en-US" altLang="ja-JP" sz="738">
                <a:solidFill>
                  <a:prstClr val="black"/>
                </a:solidFill>
                <a:latin typeface="Meiryo UI"/>
                <a:ea typeface="Meiryo UI"/>
              </a:rPr>
              <a:t>1/2</a:t>
            </a:r>
            <a:r>
              <a:rPr lang="ja-JP" altLang="en-US" sz="738">
                <a:solidFill>
                  <a:prstClr val="black"/>
                </a:solidFill>
                <a:latin typeface="Meiryo UI"/>
                <a:ea typeface="Meiryo UI"/>
              </a:rPr>
              <a:t>等</a:t>
            </a:r>
          </a:p>
        </p:txBody>
      </p:sp>
      <p:sp>
        <p:nvSpPr>
          <p:cNvPr id="94" name="テキスト ボックス 93">
            <a:extLst>
              <a:ext uri="{FF2B5EF4-FFF2-40B4-BE49-F238E27FC236}">
                <a16:creationId xmlns:a16="http://schemas.microsoft.com/office/drawing/2014/main" id="{43571E9A-7896-4103-881E-822ADB7AB5B8}"/>
              </a:ext>
            </a:extLst>
          </p:cNvPr>
          <p:cNvSpPr txBox="1"/>
          <p:nvPr/>
        </p:nvSpPr>
        <p:spPr>
          <a:xfrm>
            <a:off x="2022971" y="5524738"/>
            <a:ext cx="596312" cy="205890"/>
          </a:xfrm>
          <a:prstGeom prst="rect">
            <a:avLst/>
          </a:prstGeom>
          <a:noFill/>
        </p:spPr>
        <p:txBody>
          <a:bodyPr wrap="square" rtlCol="0">
            <a:spAutoFit/>
          </a:bodyPr>
          <a:lstStyle/>
          <a:p>
            <a:pPr algn="ctr" defTabSz="844083" fontAlgn="auto">
              <a:spcBef>
                <a:spcPts val="0"/>
              </a:spcBef>
              <a:spcAft>
                <a:spcPts val="0"/>
              </a:spcAft>
              <a:defRPr/>
            </a:pPr>
            <a:r>
              <a:rPr lang="ja-JP" altLang="en-US" sz="738">
                <a:solidFill>
                  <a:prstClr val="black"/>
                </a:solidFill>
                <a:latin typeface="Meiryo UI"/>
                <a:ea typeface="Meiryo UI"/>
              </a:rPr>
              <a:t>定額、</a:t>
            </a:r>
            <a:r>
              <a:rPr lang="en-US" altLang="ja-JP" sz="738">
                <a:solidFill>
                  <a:prstClr val="black"/>
                </a:solidFill>
                <a:latin typeface="Meiryo UI"/>
                <a:ea typeface="Meiryo UI"/>
              </a:rPr>
              <a:t>1/2</a:t>
            </a:r>
            <a:endParaRPr lang="ja-JP" altLang="en-US" sz="738">
              <a:solidFill>
                <a:prstClr val="black"/>
              </a:solidFill>
              <a:latin typeface="Meiryo UI"/>
              <a:ea typeface="Meiryo UI"/>
            </a:endParaRPr>
          </a:p>
        </p:txBody>
      </p:sp>
      <p:sp>
        <p:nvSpPr>
          <p:cNvPr id="95" name="テキスト ボックス 94">
            <a:extLst>
              <a:ext uri="{FF2B5EF4-FFF2-40B4-BE49-F238E27FC236}">
                <a16:creationId xmlns:a16="http://schemas.microsoft.com/office/drawing/2014/main" id="{83934B72-F063-4186-A71B-5B6AC048D1AE}"/>
              </a:ext>
            </a:extLst>
          </p:cNvPr>
          <p:cNvSpPr txBox="1"/>
          <p:nvPr/>
        </p:nvSpPr>
        <p:spPr>
          <a:xfrm>
            <a:off x="2162999" y="5351592"/>
            <a:ext cx="1785038" cy="205890"/>
          </a:xfrm>
          <a:prstGeom prst="rect">
            <a:avLst/>
          </a:prstGeom>
          <a:noFill/>
        </p:spPr>
        <p:txBody>
          <a:bodyPr wrap="square" rtlCol="0">
            <a:spAutoFit/>
          </a:bodyPr>
          <a:lstStyle/>
          <a:p>
            <a:pPr algn="ctr" defTabSz="844083" fontAlgn="auto">
              <a:spcBef>
                <a:spcPts val="0"/>
              </a:spcBef>
              <a:spcAft>
                <a:spcPts val="0"/>
              </a:spcAft>
              <a:defRPr/>
            </a:pPr>
            <a:r>
              <a:rPr lang="ja-JP" altLang="en-US" sz="738">
                <a:solidFill>
                  <a:prstClr val="black"/>
                </a:solidFill>
                <a:latin typeface="Meiryo UI"/>
                <a:ea typeface="Meiryo UI"/>
              </a:rPr>
              <a:t>（１、２②</a:t>
            </a:r>
            <a:r>
              <a:rPr lang="en-US" altLang="ja-JP" sz="738">
                <a:solidFill>
                  <a:prstClr val="black"/>
                </a:solidFill>
                <a:latin typeface="Meiryo UI"/>
                <a:ea typeface="Meiryo UI"/>
              </a:rPr>
              <a:t>,</a:t>
            </a:r>
            <a:r>
              <a:rPr lang="ja-JP" altLang="en-US" sz="738">
                <a:solidFill>
                  <a:prstClr val="black"/>
                </a:solidFill>
                <a:latin typeface="Meiryo UI"/>
                <a:ea typeface="Meiryo UI"/>
              </a:rPr>
              <a:t>③の事業）</a:t>
            </a:r>
          </a:p>
        </p:txBody>
      </p:sp>
      <p:sp>
        <p:nvSpPr>
          <p:cNvPr id="96" name="正方形/長方形 95">
            <a:extLst>
              <a:ext uri="{FF2B5EF4-FFF2-40B4-BE49-F238E27FC236}">
                <a16:creationId xmlns:a16="http://schemas.microsoft.com/office/drawing/2014/main" id="{3C23F386-833D-42D2-8B10-432C586E53FC}"/>
              </a:ext>
            </a:extLst>
          </p:cNvPr>
          <p:cNvSpPr/>
          <p:nvPr/>
        </p:nvSpPr>
        <p:spPr>
          <a:xfrm>
            <a:off x="2709078" y="5648222"/>
            <a:ext cx="2093538" cy="194072"/>
          </a:xfrm>
          <a:prstGeom prst="rect">
            <a:avLst/>
          </a:prstGeom>
          <a:ln w="190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844083" fontAlgn="auto">
              <a:spcBef>
                <a:spcPts val="0"/>
              </a:spcBef>
              <a:spcAft>
                <a:spcPts val="0"/>
              </a:spcAft>
              <a:defRPr/>
            </a:pPr>
            <a:r>
              <a:rPr lang="ja-JP" altLang="en-US" sz="969">
                <a:solidFill>
                  <a:prstClr val="black"/>
                </a:solidFill>
                <a:latin typeface="Meiryo UI"/>
                <a:ea typeface="Meiryo UI"/>
              </a:rPr>
              <a:t>農林漁業者、市町村、民間事業者等</a:t>
            </a:r>
          </a:p>
        </p:txBody>
      </p:sp>
      <p:sp>
        <p:nvSpPr>
          <p:cNvPr id="97" name="テキスト ボックス 96">
            <a:extLst>
              <a:ext uri="{FF2B5EF4-FFF2-40B4-BE49-F238E27FC236}">
                <a16:creationId xmlns:a16="http://schemas.microsoft.com/office/drawing/2014/main" id="{E0E76516-3961-4185-B0FF-B1FDAE0ED3FF}"/>
              </a:ext>
            </a:extLst>
          </p:cNvPr>
          <p:cNvSpPr txBox="1"/>
          <p:nvPr/>
        </p:nvSpPr>
        <p:spPr>
          <a:xfrm>
            <a:off x="4678642" y="5636804"/>
            <a:ext cx="897231" cy="205890"/>
          </a:xfrm>
          <a:prstGeom prst="rect">
            <a:avLst/>
          </a:prstGeom>
          <a:noFill/>
        </p:spPr>
        <p:txBody>
          <a:bodyPr wrap="square" rtlCol="0">
            <a:spAutoFit/>
          </a:bodyPr>
          <a:lstStyle/>
          <a:p>
            <a:pPr algn="ctr" defTabSz="844083" fontAlgn="auto">
              <a:spcBef>
                <a:spcPts val="0"/>
              </a:spcBef>
              <a:spcAft>
                <a:spcPts val="0"/>
              </a:spcAft>
              <a:defRPr/>
            </a:pPr>
            <a:r>
              <a:rPr lang="ja-JP" altLang="en-US" sz="738">
                <a:solidFill>
                  <a:prstClr val="black"/>
                </a:solidFill>
                <a:latin typeface="Meiryo UI"/>
                <a:ea typeface="Meiryo UI"/>
              </a:rPr>
              <a:t>（１②の事業）</a:t>
            </a:r>
          </a:p>
        </p:txBody>
      </p:sp>
      <p:sp>
        <p:nvSpPr>
          <p:cNvPr id="98" name="正方形/長方形 97">
            <a:extLst>
              <a:ext uri="{FF2B5EF4-FFF2-40B4-BE49-F238E27FC236}">
                <a16:creationId xmlns:a16="http://schemas.microsoft.com/office/drawing/2014/main" id="{A5503852-9861-495C-AED9-EC16E76305F2}"/>
              </a:ext>
            </a:extLst>
          </p:cNvPr>
          <p:cNvSpPr/>
          <p:nvPr/>
        </p:nvSpPr>
        <p:spPr>
          <a:xfrm>
            <a:off x="2717117" y="6267547"/>
            <a:ext cx="1728000" cy="170825"/>
          </a:xfrm>
          <a:prstGeom prst="rect">
            <a:avLst/>
          </a:prstGeom>
          <a:ln w="190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844083" fontAlgn="auto">
              <a:spcBef>
                <a:spcPts val="0"/>
              </a:spcBef>
              <a:spcAft>
                <a:spcPts val="0"/>
              </a:spcAft>
              <a:defRPr/>
            </a:pPr>
            <a:r>
              <a:rPr lang="ja-JP" altLang="en-US" sz="969">
                <a:solidFill>
                  <a:prstClr val="black"/>
                </a:solidFill>
                <a:latin typeface="Meiryo UI"/>
                <a:ea typeface="Meiryo UI"/>
              </a:rPr>
              <a:t>農林漁業者の組織する団体等</a:t>
            </a:r>
          </a:p>
        </p:txBody>
      </p:sp>
      <p:sp>
        <p:nvSpPr>
          <p:cNvPr id="99" name="テキスト ボックス 98">
            <a:extLst>
              <a:ext uri="{FF2B5EF4-FFF2-40B4-BE49-F238E27FC236}">
                <a16:creationId xmlns:a16="http://schemas.microsoft.com/office/drawing/2014/main" id="{F18FDAA7-6D97-4CFA-B75B-13BD15944019}"/>
              </a:ext>
            </a:extLst>
          </p:cNvPr>
          <p:cNvSpPr txBox="1"/>
          <p:nvPr/>
        </p:nvSpPr>
        <p:spPr>
          <a:xfrm>
            <a:off x="4334025" y="6254443"/>
            <a:ext cx="897231" cy="205890"/>
          </a:xfrm>
          <a:prstGeom prst="rect">
            <a:avLst/>
          </a:prstGeom>
          <a:noFill/>
        </p:spPr>
        <p:txBody>
          <a:bodyPr wrap="square" rtlCol="0">
            <a:spAutoFit/>
          </a:bodyPr>
          <a:lstStyle/>
          <a:p>
            <a:pPr algn="ctr" defTabSz="844083" fontAlgn="auto">
              <a:spcBef>
                <a:spcPts val="0"/>
              </a:spcBef>
              <a:spcAft>
                <a:spcPts val="0"/>
              </a:spcAft>
              <a:defRPr/>
            </a:pPr>
            <a:r>
              <a:rPr lang="ja-JP" altLang="en-US" sz="738">
                <a:solidFill>
                  <a:prstClr val="black"/>
                </a:solidFill>
                <a:latin typeface="Meiryo UI"/>
                <a:ea typeface="Meiryo UI"/>
              </a:rPr>
              <a:t>（２①の事業）</a:t>
            </a:r>
          </a:p>
        </p:txBody>
      </p:sp>
      <p:sp>
        <p:nvSpPr>
          <p:cNvPr id="60" name="正方形/長方形 59">
            <a:extLst>
              <a:ext uri="{FF2B5EF4-FFF2-40B4-BE49-F238E27FC236}">
                <a16:creationId xmlns:a16="http://schemas.microsoft.com/office/drawing/2014/main" id="{C21BB2AD-400A-466E-8614-8083BBAAB791}"/>
              </a:ext>
            </a:extLst>
          </p:cNvPr>
          <p:cNvSpPr/>
          <p:nvPr/>
        </p:nvSpPr>
        <p:spPr>
          <a:xfrm>
            <a:off x="7423754" y="2326800"/>
            <a:ext cx="1711385" cy="293785"/>
          </a:xfrm>
          <a:prstGeom prst="rect">
            <a:avLst/>
          </a:prstGeom>
          <a:solidFill>
            <a:srgbClr val="5B9BD5"/>
          </a:solidFill>
          <a:ln w="19050">
            <a:noFill/>
          </a:ln>
        </p:spPr>
        <p:style>
          <a:lnRef idx="2">
            <a:schemeClr val="accent6"/>
          </a:lnRef>
          <a:fillRef idx="1">
            <a:schemeClr val="lt1"/>
          </a:fillRef>
          <a:effectRef idx="0">
            <a:schemeClr val="accent6"/>
          </a:effectRef>
          <a:fontRef idx="minor">
            <a:schemeClr val="dk1"/>
          </a:fontRef>
        </p:style>
        <p:txBody>
          <a:bodyPr rtlCol="0" anchor="ctr"/>
          <a:lstStyle/>
          <a:p>
            <a:pPr marL="162662" indent="-162662" defTabSz="844083" fontAlgn="auto">
              <a:spcBef>
                <a:spcPts val="0"/>
              </a:spcBef>
              <a:spcAft>
                <a:spcPts val="0"/>
              </a:spcAft>
              <a:defRPr/>
            </a:pPr>
            <a:r>
              <a:rPr lang="ja-JP" altLang="en-US" sz="923" b="1">
                <a:solidFill>
                  <a:prstClr val="white"/>
                </a:solidFill>
                <a:latin typeface="Meiryo UI"/>
                <a:ea typeface="Meiryo UI"/>
              </a:rPr>
              <a:t>２．農山漁村発イノベーション整備事業</a:t>
            </a:r>
          </a:p>
        </p:txBody>
      </p:sp>
      <p:pic>
        <p:nvPicPr>
          <p:cNvPr id="3" name="図 2">
            <a:extLst>
              <a:ext uri="{FF2B5EF4-FFF2-40B4-BE49-F238E27FC236}">
                <a16:creationId xmlns:a16="http://schemas.microsoft.com/office/drawing/2014/main" id="{9B4B4FFD-2EE7-415B-97F7-6E28D1113DEA}"/>
              </a:ext>
            </a:extLst>
          </p:cNvPr>
          <p:cNvPicPr>
            <a:picLocks noChangeAspect="1"/>
          </p:cNvPicPr>
          <p:nvPr/>
        </p:nvPicPr>
        <p:blipFill rotWithShape="1">
          <a:blip r:embed="rId6"/>
          <a:srcRect t="21045" r="4501" b="6501"/>
          <a:stretch/>
        </p:blipFill>
        <p:spPr>
          <a:xfrm>
            <a:off x="5727678" y="2815806"/>
            <a:ext cx="1630199" cy="794099"/>
          </a:xfrm>
          <a:prstGeom prst="rect">
            <a:avLst/>
          </a:prstGeom>
        </p:spPr>
      </p:pic>
      <p:sp>
        <p:nvSpPr>
          <p:cNvPr id="89" name="四角形: 角を丸くする 88">
            <a:extLst>
              <a:ext uri="{FF2B5EF4-FFF2-40B4-BE49-F238E27FC236}">
                <a16:creationId xmlns:a16="http://schemas.microsoft.com/office/drawing/2014/main" id="{B28D38E2-4A3B-49D7-89B1-D7DB66D40E87}"/>
              </a:ext>
            </a:extLst>
          </p:cNvPr>
          <p:cNvSpPr/>
          <p:nvPr/>
        </p:nvSpPr>
        <p:spPr>
          <a:xfrm>
            <a:off x="5697547" y="2627030"/>
            <a:ext cx="1187860" cy="153923"/>
          </a:xfrm>
          <a:prstGeom prst="roundRect">
            <a:avLst>
              <a:gd name="adj" fmla="val 6566"/>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defTabSz="844083" fontAlgn="auto">
              <a:spcBef>
                <a:spcPts val="0"/>
              </a:spcBef>
              <a:spcAft>
                <a:spcPts val="0"/>
              </a:spcAft>
              <a:defRPr/>
            </a:pPr>
            <a:r>
              <a:rPr lang="ja-JP" altLang="en-US" sz="923" b="1">
                <a:solidFill>
                  <a:prstClr val="black"/>
                </a:solidFill>
                <a:latin typeface="Meiryo UI" panose="020B0604030504040204" pitchFamily="50" charset="-128"/>
                <a:ea typeface="Meiryo UI" panose="020B0604030504040204" pitchFamily="50" charset="-128"/>
              </a:rPr>
              <a:t>①地域活性化型</a:t>
            </a:r>
            <a:endParaRPr lang="ja-JP" altLang="en-US" sz="923" b="1">
              <a:solidFill>
                <a:prstClr val="white"/>
              </a:solidFill>
              <a:latin typeface="Meiryo UI"/>
              <a:ea typeface="Meiryo UI"/>
            </a:endParaRPr>
          </a:p>
        </p:txBody>
      </p:sp>
      <p:pic>
        <p:nvPicPr>
          <p:cNvPr id="59" name="図 58">
            <a:extLst>
              <a:ext uri="{FF2B5EF4-FFF2-40B4-BE49-F238E27FC236}">
                <a16:creationId xmlns:a16="http://schemas.microsoft.com/office/drawing/2014/main" id="{87F6E515-13B1-4F3D-93C2-AB013E09FC85}"/>
              </a:ext>
            </a:extLst>
          </p:cNvPr>
          <p:cNvPicPr>
            <a:picLocks noChangeAspect="1"/>
          </p:cNvPicPr>
          <p:nvPr/>
        </p:nvPicPr>
        <p:blipFill rotWithShape="1">
          <a:blip r:embed="rId7"/>
          <a:srcRect b="57726"/>
          <a:stretch/>
        </p:blipFill>
        <p:spPr>
          <a:xfrm>
            <a:off x="5728985" y="3918258"/>
            <a:ext cx="1631631" cy="592929"/>
          </a:xfrm>
          <a:prstGeom prst="rect">
            <a:avLst/>
          </a:prstGeom>
        </p:spPr>
      </p:pic>
      <p:sp>
        <p:nvSpPr>
          <p:cNvPr id="72" name="四角形: 角を丸くする 71">
            <a:extLst>
              <a:ext uri="{FF2B5EF4-FFF2-40B4-BE49-F238E27FC236}">
                <a16:creationId xmlns:a16="http://schemas.microsoft.com/office/drawing/2014/main" id="{6EDF0998-1171-4F11-84E7-6B896CBBDB98}"/>
              </a:ext>
            </a:extLst>
          </p:cNvPr>
          <p:cNvSpPr/>
          <p:nvPr/>
        </p:nvSpPr>
        <p:spPr>
          <a:xfrm>
            <a:off x="5699077" y="3610826"/>
            <a:ext cx="1464932" cy="345961"/>
          </a:xfrm>
          <a:prstGeom prst="roundRect">
            <a:avLst>
              <a:gd name="adj" fmla="val 6566"/>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defTabSz="844083" fontAlgn="auto">
              <a:spcBef>
                <a:spcPts val="0"/>
              </a:spcBef>
              <a:spcAft>
                <a:spcPts val="0"/>
              </a:spcAft>
              <a:defRPr/>
            </a:pPr>
            <a:r>
              <a:rPr lang="ja-JP" altLang="en-US" sz="923" b="1">
                <a:solidFill>
                  <a:prstClr val="black"/>
                </a:solidFill>
                <a:latin typeface="Meiryo UI" panose="020B0604030504040204" pitchFamily="50" charset="-128"/>
                <a:ea typeface="Meiryo UI" panose="020B0604030504040204" pitchFamily="50" charset="-128"/>
              </a:rPr>
              <a:t>②農山漁村発イノベーション</a:t>
            </a:r>
            <a:endParaRPr lang="en-US" altLang="ja-JP" sz="923" b="1">
              <a:solidFill>
                <a:prstClr val="black"/>
              </a:solidFill>
              <a:latin typeface="Meiryo UI" panose="020B0604030504040204" pitchFamily="50" charset="-128"/>
              <a:ea typeface="Meiryo UI" panose="020B0604030504040204" pitchFamily="50" charset="-128"/>
            </a:endParaRPr>
          </a:p>
          <a:p>
            <a:pPr defTabSz="844083" fontAlgn="auto">
              <a:spcBef>
                <a:spcPts val="0"/>
              </a:spcBef>
              <a:spcAft>
                <a:spcPts val="0"/>
              </a:spcAft>
              <a:defRPr/>
            </a:pPr>
            <a:r>
              <a:rPr lang="ja-JP" altLang="en-US" sz="923" b="1">
                <a:solidFill>
                  <a:prstClr val="black"/>
                </a:solidFill>
                <a:latin typeface="Meiryo UI" panose="020B0604030504040204" pitchFamily="50" charset="-128"/>
                <a:ea typeface="Meiryo UI" panose="020B0604030504040204" pitchFamily="50" charset="-128"/>
              </a:rPr>
              <a:t>　創出支援型</a:t>
            </a:r>
            <a:endParaRPr lang="ja-JP" altLang="en-US" sz="923" b="1">
              <a:solidFill>
                <a:prstClr val="white"/>
              </a:solidFill>
              <a:latin typeface="Meiryo UI"/>
              <a:ea typeface="Meiryo UI"/>
            </a:endParaRPr>
          </a:p>
        </p:txBody>
      </p:sp>
      <p:pic>
        <p:nvPicPr>
          <p:cNvPr id="55" name="図 54">
            <a:extLst>
              <a:ext uri="{FF2B5EF4-FFF2-40B4-BE49-F238E27FC236}">
                <a16:creationId xmlns:a16="http://schemas.microsoft.com/office/drawing/2014/main" id="{24C15602-7EC5-4CA7-94B2-391966450B0A}"/>
              </a:ext>
            </a:extLst>
          </p:cNvPr>
          <p:cNvPicPr>
            <a:picLocks noChangeAspect="1"/>
          </p:cNvPicPr>
          <p:nvPr/>
        </p:nvPicPr>
        <p:blipFill>
          <a:blip r:embed="rId8"/>
          <a:stretch>
            <a:fillRect/>
          </a:stretch>
        </p:blipFill>
        <p:spPr>
          <a:xfrm>
            <a:off x="6911087" y="3906638"/>
            <a:ext cx="435136" cy="360391"/>
          </a:xfrm>
          <a:prstGeom prst="rect">
            <a:avLst/>
          </a:prstGeom>
          <a:ln>
            <a:solidFill>
              <a:schemeClr val="bg1"/>
            </a:solidFill>
          </a:ln>
        </p:spPr>
      </p:pic>
      <p:sp>
        <p:nvSpPr>
          <p:cNvPr id="74" name="四角形: 角を丸くする 73">
            <a:extLst>
              <a:ext uri="{FF2B5EF4-FFF2-40B4-BE49-F238E27FC236}">
                <a16:creationId xmlns:a16="http://schemas.microsoft.com/office/drawing/2014/main" id="{1792C448-5E08-4BA8-9553-613372E02E3F}"/>
              </a:ext>
            </a:extLst>
          </p:cNvPr>
          <p:cNvSpPr/>
          <p:nvPr/>
        </p:nvSpPr>
        <p:spPr>
          <a:xfrm>
            <a:off x="5699077" y="4539160"/>
            <a:ext cx="1187860" cy="153923"/>
          </a:xfrm>
          <a:prstGeom prst="roundRect">
            <a:avLst>
              <a:gd name="adj" fmla="val 6566"/>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defTabSz="844083" fontAlgn="auto">
              <a:spcBef>
                <a:spcPts val="0"/>
              </a:spcBef>
              <a:spcAft>
                <a:spcPts val="0"/>
              </a:spcAft>
              <a:defRPr/>
            </a:pPr>
            <a:r>
              <a:rPr lang="ja-JP" altLang="en-US" sz="923" b="1">
                <a:solidFill>
                  <a:prstClr val="black"/>
                </a:solidFill>
                <a:latin typeface="Meiryo UI" panose="020B0604030504040204" pitchFamily="50" charset="-128"/>
                <a:ea typeface="Meiryo UI" panose="020B0604030504040204" pitchFamily="50" charset="-128"/>
              </a:rPr>
              <a:t>③農泊推進型</a:t>
            </a:r>
            <a:endParaRPr lang="ja-JP" altLang="en-US" sz="923" b="1">
              <a:solidFill>
                <a:prstClr val="white"/>
              </a:solidFill>
              <a:latin typeface="Meiryo UI"/>
              <a:ea typeface="Meiryo UI"/>
            </a:endParaRPr>
          </a:p>
        </p:txBody>
      </p:sp>
      <p:sp>
        <p:nvSpPr>
          <p:cNvPr id="83" name="四角形: 角を丸くする 82">
            <a:extLst>
              <a:ext uri="{FF2B5EF4-FFF2-40B4-BE49-F238E27FC236}">
                <a16:creationId xmlns:a16="http://schemas.microsoft.com/office/drawing/2014/main" id="{45011392-CA53-4C11-AAC5-A87D46184395}"/>
              </a:ext>
            </a:extLst>
          </p:cNvPr>
          <p:cNvSpPr/>
          <p:nvPr/>
        </p:nvSpPr>
        <p:spPr>
          <a:xfrm>
            <a:off x="5699077" y="5470175"/>
            <a:ext cx="1187860" cy="153923"/>
          </a:xfrm>
          <a:prstGeom prst="roundRect">
            <a:avLst>
              <a:gd name="adj" fmla="val 6566"/>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defTabSz="844083" fontAlgn="auto">
              <a:spcBef>
                <a:spcPts val="0"/>
              </a:spcBef>
              <a:spcAft>
                <a:spcPts val="0"/>
              </a:spcAft>
              <a:defRPr/>
            </a:pPr>
            <a:r>
              <a:rPr lang="ja-JP" altLang="en-US" sz="923" b="1">
                <a:solidFill>
                  <a:prstClr val="black"/>
                </a:solidFill>
                <a:latin typeface="Meiryo UI" panose="020B0604030504040204" pitchFamily="50" charset="-128"/>
                <a:ea typeface="Meiryo UI" panose="020B0604030504040204" pitchFamily="50" charset="-128"/>
              </a:rPr>
              <a:t>④農福連携型</a:t>
            </a:r>
            <a:endParaRPr lang="ja-JP" altLang="en-US" sz="923" b="1">
              <a:solidFill>
                <a:prstClr val="white"/>
              </a:solidFill>
              <a:latin typeface="Meiryo UI"/>
              <a:ea typeface="Meiryo UI"/>
            </a:endParaRPr>
          </a:p>
        </p:txBody>
      </p:sp>
      <p:pic>
        <p:nvPicPr>
          <p:cNvPr id="84" name="図 83">
            <a:extLst>
              <a:ext uri="{FF2B5EF4-FFF2-40B4-BE49-F238E27FC236}">
                <a16:creationId xmlns:a16="http://schemas.microsoft.com/office/drawing/2014/main" id="{FE6BED00-8024-4192-ABEE-05032F7BDDAC}"/>
              </a:ext>
            </a:extLst>
          </p:cNvPr>
          <p:cNvPicPr>
            <a:picLocks/>
          </p:cNvPicPr>
          <p:nvPr/>
        </p:nvPicPr>
        <p:blipFill rotWithShape="1">
          <a:blip r:embed="rId9" cstate="print">
            <a:extLst>
              <a:ext uri="{28A0092B-C50C-407E-A947-70E740481C1C}">
                <a14:useLocalDpi xmlns:a14="http://schemas.microsoft.com/office/drawing/2010/main"/>
              </a:ext>
            </a:extLst>
          </a:blip>
          <a:srcRect t="6663" r="3293" b="30409"/>
          <a:stretch/>
        </p:blipFill>
        <p:spPr>
          <a:xfrm>
            <a:off x="5728985" y="4686954"/>
            <a:ext cx="1631631" cy="794215"/>
          </a:xfrm>
          <a:prstGeom prst="rect">
            <a:avLst/>
          </a:prstGeom>
        </p:spPr>
      </p:pic>
      <p:pic>
        <p:nvPicPr>
          <p:cNvPr id="100" name="図 3">
            <a:extLst>
              <a:ext uri="{FF2B5EF4-FFF2-40B4-BE49-F238E27FC236}">
                <a16:creationId xmlns:a16="http://schemas.microsoft.com/office/drawing/2014/main" id="{1D04BFBC-4174-41B3-8411-B113F08A474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bwMode="auto">
          <a:xfrm>
            <a:off x="5728984" y="5643599"/>
            <a:ext cx="1631631" cy="747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 name="四角形: 角を丸くする 108">
            <a:extLst>
              <a:ext uri="{FF2B5EF4-FFF2-40B4-BE49-F238E27FC236}">
                <a16:creationId xmlns:a16="http://schemas.microsoft.com/office/drawing/2014/main" id="{9E733BC7-DC6E-472D-9958-C8F6B5741235}"/>
              </a:ext>
            </a:extLst>
          </p:cNvPr>
          <p:cNvSpPr/>
          <p:nvPr/>
        </p:nvSpPr>
        <p:spPr>
          <a:xfrm>
            <a:off x="7425086" y="2626477"/>
            <a:ext cx="1464932" cy="345961"/>
          </a:xfrm>
          <a:prstGeom prst="roundRect">
            <a:avLst>
              <a:gd name="adj" fmla="val 6566"/>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defTabSz="844083" fontAlgn="auto">
              <a:spcBef>
                <a:spcPts val="0"/>
              </a:spcBef>
              <a:spcAft>
                <a:spcPts val="0"/>
              </a:spcAft>
              <a:defRPr/>
            </a:pPr>
            <a:r>
              <a:rPr lang="ja-JP" altLang="en-US" sz="923" b="1">
                <a:solidFill>
                  <a:prstClr val="black"/>
                </a:solidFill>
                <a:latin typeface="Meiryo UI" panose="020B0604030504040204" pitchFamily="50" charset="-128"/>
                <a:ea typeface="Meiryo UI" panose="020B0604030504040204" pitchFamily="50" charset="-128"/>
              </a:rPr>
              <a:t>①定住促進・交流対策型</a:t>
            </a:r>
          </a:p>
          <a:p>
            <a:pPr marL="84994" defTabSz="844083" fontAlgn="auto">
              <a:spcBef>
                <a:spcPts val="0"/>
              </a:spcBef>
              <a:spcAft>
                <a:spcPts val="0"/>
              </a:spcAft>
              <a:defRPr/>
            </a:pPr>
            <a:r>
              <a:rPr lang="ja-JP" altLang="en-US" sz="923" b="1">
                <a:solidFill>
                  <a:prstClr val="black"/>
                </a:solidFill>
                <a:latin typeface="Meiryo UI" panose="020B0604030504040204" pitchFamily="50" charset="-128"/>
                <a:ea typeface="Meiryo UI" panose="020B0604030504040204" pitchFamily="50" charset="-128"/>
              </a:rPr>
              <a:t>産業支援型</a:t>
            </a:r>
            <a:endParaRPr lang="ja-JP" altLang="en-US" sz="923" b="1">
              <a:solidFill>
                <a:prstClr val="white"/>
              </a:solidFill>
              <a:latin typeface="Meiryo UI"/>
              <a:ea typeface="Meiryo UI"/>
            </a:endParaRPr>
          </a:p>
        </p:txBody>
      </p:sp>
      <p:sp>
        <p:nvSpPr>
          <p:cNvPr id="117" name="四角形: 角を丸くする 116">
            <a:extLst>
              <a:ext uri="{FF2B5EF4-FFF2-40B4-BE49-F238E27FC236}">
                <a16:creationId xmlns:a16="http://schemas.microsoft.com/office/drawing/2014/main" id="{196D0A12-2E1F-4792-830E-DCA2DF627AAD}"/>
              </a:ext>
            </a:extLst>
          </p:cNvPr>
          <p:cNvSpPr/>
          <p:nvPr/>
        </p:nvSpPr>
        <p:spPr>
          <a:xfrm>
            <a:off x="7423754" y="4540569"/>
            <a:ext cx="1187860" cy="153923"/>
          </a:xfrm>
          <a:prstGeom prst="roundRect">
            <a:avLst>
              <a:gd name="adj" fmla="val 6566"/>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defTabSz="844083" fontAlgn="auto">
              <a:spcBef>
                <a:spcPts val="0"/>
              </a:spcBef>
              <a:spcAft>
                <a:spcPts val="0"/>
              </a:spcAft>
              <a:defRPr/>
            </a:pPr>
            <a:r>
              <a:rPr lang="ja-JP" altLang="en-US" sz="923" b="1">
                <a:solidFill>
                  <a:prstClr val="black"/>
                </a:solidFill>
                <a:latin typeface="Meiryo UI" panose="020B0604030504040204" pitchFamily="50" charset="-128"/>
                <a:ea typeface="Meiryo UI" panose="020B0604030504040204" pitchFamily="50" charset="-128"/>
              </a:rPr>
              <a:t>②農泊推進型</a:t>
            </a:r>
            <a:endParaRPr lang="ja-JP" altLang="en-US" sz="923" b="1">
              <a:solidFill>
                <a:prstClr val="white"/>
              </a:solidFill>
              <a:latin typeface="Meiryo UI"/>
              <a:ea typeface="Meiryo UI"/>
            </a:endParaRPr>
          </a:p>
        </p:txBody>
      </p:sp>
      <p:sp>
        <p:nvSpPr>
          <p:cNvPr id="118" name="四角形: 角を丸くする 117">
            <a:extLst>
              <a:ext uri="{FF2B5EF4-FFF2-40B4-BE49-F238E27FC236}">
                <a16:creationId xmlns:a16="http://schemas.microsoft.com/office/drawing/2014/main" id="{99F00DA5-6647-4B80-8D45-771B3C4EEB79}"/>
              </a:ext>
            </a:extLst>
          </p:cNvPr>
          <p:cNvSpPr/>
          <p:nvPr/>
        </p:nvSpPr>
        <p:spPr>
          <a:xfrm>
            <a:off x="7423754" y="5471031"/>
            <a:ext cx="1187860" cy="153923"/>
          </a:xfrm>
          <a:prstGeom prst="roundRect">
            <a:avLst>
              <a:gd name="adj" fmla="val 6566"/>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defTabSz="844083" fontAlgn="auto">
              <a:spcBef>
                <a:spcPts val="0"/>
              </a:spcBef>
              <a:spcAft>
                <a:spcPts val="0"/>
              </a:spcAft>
              <a:defRPr/>
            </a:pPr>
            <a:r>
              <a:rPr lang="ja-JP" altLang="en-US" sz="923" b="1">
                <a:solidFill>
                  <a:prstClr val="black"/>
                </a:solidFill>
                <a:latin typeface="Meiryo UI" panose="020B0604030504040204" pitchFamily="50" charset="-128"/>
                <a:ea typeface="Meiryo UI" panose="020B0604030504040204" pitchFamily="50" charset="-128"/>
              </a:rPr>
              <a:t>③農福連携型</a:t>
            </a:r>
            <a:endParaRPr lang="ja-JP" altLang="en-US" sz="923" b="1">
              <a:solidFill>
                <a:prstClr val="white"/>
              </a:solidFill>
              <a:latin typeface="Meiryo UI"/>
              <a:ea typeface="Meiryo UI"/>
            </a:endParaRPr>
          </a:p>
        </p:txBody>
      </p:sp>
      <p:pic>
        <p:nvPicPr>
          <p:cNvPr id="102" name="Picture 4" descr="H:\★★★\01_制度関係\03_PR版・パンフレット・事例集\04_写真\181115_広報用写真（パンフ・HP掲載可）\☆掲載用\H26_長野県佐久市（受入機能強化施設）地域連携販売力強化施設(1).jpg">
            <a:extLst>
              <a:ext uri="{FF2B5EF4-FFF2-40B4-BE49-F238E27FC236}">
                <a16:creationId xmlns:a16="http://schemas.microsoft.com/office/drawing/2014/main" id="{43CF8053-73A7-4312-BEC0-F8F05B699186}"/>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1"/>
          <a:stretch/>
        </p:blipFill>
        <p:spPr bwMode="auto">
          <a:xfrm>
            <a:off x="7464257" y="3759465"/>
            <a:ext cx="1630379" cy="741150"/>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20" descr="H:\★\01_制度関係\03_PR版・パンフレット・事例集\04_写真\2018（H30）施設等利用実績調査\01_北海道\H27北海道森町（森産業地区）農林水産物集出荷貯蔵施設（荷捌施設建設工事事業）1●.jpg">
            <a:extLst>
              <a:ext uri="{FF2B5EF4-FFF2-40B4-BE49-F238E27FC236}">
                <a16:creationId xmlns:a16="http://schemas.microsoft.com/office/drawing/2014/main" id="{E36EC0F9-DAA8-45E0-AE42-72656EF8CFD6}"/>
              </a:ext>
            </a:extLst>
          </p:cNvPr>
          <p:cNvPicPr>
            <a:picLocks noChangeArrowheads="1"/>
          </p:cNvPicPr>
          <p:nvPr/>
        </p:nvPicPr>
        <p:blipFill rotWithShape="1">
          <a:blip r:embed="rId11" cstate="email">
            <a:extLst>
              <a:ext uri="{28A0092B-C50C-407E-A947-70E740481C1C}">
                <a14:useLocalDpi xmlns:a14="http://schemas.microsoft.com/office/drawing/2010/main" val="0"/>
              </a:ext>
            </a:extLst>
          </a:blip>
          <a:srcRect/>
          <a:stretch/>
        </p:blipFill>
        <p:spPr bwMode="auto">
          <a:xfrm>
            <a:off x="7463631" y="3740280"/>
            <a:ext cx="1631631" cy="447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 name="Picture 8" descr="H:\★★★\01_制度関係\03_PR版・パンフレット・事例集\04_写真\181115_広報用写真（パンフ・HP掲載可）\03_北陸\H27_松東地区活性化計画\農林水産物処理加工施設\加工施設（醸造）②.jpeg">
            <a:extLst>
              <a:ext uri="{FF2B5EF4-FFF2-40B4-BE49-F238E27FC236}">
                <a16:creationId xmlns:a16="http://schemas.microsoft.com/office/drawing/2014/main" id="{4757362C-08D6-4BA8-B488-9B3929D50A0B}"/>
              </a:ext>
            </a:extLst>
          </p:cNvPr>
          <p:cNvPicPr>
            <a:picLocks noChangeAspect="1" noChangeArrowheads="1"/>
          </p:cNvPicPr>
          <p:nvPr/>
        </p:nvPicPr>
        <p:blipFill rotWithShape="1">
          <a:blip r:embed="rId12" cstate="email">
            <a:extLst>
              <a:ext uri="{28A0092B-C50C-407E-A947-70E740481C1C}">
                <a14:useLocalDpi xmlns:a14="http://schemas.microsoft.com/office/drawing/2010/main" val="0"/>
              </a:ext>
            </a:extLst>
          </a:blip>
          <a:srcRect b="-2"/>
          <a:stretch/>
        </p:blipFill>
        <p:spPr bwMode="auto">
          <a:xfrm>
            <a:off x="7463631" y="4157732"/>
            <a:ext cx="830166" cy="338304"/>
          </a:xfrm>
          <a:prstGeom prst="rect">
            <a:avLst/>
          </a:prstGeom>
          <a:noFill/>
          <a:extLst>
            <a:ext uri="{909E8E84-426E-40DD-AFC4-6F175D3DCCD1}">
              <a14:hiddenFill xmlns:a14="http://schemas.microsoft.com/office/drawing/2010/main">
                <a:solidFill>
                  <a:srgbClr val="FFFFFF"/>
                </a:solidFill>
              </a14:hiddenFill>
            </a:ext>
          </a:extLst>
        </p:spPr>
      </p:pic>
      <p:pic>
        <p:nvPicPr>
          <p:cNvPr id="8" name="図 7">
            <a:extLst>
              <a:ext uri="{FF2B5EF4-FFF2-40B4-BE49-F238E27FC236}">
                <a16:creationId xmlns:a16="http://schemas.microsoft.com/office/drawing/2014/main" id="{1CFC49E3-E23F-4BC2-BE0D-664DF844F068}"/>
              </a:ext>
            </a:extLst>
          </p:cNvPr>
          <p:cNvPicPr>
            <a:picLocks noChangeAspect="1"/>
          </p:cNvPicPr>
          <p:nvPr/>
        </p:nvPicPr>
        <p:blipFill rotWithShape="1">
          <a:blip r:embed="rId13"/>
          <a:srcRect l="52808" t="70383" b="4299"/>
          <a:stretch/>
        </p:blipFill>
        <p:spPr>
          <a:xfrm>
            <a:off x="8131381" y="4158415"/>
            <a:ext cx="961979" cy="338304"/>
          </a:xfrm>
          <a:prstGeom prst="rect">
            <a:avLst/>
          </a:prstGeom>
        </p:spPr>
      </p:pic>
      <p:sp>
        <p:nvSpPr>
          <p:cNvPr id="126" name="テキスト ボックス 125">
            <a:extLst>
              <a:ext uri="{FF2B5EF4-FFF2-40B4-BE49-F238E27FC236}">
                <a16:creationId xmlns:a16="http://schemas.microsoft.com/office/drawing/2014/main" id="{0D33CE6E-2B26-4B74-B14B-9AF1D7C7D947}"/>
              </a:ext>
            </a:extLst>
          </p:cNvPr>
          <p:cNvSpPr txBox="1"/>
          <p:nvPr/>
        </p:nvSpPr>
        <p:spPr>
          <a:xfrm>
            <a:off x="5728985" y="3348964"/>
            <a:ext cx="1630199" cy="260669"/>
          </a:xfrm>
          <a:prstGeom prst="rect">
            <a:avLst/>
          </a:prstGeom>
          <a:solidFill>
            <a:schemeClr val="bg1">
              <a:alpha val="72000"/>
            </a:schemeClr>
          </a:solidFill>
        </p:spPr>
        <p:txBody>
          <a:bodyPr wrap="square" lIns="0" tIns="33231" rIns="0" bIns="0" rtlCol="0" anchor="ctr" anchorCtr="0">
            <a:spAutoFit/>
          </a:bodyPr>
          <a:lstStyle>
            <a:defPPr>
              <a:defRPr lang="ja-JP"/>
            </a:defPPr>
            <a:lvl1pPr algn="ctr" defTabSz="910644">
              <a:defRPr sz="700">
                <a:ea typeface="メイリオ" panose="020B0604030504040204" pitchFamily="50" charset="-128"/>
                <a:cs typeface="メイリオ" panose="020B0604030504040204" pitchFamily="50" charset="-128"/>
              </a:defRPr>
            </a:lvl1pPr>
            <a:lvl2pPr marL="455321" defTabSz="910644">
              <a:defRPr sz="1800"/>
            </a:lvl2pPr>
            <a:lvl3pPr marL="910644" defTabSz="910644">
              <a:defRPr sz="1800"/>
            </a:lvl3pPr>
            <a:lvl4pPr marL="1365965" defTabSz="910644">
              <a:defRPr sz="1800"/>
            </a:lvl4pPr>
            <a:lvl5pPr marL="1821285" defTabSz="910644">
              <a:defRPr sz="1800"/>
            </a:lvl5pPr>
            <a:lvl6pPr marL="2276609" defTabSz="910644">
              <a:defRPr sz="1800"/>
            </a:lvl6pPr>
            <a:lvl7pPr marL="2731935" defTabSz="910644">
              <a:defRPr sz="1800"/>
            </a:lvl7pPr>
            <a:lvl8pPr marL="3187257" defTabSz="910644">
              <a:defRPr sz="1800"/>
            </a:lvl8pPr>
            <a:lvl9pPr marL="3642580" defTabSz="910644">
              <a:defRPr sz="1800"/>
            </a:lvl9pPr>
          </a:lstStyle>
          <a:p>
            <a:pPr indent="83529" algn="l" defTabSz="840615" fontAlgn="auto">
              <a:spcBef>
                <a:spcPts val="0"/>
              </a:spcBef>
              <a:spcAft>
                <a:spcPts val="0"/>
              </a:spcAft>
              <a:defRPr/>
            </a:pPr>
            <a:r>
              <a:rPr lang="ja-JP" altLang="en-US" sz="738">
                <a:solidFill>
                  <a:prstClr val="black"/>
                </a:solidFill>
                <a:latin typeface="Meiryo UI"/>
              </a:rPr>
              <a:t>地域住民による地域活性化のための</a:t>
            </a:r>
            <a:endParaRPr lang="en-US" altLang="ja-JP" sz="738">
              <a:solidFill>
                <a:prstClr val="black"/>
              </a:solidFill>
              <a:latin typeface="Meiryo UI"/>
            </a:endParaRPr>
          </a:p>
          <a:p>
            <a:pPr indent="83529" algn="l" defTabSz="840615" fontAlgn="auto">
              <a:spcBef>
                <a:spcPts val="0"/>
              </a:spcBef>
              <a:spcAft>
                <a:spcPts val="0"/>
              </a:spcAft>
              <a:defRPr/>
            </a:pPr>
            <a:r>
              <a:rPr lang="ja-JP" altLang="en-US" sz="738">
                <a:solidFill>
                  <a:prstClr val="black"/>
                </a:solidFill>
                <a:latin typeface="Meiryo UI"/>
              </a:rPr>
              <a:t>活動計画づくり</a:t>
            </a:r>
            <a:endParaRPr lang="ja-JP" altLang="en-US" sz="738">
              <a:solidFill>
                <a:prstClr val="black"/>
              </a:solidFill>
              <a:latin typeface="Meiryo UI"/>
              <a:ea typeface="Meiryo UI"/>
            </a:endParaRPr>
          </a:p>
        </p:txBody>
      </p:sp>
      <p:sp>
        <p:nvSpPr>
          <p:cNvPr id="127" name="正方形/長方形 126">
            <a:extLst>
              <a:ext uri="{FF2B5EF4-FFF2-40B4-BE49-F238E27FC236}">
                <a16:creationId xmlns:a16="http://schemas.microsoft.com/office/drawing/2014/main" id="{5C7845A2-F384-4C37-9D5F-50FDFA6F0279}"/>
              </a:ext>
            </a:extLst>
          </p:cNvPr>
          <p:cNvSpPr/>
          <p:nvPr/>
        </p:nvSpPr>
        <p:spPr>
          <a:xfrm>
            <a:off x="5725955" y="4257661"/>
            <a:ext cx="1631631" cy="262523"/>
          </a:xfrm>
          <a:prstGeom prst="rect">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44083" fontAlgn="auto">
              <a:spcBef>
                <a:spcPts val="0"/>
              </a:spcBef>
              <a:spcAft>
                <a:spcPts val="0"/>
              </a:spcAft>
              <a:defRPr/>
            </a:pPr>
            <a:r>
              <a:rPr lang="ja-JP" altLang="en-US" sz="738">
                <a:solidFill>
                  <a:prstClr val="black"/>
                </a:solidFill>
                <a:latin typeface="Meiryo UI"/>
                <a:ea typeface="Meiryo UI"/>
              </a:rPr>
              <a:t>地域資源を多分野で活用した商品・サービスの開発</a:t>
            </a:r>
            <a:endParaRPr lang="en-US" altLang="ja-JP" sz="738">
              <a:solidFill>
                <a:prstClr val="black"/>
              </a:solidFill>
              <a:latin typeface="Meiryo UI"/>
              <a:ea typeface="Meiryo UI"/>
            </a:endParaRPr>
          </a:p>
        </p:txBody>
      </p:sp>
      <p:sp>
        <p:nvSpPr>
          <p:cNvPr id="129" name="テキスト ボックス 128">
            <a:extLst>
              <a:ext uri="{FF2B5EF4-FFF2-40B4-BE49-F238E27FC236}">
                <a16:creationId xmlns:a16="http://schemas.microsoft.com/office/drawing/2014/main" id="{1BBA1D55-13D4-42F6-A1F5-699AC721D315}"/>
              </a:ext>
            </a:extLst>
          </p:cNvPr>
          <p:cNvSpPr txBox="1"/>
          <p:nvPr/>
        </p:nvSpPr>
        <p:spPr>
          <a:xfrm>
            <a:off x="5728985" y="6133004"/>
            <a:ext cx="1630199" cy="260669"/>
          </a:xfrm>
          <a:prstGeom prst="rect">
            <a:avLst/>
          </a:prstGeom>
          <a:solidFill>
            <a:schemeClr val="bg1">
              <a:alpha val="50000"/>
            </a:schemeClr>
          </a:solidFill>
        </p:spPr>
        <p:txBody>
          <a:bodyPr wrap="square" lIns="0" tIns="33231" rIns="0" bIns="0" rtlCol="0" anchor="ctr" anchorCtr="0">
            <a:spAutoFit/>
          </a:bodyPr>
          <a:lstStyle>
            <a:defPPr>
              <a:defRPr lang="ja-JP"/>
            </a:defPPr>
            <a:lvl1pPr algn="ctr" defTabSz="910644">
              <a:defRPr sz="700">
                <a:ea typeface="メイリオ" panose="020B0604030504040204" pitchFamily="50" charset="-128"/>
                <a:cs typeface="メイリオ" panose="020B0604030504040204" pitchFamily="50" charset="-128"/>
              </a:defRPr>
            </a:lvl1pPr>
            <a:lvl2pPr marL="455321" defTabSz="910644">
              <a:defRPr sz="1800"/>
            </a:lvl2pPr>
            <a:lvl3pPr marL="910644" defTabSz="910644">
              <a:defRPr sz="1800"/>
            </a:lvl3pPr>
            <a:lvl4pPr marL="1365965" defTabSz="910644">
              <a:defRPr sz="1800"/>
            </a:lvl4pPr>
            <a:lvl5pPr marL="1821285" defTabSz="910644">
              <a:defRPr sz="1800"/>
            </a:lvl5pPr>
            <a:lvl6pPr marL="2276609" defTabSz="910644">
              <a:defRPr sz="1800"/>
            </a:lvl6pPr>
            <a:lvl7pPr marL="2731935" defTabSz="910644">
              <a:defRPr sz="1800"/>
            </a:lvl7pPr>
            <a:lvl8pPr marL="3187257" defTabSz="910644">
              <a:defRPr sz="1800"/>
            </a:lvl8pPr>
            <a:lvl9pPr marL="3642580" defTabSz="910644">
              <a:defRPr sz="1800"/>
            </a:lvl9pPr>
          </a:lstStyle>
          <a:p>
            <a:pPr marL="84994" algn="l" defTabSz="840615" fontAlgn="auto">
              <a:spcBef>
                <a:spcPts val="0"/>
              </a:spcBef>
              <a:spcAft>
                <a:spcPts val="0"/>
              </a:spcAft>
              <a:defRPr/>
            </a:pPr>
            <a:r>
              <a:rPr lang="ja-JP" altLang="en-US" sz="738">
                <a:solidFill>
                  <a:prstClr val="black"/>
                </a:solidFill>
                <a:latin typeface="Meiryo UI"/>
              </a:rPr>
              <a:t>障害者等の農産物栽培技術の習得や専門人材の育成等</a:t>
            </a:r>
          </a:p>
        </p:txBody>
      </p:sp>
      <p:sp>
        <p:nvSpPr>
          <p:cNvPr id="130" name="テキスト ボックス 129">
            <a:extLst>
              <a:ext uri="{FF2B5EF4-FFF2-40B4-BE49-F238E27FC236}">
                <a16:creationId xmlns:a16="http://schemas.microsoft.com/office/drawing/2014/main" id="{08EFA9A9-299F-49B4-8AAF-799723938FF1}"/>
              </a:ext>
            </a:extLst>
          </p:cNvPr>
          <p:cNvSpPr txBox="1"/>
          <p:nvPr/>
        </p:nvSpPr>
        <p:spPr>
          <a:xfrm>
            <a:off x="7456985" y="3551043"/>
            <a:ext cx="1630199" cy="147113"/>
          </a:xfrm>
          <a:prstGeom prst="rect">
            <a:avLst/>
          </a:prstGeom>
          <a:solidFill>
            <a:schemeClr val="bg1">
              <a:alpha val="72000"/>
            </a:schemeClr>
          </a:solidFill>
        </p:spPr>
        <p:txBody>
          <a:bodyPr wrap="square" lIns="0" tIns="33231" rIns="0" bIns="0" rtlCol="0" anchor="ctr" anchorCtr="0">
            <a:spAutoFit/>
          </a:bodyPr>
          <a:lstStyle>
            <a:defPPr>
              <a:defRPr lang="ja-JP"/>
            </a:defPPr>
            <a:lvl1pPr algn="ctr" defTabSz="910644">
              <a:defRPr sz="700">
                <a:ea typeface="メイリオ" panose="020B0604030504040204" pitchFamily="50" charset="-128"/>
                <a:cs typeface="メイリオ" panose="020B0604030504040204" pitchFamily="50" charset="-128"/>
              </a:defRPr>
            </a:lvl1pPr>
            <a:lvl2pPr marL="455321" defTabSz="910644">
              <a:defRPr sz="1800"/>
            </a:lvl2pPr>
            <a:lvl3pPr marL="910644" defTabSz="910644">
              <a:defRPr sz="1800"/>
            </a:lvl3pPr>
            <a:lvl4pPr marL="1365965" defTabSz="910644">
              <a:defRPr sz="1800"/>
            </a:lvl4pPr>
            <a:lvl5pPr marL="1821285" defTabSz="910644">
              <a:defRPr sz="1800"/>
            </a:lvl5pPr>
            <a:lvl6pPr marL="2276609" defTabSz="910644">
              <a:defRPr sz="1800"/>
            </a:lvl6pPr>
            <a:lvl7pPr marL="2731935" defTabSz="910644">
              <a:defRPr sz="1800"/>
            </a:lvl7pPr>
            <a:lvl8pPr marL="3187257" defTabSz="910644">
              <a:defRPr sz="1800"/>
            </a:lvl8pPr>
            <a:lvl9pPr marL="3642580" defTabSz="910644">
              <a:defRPr sz="1800"/>
            </a:lvl9pPr>
          </a:lstStyle>
          <a:p>
            <a:pPr marL="84994" defTabSz="840615" fontAlgn="auto">
              <a:spcBef>
                <a:spcPts val="0"/>
              </a:spcBef>
              <a:spcAft>
                <a:spcPts val="0"/>
              </a:spcAft>
              <a:defRPr/>
            </a:pPr>
            <a:r>
              <a:rPr lang="ja-JP" altLang="en-US" sz="738">
                <a:solidFill>
                  <a:prstClr val="black"/>
                </a:solidFill>
                <a:latin typeface="Meiryo UI"/>
                <a:ea typeface="メイリオ"/>
              </a:rPr>
              <a:t>農林水産物直売所の整備</a:t>
            </a:r>
          </a:p>
        </p:txBody>
      </p:sp>
      <p:sp>
        <p:nvSpPr>
          <p:cNvPr id="131" name="テキスト ボックス 130">
            <a:extLst>
              <a:ext uri="{FF2B5EF4-FFF2-40B4-BE49-F238E27FC236}">
                <a16:creationId xmlns:a16="http://schemas.microsoft.com/office/drawing/2014/main" id="{13368D06-CC52-435D-AF6F-C701137234BD}"/>
              </a:ext>
            </a:extLst>
          </p:cNvPr>
          <p:cNvSpPr txBox="1"/>
          <p:nvPr/>
        </p:nvSpPr>
        <p:spPr>
          <a:xfrm>
            <a:off x="7462903" y="4356316"/>
            <a:ext cx="1630199" cy="147113"/>
          </a:xfrm>
          <a:prstGeom prst="rect">
            <a:avLst/>
          </a:prstGeom>
          <a:solidFill>
            <a:schemeClr val="bg1">
              <a:alpha val="72000"/>
            </a:schemeClr>
          </a:solidFill>
        </p:spPr>
        <p:txBody>
          <a:bodyPr wrap="square" lIns="0" tIns="33231" rIns="0" bIns="0" rtlCol="0" anchor="ctr" anchorCtr="0">
            <a:spAutoFit/>
          </a:bodyPr>
          <a:lstStyle>
            <a:defPPr>
              <a:defRPr lang="ja-JP"/>
            </a:defPPr>
            <a:lvl1pPr algn="ctr" defTabSz="910644">
              <a:defRPr sz="700">
                <a:ea typeface="メイリオ" panose="020B0604030504040204" pitchFamily="50" charset="-128"/>
                <a:cs typeface="メイリオ" panose="020B0604030504040204" pitchFamily="50" charset="-128"/>
              </a:defRPr>
            </a:lvl1pPr>
            <a:lvl2pPr marL="455321" defTabSz="910644">
              <a:defRPr sz="1800"/>
            </a:lvl2pPr>
            <a:lvl3pPr marL="910644" defTabSz="910644">
              <a:defRPr sz="1800"/>
            </a:lvl3pPr>
            <a:lvl4pPr marL="1365965" defTabSz="910644">
              <a:defRPr sz="1800"/>
            </a:lvl4pPr>
            <a:lvl5pPr marL="1821285" defTabSz="910644">
              <a:defRPr sz="1800"/>
            </a:lvl5pPr>
            <a:lvl6pPr marL="2276609" defTabSz="910644">
              <a:defRPr sz="1800"/>
            </a:lvl6pPr>
            <a:lvl7pPr marL="2731935" defTabSz="910644">
              <a:defRPr sz="1800"/>
            </a:lvl7pPr>
            <a:lvl8pPr marL="3187257" defTabSz="910644">
              <a:defRPr sz="1800"/>
            </a:lvl8pPr>
            <a:lvl9pPr marL="3642580" defTabSz="910644">
              <a:defRPr sz="1800"/>
            </a:lvl9pPr>
          </a:lstStyle>
          <a:p>
            <a:pPr marL="84994" defTabSz="840615" fontAlgn="auto">
              <a:spcBef>
                <a:spcPts val="0"/>
              </a:spcBef>
              <a:spcAft>
                <a:spcPts val="0"/>
              </a:spcAft>
              <a:defRPr/>
            </a:pPr>
            <a:r>
              <a:rPr lang="ja-JP" altLang="en-US" sz="738">
                <a:solidFill>
                  <a:prstClr val="black"/>
                </a:solidFill>
                <a:latin typeface="Meiryo UI"/>
              </a:rPr>
              <a:t>集出荷・貯蔵・加工施設の整備</a:t>
            </a:r>
            <a:endParaRPr lang="ja-JP" altLang="en-US" sz="738">
              <a:solidFill>
                <a:prstClr val="black"/>
              </a:solidFill>
              <a:latin typeface="Meiryo UI"/>
              <a:ea typeface="Meiryo UI"/>
            </a:endParaRPr>
          </a:p>
        </p:txBody>
      </p:sp>
      <p:sp>
        <p:nvSpPr>
          <p:cNvPr id="132" name="テキスト ボックス 131">
            <a:extLst>
              <a:ext uri="{FF2B5EF4-FFF2-40B4-BE49-F238E27FC236}">
                <a16:creationId xmlns:a16="http://schemas.microsoft.com/office/drawing/2014/main" id="{3DC31977-8AE8-4884-9FA5-83BADA1F9FD1}"/>
              </a:ext>
            </a:extLst>
          </p:cNvPr>
          <p:cNvSpPr txBox="1"/>
          <p:nvPr/>
        </p:nvSpPr>
        <p:spPr>
          <a:xfrm>
            <a:off x="7456985" y="5337347"/>
            <a:ext cx="1636117" cy="147113"/>
          </a:xfrm>
          <a:prstGeom prst="rect">
            <a:avLst/>
          </a:prstGeom>
          <a:solidFill>
            <a:schemeClr val="bg1">
              <a:alpha val="72000"/>
            </a:schemeClr>
          </a:solidFill>
        </p:spPr>
        <p:txBody>
          <a:bodyPr wrap="square" lIns="0" tIns="33231" rIns="0" bIns="0" rtlCol="0" anchor="ctr" anchorCtr="0">
            <a:spAutoFit/>
          </a:bodyPr>
          <a:lstStyle>
            <a:defPPr>
              <a:defRPr lang="ja-JP"/>
            </a:defPPr>
            <a:lvl1pPr algn="ctr" defTabSz="910644">
              <a:defRPr sz="700">
                <a:ea typeface="メイリオ" panose="020B0604030504040204" pitchFamily="50" charset="-128"/>
                <a:cs typeface="メイリオ" panose="020B0604030504040204" pitchFamily="50" charset="-128"/>
              </a:defRPr>
            </a:lvl1pPr>
            <a:lvl2pPr marL="455321" defTabSz="910644">
              <a:defRPr sz="1800"/>
            </a:lvl2pPr>
            <a:lvl3pPr marL="910644" defTabSz="910644">
              <a:defRPr sz="1800"/>
            </a:lvl3pPr>
            <a:lvl4pPr marL="1365965" defTabSz="910644">
              <a:defRPr sz="1800"/>
            </a:lvl4pPr>
            <a:lvl5pPr marL="1821285" defTabSz="910644">
              <a:defRPr sz="1800"/>
            </a:lvl5pPr>
            <a:lvl6pPr marL="2276609" defTabSz="910644">
              <a:defRPr sz="1800"/>
            </a:lvl6pPr>
            <a:lvl7pPr marL="2731935" defTabSz="910644">
              <a:defRPr sz="1800"/>
            </a:lvl7pPr>
            <a:lvl8pPr marL="3187257" defTabSz="910644">
              <a:defRPr sz="1800"/>
            </a:lvl8pPr>
            <a:lvl9pPr marL="3642580" defTabSz="910644">
              <a:defRPr sz="1800"/>
            </a:lvl9pPr>
          </a:lstStyle>
          <a:p>
            <a:pPr defTabSz="840615" fontAlgn="auto">
              <a:spcBef>
                <a:spcPts val="0"/>
              </a:spcBef>
              <a:spcAft>
                <a:spcPts val="0"/>
              </a:spcAft>
              <a:defRPr/>
            </a:pPr>
            <a:r>
              <a:rPr lang="ja-JP" altLang="en-US" sz="738">
                <a:solidFill>
                  <a:prstClr val="black"/>
                </a:solidFill>
                <a:latin typeface="Meiryo UI"/>
              </a:rPr>
              <a:t>古民家等を活用した滞在型施設の整備</a:t>
            </a:r>
            <a:endParaRPr lang="ja-JP" altLang="en-US" sz="738">
              <a:solidFill>
                <a:prstClr val="black"/>
              </a:solidFill>
              <a:latin typeface="Meiryo UI"/>
              <a:ea typeface="Meiryo UI"/>
            </a:endParaRPr>
          </a:p>
        </p:txBody>
      </p:sp>
      <p:sp>
        <p:nvSpPr>
          <p:cNvPr id="133" name="テキスト ボックス 132">
            <a:extLst>
              <a:ext uri="{FF2B5EF4-FFF2-40B4-BE49-F238E27FC236}">
                <a16:creationId xmlns:a16="http://schemas.microsoft.com/office/drawing/2014/main" id="{CE0E5D98-02AC-4F7D-86D6-A7D52712B15E}"/>
              </a:ext>
            </a:extLst>
          </p:cNvPr>
          <p:cNvSpPr txBox="1"/>
          <p:nvPr/>
        </p:nvSpPr>
        <p:spPr>
          <a:xfrm>
            <a:off x="7456984" y="6125762"/>
            <a:ext cx="1630199" cy="260669"/>
          </a:xfrm>
          <a:prstGeom prst="rect">
            <a:avLst/>
          </a:prstGeom>
          <a:solidFill>
            <a:schemeClr val="bg1">
              <a:alpha val="31000"/>
            </a:schemeClr>
          </a:solidFill>
        </p:spPr>
        <p:txBody>
          <a:bodyPr wrap="square" lIns="0" tIns="33231" rIns="0" bIns="0" rtlCol="0" anchor="ctr" anchorCtr="0">
            <a:spAutoFit/>
          </a:bodyPr>
          <a:lstStyle>
            <a:defPPr>
              <a:defRPr lang="ja-JP"/>
            </a:defPPr>
            <a:lvl1pPr algn="ctr" defTabSz="910644">
              <a:defRPr sz="700">
                <a:ea typeface="メイリオ" panose="020B0604030504040204" pitchFamily="50" charset="-128"/>
                <a:cs typeface="メイリオ" panose="020B0604030504040204" pitchFamily="50" charset="-128"/>
              </a:defRPr>
            </a:lvl1pPr>
            <a:lvl2pPr marL="455321" defTabSz="910644">
              <a:defRPr sz="1800"/>
            </a:lvl2pPr>
            <a:lvl3pPr marL="910644" defTabSz="910644">
              <a:defRPr sz="1800"/>
            </a:lvl3pPr>
            <a:lvl4pPr marL="1365965" defTabSz="910644">
              <a:defRPr sz="1800"/>
            </a:lvl4pPr>
            <a:lvl5pPr marL="1821285" defTabSz="910644">
              <a:defRPr sz="1800"/>
            </a:lvl5pPr>
            <a:lvl6pPr marL="2276609" defTabSz="910644">
              <a:defRPr sz="1800"/>
            </a:lvl6pPr>
            <a:lvl7pPr marL="2731935" defTabSz="910644">
              <a:defRPr sz="1800"/>
            </a:lvl7pPr>
            <a:lvl8pPr marL="3187257" defTabSz="910644">
              <a:defRPr sz="1800"/>
            </a:lvl8pPr>
            <a:lvl9pPr marL="3642580" defTabSz="910644">
              <a:defRPr sz="1800"/>
            </a:lvl9pPr>
          </a:lstStyle>
          <a:p>
            <a:pPr marL="84994" algn="l" defTabSz="840615" fontAlgn="auto">
              <a:spcBef>
                <a:spcPts val="0"/>
              </a:spcBef>
              <a:spcAft>
                <a:spcPts val="0"/>
              </a:spcAft>
              <a:defRPr/>
            </a:pPr>
            <a:r>
              <a:rPr lang="ja-JP" altLang="en-US" sz="738">
                <a:solidFill>
                  <a:prstClr val="black"/>
                </a:solidFill>
                <a:latin typeface="Meiryo UI"/>
              </a:rPr>
              <a:t>障害者等が作業に携わる生産施設の整備</a:t>
            </a:r>
          </a:p>
        </p:txBody>
      </p:sp>
      <p:sp>
        <p:nvSpPr>
          <p:cNvPr id="79" name="テキスト ボックス 78">
            <a:extLst>
              <a:ext uri="{FF2B5EF4-FFF2-40B4-BE49-F238E27FC236}">
                <a16:creationId xmlns:a16="http://schemas.microsoft.com/office/drawing/2014/main" id="{AEAE6EBE-6D35-43E0-BE6C-E7E55278476A}"/>
              </a:ext>
            </a:extLst>
          </p:cNvPr>
          <p:cNvSpPr txBox="1"/>
          <p:nvPr/>
        </p:nvSpPr>
        <p:spPr>
          <a:xfrm>
            <a:off x="5727408" y="5337832"/>
            <a:ext cx="1636117" cy="147113"/>
          </a:xfrm>
          <a:prstGeom prst="rect">
            <a:avLst/>
          </a:prstGeom>
          <a:solidFill>
            <a:schemeClr val="bg1">
              <a:alpha val="72000"/>
            </a:schemeClr>
          </a:solidFill>
        </p:spPr>
        <p:txBody>
          <a:bodyPr wrap="square" lIns="0" tIns="33231" rIns="0" bIns="0" rtlCol="0" anchor="ctr" anchorCtr="0">
            <a:spAutoFit/>
          </a:bodyPr>
          <a:lstStyle>
            <a:defPPr>
              <a:defRPr lang="ja-JP"/>
            </a:defPPr>
            <a:lvl1pPr algn="ctr" defTabSz="910644">
              <a:defRPr sz="700">
                <a:ea typeface="メイリオ" panose="020B0604030504040204" pitchFamily="50" charset="-128"/>
                <a:cs typeface="メイリオ" panose="020B0604030504040204" pitchFamily="50" charset="-128"/>
              </a:defRPr>
            </a:lvl1pPr>
            <a:lvl2pPr marL="455321" defTabSz="910644">
              <a:defRPr sz="1800"/>
            </a:lvl2pPr>
            <a:lvl3pPr marL="910644" defTabSz="910644">
              <a:defRPr sz="1800"/>
            </a:lvl3pPr>
            <a:lvl4pPr marL="1365965" defTabSz="910644">
              <a:defRPr sz="1800"/>
            </a:lvl4pPr>
            <a:lvl5pPr marL="1821285" defTabSz="910644">
              <a:defRPr sz="1800"/>
            </a:lvl5pPr>
            <a:lvl6pPr marL="2276609" defTabSz="910644">
              <a:defRPr sz="1800"/>
            </a:lvl6pPr>
            <a:lvl7pPr marL="2731935" defTabSz="910644">
              <a:defRPr sz="1800"/>
            </a:lvl7pPr>
            <a:lvl8pPr marL="3187257" defTabSz="910644">
              <a:defRPr sz="1800"/>
            </a:lvl8pPr>
            <a:lvl9pPr marL="3642580" defTabSz="910644">
              <a:defRPr sz="1800"/>
            </a:lvl9pPr>
          </a:lstStyle>
          <a:p>
            <a:pPr defTabSz="840615" fontAlgn="auto">
              <a:spcBef>
                <a:spcPts val="0"/>
              </a:spcBef>
              <a:spcAft>
                <a:spcPts val="0"/>
              </a:spcAft>
              <a:defRPr/>
            </a:pPr>
            <a:r>
              <a:rPr lang="ja-JP" altLang="en-US" sz="738">
                <a:solidFill>
                  <a:prstClr val="black"/>
                </a:solidFill>
                <a:latin typeface="Meiryo UI"/>
                <a:ea typeface="Meiryo UI"/>
              </a:rPr>
              <a:t>景観等を活用した観光コンテンツの開発</a:t>
            </a:r>
          </a:p>
        </p:txBody>
      </p:sp>
      <p:sp>
        <p:nvSpPr>
          <p:cNvPr id="4" name="テキスト ボックス 3">
            <a:extLst>
              <a:ext uri="{FF2B5EF4-FFF2-40B4-BE49-F238E27FC236}">
                <a16:creationId xmlns:a16="http://schemas.microsoft.com/office/drawing/2014/main" id="{555FD914-8A2D-8AB2-39C5-3DC1894FBF8A}"/>
              </a:ext>
            </a:extLst>
          </p:cNvPr>
          <p:cNvSpPr txBox="1"/>
          <p:nvPr/>
        </p:nvSpPr>
        <p:spPr>
          <a:xfrm>
            <a:off x="3001108" y="602723"/>
            <a:ext cx="6142892" cy="291170"/>
          </a:xfrm>
          <a:prstGeom prst="rect">
            <a:avLst/>
          </a:prstGeom>
          <a:noFill/>
        </p:spPr>
        <p:txBody>
          <a:bodyPr wrap="square" rtlCol="0">
            <a:spAutoFit/>
          </a:bodyPr>
          <a:lstStyle/>
          <a:p>
            <a:pPr algn="r" defTabSz="844083" fontAlgn="auto">
              <a:spcBef>
                <a:spcPts val="0"/>
              </a:spcBef>
              <a:spcAft>
                <a:spcPts val="0"/>
              </a:spcAft>
              <a:defRPr/>
            </a:pPr>
            <a:r>
              <a:rPr lang="en-US" altLang="ja-JP" sz="1292" b="1">
                <a:solidFill>
                  <a:prstClr val="black"/>
                </a:solidFill>
                <a:latin typeface="Meiryo UI"/>
                <a:ea typeface="Meiryo UI"/>
              </a:rPr>
              <a:t>【</a:t>
            </a:r>
            <a:r>
              <a:rPr lang="ja-JP" altLang="en-US" sz="1292" b="1">
                <a:solidFill>
                  <a:prstClr val="black"/>
                </a:solidFill>
                <a:latin typeface="Meiryo UI"/>
                <a:ea typeface="Meiryo UI"/>
              </a:rPr>
              <a:t>令和６年度予算額　</a:t>
            </a:r>
            <a:r>
              <a:rPr lang="en-US" altLang="ja-JP" sz="1292" b="1">
                <a:solidFill>
                  <a:prstClr val="black"/>
                </a:solidFill>
                <a:latin typeface="Meiryo UI"/>
                <a:ea typeface="Meiryo UI"/>
              </a:rPr>
              <a:t>8,389</a:t>
            </a:r>
            <a:r>
              <a:rPr lang="ja-JP" altLang="en-US" sz="1292" b="1">
                <a:solidFill>
                  <a:prstClr val="black"/>
                </a:solidFill>
                <a:latin typeface="Meiryo UI"/>
                <a:ea typeface="Meiryo UI"/>
              </a:rPr>
              <a:t>（</a:t>
            </a:r>
            <a:r>
              <a:rPr lang="en-US" altLang="ja-JP" sz="1292" b="1">
                <a:solidFill>
                  <a:prstClr val="black"/>
                </a:solidFill>
                <a:latin typeface="Meiryo UI"/>
                <a:ea typeface="Meiryo UI"/>
              </a:rPr>
              <a:t>9,070</a:t>
            </a:r>
            <a:r>
              <a:rPr lang="ja-JP" altLang="en-US" sz="1292" b="1">
                <a:solidFill>
                  <a:prstClr val="black"/>
                </a:solidFill>
                <a:latin typeface="Meiryo UI"/>
                <a:ea typeface="Meiryo UI"/>
              </a:rPr>
              <a:t>）百万円の内数</a:t>
            </a:r>
            <a:r>
              <a:rPr lang="en-US" altLang="ja-JP" sz="1292" b="1">
                <a:solidFill>
                  <a:prstClr val="black"/>
                </a:solidFill>
                <a:latin typeface="Meiryo UI"/>
                <a:ea typeface="Meiryo UI"/>
              </a:rPr>
              <a:t>】</a:t>
            </a:r>
          </a:p>
        </p:txBody>
      </p:sp>
      <p:sp>
        <p:nvSpPr>
          <p:cNvPr id="9" name="正方形/長方形 8">
            <a:extLst>
              <a:ext uri="{FF2B5EF4-FFF2-40B4-BE49-F238E27FC236}">
                <a16:creationId xmlns:a16="http://schemas.microsoft.com/office/drawing/2014/main" id="{53909948-59FF-1F0F-5CDE-322CB202ABE0}"/>
              </a:ext>
            </a:extLst>
          </p:cNvPr>
          <p:cNvSpPr/>
          <p:nvPr/>
        </p:nvSpPr>
        <p:spPr>
          <a:xfrm>
            <a:off x="1065363" y="5637830"/>
            <a:ext cx="946589" cy="186699"/>
          </a:xfrm>
          <a:prstGeom prst="rect">
            <a:avLst/>
          </a:prstGeom>
          <a:ln w="19050">
            <a:solidFill>
              <a:srgbClr val="0070C0"/>
            </a:solidFill>
          </a:ln>
        </p:spPr>
        <p:style>
          <a:lnRef idx="2">
            <a:schemeClr val="accent6"/>
          </a:lnRef>
          <a:fillRef idx="1">
            <a:schemeClr val="lt1"/>
          </a:fillRef>
          <a:effectRef idx="0">
            <a:schemeClr val="accent6"/>
          </a:effectRef>
          <a:fontRef idx="minor">
            <a:schemeClr val="dk1"/>
          </a:fontRef>
        </p:style>
        <p:txBody>
          <a:bodyPr tIns="0" bIns="0" rtlCol="0" anchor="ctr"/>
          <a:lstStyle/>
          <a:p>
            <a:pPr algn="ctr" defTabSz="844083" fontAlgn="auto">
              <a:spcBef>
                <a:spcPts val="0"/>
              </a:spcBef>
              <a:spcAft>
                <a:spcPts val="0"/>
              </a:spcAft>
              <a:defRPr/>
            </a:pPr>
            <a:r>
              <a:rPr lang="ja-JP" altLang="en-US" sz="969">
                <a:solidFill>
                  <a:prstClr val="black"/>
                </a:solidFill>
                <a:latin typeface="Meiryo UI"/>
                <a:ea typeface="Meiryo UI"/>
              </a:rPr>
              <a:t>都道府県</a:t>
            </a:r>
          </a:p>
        </p:txBody>
      </p:sp>
      <p:sp>
        <p:nvSpPr>
          <p:cNvPr id="5" name="テキスト ボックス 4">
            <a:extLst>
              <a:ext uri="{FF2B5EF4-FFF2-40B4-BE49-F238E27FC236}">
                <a16:creationId xmlns:a16="http://schemas.microsoft.com/office/drawing/2014/main" id="{BABC0A8F-4B33-AA38-0718-668789968B5C}"/>
              </a:ext>
            </a:extLst>
          </p:cNvPr>
          <p:cNvSpPr txBox="1"/>
          <p:nvPr/>
        </p:nvSpPr>
        <p:spPr>
          <a:xfrm>
            <a:off x="4022120" y="5119874"/>
            <a:ext cx="1399915" cy="248530"/>
          </a:xfrm>
          <a:prstGeom prst="rect">
            <a:avLst/>
          </a:prstGeom>
          <a:noFill/>
        </p:spPr>
        <p:txBody>
          <a:bodyPr wrap="square" rtlCol="0">
            <a:spAutoFit/>
          </a:bodyPr>
          <a:lstStyle/>
          <a:p>
            <a:pPr defTabSz="844083" fontAlgn="auto">
              <a:spcBef>
                <a:spcPts val="0"/>
              </a:spcBef>
              <a:spcAft>
                <a:spcPts val="0"/>
              </a:spcAft>
              <a:defRPr/>
            </a:pPr>
            <a:r>
              <a:rPr lang="en-US" altLang="ja-JP" sz="1015">
                <a:solidFill>
                  <a:prstClr val="black"/>
                </a:solidFill>
                <a:latin typeface="Meiryo UI"/>
                <a:ea typeface="Meiryo UI"/>
              </a:rPr>
              <a:t>※</a:t>
            </a:r>
            <a:r>
              <a:rPr lang="ja-JP" altLang="en-US" sz="1015">
                <a:solidFill>
                  <a:prstClr val="black"/>
                </a:solidFill>
                <a:latin typeface="Meiryo UI"/>
                <a:ea typeface="Meiryo UI"/>
              </a:rPr>
              <a:t>下線部は拡充内容</a:t>
            </a:r>
          </a:p>
        </p:txBody>
      </p:sp>
      <p:sp>
        <p:nvSpPr>
          <p:cNvPr id="10" name="テキスト ボックス 9">
            <a:extLst>
              <a:ext uri="{FF2B5EF4-FFF2-40B4-BE49-F238E27FC236}">
                <a16:creationId xmlns:a16="http://schemas.microsoft.com/office/drawing/2014/main" id="{7529B28D-A117-896A-9C8E-481D64B1E036}"/>
              </a:ext>
            </a:extLst>
          </p:cNvPr>
          <p:cNvSpPr txBox="1"/>
          <p:nvPr/>
        </p:nvSpPr>
        <p:spPr>
          <a:xfrm>
            <a:off x="-13321" y="42611"/>
            <a:ext cx="6424246" cy="632161"/>
          </a:xfrm>
          <a:prstGeom prst="rect">
            <a:avLst/>
          </a:prstGeom>
          <a:noFill/>
        </p:spPr>
        <p:txBody>
          <a:bodyPr wrap="square" rtlCol="0">
            <a:spAutoFit/>
          </a:bodyPr>
          <a:lstStyle/>
          <a:p>
            <a:pPr defTabSz="844083" fontAlgn="auto">
              <a:spcBef>
                <a:spcPts val="0"/>
              </a:spcBef>
              <a:spcAft>
                <a:spcPts val="0"/>
              </a:spcAft>
              <a:defRPr/>
            </a:pPr>
            <a:r>
              <a:rPr lang="ja-JP" altLang="en-US" sz="1108" b="1" dirty="0">
                <a:solidFill>
                  <a:prstClr val="black"/>
                </a:solidFill>
                <a:latin typeface="Meiryo UI"/>
                <a:ea typeface="Meiryo UI"/>
              </a:rPr>
              <a:t>　</a:t>
            </a:r>
            <a:r>
              <a:rPr lang="ja-JP" altLang="en-US" sz="1108" b="1" dirty="0">
                <a:solidFill>
                  <a:prstClr val="black"/>
                </a:solidFill>
                <a:latin typeface="Meiryo UI" panose="020B0604030504040204" pitchFamily="50" charset="-128"/>
                <a:ea typeface="Meiryo UI" panose="020B0604030504040204" pitchFamily="50" charset="-128"/>
              </a:rPr>
              <a:t>農山漁村振興交付金のうち</a:t>
            </a:r>
            <a:endParaRPr lang="en-US" altLang="ja-JP" sz="1108" b="1" dirty="0">
              <a:solidFill>
                <a:prstClr val="black"/>
              </a:solidFill>
              <a:latin typeface="Meiryo UI" panose="020B0604030504040204" pitchFamily="50" charset="-128"/>
              <a:ea typeface="Meiryo UI" panose="020B0604030504040204" pitchFamily="50" charset="-128"/>
            </a:endParaRPr>
          </a:p>
          <a:p>
            <a:pPr defTabSz="844083" fontAlgn="auto">
              <a:spcBef>
                <a:spcPts val="0"/>
              </a:spcBef>
              <a:spcAft>
                <a:spcPts val="0"/>
              </a:spcAft>
              <a:defRPr/>
            </a:pPr>
            <a:r>
              <a:rPr lang="ja-JP" altLang="en-US" sz="2400" b="1" dirty="0">
                <a:solidFill>
                  <a:prstClr val="black"/>
                </a:solidFill>
                <a:latin typeface="Meiryo UI"/>
                <a:ea typeface="Meiryo UI"/>
              </a:rPr>
              <a:t>　農山漁村発イノベーション</a:t>
            </a:r>
            <a:r>
              <a:rPr lang="ja-JP" altLang="en-US" sz="2400" b="1" dirty="0">
                <a:solidFill>
                  <a:prstClr val="black"/>
                </a:solidFill>
                <a:latin typeface="Meiryo UI" panose="020B0604030504040204" pitchFamily="50" charset="-128"/>
                <a:ea typeface="Meiryo UI" panose="020B0604030504040204" pitchFamily="50" charset="-128"/>
              </a:rPr>
              <a:t>対策</a:t>
            </a:r>
          </a:p>
        </p:txBody>
      </p:sp>
      <p:sp>
        <p:nvSpPr>
          <p:cNvPr id="12" name="テキスト ボックス 11">
            <a:extLst>
              <a:ext uri="{FF2B5EF4-FFF2-40B4-BE49-F238E27FC236}">
                <a16:creationId xmlns:a16="http://schemas.microsoft.com/office/drawing/2014/main" id="{D05F1029-0A31-FA5B-4231-62012BF319E8}"/>
              </a:ext>
            </a:extLst>
          </p:cNvPr>
          <p:cNvSpPr txBox="1"/>
          <p:nvPr/>
        </p:nvSpPr>
        <p:spPr>
          <a:xfrm>
            <a:off x="3710373" y="2406892"/>
            <a:ext cx="1885453" cy="169277"/>
          </a:xfrm>
          <a:prstGeom prst="rect">
            <a:avLst/>
          </a:prstGeom>
          <a:noFill/>
        </p:spPr>
        <p:txBody>
          <a:bodyPr wrap="none" rtlCol="0">
            <a:spAutoFit/>
          </a:bodyPr>
          <a:lstStyle/>
          <a:p>
            <a:pPr marL="84994" indent="-199390" defTabSz="844083" fontAlgn="auto">
              <a:lnSpc>
                <a:spcPts val="646"/>
              </a:lnSpc>
              <a:spcBef>
                <a:spcPts val="0"/>
              </a:spcBef>
              <a:spcAft>
                <a:spcPts val="0"/>
              </a:spcAft>
              <a:defRPr/>
            </a:pPr>
            <a:r>
              <a:rPr lang="en-US" altLang="ja-JP" sz="554">
                <a:solidFill>
                  <a:prstClr val="black"/>
                </a:solidFill>
                <a:latin typeface="Meiryo UI"/>
                <a:ea typeface="Meiryo UI"/>
              </a:rPr>
              <a:t>※</a:t>
            </a:r>
            <a:r>
              <a:rPr lang="ja-JP" altLang="en-US" sz="554">
                <a:solidFill>
                  <a:prstClr val="black"/>
                </a:solidFill>
                <a:latin typeface="Meiryo UI"/>
                <a:ea typeface="Meiryo UI"/>
              </a:rPr>
              <a:t>　農山漁村振興交付金の全ての対策について活用が可能</a:t>
            </a:r>
            <a:endParaRPr lang="en-US" altLang="ja-JP" sz="554">
              <a:solidFill>
                <a:prstClr val="black"/>
              </a:solidFill>
              <a:latin typeface="Meiryo UI"/>
              <a:ea typeface="Meiryo UI"/>
            </a:endParaRPr>
          </a:p>
        </p:txBody>
      </p:sp>
      <p:sp>
        <p:nvSpPr>
          <p:cNvPr id="6" name="スライド番号プレースホルダー 3">
            <a:extLst>
              <a:ext uri="{FF2B5EF4-FFF2-40B4-BE49-F238E27FC236}">
                <a16:creationId xmlns:a16="http://schemas.microsoft.com/office/drawing/2014/main" id="{C7DE0AE2-1666-E344-93A1-5307566F0E5D}"/>
              </a:ext>
            </a:extLst>
          </p:cNvPr>
          <p:cNvSpPr txBox="1">
            <a:spLocks/>
          </p:cNvSpPr>
          <p:nvPr/>
        </p:nvSpPr>
        <p:spPr>
          <a:xfrm>
            <a:off x="6981159" y="6442266"/>
            <a:ext cx="2133600" cy="337038"/>
          </a:xfrm>
          <a:prstGeom prst="rect">
            <a:avLst/>
          </a:prstGeom>
        </p:spPr>
        <p:txBody>
          <a:bodyPr/>
          <a:lstStyle>
            <a:defPPr>
              <a:defRPr lang="ja-JP"/>
            </a:defPPr>
            <a:lvl1pPr marL="0" algn="l" defTabSz="910644" rtl="0" eaLnBrk="1" latinLnBrk="0" hangingPunct="1">
              <a:defRPr kumimoji="1" sz="1800" kern="1200">
                <a:solidFill>
                  <a:schemeClr val="tx1"/>
                </a:solidFill>
                <a:latin typeface="+mn-lt"/>
                <a:ea typeface="+mn-ea"/>
                <a:cs typeface="+mn-cs"/>
              </a:defRPr>
            </a:lvl1pPr>
            <a:lvl2pPr marL="455321" algn="l" defTabSz="910644" rtl="0" eaLnBrk="1" latinLnBrk="0" hangingPunct="1">
              <a:defRPr kumimoji="1" sz="1800" kern="1200">
                <a:solidFill>
                  <a:schemeClr val="tx1"/>
                </a:solidFill>
                <a:latin typeface="+mn-lt"/>
                <a:ea typeface="+mn-ea"/>
                <a:cs typeface="+mn-cs"/>
              </a:defRPr>
            </a:lvl2pPr>
            <a:lvl3pPr marL="910644" algn="l" defTabSz="910644" rtl="0" eaLnBrk="1" latinLnBrk="0" hangingPunct="1">
              <a:defRPr kumimoji="1" sz="1800" kern="1200">
                <a:solidFill>
                  <a:schemeClr val="tx1"/>
                </a:solidFill>
                <a:latin typeface="+mn-lt"/>
                <a:ea typeface="+mn-ea"/>
                <a:cs typeface="+mn-cs"/>
              </a:defRPr>
            </a:lvl3pPr>
            <a:lvl4pPr marL="1365965" algn="l" defTabSz="910644" rtl="0" eaLnBrk="1" latinLnBrk="0" hangingPunct="1">
              <a:defRPr kumimoji="1" sz="1800" kern="1200">
                <a:solidFill>
                  <a:schemeClr val="tx1"/>
                </a:solidFill>
                <a:latin typeface="+mn-lt"/>
                <a:ea typeface="+mn-ea"/>
                <a:cs typeface="+mn-cs"/>
              </a:defRPr>
            </a:lvl4pPr>
            <a:lvl5pPr marL="1821285" algn="l" defTabSz="910644" rtl="0" eaLnBrk="1" latinLnBrk="0" hangingPunct="1">
              <a:defRPr kumimoji="1" sz="1800" kern="1200">
                <a:solidFill>
                  <a:schemeClr val="tx1"/>
                </a:solidFill>
                <a:latin typeface="+mn-lt"/>
                <a:ea typeface="+mn-ea"/>
                <a:cs typeface="+mn-cs"/>
              </a:defRPr>
            </a:lvl5pPr>
            <a:lvl6pPr marL="2276609" algn="l" defTabSz="910644" rtl="0" eaLnBrk="1" latinLnBrk="0" hangingPunct="1">
              <a:defRPr kumimoji="1" sz="1800" kern="1200">
                <a:solidFill>
                  <a:schemeClr val="tx1"/>
                </a:solidFill>
                <a:latin typeface="+mn-lt"/>
                <a:ea typeface="+mn-ea"/>
                <a:cs typeface="+mn-cs"/>
              </a:defRPr>
            </a:lvl6pPr>
            <a:lvl7pPr marL="2731935" algn="l" defTabSz="910644" rtl="0" eaLnBrk="1" latinLnBrk="0" hangingPunct="1">
              <a:defRPr kumimoji="1" sz="1800" kern="1200">
                <a:solidFill>
                  <a:schemeClr val="tx1"/>
                </a:solidFill>
                <a:latin typeface="+mn-lt"/>
                <a:ea typeface="+mn-ea"/>
                <a:cs typeface="+mn-cs"/>
              </a:defRPr>
            </a:lvl7pPr>
            <a:lvl8pPr marL="3187257" algn="l" defTabSz="910644" rtl="0" eaLnBrk="1" latinLnBrk="0" hangingPunct="1">
              <a:defRPr kumimoji="1" sz="1800" kern="1200">
                <a:solidFill>
                  <a:schemeClr val="tx1"/>
                </a:solidFill>
                <a:latin typeface="+mn-lt"/>
                <a:ea typeface="+mn-ea"/>
                <a:cs typeface="+mn-cs"/>
              </a:defRPr>
            </a:lvl8pPr>
            <a:lvl9pPr marL="3642580" algn="l" defTabSz="910644" rtl="0" eaLnBrk="1" latinLnBrk="0" hangingPunct="1">
              <a:defRPr kumimoji="1" sz="1800" kern="1200">
                <a:solidFill>
                  <a:schemeClr val="tx1"/>
                </a:solidFill>
                <a:latin typeface="+mn-lt"/>
                <a:ea typeface="+mn-ea"/>
                <a:cs typeface="+mn-cs"/>
              </a:defRPr>
            </a:lvl9pPr>
          </a:lstStyle>
          <a:p>
            <a:pPr algn="r">
              <a:defRPr/>
            </a:pPr>
            <a:fld id="{D2D8002D-B5B0-4BAC-B1F6-782DDCCE6D9C}" type="slidenum">
              <a:rPr lang="ja-JP" altLang="en-US" sz="1846">
                <a:solidFill>
                  <a:prstClr val="black">
                    <a:tint val="75000"/>
                  </a:prstClr>
                </a:solidFill>
                <a:latin typeface="游ゴシック"/>
                <a:ea typeface="游ゴシック"/>
              </a:rPr>
              <a:pPr algn="r">
                <a:defRPr/>
              </a:pPr>
              <a:t>4</a:t>
            </a:fld>
            <a:endParaRPr lang="ja-JP" altLang="en-US" sz="1846" dirty="0">
              <a:solidFill>
                <a:prstClr val="black">
                  <a:tint val="75000"/>
                </a:prstClr>
              </a:solidFill>
              <a:latin typeface="游ゴシック"/>
              <a:ea typeface="游ゴシック"/>
            </a:endParaRPr>
          </a:p>
        </p:txBody>
      </p:sp>
    </p:spTree>
    <p:extLst>
      <p:ext uri="{BB962C8B-B14F-4D97-AF65-F5344CB8AC3E}">
        <p14:creationId xmlns:p14="http://schemas.microsoft.com/office/powerpoint/2010/main" val="27634660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94CC7534-15F6-148D-66BF-8A03396AFC5F}"/>
              </a:ext>
            </a:extLst>
          </p:cNvPr>
          <p:cNvSpPr txBox="1"/>
          <p:nvPr/>
        </p:nvSpPr>
        <p:spPr>
          <a:xfrm>
            <a:off x="-4891" y="2847468"/>
            <a:ext cx="9144000" cy="584775"/>
          </a:xfrm>
          <a:prstGeom prst="rect">
            <a:avLst/>
          </a:prstGeom>
          <a:noFill/>
        </p:spPr>
        <p:txBody>
          <a:bodyPr wrap="square">
            <a:spAutoFit/>
          </a:bodyPr>
          <a:lstStyle/>
          <a:p>
            <a:pPr algn="ctr"/>
            <a:r>
              <a:rPr lang="ja-JP" altLang="en-US" sz="3200" dirty="0">
                <a:latin typeface="メイリオ" panose="020B0604030504040204" pitchFamily="50" charset="-128"/>
                <a:ea typeface="メイリオ" panose="020B0604030504040204" pitchFamily="50" charset="-128"/>
                <a:cs typeface="Meiryo UI" panose="020B0604030504040204" pitchFamily="50" charset="-128"/>
              </a:rPr>
              <a:t>１．六次産業化・地産地消</a:t>
            </a:r>
            <a:endParaRPr lang="ja-JP" altLang="en-US" sz="3200" dirty="0"/>
          </a:p>
        </p:txBody>
      </p:sp>
      <p:sp>
        <p:nvSpPr>
          <p:cNvPr id="8" name="スライド番号プレースホルダー 3">
            <a:extLst>
              <a:ext uri="{FF2B5EF4-FFF2-40B4-BE49-F238E27FC236}">
                <a16:creationId xmlns:a16="http://schemas.microsoft.com/office/drawing/2014/main" id="{8C960BEE-FBB7-E257-58A1-D77FD679A2EA}"/>
              </a:ext>
            </a:extLst>
          </p:cNvPr>
          <p:cNvSpPr txBox="1">
            <a:spLocks/>
          </p:cNvSpPr>
          <p:nvPr/>
        </p:nvSpPr>
        <p:spPr>
          <a:xfrm>
            <a:off x="6995727" y="6500366"/>
            <a:ext cx="2133600" cy="337038"/>
          </a:xfrm>
          <a:prstGeom prst="rect">
            <a:avLst/>
          </a:prstGeom>
        </p:spPr>
        <p:txBody>
          <a:bodyPr/>
          <a:lstStyle>
            <a:defPPr>
              <a:defRPr lang="ja-JP"/>
            </a:defPPr>
            <a:lvl1pPr marL="0" algn="l" defTabSz="910644" rtl="0" eaLnBrk="1" latinLnBrk="0" hangingPunct="1">
              <a:defRPr kumimoji="1" sz="1800" kern="1200">
                <a:solidFill>
                  <a:schemeClr val="tx1"/>
                </a:solidFill>
                <a:latin typeface="+mn-lt"/>
                <a:ea typeface="+mn-ea"/>
                <a:cs typeface="+mn-cs"/>
              </a:defRPr>
            </a:lvl1pPr>
            <a:lvl2pPr marL="455321" algn="l" defTabSz="910644" rtl="0" eaLnBrk="1" latinLnBrk="0" hangingPunct="1">
              <a:defRPr kumimoji="1" sz="1800" kern="1200">
                <a:solidFill>
                  <a:schemeClr val="tx1"/>
                </a:solidFill>
                <a:latin typeface="+mn-lt"/>
                <a:ea typeface="+mn-ea"/>
                <a:cs typeface="+mn-cs"/>
              </a:defRPr>
            </a:lvl2pPr>
            <a:lvl3pPr marL="910644" algn="l" defTabSz="910644" rtl="0" eaLnBrk="1" latinLnBrk="0" hangingPunct="1">
              <a:defRPr kumimoji="1" sz="1800" kern="1200">
                <a:solidFill>
                  <a:schemeClr val="tx1"/>
                </a:solidFill>
                <a:latin typeface="+mn-lt"/>
                <a:ea typeface="+mn-ea"/>
                <a:cs typeface="+mn-cs"/>
              </a:defRPr>
            </a:lvl3pPr>
            <a:lvl4pPr marL="1365965" algn="l" defTabSz="910644" rtl="0" eaLnBrk="1" latinLnBrk="0" hangingPunct="1">
              <a:defRPr kumimoji="1" sz="1800" kern="1200">
                <a:solidFill>
                  <a:schemeClr val="tx1"/>
                </a:solidFill>
                <a:latin typeface="+mn-lt"/>
                <a:ea typeface="+mn-ea"/>
                <a:cs typeface="+mn-cs"/>
              </a:defRPr>
            </a:lvl4pPr>
            <a:lvl5pPr marL="1821285" algn="l" defTabSz="910644" rtl="0" eaLnBrk="1" latinLnBrk="0" hangingPunct="1">
              <a:defRPr kumimoji="1" sz="1800" kern="1200">
                <a:solidFill>
                  <a:schemeClr val="tx1"/>
                </a:solidFill>
                <a:latin typeface="+mn-lt"/>
                <a:ea typeface="+mn-ea"/>
                <a:cs typeface="+mn-cs"/>
              </a:defRPr>
            </a:lvl5pPr>
            <a:lvl6pPr marL="2276609" algn="l" defTabSz="910644" rtl="0" eaLnBrk="1" latinLnBrk="0" hangingPunct="1">
              <a:defRPr kumimoji="1" sz="1800" kern="1200">
                <a:solidFill>
                  <a:schemeClr val="tx1"/>
                </a:solidFill>
                <a:latin typeface="+mn-lt"/>
                <a:ea typeface="+mn-ea"/>
                <a:cs typeface="+mn-cs"/>
              </a:defRPr>
            </a:lvl6pPr>
            <a:lvl7pPr marL="2731935" algn="l" defTabSz="910644" rtl="0" eaLnBrk="1" latinLnBrk="0" hangingPunct="1">
              <a:defRPr kumimoji="1" sz="1800" kern="1200">
                <a:solidFill>
                  <a:schemeClr val="tx1"/>
                </a:solidFill>
                <a:latin typeface="+mn-lt"/>
                <a:ea typeface="+mn-ea"/>
                <a:cs typeface="+mn-cs"/>
              </a:defRPr>
            </a:lvl7pPr>
            <a:lvl8pPr marL="3187257" algn="l" defTabSz="910644" rtl="0" eaLnBrk="1" latinLnBrk="0" hangingPunct="1">
              <a:defRPr kumimoji="1" sz="1800" kern="1200">
                <a:solidFill>
                  <a:schemeClr val="tx1"/>
                </a:solidFill>
                <a:latin typeface="+mn-lt"/>
                <a:ea typeface="+mn-ea"/>
                <a:cs typeface="+mn-cs"/>
              </a:defRPr>
            </a:lvl8pPr>
            <a:lvl9pPr marL="3642580" algn="l" defTabSz="910644" rtl="0" eaLnBrk="1" latinLnBrk="0" hangingPunct="1">
              <a:defRPr kumimoji="1" sz="1800" kern="1200">
                <a:solidFill>
                  <a:schemeClr val="tx1"/>
                </a:solidFill>
                <a:latin typeface="+mn-lt"/>
                <a:ea typeface="+mn-ea"/>
                <a:cs typeface="+mn-cs"/>
              </a:defRPr>
            </a:lvl9pPr>
          </a:lstStyle>
          <a:p>
            <a:pPr algn="r">
              <a:defRPr/>
            </a:pPr>
            <a:fld id="{D2D8002D-B5B0-4BAC-B1F6-782DDCCE6D9C}" type="slidenum">
              <a:rPr lang="ja-JP" altLang="en-US" sz="1846">
                <a:solidFill>
                  <a:prstClr val="black">
                    <a:tint val="75000"/>
                  </a:prstClr>
                </a:solidFill>
                <a:latin typeface="游ゴシック"/>
                <a:ea typeface="游ゴシック"/>
              </a:rPr>
              <a:pPr algn="r">
                <a:defRPr/>
              </a:pPr>
              <a:t>5</a:t>
            </a:fld>
            <a:endParaRPr lang="ja-JP" altLang="en-US" sz="1846" dirty="0">
              <a:solidFill>
                <a:prstClr val="black">
                  <a:tint val="75000"/>
                </a:prstClr>
              </a:solidFill>
              <a:latin typeface="游ゴシック"/>
              <a:ea typeface="游ゴシック"/>
            </a:endParaRPr>
          </a:p>
        </p:txBody>
      </p:sp>
    </p:spTree>
    <p:extLst>
      <p:ext uri="{BB962C8B-B14F-4D97-AF65-F5344CB8AC3E}">
        <p14:creationId xmlns:p14="http://schemas.microsoft.com/office/powerpoint/2010/main" val="4584597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p:cNvSpPr/>
          <p:nvPr/>
        </p:nvSpPr>
        <p:spPr>
          <a:xfrm>
            <a:off x="5838333" y="2723260"/>
            <a:ext cx="3181506" cy="3782526"/>
          </a:xfrm>
          <a:prstGeom prst="roundRect">
            <a:avLst>
              <a:gd name="adj" fmla="val 525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844083" eaLnBrk="0" hangingPunct="0">
              <a:defRPr/>
            </a:pPr>
            <a:endParaRPr lang="ja-JP" altLang="en-US" sz="1477" b="1">
              <a:solidFill>
                <a:prstClr val="black"/>
              </a:solidFill>
              <a:latin typeface="ＭＳ Ｐゴシック" panose="020B0600070205080204" pitchFamily="50" charset="-128"/>
              <a:ea typeface="ＭＳ Ｐゴシック" panose="020B0600070205080204" pitchFamily="50" charset="-128"/>
            </a:endParaRPr>
          </a:p>
        </p:txBody>
      </p:sp>
      <p:sp>
        <p:nvSpPr>
          <p:cNvPr id="20" name="Rectangle 2"/>
          <p:cNvSpPr>
            <a:spLocks noChangeArrowheads="1"/>
          </p:cNvSpPr>
          <p:nvPr/>
        </p:nvSpPr>
        <p:spPr bwMode="auto">
          <a:xfrm>
            <a:off x="107505" y="1013221"/>
            <a:ext cx="8915975" cy="1560990"/>
          </a:xfrm>
          <a:prstGeom prst="rect">
            <a:avLst/>
          </a:prstGeom>
          <a:ln w="28575">
            <a:headEnd/>
            <a:tailEnd/>
          </a:ln>
        </p:spPr>
        <p:style>
          <a:lnRef idx="2">
            <a:schemeClr val="dk1"/>
          </a:lnRef>
          <a:fillRef idx="1">
            <a:schemeClr val="lt1"/>
          </a:fillRef>
          <a:effectRef idx="0">
            <a:schemeClr val="dk1"/>
          </a:effectRef>
          <a:fontRef idx="minor">
            <a:schemeClr val="dk1"/>
          </a:fontRef>
        </p:style>
        <p:txBody>
          <a:bodyPr lIns="80299" tIns="40148" rIns="80299" bIns="40148" anchor="ctr"/>
          <a:lstStyle/>
          <a:p>
            <a:pPr marL="165593" indent="-165593" defTabSz="844083" eaLnBrk="0" hangingPunct="0">
              <a:spcAft>
                <a:spcPts val="554"/>
              </a:spcAft>
              <a:defRPr/>
            </a:pPr>
            <a:r>
              <a:rPr lang="ja-JP" altLang="en-US" sz="1292">
                <a:solidFill>
                  <a:prstClr val="black"/>
                </a:solidFill>
                <a:latin typeface="Meiryo UI" panose="020B0604030504040204" pitchFamily="50" charset="-128"/>
                <a:ea typeface="Meiryo UI" panose="020B0604030504040204" pitchFamily="50" charset="-128"/>
                <a:cs typeface="Meiryo UI" panose="020B0604030504040204" pitchFamily="50" charset="-128"/>
              </a:rPr>
              <a:t>○　地域資源を活用した農林漁業者等による新事業の創出等を促進するため、</a:t>
            </a:r>
            <a:r>
              <a:rPr lang="ja-JP" altLang="en-US" sz="1292">
                <a:solidFill>
                  <a:srgbClr val="FF0000"/>
                </a:solidFill>
                <a:latin typeface="Meiryo UI" panose="020B0604030504040204" pitchFamily="50" charset="-128"/>
                <a:ea typeface="Meiryo UI" panose="020B0604030504040204" pitchFamily="50" charset="-128"/>
                <a:cs typeface="Meiryo UI" panose="020B0604030504040204" pitchFamily="50" charset="-128"/>
              </a:rPr>
              <a:t>農林漁業者及びその組織する団体</a:t>
            </a:r>
            <a:r>
              <a:rPr lang="ja-JP" altLang="en-US" sz="1292">
                <a:solidFill>
                  <a:prstClr val="black"/>
                </a:solidFill>
                <a:latin typeface="Meiryo UI" panose="020B0604030504040204" pitchFamily="50" charset="-128"/>
                <a:ea typeface="Meiryo UI" panose="020B0604030504040204" pitchFamily="50" charset="-128"/>
                <a:cs typeface="Meiryo UI" panose="020B0604030504040204" pitchFamily="50" charset="-128"/>
              </a:rPr>
              <a:t>（これらの者が主たる構成員又は出資者となっている法人を含む。）</a:t>
            </a:r>
            <a:r>
              <a:rPr lang="ja-JP" altLang="en-US" sz="1292">
                <a:solidFill>
                  <a:srgbClr val="FF0000"/>
                </a:solidFill>
                <a:latin typeface="Meiryo UI" panose="020B0604030504040204" pitchFamily="50" charset="-128"/>
                <a:ea typeface="Meiryo UI" panose="020B0604030504040204" pitchFamily="50" charset="-128"/>
                <a:cs typeface="Meiryo UI" panose="020B0604030504040204" pitchFamily="50" charset="-128"/>
              </a:rPr>
              <a:t>が主体的に行う新事業の創出等の取組に対して支援</a:t>
            </a:r>
            <a:r>
              <a:rPr lang="ja-JP" altLang="en-US" sz="1292">
                <a:solidFill>
                  <a:prstClr val="black"/>
                </a:solidFill>
                <a:latin typeface="Meiryo UI" panose="020B0604030504040204" pitchFamily="50" charset="-128"/>
                <a:ea typeface="Meiryo UI" panose="020B0604030504040204" pitchFamily="50" charset="-128"/>
                <a:cs typeface="Meiryo UI" panose="020B0604030504040204" pitchFamily="50" charset="-128"/>
              </a:rPr>
              <a:t>を行う法律。</a:t>
            </a:r>
            <a:endParaRPr lang="en-US" altLang="ja-JP" sz="1292">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65593" indent="-165593" defTabSz="844083" eaLnBrk="0" hangingPunct="0">
              <a:spcAft>
                <a:spcPts val="554"/>
              </a:spcAft>
              <a:defRPr/>
            </a:pPr>
            <a:r>
              <a:rPr lang="ja-JP" altLang="en-US" sz="1292">
                <a:solidFill>
                  <a:prstClr val="black"/>
                </a:solidFill>
                <a:latin typeface="Meiryo UI" panose="020B0604030504040204" pitchFamily="50" charset="-128"/>
                <a:ea typeface="Meiryo UI" panose="020B0604030504040204" pitchFamily="50" charset="-128"/>
                <a:cs typeface="Meiryo UI" panose="020B0604030504040204" pitchFamily="50" charset="-128"/>
              </a:rPr>
              <a:t>○　農林水産大臣は、農林漁業経営の改善を図るために農林漁業者等が行う</a:t>
            </a:r>
            <a:r>
              <a:rPr lang="ja-JP" altLang="en-US" sz="1292">
                <a:solidFill>
                  <a:srgbClr val="FF0000"/>
                </a:solidFill>
                <a:latin typeface="Meiryo UI" panose="020B0604030504040204" pitchFamily="50" charset="-128"/>
                <a:ea typeface="Meiryo UI" panose="020B0604030504040204" pitchFamily="50" charset="-128"/>
                <a:cs typeface="Meiryo UI" panose="020B0604030504040204" pitchFamily="50" charset="-128"/>
              </a:rPr>
              <a:t>総合化事業について、計画の認定</a:t>
            </a:r>
            <a:r>
              <a:rPr lang="ja-JP" altLang="en-US" sz="1292">
                <a:solidFill>
                  <a:prstClr val="black"/>
                </a:solidFill>
                <a:latin typeface="Meiryo UI" panose="020B0604030504040204" pitchFamily="50" charset="-128"/>
                <a:ea typeface="Meiryo UI" panose="020B0604030504040204" pitchFamily="50" charset="-128"/>
                <a:cs typeface="Meiryo UI" panose="020B0604030504040204" pitchFamily="50" charset="-128"/>
              </a:rPr>
              <a:t>を行い、</a:t>
            </a:r>
            <a:r>
              <a:rPr lang="ja-JP" altLang="en-US" sz="1292">
                <a:solidFill>
                  <a:srgbClr val="FF0000"/>
                </a:solidFill>
                <a:latin typeface="Meiryo UI" panose="020B0604030504040204" pitchFamily="50" charset="-128"/>
                <a:ea typeface="Meiryo UI" panose="020B0604030504040204" pitchFamily="50" charset="-128"/>
                <a:cs typeface="Meiryo UI" panose="020B0604030504040204" pitchFamily="50" charset="-128"/>
              </a:rPr>
              <a:t>各種法律の特例の対象</a:t>
            </a:r>
            <a:r>
              <a:rPr lang="ja-JP" altLang="en-US" sz="1292">
                <a:solidFill>
                  <a:prstClr val="black"/>
                </a:solidFill>
                <a:latin typeface="Meiryo UI" panose="020B0604030504040204" pitchFamily="50" charset="-128"/>
                <a:ea typeface="Meiryo UI" panose="020B0604030504040204" pitchFamily="50" charset="-128"/>
                <a:cs typeface="Meiryo UI" panose="020B0604030504040204" pitchFamily="50" charset="-128"/>
              </a:rPr>
              <a:t>とすることにより支援。</a:t>
            </a:r>
            <a:endParaRPr lang="en-US" altLang="ja-JP" sz="1292">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65593" indent="-165593" defTabSz="844083" eaLnBrk="0" hangingPunct="0">
              <a:spcAft>
                <a:spcPts val="554"/>
              </a:spcAft>
              <a:defRPr/>
            </a:pPr>
            <a:r>
              <a:rPr lang="ja-JP" altLang="en-US" sz="1292">
                <a:solidFill>
                  <a:prstClr val="black"/>
                </a:solidFill>
                <a:latin typeface="Meiryo UI" panose="020B0604030504040204" pitchFamily="50" charset="-128"/>
                <a:ea typeface="Meiryo UI" panose="020B0604030504040204" pitchFamily="50" charset="-128"/>
                <a:cs typeface="Meiryo UI" panose="020B0604030504040204" pitchFamily="50" charset="-128"/>
              </a:rPr>
              <a:t>○　このほか、農林漁業者等に対する６次産業化プランナーの派遣や農山漁村振興交付金等により、</a:t>
            </a:r>
            <a:r>
              <a:rPr lang="ja-JP" altLang="en-US" sz="1292">
                <a:solidFill>
                  <a:srgbClr val="FF0000"/>
                </a:solidFill>
                <a:latin typeface="Meiryo UI" panose="020B0604030504040204" pitchFamily="50" charset="-128"/>
                <a:ea typeface="Meiryo UI" panose="020B0604030504040204" pitchFamily="50" charset="-128"/>
                <a:cs typeface="Meiryo UI" panose="020B0604030504040204" pitchFamily="50" charset="-128"/>
              </a:rPr>
              <a:t>新商品開発や加工・販売施設等の整備等を支援</a:t>
            </a:r>
            <a:r>
              <a:rPr lang="ja-JP" altLang="en-US" sz="1292">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92">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フリーフォーム 22"/>
          <p:cNvSpPr/>
          <p:nvPr/>
        </p:nvSpPr>
        <p:spPr>
          <a:xfrm>
            <a:off x="10557467" y="612112"/>
            <a:ext cx="1857865" cy="1066445"/>
          </a:xfrm>
          <a:custGeom>
            <a:avLst/>
            <a:gdLst>
              <a:gd name="connsiteX0" fmla="*/ 0 w 0"/>
              <a:gd name="connsiteY0" fmla="*/ 0 h 1146629"/>
              <a:gd name="connsiteX1" fmla="*/ 0 w 0"/>
              <a:gd name="connsiteY1" fmla="*/ 1146629 h 1146629"/>
            </a:gdLst>
            <a:ahLst/>
            <a:cxnLst>
              <a:cxn ang="0">
                <a:pos x="connsiteX0" y="connsiteY0"/>
              </a:cxn>
              <a:cxn ang="0">
                <a:pos x="connsiteX1" y="connsiteY1"/>
              </a:cxn>
            </a:cxnLst>
            <a:rect l="l" t="t" r="r" b="b"/>
            <a:pathLst>
              <a:path h="1146629">
                <a:moveTo>
                  <a:pt x="0" y="0"/>
                </a:moveTo>
                <a:lnTo>
                  <a:pt x="0" y="1146629"/>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eaLnBrk="0" hangingPunct="0">
              <a:defRPr/>
            </a:pPr>
            <a:endParaRPr lang="ja-JP" altLang="en-US" sz="1477">
              <a:solidFill>
                <a:prstClr val="white"/>
              </a:solidFill>
              <a:latin typeface="ＭＳ Ｐゴシック" panose="020B0600070205080204" pitchFamily="50" charset="-128"/>
              <a:ea typeface="ＭＳ Ｐゴシック" panose="020B0600070205080204" pitchFamily="50" charset="-128"/>
            </a:endParaRPr>
          </a:p>
        </p:txBody>
      </p:sp>
      <p:sp>
        <p:nvSpPr>
          <p:cNvPr id="12" name="角丸四角形 11"/>
          <p:cNvSpPr/>
          <p:nvPr/>
        </p:nvSpPr>
        <p:spPr>
          <a:xfrm>
            <a:off x="251519" y="2884134"/>
            <a:ext cx="4750787" cy="611147"/>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t" anchorCtr="0" forceAA="0" compatLnSpc="1">
            <a:prstTxWarp prst="textNoShape">
              <a:avLst/>
            </a:prstTxWarp>
            <a:noAutofit/>
          </a:bodyPr>
          <a:lstStyle/>
          <a:p>
            <a:pPr defTabSz="844083" eaLnBrk="0" hangingPunct="0">
              <a:defRPr/>
            </a:pPr>
            <a:r>
              <a:rPr lang="ja-JP" altLang="en-US" sz="1108">
                <a:solidFill>
                  <a:prstClr val="black"/>
                </a:solidFill>
                <a:latin typeface="Meiryo UI" panose="020B0604030504040204" pitchFamily="50" charset="-128"/>
                <a:ea typeface="Meiryo UI" panose="020B0604030504040204" pitchFamily="50" charset="-128"/>
              </a:rPr>
              <a:t>・　総合化事業計画を策定して国の認定を受け、総合化事業を実施</a:t>
            </a:r>
            <a:endParaRPr lang="en-US" altLang="ja-JP" sz="1108">
              <a:solidFill>
                <a:prstClr val="black"/>
              </a:solidFill>
              <a:latin typeface="Meiryo UI" panose="020B0604030504040204" pitchFamily="50" charset="-128"/>
              <a:ea typeface="Meiryo UI" panose="020B0604030504040204" pitchFamily="50" charset="-128"/>
            </a:endParaRPr>
          </a:p>
          <a:p>
            <a:pPr defTabSz="844083" eaLnBrk="0" hangingPunct="0">
              <a:defRPr/>
            </a:pPr>
            <a:r>
              <a:rPr lang="ja-JP" altLang="en-US" sz="1108">
                <a:solidFill>
                  <a:prstClr val="black"/>
                </a:solidFill>
                <a:latin typeface="Meiryo UI" panose="020B0604030504040204" pitchFamily="50" charset="-128"/>
                <a:ea typeface="Meiryo UI" panose="020B0604030504040204" pitchFamily="50" charset="-128"/>
              </a:rPr>
              <a:t>・　農林漁業者等以外の者（促進事業者）による取組を総合化事業計画に</a:t>
            </a:r>
            <a:endParaRPr lang="en-US" altLang="ja-JP" sz="1108">
              <a:solidFill>
                <a:prstClr val="black"/>
              </a:solidFill>
              <a:latin typeface="Meiryo UI" panose="020B0604030504040204" pitchFamily="50" charset="-128"/>
              <a:ea typeface="Meiryo UI" panose="020B0604030504040204" pitchFamily="50" charset="-128"/>
            </a:endParaRPr>
          </a:p>
          <a:p>
            <a:pPr defTabSz="844083" eaLnBrk="0" hangingPunct="0">
              <a:defRPr/>
            </a:pPr>
            <a:r>
              <a:rPr lang="ja-JP" altLang="en-US" sz="1108">
                <a:solidFill>
                  <a:prstClr val="black"/>
                </a:solidFill>
                <a:latin typeface="Meiryo UI" panose="020B0604030504040204" pitchFamily="50" charset="-128"/>
                <a:ea typeface="Meiryo UI" panose="020B0604030504040204" pitchFamily="50" charset="-128"/>
              </a:rPr>
              <a:t>　位置付けることも可</a:t>
            </a:r>
          </a:p>
        </p:txBody>
      </p:sp>
      <p:sp>
        <p:nvSpPr>
          <p:cNvPr id="38" name="角丸四角形 37"/>
          <p:cNvSpPr/>
          <p:nvPr/>
        </p:nvSpPr>
        <p:spPr>
          <a:xfrm>
            <a:off x="251518" y="6101978"/>
            <a:ext cx="4726866" cy="31812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t" anchorCtr="0" forceAA="0" compatLnSpc="1">
            <a:prstTxWarp prst="textNoShape">
              <a:avLst/>
            </a:prstTxWarp>
            <a:noAutofit/>
          </a:bodyPr>
          <a:lstStyle/>
          <a:p>
            <a:pPr algn="ctr" defTabSz="844083" eaLnBrk="0" hangingPunct="0">
              <a:defRPr/>
            </a:pPr>
            <a:r>
              <a:rPr lang="ja-JP" altLang="en-US" sz="1108">
                <a:solidFill>
                  <a:prstClr val="black"/>
                </a:solidFill>
                <a:latin typeface="Meiryo UI" panose="020B0604030504040204" pitchFamily="50" charset="-128"/>
                <a:ea typeface="Meiryo UI" panose="020B0604030504040204" pitchFamily="50" charset="-128"/>
              </a:rPr>
              <a:t>・　総合化事業計画を認定し、各種の支援を実施</a:t>
            </a:r>
            <a:endParaRPr lang="ja-JP" altLang="en-US" sz="1108" b="1">
              <a:solidFill>
                <a:prstClr val="black"/>
              </a:solidFill>
              <a:latin typeface="Meiryo UI" panose="020B0604030504040204" pitchFamily="50" charset="-128"/>
              <a:ea typeface="Meiryo UI" panose="020B0604030504040204" pitchFamily="50" charset="-128"/>
            </a:endParaRPr>
          </a:p>
        </p:txBody>
      </p:sp>
      <p:sp>
        <p:nvSpPr>
          <p:cNvPr id="2" name="下矢印 1"/>
          <p:cNvSpPr/>
          <p:nvPr/>
        </p:nvSpPr>
        <p:spPr>
          <a:xfrm>
            <a:off x="380169" y="4049151"/>
            <a:ext cx="864096" cy="1913263"/>
          </a:xfrm>
          <a:prstGeom prst="downArrow">
            <a:avLst/>
          </a:prstGeom>
          <a:solidFill>
            <a:schemeClr val="accent5">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t" anchorCtr="0" forceAA="0" compatLnSpc="1">
            <a:prstTxWarp prst="textNoShape">
              <a:avLst/>
            </a:prstTxWarp>
            <a:noAutofit/>
          </a:bodyPr>
          <a:lstStyle/>
          <a:p>
            <a:pPr algn="ctr" defTabSz="844083" eaLnBrk="0" hangingPunct="0">
              <a:defRPr/>
            </a:pPr>
            <a:endParaRPr lang="ja-JP" altLang="en-US" sz="1108" b="1">
              <a:solidFill>
                <a:prstClr val="black"/>
              </a:solidFill>
              <a:latin typeface="ＭＳ Ｐゴシック" panose="020B0600070205080204" pitchFamily="50" charset="-128"/>
              <a:ea typeface="ＭＳ Ｐゴシック" panose="020B0600070205080204" pitchFamily="50" charset="-128"/>
            </a:endParaRPr>
          </a:p>
        </p:txBody>
      </p:sp>
      <p:sp>
        <p:nvSpPr>
          <p:cNvPr id="3" name="上矢印 2"/>
          <p:cNvSpPr/>
          <p:nvPr/>
        </p:nvSpPr>
        <p:spPr>
          <a:xfrm>
            <a:off x="1218938" y="3998346"/>
            <a:ext cx="864096" cy="1890006"/>
          </a:xfrm>
          <a:prstGeom prst="upArrow">
            <a:avLst/>
          </a:prstGeom>
          <a:solidFill>
            <a:srgbClr val="FFCC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t" anchorCtr="0" forceAA="0" compatLnSpc="1">
            <a:prstTxWarp prst="textNoShape">
              <a:avLst/>
            </a:prstTxWarp>
            <a:noAutofit/>
          </a:bodyPr>
          <a:lstStyle/>
          <a:p>
            <a:pPr algn="ctr" defTabSz="844083" eaLnBrk="0" hangingPunct="0">
              <a:defRPr/>
            </a:pPr>
            <a:endParaRPr lang="ja-JP" altLang="en-US" sz="1108" b="1">
              <a:solidFill>
                <a:prstClr val="black"/>
              </a:solidFill>
              <a:latin typeface="ＭＳ Ｐゴシック" panose="020B0600070205080204" pitchFamily="50" charset="-128"/>
              <a:ea typeface="ＭＳ Ｐゴシック" panose="020B0600070205080204" pitchFamily="50" charset="-128"/>
            </a:endParaRPr>
          </a:p>
        </p:txBody>
      </p:sp>
      <p:sp>
        <p:nvSpPr>
          <p:cNvPr id="5" name="角丸四角形吹き出し 4"/>
          <p:cNvSpPr/>
          <p:nvPr/>
        </p:nvSpPr>
        <p:spPr>
          <a:xfrm>
            <a:off x="2287549" y="4032254"/>
            <a:ext cx="2632815" cy="1788301"/>
          </a:xfrm>
          <a:prstGeom prst="wedgeRoundRectCallout">
            <a:avLst>
              <a:gd name="adj1" fmla="val -59172"/>
              <a:gd name="adj2" fmla="val -460"/>
              <a:gd name="adj3" fmla="val 16667"/>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t" anchorCtr="0" forceAA="0" compatLnSpc="1">
            <a:prstTxWarp prst="textNoShape">
              <a:avLst/>
            </a:prstTxWarp>
            <a:noAutofit/>
          </a:bodyPr>
          <a:lstStyle/>
          <a:p>
            <a:pPr algn="ctr" defTabSz="844083" eaLnBrk="0" hangingPunct="0">
              <a:defRPr/>
            </a:pPr>
            <a:r>
              <a:rPr lang="ja-JP" altLang="en-US" sz="1108" b="1">
                <a:solidFill>
                  <a:prstClr val="black"/>
                </a:solidFill>
                <a:latin typeface="Meiryo UI" panose="020B0604030504040204" pitchFamily="50" charset="-128"/>
                <a:ea typeface="Meiryo UI" panose="020B0604030504040204" pitchFamily="50" charset="-128"/>
              </a:rPr>
              <a:t>農林漁業の経営改善に関する</a:t>
            </a:r>
            <a:br>
              <a:rPr lang="en-US" altLang="ja-JP" sz="1108" b="1">
                <a:solidFill>
                  <a:prstClr val="black"/>
                </a:solidFill>
                <a:latin typeface="Meiryo UI" panose="020B0604030504040204" pitchFamily="50" charset="-128"/>
                <a:ea typeface="Meiryo UI" panose="020B0604030504040204" pitchFamily="50" charset="-128"/>
              </a:rPr>
            </a:br>
            <a:r>
              <a:rPr lang="ja-JP" altLang="en-US" sz="1108" b="1">
                <a:solidFill>
                  <a:prstClr val="black"/>
                </a:solidFill>
                <a:latin typeface="Meiryo UI" panose="020B0604030504040204" pitchFamily="50" charset="-128"/>
                <a:ea typeface="Meiryo UI" panose="020B0604030504040204" pitchFamily="50" charset="-128"/>
              </a:rPr>
              <a:t>認定要件</a:t>
            </a:r>
            <a:endParaRPr lang="en-US" altLang="ja-JP" sz="1108" b="1">
              <a:solidFill>
                <a:prstClr val="black"/>
              </a:solidFill>
              <a:latin typeface="Meiryo UI" panose="020B0604030504040204" pitchFamily="50" charset="-128"/>
              <a:ea typeface="Meiryo UI" panose="020B0604030504040204" pitchFamily="50" charset="-128"/>
            </a:endParaRPr>
          </a:p>
          <a:p>
            <a:pPr algn="ctr" defTabSz="844083" eaLnBrk="0" hangingPunct="0">
              <a:defRPr/>
            </a:pPr>
            <a:endParaRPr lang="en-US" altLang="ja-JP" sz="923">
              <a:solidFill>
                <a:prstClr val="black"/>
              </a:solidFill>
              <a:latin typeface="Meiryo UI" panose="020B0604030504040204" pitchFamily="50" charset="-128"/>
              <a:ea typeface="Meiryo UI" panose="020B0604030504040204" pitchFamily="50" charset="-128"/>
            </a:endParaRPr>
          </a:p>
          <a:p>
            <a:pPr defTabSz="844083" eaLnBrk="0" hangingPunct="0">
              <a:defRPr/>
            </a:pPr>
            <a:r>
              <a:rPr lang="ja-JP" altLang="en-US" sz="1015">
                <a:solidFill>
                  <a:prstClr val="black"/>
                </a:solidFill>
                <a:latin typeface="Meiryo UI" panose="020B0604030504040204" pitchFamily="50" charset="-128"/>
                <a:ea typeface="Meiryo UI" panose="020B0604030504040204" pitchFamily="50" charset="-128"/>
              </a:rPr>
              <a:t>次の２つの指標の全てが満たされること</a:t>
            </a:r>
            <a:endParaRPr lang="en-US" altLang="ja-JP" sz="1015">
              <a:solidFill>
                <a:prstClr val="black"/>
              </a:solidFill>
              <a:latin typeface="Meiryo UI" panose="020B0604030504040204" pitchFamily="50" charset="-128"/>
              <a:ea typeface="Meiryo UI" panose="020B0604030504040204" pitchFamily="50" charset="-128"/>
            </a:endParaRPr>
          </a:p>
          <a:p>
            <a:pPr defTabSz="844083" eaLnBrk="0" hangingPunct="0">
              <a:defRPr/>
            </a:pPr>
            <a:endParaRPr lang="en-US" altLang="ja-JP" sz="1015">
              <a:solidFill>
                <a:prstClr val="black"/>
              </a:solidFill>
              <a:latin typeface="Meiryo UI" panose="020B0604030504040204" pitchFamily="50" charset="-128"/>
              <a:ea typeface="Meiryo UI" panose="020B0604030504040204" pitchFamily="50" charset="-128"/>
            </a:endParaRPr>
          </a:p>
          <a:p>
            <a:pPr defTabSz="844083" eaLnBrk="0" hangingPunct="0">
              <a:defRPr/>
            </a:pPr>
            <a:r>
              <a:rPr lang="ja-JP" altLang="en-US" sz="1015">
                <a:solidFill>
                  <a:prstClr val="black"/>
                </a:solidFill>
                <a:latin typeface="Meiryo UI" panose="020B0604030504040204" pitchFamily="50" charset="-128"/>
                <a:ea typeface="Meiryo UI" panose="020B0604030504040204" pitchFamily="50" charset="-128"/>
              </a:rPr>
              <a:t>ア）　農林水産物等及び新商品の売上高</a:t>
            </a:r>
            <a:endParaRPr lang="en-US" altLang="ja-JP" sz="1015">
              <a:solidFill>
                <a:prstClr val="black"/>
              </a:solidFill>
              <a:latin typeface="Meiryo UI" panose="020B0604030504040204" pitchFamily="50" charset="-128"/>
              <a:ea typeface="Meiryo UI" panose="020B0604030504040204" pitchFamily="50" charset="-128"/>
            </a:endParaRPr>
          </a:p>
          <a:p>
            <a:pPr defTabSz="844083" eaLnBrk="0" hangingPunct="0">
              <a:defRPr/>
            </a:pPr>
            <a:r>
              <a:rPr lang="ja-JP" altLang="en-US" sz="1015">
                <a:solidFill>
                  <a:prstClr val="black"/>
                </a:solidFill>
                <a:latin typeface="Meiryo UI" panose="020B0604030504040204" pitchFamily="50" charset="-128"/>
                <a:ea typeface="Meiryo UI" panose="020B0604030504040204" pitchFamily="50" charset="-128"/>
              </a:rPr>
              <a:t>　　が５年間で５％以上増加すること</a:t>
            </a:r>
            <a:endParaRPr lang="en-US" altLang="ja-JP" sz="1015">
              <a:solidFill>
                <a:prstClr val="black"/>
              </a:solidFill>
              <a:latin typeface="Meiryo UI" panose="020B0604030504040204" pitchFamily="50" charset="-128"/>
              <a:ea typeface="Meiryo UI" panose="020B0604030504040204" pitchFamily="50" charset="-128"/>
            </a:endParaRPr>
          </a:p>
          <a:p>
            <a:pPr defTabSz="844083" eaLnBrk="0" hangingPunct="0">
              <a:defRPr/>
            </a:pPr>
            <a:r>
              <a:rPr lang="ja-JP" altLang="en-US" sz="1015">
                <a:solidFill>
                  <a:prstClr val="black"/>
                </a:solidFill>
                <a:latin typeface="Meiryo UI" panose="020B0604030504040204" pitchFamily="50" charset="-128"/>
                <a:ea typeface="Meiryo UI" panose="020B0604030504040204" pitchFamily="50" charset="-128"/>
              </a:rPr>
              <a:t>イ）　農林漁業及び関連事業の所得が、事</a:t>
            </a:r>
            <a:endParaRPr lang="en-US" altLang="ja-JP" sz="1015">
              <a:solidFill>
                <a:prstClr val="black"/>
              </a:solidFill>
              <a:latin typeface="Meiryo UI" panose="020B0604030504040204" pitchFamily="50" charset="-128"/>
              <a:ea typeface="Meiryo UI" panose="020B0604030504040204" pitchFamily="50" charset="-128"/>
            </a:endParaRPr>
          </a:p>
          <a:p>
            <a:pPr defTabSz="844083" eaLnBrk="0" hangingPunct="0">
              <a:defRPr/>
            </a:pPr>
            <a:r>
              <a:rPr lang="ja-JP" altLang="en-US" sz="1015">
                <a:solidFill>
                  <a:prstClr val="black"/>
                </a:solidFill>
                <a:latin typeface="Meiryo UI" panose="020B0604030504040204" pitchFamily="50" charset="-128"/>
                <a:ea typeface="Meiryo UI" panose="020B0604030504040204" pitchFamily="50" charset="-128"/>
              </a:rPr>
              <a:t>　　業開始時から終了時までに向上し、終</a:t>
            </a:r>
            <a:endParaRPr lang="en-US" altLang="ja-JP" sz="1015">
              <a:solidFill>
                <a:prstClr val="black"/>
              </a:solidFill>
              <a:latin typeface="Meiryo UI" panose="020B0604030504040204" pitchFamily="50" charset="-128"/>
              <a:ea typeface="Meiryo UI" panose="020B0604030504040204" pitchFamily="50" charset="-128"/>
            </a:endParaRPr>
          </a:p>
          <a:p>
            <a:pPr defTabSz="844083" eaLnBrk="0" hangingPunct="0">
              <a:defRPr/>
            </a:pPr>
            <a:r>
              <a:rPr lang="ja-JP" altLang="en-US" sz="1015">
                <a:solidFill>
                  <a:prstClr val="black"/>
                </a:solidFill>
                <a:latin typeface="Meiryo UI" panose="020B0604030504040204" pitchFamily="50" charset="-128"/>
                <a:ea typeface="Meiryo UI" panose="020B0604030504040204" pitchFamily="50" charset="-128"/>
              </a:rPr>
              <a:t>　　了年度は黒字となること</a:t>
            </a:r>
          </a:p>
        </p:txBody>
      </p:sp>
      <p:sp>
        <p:nvSpPr>
          <p:cNvPr id="13" name="角丸四角形 12"/>
          <p:cNvSpPr/>
          <p:nvPr/>
        </p:nvSpPr>
        <p:spPr>
          <a:xfrm>
            <a:off x="951090" y="2723260"/>
            <a:ext cx="3213954" cy="200289"/>
          </a:xfrm>
          <a:prstGeom prst="roundRect">
            <a:avLst/>
          </a:prstGeom>
          <a:solidFill>
            <a:schemeClr val="accent5">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algn="ctr" defTabSz="844083" eaLnBrk="0" hangingPunct="0">
              <a:defRPr/>
            </a:pPr>
            <a:r>
              <a:rPr lang="ja-JP" altLang="en-US" sz="1292" b="1">
                <a:solidFill>
                  <a:prstClr val="black"/>
                </a:solidFill>
                <a:latin typeface="Meiryo UI" panose="020B0604030504040204" pitchFamily="50" charset="-128"/>
                <a:ea typeface="Meiryo UI" panose="020B0604030504040204" pitchFamily="50" charset="-128"/>
              </a:rPr>
              <a:t>農林漁業者及びその組織する団体</a:t>
            </a:r>
          </a:p>
        </p:txBody>
      </p:sp>
      <p:sp>
        <p:nvSpPr>
          <p:cNvPr id="14" name="テキスト ボックス 13"/>
          <p:cNvSpPr txBox="1"/>
          <p:nvPr/>
        </p:nvSpPr>
        <p:spPr bwMode="auto">
          <a:xfrm>
            <a:off x="634636" y="3995249"/>
            <a:ext cx="355162" cy="1947008"/>
          </a:xfrm>
          <a:prstGeom prst="rect">
            <a:avLst/>
          </a:prstGeom>
          <a:noFill/>
          <a:ln>
            <a:noFill/>
          </a:ln>
        </p:spPr>
        <p:txBody>
          <a:bodyPr vert="eaVert" wrap="none" rtlCol="0" anchor="ctr">
            <a:spAutoFit/>
          </a:bodyPr>
          <a:lstStyle/>
          <a:p>
            <a:pPr algn="ctr" defTabSz="844083">
              <a:defRPr/>
            </a:pPr>
            <a:r>
              <a:rPr lang="ja-JP" altLang="en-US" sz="1108" b="1">
                <a:solidFill>
                  <a:prstClr val="black"/>
                </a:solidFill>
                <a:latin typeface="Meiryo UI" panose="020B0604030504040204" pitchFamily="50" charset="-128"/>
                <a:ea typeface="Meiryo UI" panose="020B0604030504040204" pitchFamily="50" charset="-128"/>
              </a:rPr>
              <a:t>総合化事業計画の認定の申請</a:t>
            </a:r>
          </a:p>
        </p:txBody>
      </p:sp>
      <p:sp>
        <p:nvSpPr>
          <p:cNvPr id="24" name="テキスト ボックス 23"/>
          <p:cNvSpPr txBox="1"/>
          <p:nvPr/>
        </p:nvSpPr>
        <p:spPr bwMode="auto">
          <a:xfrm>
            <a:off x="1469116" y="4158444"/>
            <a:ext cx="355162" cy="1519006"/>
          </a:xfrm>
          <a:prstGeom prst="rect">
            <a:avLst/>
          </a:prstGeom>
          <a:noFill/>
          <a:ln>
            <a:noFill/>
          </a:ln>
        </p:spPr>
        <p:txBody>
          <a:bodyPr vert="eaVert" wrap="none" rtlCol="0" anchor="ctr">
            <a:spAutoFit/>
          </a:bodyPr>
          <a:lstStyle/>
          <a:p>
            <a:pPr algn="ctr" defTabSz="844083">
              <a:defRPr/>
            </a:pPr>
            <a:r>
              <a:rPr lang="ja-JP" altLang="en-US" sz="1108" b="1">
                <a:solidFill>
                  <a:prstClr val="black"/>
                </a:solidFill>
                <a:latin typeface="Meiryo UI" panose="020B0604030504040204" pitchFamily="50" charset="-128"/>
                <a:ea typeface="Meiryo UI" panose="020B0604030504040204" pitchFamily="50" charset="-128"/>
              </a:rPr>
              <a:t>総合化事業計画の認定</a:t>
            </a:r>
          </a:p>
        </p:txBody>
      </p:sp>
      <p:sp>
        <p:nvSpPr>
          <p:cNvPr id="25" name="角丸四角形 24"/>
          <p:cNvSpPr/>
          <p:nvPr/>
        </p:nvSpPr>
        <p:spPr>
          <a:xfrm>
            <a:off x="1564614" y="5946656"/>
            <a:ext cx="1986906" cy="185064"/>
          </a:xfrm>
          <a:prstGeom prst="roundRect">
            <a:avLst/>
          </a:prstGeom>
          <a:solidFill>
            <a:srgbClr val="FFCC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algn="ctr" defTabSz="844083" eaLnBrk="0" hangingPunct="0">
              <a:defRPr/>
            </a:pPr>
            <a:r>
              <a:rPr lang="ja-JP" altLang="en-US" sz="1292" b="1">
                <a:solidFill>
                  <a:prstClr val="black"/>
                </a:solidFill>
                <a:latin typeface="Meiryo UI" panose="020B0604030504040204" pitchFamily="50" charset="-128"/>
                <a:ea typeface="Meiryo UI" panose="020B0604030504040204" pitchFamily="50" charset="-128"/>
              </a:rPr>
              <a:t>農林水産大臣</a:t>
            </a:r>
          </a:p>
        </p:txBody>
      </p:sp>
      <p:sp>
        <p:nvSpPr>
          <p:cNvPr id="22" name="U ターン矢印 21"/>
          <p:cNvSpPr/>
          <p:nvPr/>
        </p:nvSpPr>
        <p:spPr>
          <a:xfrm rot="16200000" flipV="1">
            <a:off x="3824127" y="4209724"/>
            <a:ext cx="2991102" cy="631649"/>
          </a:xfrm>
          <a:prstGeom prst="uturnArrow">
            <a:avLst>
              <a:gd name="adj1" fmla="val 23317"/>
              <a:gd name="adj2" fmla="val 25000"/>
              <a:gd name="adj3" fmla="val 36229"/>
              <a:gd name="adj4" fmla="val 14120"/>
              <a:gd name="adj5" fmla="val 100000"/>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844083" eaLnBrk="0" hangingPunct="0">
              <a:defRPr/>
            </a:pPr>
            <a:endParaRPr lang="ja-JP" altLang="en-US" sz="1477" b="1">
              <a:solidFill>
                <a:prstClr val="black"/>
              </a:solidFill>
              <a:latin typeface="ＭＳ Ｐゴシック" panose="020B0600070205080204" pitchFamily="50" charset="-128"/>
              <a:ea typeface="ＭＳ Ｐゴシック" panose="020B0600070205080204" pitchFamily="50" charset="-128"/>
            </a:endParaRPr>
          </a:p>
        </p:txBody>
      </p:sp>
      <p:sp>
        <p:nvSpPr>
          <p:cNvPr id="26" name="テキスト ボックス 25"/>
          <p:cNvSpPr txBox="1"/>
          <p:nvPr/>
        </p:nvSpPr>
        <p:spPr bwMode="auto">
          <a:xfrm>
            <a:off x="5296081" y="3957229"/>
            <a:ext cx="468718" cy="961161"/>
          </a:xfrm>
          <a:prstGeom prst="rect">
            <a:avLst/>
          </a:prstGeom>
          <a:solidFill>
            <a:schemeClr val="accent6"/>
          </a:solidFill>
          <a:ln>
            <a:noFill/>
          </a:ln>
        </p:spPr>
        <p:txBody>
          <a:bodyPr vert="eaVert" wrap="none" rtlCol="0" anchor="ctr">
            <a:spAutoFit/>
          </a:bodyPr>
          <a:lstStyle/>
          <a:p>
            <a:pPr algn="ctr" defTabSz="844083">
              <a:defRPr/>
            </a:pPr>
            <a:r>
              <a:rPr lang="ja-JP" altLang="en-US" sz="1846" b="1">
                <a:solidFill>
                  <a:prstClr val="white"/>
                </a:solidFill>
                <a:latin typeface="Meiryo UI" panose="020B0604030504040204" pitchFamily="50" charset="-128"/>
                <a:ea typeface="Meiryo UI" panose="020B0604030504040204" pitchFamily="50" charset="-128"/>
              </a:rPr>
              <a:t> 支　援 </a:t>
            </a:r>
          </a:p>
        </p:txBody>
      </p:sp>
      <p:sp>
        <p:nvSpPr>
          <p:cNvPr id="28" name="正方形/長方形 27"/>
          <p:cNvSpPr/>
          <p:nvPr/>
        </p:nvSpPr>
        <p:spPr>
          <a:xfrm>
            <a:off x="5962532" y="2963718"/>
            <a:ext cx="2937282" cy="947122"/>
          </a:xfrm>
          <a:prstGeom prst="rect">
            <a:avLst/>
          </a:prstGeom>
          <a:solidFill>
            <a:srgbClr val="FDFA72">
              <a:alpha val="70000"/>
            </a:srgb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t" anchorCtr="0" forceAA="0" compatLnSpc="1">
            <a:prstTxWarp prst="textNoShape">
              <a:avLst/>
            </a:prstTxWarp>
            <a:noAutofit/>
          </a:bodyPr>
          <a:lstStyle/>
          <a:p>
            <a:pPr defTabSz="844083" eaLnBrk="0" hangingPunct="0">
              <a:defRPr/>
            </a:pPr>
            <a:r>
              <a:rPr lang="ja-JP" altLang="en-US" sz="1108" b="1" dirty="0">
                <a:solidFill>
                  <a:prstClr val="black"/>
                </a:solidFill>
                <a:latin typeface="Meiryo UI" panose="020B0604030504040204" pitchFamily="50" charset="-128"/>
                <a:ea typeface="Meiryo UI" panose="020B0604030504040204" pitchFamily="50" charset="-128"/>
              </a:rPr>
              <a:t>○　各種法律の特例措置</a:t>
            </a:r>
            <a:endParaRPr lang="en-US" altLang="ja-JP" sz="1108" b="1" dirty="0">
              <a:solidFill>
                <a:prstClr val="black"/>
              </a:solidFill>
              <a:latin typeface="Meiryo UI" panose="020B0604030504040204" pitchFamily="50" charset="-128"/>
              <a:ea typeface="Meiryo UI" panose="020B0604030504040204" pitchFamily="50" charset="-128"/>
            </a:endParaRPr>
          </a:p>
          <a:p>
            <a:pPr defTabSz="844083" eaLnBrk="0" hangingPunct="0">
              <a:defRPr/>
            </a:pPr>
            <a:r>
              <a:rPr lang="ja-JP" altLang="en-US" sz="969" dirty="0">
                <a:solidFill>
                  <a:prstClr val="black"/>
                </a:solidFill>
                <a:latin typeface="Meiryo UI" panose="020B0604030504040204" pitchFamily="50" charset="-128"/>
                <a:ea typeface="Meiryo UI" panose="020B0604030504040204" pitchFamily="50" charset="-128"/>
              </a:rPr>
              <a:t>・　農業改良資金融通法等の特例　（償還期限及び据置期間の延長等）</a:t>
            </a:r>
            <a:endParaRPr lang="en-US" altLang="ja-JP" sz="969" dirty="0">
              <a:solidFill>
                <a:prstClr val="black"/>
              </a:solidFill>
              <a:latin typeface="Meiryo UI" panose="020B0604030504040204" pitchFamily="50" charset="-128"/>
              <a:ea typeface="Meiryo UI" panose="020B0604030504040204" pitchFamily="50" charset="-128"/>
            </a:endParaRPr>
          </a:p>
          <a:p>
            <a:pPr defTabSz="844083" eaLnBrk="0" hangingPunct="0">
              <a:defRPr/>
            </a:pPr>
            <a:r>
              <a:rPr lang="ja-JP" altLang="en-US" sz="969" dirty="0">
                <a:solidFill>
                  <a:prstClr val="black"/>
                </a:solidFill>
                <a:latin typeface="Meiryo UI" panose="020B0604030504040204" pitchFamily="50" charset="-128"/>
                <a:ea typeface="Meiryo UI" panose="020B0604030504040204" pitchFamily="50" charset="-128"/>
              </a:rPr>
              <a:t>・　野菜生産出荷安定法の特例　（指定野菜のリレー</a:t>
            </a:r>
            <a:endParaRPr lang="en-US" altLang="ja-JP" sz="969" dirty="0">
              <a:solidFill>
                <a:prstClr val="black"/>
              </a:solidFill>
              <a:latin typeface="Meiryo UI" panose="020B0604030504040204" pitchFamily="50" charset="-128"/>
              <a:ea typeface="Meiryo UI" panose="020B0604030504040204" pitchFamily="50" charset="-128"/>
            </a:endParaRPr>
          </a:p>
          <a:p>
            <a:pPr defTabSz="844083" eaLnBrk="0" hangingPunct="0">
              <a:defRPr/>
            </a:pPr>
            <a:r>
              <a:rPr lang="ja-JP" altLang="en-US" sz="969" dirty="0">
                <a:solidFill>
                  <a:prstClr val="black"/>
                </a:solidFill>
                <a:latin typeface="Meiryo UI" panose="020B0604030504040204" pitchFamily="50" charset="-128"/>
                <a:ea typeface="Meiryo UI" panose="020B0604030504040204" pitchFamily="50" charset="-128"/>
              </a:rPr>
              <a:t>　出荷による契約販売に対する交付金の交付）　等　　　　　　　　</a:t>
            </a:r>
            <a:endParaRPr lang="en-US" altLang="ja-JP" sz="969" dirty="0">
              <a:solidFill>
                <a:prstClr val="black"/>
              </a:solidFill>
              <a:latin typeface="Meiryo UI" panose="020B0604030504040204" pitchFamily="50" charset="-128"/>
              <a:ea typeface="Meiryo UI" panose="020B0604030504040204" pitchFamily="50" charset="-128"/>
            </a:endParaRPr>
          </a:p>
          <a:p>
            <a:pPr defTabSz="844083" eaLnBrk="0" hangingPunct="0">
              <a:defRPr/>
            </a:pPr>
            <a:r>
              <a:rPr lang="en-US" altLang="ja-JP" sz="969" dirty="0">
                <a:solidFill>
                  <a:prstClr val="black"/>
                </a:solidFill>
                <a:latin typeface="Meiryo UI" panose="020B0604030504040204" pitchFamily="50" charset="-128"/>
                <a:ea typeface="Meiryo UI" panose="020B0604030504040204" pitchFamily="50" charset="-128"/>
              </a:rPr>
              <a:t>                                                                                            </a:t>
            </a:r>
            <a:endParaRPr lang="ja-JP" altLang="en-US" sz="969" dirty="0">
              <a:solidFill>
                <a:prstClr val="black"/>
              </a:solidFill>
              <a:latin typeface="Meiryo UI" panose="020B0604030504040204" pitchFamily="50" charset="-128"/>
              <a:ea typeface="Meiryo UI" panose="020B0604030504040204" pitchFamily="50" charset="-128"/>
            </a:endParaRPr>
          </a:p>
        </p:txBody>
      </p:sp>
      <p:sp>
        <p:nvSpPr>
          <p:cNvPr id="29" name="正方形/長方形 28"/>
          <p:cNvSpPr/>
          <p:nvPr/>
        </p:nvSpPr>
        <p:spPr>
          <a:xfrm>
            <a:off x="5974191" y="5334238"/>
            <a:ext cx="2931966" cy="845969"/>
          </a:xfrm>
          <a:prstGeom prst="rect">
            <a:avLst/>
          </a:prstGeom>
          <a:solidFill>
            <a:srgbClr val="FDFA7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t" anchorCtr="0" forceAA="0" compatLnSpc="1">
            <a:prstTxWarp prst="textNoShape">
              <a:avLst/>
            </a:prstTxWarp>
            <a:noAutofit/>
          </a:bodyPr>
          <a:lstStyle/>
          <a:p>
            <a:pPr defTabSz="844083" eaLnBrk="0" hangingPunct="0">
              <a:defRPr/>
            </a:pPr>
            <a:r>
              <a:rPr lang="ja-JP" altLang="en-US" sz="1108" b="1">
                <a:solidFill>
                  <a:prstClr val="black"/>
                </a:solidFill>
                <a:latin typeface="Meiryo UI" panose="020B0604030504040204" pitchFamily="50" charset="-128"/>
                <a:ea typeface="Meiryo UI" panose="020B0604030504040204" pitchFamily="50" charset="-128"/>
              </a:rPr>
              <a:t>○　農山漁村振興交付金</a:t>
            </a:r>
            <a:endParaRPr lang="en-US" altLang="ja-JP" sz="1108" b="1">
              <a:solidFill>
                <a:prstClr val="black"/>
              </a:solidFill>
              <a:latin typeface="Meiryo UI" panose="020B0604030504040204" pitchFamily="50" charset="-128"/>
              <a:ea typeface="Meiryo UI" panose="020B0604030504040204" pitchFamily="50" charset="-128"/>
            </a:endParaRPr>
          </a:p>
          <a:p>
            <a:pPr defTabSz="844083" eaLnBrk="0" hangingPunct="0">
              <a:defRPr/>
            </a:pPr>
            <a:r>
              <a:rPr lang="ja-JP" altLang="en-US" sz="969">
                <a:solidFill>
                  <a:prstClr val="black"/>
                </a:solidFill>
                <a:latin typeface="Meiryo UI" panose="020B0604030504040204" pitchFamily="50" charset="-128"/>
                <a:ea typeface="Meiryo UI" panose="020B0604030504040204" pitchFamily="50" charset="-128"/>
              </a:rPr>
              <a:t>・　新商品開発、販路開拓等に対する補助</a:t>
            </a:r>
            <a:endParaRPr lang="en-US" altLang="ja-JP" sz="969">
              <a:solidFill>
                <a:prstClr val="black"/>
              </a:solidFill>
              <a:latin typeface="Meiryo UI" panose="020B0604030504040204" pitchFamily="50" charset="-128"/>
              <a:ea typeface="Meiryo UI" panose="020B0604030504040204" pitchFamily="50" charset="-128"/>
            </a:endParaRPr>
          </a:p>
          <a:p>
            <a:pPr defTabSz="844083" eaLnBrk="0" hangingPunct="0">
              <a:defRPr/>
            </a:pPr>
            <a:r>
              <a:rPr lang="ja-JP" altLang="en-US" sz="969">
                <a:solidFill>
                  <a:prstClr val="black"/>
                </a:solidFill>
                <a:latin typeface="Meiryo UI" panose="020B0604030504040204" pitchFamily="50" charset="-128"/>
                <a:ea typeface="Meiryo UI" panose="020B0604030504040204" pitchFamily="50" charset="-128"/>
              </a:rPr>
              <a:t>・　新たな加工・販売等へ取り組む場合に必要な施設</a:t>
            </a:r>
            <a:endParaRPr lang="en-US" altLang="ja-JP" sz="969">
              <a:solidFill>
                <a:prstClr val="black"/>
              </a:solidFill>
              <a:latin typeface="Meiryo UI" panose="020B0604030504040204" pitchFamily="50" charset="-128"/>
              <a:ea typeface="Meiryo UI" panose="020B0604030504040204" pitchFamily="50" charset="-128"/>
            </a:endParaRPr>
          </a:p>
          <a:p>
            <a:pPr defTabSz="844083" eaLnBrk="0" hangingPunct="0">
              <a:defRPr/>
            </a:pPr>
            <a:r>
              <a:rPr lang="ja-JP" altLang="en-US" sz="969">
                <a:solidFill>
                  <a:prstClr val="black"/>
                </a:solidFill>
                <a:latin typeface="Meiryo UI" panose="020B0604030504040204" pitchFamily="50" charset="-128"/>
                <a:ea typeface="Meiryo UI" panose="020B0604030504040204" pitchFamily="50" charset="-128"/>
              </a:rPr>
              <a:t>　整備に対する補助</a:t>
            </a:r>
          </a:p>
        </p:txBody>
      </p:sp>
      <p:sp>
        <p:nvSpPr>
          <p:cNvPr id="30" name="正方形/長方形 29"/>
          <p:cNvSpPr/>
          <p:nvPr/>
        </p:nvSpPr>
        <p:spPr>
          <a:xfrm>
            <a:off x="5964181" y="4190491"/>
            <a:ext cx="2931966" cy="864096"/>
          </a:xfrm>
          <a:prstGeom prst="rect">
            <a:avLst/>
          </a:prstGeom>
          <a:solidFill>
            <a:srgbClr val="FDFA7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t" anchorCtr="0" forceAA="0" compatLnSpc="1">
            <a:prstTxWarp prst="textNoShape">
              <a:avLst/>
            </a:prstTxWarp>
            <a:noAutofit/>
          </a:bodyPr>
          <a:lstStyle/>
          <a:p>
            <a:pPr defTabSz="844083" eaLnBrk="0" hangingPunct="0">
              <a:defRPr/>
            </a:pPr>
            <a:r>
              <a:rPr lang="ja-JP" altLang="en-US" sz="1108" b="1" dirty="0">
                <a:solidFill>
                  <a:prstClr val="black"/>
                </a:solidFill>
                <a:latin typeface="Meiryo UI" panose="020B0604030504040204" pitchFamily="50" charset="-128"/>
                <a:ea typeface="Meiryo UI" panose="020B0604030504040204" pitchFamily="50" charset="-128"/>
              </a:rPr>
              <a:t>○　専門家の派遣</a:t>
            </a:r>
            <a:endParaRPr lang="en-US" altLang="ja-JP" sz="1108" b="1" dirty="0">
              <a:solidFill>
                <a:prstClr val="black"/>
              </a:solidFill>
              <a:latin typeface="Meiryo UI" panose="020B0604030504040204" pitchFamily="50" charset="-128"/>
              <a:ea typeface="Meiryo UI" panose="020B0604030504040204" pitchFamily="50" charset="-128"/>
            </a:endParaRPr>
          </a:p>
          <a:p>
            <a:pPr defTabSz="844083" eaLnBrk="0" hangingPunct="0">
              <a:defRPr/>
            </a:pPr>
            <a:r>
              <a:rPr lang="ja-JP" altLang="en-US" sz="969" dirty="0">
                <a:solidFill>
                  <a:prstClr val="black"/>
                </a:solidFill>
                <a:latin typeface="Meiryo UI" panose="020B0604030504040204" pitchFamily="50" charset="-128"/>
                <a:ea typeface="Meiryo UI" panose="020B0604030504040204" pitchFamily="50" charset="-128"/>
              </a:rPr>
              <a:t>・　中央・都道府県段階にプランナーを配置し、６次産業化に取り組む農林漁業者等に対して新商品の販路開拓や加工技術の習得等に関するアドバイスを実施</a:t>
            </a:r>
            <a:endParaRPr lang="en-US" altLang="ja-JP" sz="969" dirty="0">
              <a:solidFill>
                <a:prstClr val="black"/>
              </a:solidFill>
              <a:latin typeface="Meiryo UI" panose="020B0604030504040204" pitchFamily="50" charset="-128"/>
              <a:ea typeface="Meiryo UI" panose="020B0604030504040204" pitchFamily="50" charset="-128"/>
            </a:endParaRPr>
          </a:p>
        </p:txBody>
      </p:sp>
      <p:sp>
        <p:nvSpPr>
          <p:cNvPr id="7" name="正方形/長方形 6"/>
          <p:cNvSpPr/>
          <p:nvPr/>
        </p:nvSpPr>
        <p:spPr>
          <a:xfrm>
            <a:off x="2607215" y="4090936"/>
            <a:ext cx="2031254" cy="458774"/>
          </a:xfrm>
          <a:prstGeom prst="rect">
            <a:avLst/>
          </a:prstGeom>
          <a:noFill/>
          <a:ln>
            <a:solidFill>
              <a:schemeClr val="accent3">
                <a:lumMod val="5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defTabSz="844083" eaLnBrk="0" hangingPunct="0">
              <a:defRPr/>
            </a:pPr>
            <a:endParaRPr lang="ja-JP" altLang="en-US" sz="1477">
              <a:solidFill>
                <a:prstClr val="black"/>
              </a:solidFill>
              <a:latin typeface="Meiryo UI" panose="020B0604030504040204" pitchFamily="50" charset="-128"/>
              <a:ea typeface="Meiryo UI" panose="020B0604030504040204" pitchFamily="50" charset="-128"/>
            </a:endParaRPr>
          </a:p>
        </p:txBody>
      </p:sp>
      <p:sp>
        <p:nvSpPr>
          <p:cNvPr id="8" name="テキスト ボックス 7"/>
          <p:cNvSpPr txBox="1"/>
          <p:nvPr/>
        </p:nvSpPr>
        <p:spPr bwMode="auto">
          <a:xfrm>
            <a:off x="5701972" y="2694307"/>
            <a:ext cx="2221154" cy="291170"/>
          </a:xfrm>
          <a:prstGeom prst="rect">
            <a:avLst/>
          </a:prstGeom>
          <a:noFill/>
          <a:ln>
            <a:noFill/>
          </a:ln>
        </p:spPr>
        <p:txBody>
          <a:bodyPr wrap="square" rtlCol="0" anchor="ctr">
            <a:spAutoFit/>
          </a:bodyPr>
          <a:lstStyle/>
          <a:p>
            <a:pPr algn="ctr" defTabSz="844083">
              <a:defRPr/>
            </a:pPr>
            <a:r>
              <a:rPr lang="ja-JP" altLang="en-US" sz="1292" b="1">
                <a:solidFill>
                  <a:prstClr val="black"/>
                </a:solidFill>
                <a:latin typeface="Meiryo UI" panose="020B0604030504040204" pitchFamily="50" charset="-128"/>
                <a:ea typeface="Meiryo UI" panose="020B0604030504040204" pitchFamily="50" charset="-128"/>
              </a:rPr>
              <a:t>＜主な支援策＞</a:t>
            </a:r>
          </a:p>
        </p:txBody>
      </p:sp>
      <p:sp>
        <p:nvSpPr>
          <p:cNvPr id="9" name="大かっこ 8"/>
          <p:cNvSpPr/>
          <p:nvPr/>
        </p:nvSpPr>
        <p:spPr>
          <a:xfrm>
            <a:off x="251520" y="3495471"/>
            <a:ext cx="4852231" cy="502875"/>
          </a:xfrm>
          <a:prstGeom prst="bracketPair">
            <a:avLst/>
          </a:prstGeom>
        </p:spPr>
        <p:style>
          <a:lnRef idx="1">
            <a:schemeClr val="dk1"/>
          </a:lnRef>
          <a:fillRef idx="0">
            <a:schemeClr val="dk1"/>
          </a:fillRef>
          <a:effectRef idx="0">
            <a:schemeClr val="dk1"/>
          </a:effectRef>
          <a:fontRef idx="minor">
            <a:schemeClr val="tx1"/>
          </a:fontRef>
        </p:style>
        <p:txBody>
          <a:bodyPr wrap="square">
            <a:noAutofit/>
          </a:bodyPr>
          <a:lstStyle/>
          <a:p>
            <a:pPr defTabSz="844083" eaLnBrk="0" hangingPunct="0">
              <a:defRPr/>
            </a:pPr>
            <a:r>
              <a:rPr lang="ja-JP" altLang="en-US" sz="738">
                <a:solidFill>
                  <a:prstClr val="black"/>
                </a:solidFill>
                <a:latin typeface="Meiryo UI" panose="020B0604030504040204" pitchFamily="50" charset="-128"/>
                <a:ea typeface="Meiryo UI" panose="020B0604030504040204" pitchFamily="50" charset="-128"/>
              </a:rPr>
              <a:t>＜総合化事業とは、以下のいずれかに該当するもの＞</a:t>
            </a:r>
            <a:endParaRPr lang="en-US" altLang="ja-JP" sz="738">
              <a:solidFill>
                <a:prstClr val="black"/>
              </a:solidFill>
              <a:latin typeface="Meiryo UI" panose="020B0604030504040204" pitchFamily="50" charset="-128"/>
              <a:ea typeface="Meiryo UI" panose="020B0604030504040204" pitchFamily="50" charset="-128"/>
            </a:endParaRPr>
          </a:p>
          <a:p>
            <a:pPr marL="79133" indent="-79133" defTabSz="844083" eaLnBrk="0" hangingPunct="0">
              <a:defRPr/>
            </a:pPr>
            <a:r>
              <a:rPr lang="ja-JP" altLang="en-US" sz="738">
                <a:solidFill>
                  <a:prstClr val="black"/>
                </a:solidFill>
                <a:latin typeface="Meiryo UI" panose="020B0604030504040204" pitchFamily="50" charset="-128"/>
                <a:ea typeface="Meiryo UI" panose="020B0604030504040204" pitchFamily="50" charset="-128"/>
              </a:rPr>
              <a:t>・　自らの生産に係る農林水産物等をその不可欠な原材料として用いて行う新商品開発、生産又は需要の開拓</a:t>
            </a:r>
            <a:endParaRPr lang="en-US" altLang="ja-JP" sz="738">
              <a:solidFill>
                <a:prstClr val="black"/>
              </a:solidFill>
              <a:latin typeface="Meiryo UI" panose="020B0604030504040204" pitchFamily="50" charset="-128"/>
              <a:ea typeface="Meiryo UI" panose="020B0604030504040204" pitchFamily="50" charset="-128"/>
            </a:endParaRPr>
          </a:p>
          <a:p>
            <a:pPr marL="79133" indent="-79133" defTabSz="844083" eaLnBrk="0" hangingPunct="0">
              <a:defRPr/>
            </a:pPr>
            <a:r>
              <a:rPr lang="ja-JP" altLang="en-US" sz="738">
                <a:solidFill>
                  <a:prstClr val="black"/>
                </a:solidFill>
                <a:latin typeface="Meiryo UI" panose="020B0604030504040204" pitchFamily="50" charset="-128"/>
                <a:ea typeface="Meiryo UI" panose="020B0604030504040204" pitchFamily="50" charset="-128"/>
              </a:rPr>
              <a:t>・　自らの生産に係る農林水産物等について行う新たな販売の方式の導入又は販売の方式の改善</a:t>
            </a:r>
            <a:endParaRPr lang="en-US" altLang="ja-JP" sz="738">
              <a:solidFill>
                <a:prstClr val="black"/>
              </a:solidFill>
              <a:latin typeface="Meiryo UI" panose="020B0604030504040204" pitchFamily="50" charset="-128"/>
              <a:ea typeface="Meiryo UI" panose="020B0604030504040204" pitchFamily="50" charset="-128"/>
            </a:endParaRPr>
          </a:p>
          <a:p>
            <a:pPr marL="79133" indent="-79133" defTabSz="844083" eaLnBrk="0" hangingPunct="0">
              <a:defRPr/>
            </a:pPr>
            <a:r>
              <a:rPr lang="ja-JP" altLang="en-US" sz="738">
                <a:solidFill>
                  <a:prstClr val="black"/>
                </a:solidFill>
                <a:latin typeface="Meiryo UI" panose="020B0604030504040204" pitchFamily="50" charset="-128"/>
                <a:ea typeface="Meiryo UI" panose="020B0604030504040204" pitchFamily="50" charset="-128"/>
              </a:rPr>
              <a:t>・　これらを行うために必要な生産の方式の改善</a:t>
            </a:r>
            <a:endParaRPr lang="en-US" altLang="ja-JP" sz="738">
              <a:solidFill>
                <a:prstClr val="black"/>
              </a:solidFill>
              <a:latin typeface="Meiryo UI" panose="020B0604030504040204" pitchFamily="50" charset="-128"/>
              <a:ea typeface="Meiryo UI" panose="020B0604030504040204" pitchFamily="50" charset="-128"/>
            </a:endParaRPr>
          </a:p>
        </p:txBody>
      </p:sp>
      <p:sp>
        <p:nvSpPr>
          <p:cNvPr id="10" name="タイトル 9"/>
          <p:cNvSpPr>
            <a:spLocks noGrp="1"/>
          </p:cNvSpPr>
          <p:nvPr>
            <p:ph type="title"/>
          </p:nvPr>
        </p:nvSpPr>
        <p:spPr>
          <a:xfrm>
            <a:off x="107504" y="375643"/>
            <a:ext cx="8600483" cy="431776"/>
          </a:xfrm>
        </p:spPr>
        <p:txBody>
          <a:bodyPr>
            <a:noAutofit/>
          </a:bodyPr>
          <a:lstStyle/>
          <a:p>
            <a:pPr marL="1570932" indent="-1570932">
              <a:lnSpc>
                <a:spcPts val="1569"/>
              </a:lnSpc>
              <a:defRPr/>
            </a:pPr>
            <a:r>
              <a:rPr lang="ja-JP" altLang="en-US" sz="2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400" dirty="0">
                <a:latin typeface="メイリオ" panose="020B0604030504040204" pitchFamily="50" charset="-128"/>
                <a:ea typeface="メイリオ" panose="020B0604030504040204" pitchFamily="50" charset="-128"/>
                <a:cs typeface="Meiryo UI" panose="020B0604030504040204" pitchFamily="50" charset="-128"/>
              </a:rPr>
              <a:t>六次産業化・地産地消法の概要（６次産業化関係）</a:t>
            </a:r>
          </a:p>
        </p:txBody>
      </p:sp>
      <p:sp>
        <p:nvSpPr>
          <p:cNvPr id="31" name="スライド番号プレースホルダー 1">
            <a:extLst>
              <a:ext uri="{FF2B5EF4-FFF2-40B4-BE49-F238E27FC236}">
                <a16:creationId xmlns:a16="http://schemas.microsoft.com/office/drawing/2014/main" id="{2AB85283-A32D-43EC-9A93-259BA927D6D7}"/>
              </a:ext>
            </a:extLst>
          </p:cNvPr>
          <p:cNvSpPr txBox="1">
            <a:spLocks/>
          </p:cNvSpPr>
          <p:nvPr/>
        </p:nvSpPr>
        <p:spPr>
          <a:xfrm>
            <a:off x="7086600" y="6496311"/>
            <a:ext cx="2057400" cy="337038"/>
          </a:xfrm>
          <a:prstGeom prst="rect">
            <a:avLst/>
          </a:prstGeom>
        </p:spPr>
        <p:txBody>
          <a:bodyPr vert="horz" lIns="84406" tIns="42203" rIns="84406" bIns="42203" rtlCol="0" anchor="ctr"/>
          <a:lstStyle>
            <a:defPPr>
              <a:defRPr lang="ja-JP"/>
            </a:defPPr>
            <a:lvl1pPr marL="0" algn="r" defTabSz="910644" rtl="0" eaLnBrk="1" latinLnBrk="0" hangingPunct="1">
              <a:defRPr kumimoji="1" sz="975" kern="1200">
                <a:solidFill>
                  <a:schemeClr val="tx1">
                    <a:tint val="75000"/>
                  </a:schemeClr>
                </a:solidFill>
                <a:latin typeface="+mn-lt"/>
                <a:ea typeface="+mn-ea"/>
                <a:cs typeface="+mn-cs"/>
              </a:defRPr>
            </a:lvl1pPr>
            <a:lvl2pPr marL="455321" algn="l" defTabSz="910644" rtl="0" eaLnBrk="1" latinLnBrk="0" hangingPunct="1">
              <a:defRPr kumimoji="1" sz="1800" kern="1200">
                <a:solidFill>
                  <a:schemeClr val="tx1"/>
                </a:solidFill>
                <a:latin typeface="+mn-lt"/>
                <a:ea typeface="+mn-ea"/>
                <a:cs typeface="+mn-cs"/>
              </a:defRPr>
            </a:lvl2pPr>
            <a:lvl3pPr marL="910644" algn="l" defTabSz="910644" rtl="0" eaLnBrk="1" latinLnBrk="0" hangingPunct="1">
              <a:defRPr kumimoji="1" sz="1800" kern="1200">
                <a:solidFill>
                  <a:schemeClr val="tx1"/>
                </a:solidFill>
                <a:latin typeface="+mn-lt"/>
                <a:ea typeface="+mn-ea"/>
                <a:cs typeface="+mn-cs"/>
              </a:defRPr>
            </a:lvl3pPr>
            <a:lvl4pPr marL="1365965" algn="l" defTabSz="910644" rtl="0" eaLnBrk="1" latinLnBrk="0" hangingPunct="1">
              <a:defRPr kumimoji="1" sz="1800" kern="1200">
                <a:solidFill>
                  <a:schemeClr val="tx1"/>
                </a:solidFill>
                <a:latin typeface="+mn-lt"/>
                <a:ea typeface="+mn-ea"/>
                <a:cs typeface="+mn-cs"/>
              </a:defRPr>
            </a:lvl4pPr>
            <a:lvl5pPr marL="1821285" algn="l" defTabSz="910644" rtl="0" eaLnBrk="1" latinLnBrk="0" hangingPunct="1">
              <a:defRPr kumimoji="1" sz="1800" kern="1200">
                <a:solidFill>
                  <a:schemeClr val="tx1"/>
                </a:solidFill>
                <a:latin typeface="+mn-lt"/>
                <a:ea typeface="+mn-ea"/>
                <a:cs typeface="+mn-cs"/>
              </a:defRPr>
            </a:lvl5pPr>
            <a:lvl6pPr marL="2276609" algn="l" defTabSz="910644" rtl="0" eaLnBrk="1" latinLnBrk="0" hangingPunct="1">
              <a:defRPr kumimoji="1" sz="1800" kern="1200">
                <a:solidFill>
                  <a:schemeClr val="tx1"/>
                </a:solidFill>
                <a:latin typeface="+mn-lt"/>
                <a:ea typeface="+mn-ea"/>
                <a:cs typeface="+mn-cs"/>
              </a:defRPr>
            </a:lvl6pPr>
            <a:lvl7pPr marL="2731935" algn="l" defTabSz="910644" rtl="0" eaLnBrk="1" latinLnBrk="0" hangingPunct="1">
              <a:defRPr kumimoji="1" sz="1800" kern="1200">
                <a:solidFill>
                  <a:schemeClr val="tx1"/>
                </a:solidFill>
                <a:latin typeface="+mn-lt"/>
                <a:ea typeface="+mn-ea"/>
                <a:cs typeface="+mn-cs"/>
              </a:defRPr>
            </a:lvl7pPr>
            <a:lvl8pPr marL="3187257" algn="l" defTabSz="910644" rtl="0" eaLnBrk="1" latinLnBrk="0" hangingPunct="1">
              <a:defRPr kumimoji="1" sz="1800" kern="1200">
                <a:solidFill>
                  <a:schemeClr val="tx1"/>
                </a:solidFill>
                <a:latin typeface="+mn-lt"/>
                <a:ea typeface="+mn-ea"/>
                <a:cs typeface="+mn-cs"/>
              </a:defRPr>
            </a:lvl8pPr>
            <a:lvl9pPr marL="3642580" algn="l" defTabSz="910644" rtl="0" eaLnBrk="1" latinLnBrk="0" hangingPunct="1">
              <a:defRPr kumimoji="1" sz="1800" kern="1200">
                <a:solidFill>
                  <a:schemeClr val="tx1"/>
                </a:solidFill>
                <a:latin typeface="+mn-lt"/>
                <a:ea typeface="+mn-ea"/>
                <a:cs typeface="+mn-cs"/>
              </a:defRPr>
            </a:lvl9pPr>
          </a:lstStyle>
          <a:p>
            <a:pPr defTabSz="840615" fontAlgn="auto">
              <a:spcBef>
                <a:spcPts val="0"/>
              </a:spcBef>
              <a:spcAft>
                <a:spcPts val="0"/>
              </a:spcAft>
              <a:defRPr/>
            </a:pPr>
            <a:fld id="{E623F6BE-AA73-45AC-8696-7AF00DAEA71B}" type="slidenum">
              <a:rPr lang="ja-JP" altLang="en-US" sz="1846">
                <a:solidFill>
                  <a:prstClr val="black"/>
                </a:solidFill>
                <a:latin typeface="游ゴシック" panose="020F0502020204030204"/>
                <a:ea typeface="游ゴシック" panose="020B0400000000000000" pitchFamily="50" charset="-128"/>
              </a:rPr>
              <a:pPr defTabSz="840615" fontAlgn="auto">
                <a:spcBef>
                  <a:spcPts val="0"/>
                </a:spcBef>
                <a:spcAft>
                  <a:spcPts val="0"/>
                </a:spcAft>
                <a:defRPr/>
              </a:pPr>
              <a:t>6</a:t>
            </a:fld>
            <a:endParaRPr lang="ja-JP" altLang="en-US" sz="1846" dirty="0">
              <a:solidFill>
                <a:prstClr val="black"/>
              </a:solidFill>
              <a:latin typeface="游ゴシック" panose="020F0502020204030204"/>
              <a:ea typeface="游ゴシック" panose="020B0400000000000000" pitchFamily="50" charset="-128"/>
            </a:endParaRPr>
          </a:p>
        </p:txBody>
      </p:sp>
      <p:cxnSp>
        <p:nvCxnSpPr>
          <p:cNvPr id="32" name="直線コネクタ 31">
            <a:extLst>
              <a:ext uri="{FF2B5EF4-FFF2-40B4-BE49-F238E27FC236}">
                <a16:creationId xmlns:a16="http://schemas.microsoft.com/office/drawing/2014/main" id="{86CAC1FA-CAFD-421C-AB2E-EA6912233355}"/>
              </a:ext>
            </a:extLst>
          </p:cNvPr>
          <p:cNvCxnSpPr>
            <a:cxnSpLocks/>
          </p:cNvCxnSpPr>
          <p:nvPr/>
        </p:nvCxnSpPr>
        <p:spPr>
          <a:xfrm>
            <a:off x="1513" y="836712"/>
            <a:ext cx="9088880" cy="0"/>
          </a:xfrm>
          <a:prstGeom prst="line">
            <a:avLst/>
          </a:prstGeom>
          <a:noFill/>
          <a:ln w="57150" cap="flat" cmpd="sng" algn="ctr">
            <a:gradFill flip="none" rotWithShape="1">
              <a:gsLst>
                <a:gs pos="100000">
                  <a:srgbClr val="5B9BD5">
                    <a:lumMod val="5000"/>
                    <a:lumOff val="95000"/>
                  </a:srgbClr>
                </a:gs>
                <a:gs pos="22000">
                  <a:srgbClr val="70AD47">
                    <a:lumMod val="40000"/>
                    <a:lumOff val="60000"/>
                  </a:srgbClr>
                </a:gs>
                <a:gs pos="73000">
                  <a:srgbClr val="70AD47">
                    <a:lumMod val="60000"/>
                    <a:lumOff val="40000"/>
                  </a:srgbClr>
                </a:gs>
                <a:gs pos="0">
                  <a:srgbClr val="70AD47">
                    <a:lumMod val="75000"/>
                  </a:srgbClr>
                </a:gs>
              </a:gsLst>
              <a:lin ang="0" scaled="1"/>
              <a:tileRect/>
            </a:gradFill>
            <a:prstDash val="solid"/>
            <a:miter lim="800000"/>
          </a:ln>
          <a:effectLst/>
        </p:spPr>
      </p:cxnSp>
    </p:spTree>
    <p:extLst>
      <p:ext uri="{BB962C8B-B14F-4D97-AF65-F5344CB8AC3E}">
        <p14:creationId xmlns:p14="http://schemas.microsoft.com/office/powerpoint/2010/main" val="88498565"/>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テキスト ボックス 24"/>
          <p:cNvSpPr txBox="1"/>
          <p:nvPr/>
        </p:nvSpPr>
        <p:spPr>
          <a:xfrm>
            <a:off x="185052" y="1235526"/>
            <a:ext cx="8820393" cy="2168928"/>
          </a:xfrm>
          <a:prstGeom prst="rect">
            <a:avLst/>
          </a:prstGeom>
          <a:noFill/>
        </p:spPr>
        <p:txBody>
          <a:bodyPr wrap="square" lIns="84390" tIns="42196" rIns="84390" bIns="42196" rtlCol="0">
            <a:spAutoFit/>
          </a:bodyPr>
          <a:lstStyle/>
          <a:p>
            <a:pPr defTabSz="844083" eaLnBrk="0" hangingPunct="0">
              <a:lnSpc>
                <a:spcPct val="150000"/>
              </a:lnSpc>
              <a:defRPr/>
            </a:pPr>
            <a:r>
              <a:rPr lang="ja-JP" altLang="en-US" sz="1662" b="1" dirty="0">
                <a:solidFill>
                  <a:prstClr val="black"/>
                </a:solidFill>
                <a:latin typeface="Meiryo UI"/>
                <a:ea typeface="Meiryo UI"/>
              </a:rPr>
              <a:t>　「一次産業としての農林漁業と、二次産業としての製造業、三次産業としての小売業等の事業との総合的かつ一体的な推進を図り、地域資源を活用した新たな付加価値を生み出す取組」</a:t>
            </a:r>
            <a:endParaRPr lang="en-US" altLang="ja-JP" sz="1662" b="1" dirty="0">
              <a:solidFill>
                <a:prstClr val="black"/>
              </a:solidFill>
              <a:latin typeface="Meiryo UI"/>
              <a:ea typeface="Meiryo UI"/>
            </a:endParaRPr>
          </a:p>
          <a:p>
            <a:pPr defTabSz="844083" eaLnBrk="0" hangingPunct="0">
              <a:lnSpc>
                <a:spcPct val="150000"/>
              </a:lnSpc>
              <a:defRPr/>
            </a:pPr>
            <a:r>
              <a:rPr lang="ja-JP" altLang="en-US" sz="1477" dirty="0">
                <a:solidFill>
                  <a:prstClr val="black"/>
                </a:solidFill>
                <a:latin typeface="Meiryo UI"/>
                <a:ea typeface="Meiryo UI"/>
              </a:rPr>
              <a:t>（「地域資源を活用した農林漁業者等による新事業の創出等及び地域の農林水産物の利用促進に関する法律」（六次産業化・地産地消法）の前文より）</a:t>
            </a:r>
            <a:endParaRPr lang="en-US" altLang="ja-JP" sz="1477" dirty="0">
              <a:solidFill>
                <a:prstClr val="black"/>
              </a:solidFill>
              <a:latin typeface="Meiryo UI"/>
              <a:ea typeface="Meiryo UI"/>
            </a:endParaRPr>
          </a:p>
          <a:p>
            <a:pPr defTabSz="844083" eaLnBrk="0" hangingPunct="0">
              <a:lnSpc>
                <a:spcPct val="150000"/>
              </a:lnSpc>
              <a:defRPr/>
            </a:pPr>
            <a:r>
              <a:rPr lang="ja-JP" altLang="en-US" sz="1292" dirty="0">
                <a:solidFill>
                  <a:prstClr val="black"/>
                </a:solidFill>
                <a:latin typeface="Meiryo UI"/>
                <a:ea typeface="Meiryo UI"/>
              </a:rPr>
              <a:t>　</a:t>
            </a:r>
            <a:r>
              <a:rPr lang="ja-JP" altLang="en-US" sz="1477" dirty="0">
                <a:solidFill>
                  <a:prstClr val="black"/>
                </a:solidFill>
                <a:latin typeface="Meiryo UI"/>
                <a:ea typeface="Meiryo UI"/>
              </a:rPr>
              <a:t>（法律の公布日：平成</a:t>
            </a:r>
            <a:r>
              <a:rPr lang="en-US" altLang="ja-JP" sz="1477" dirty="0">
                <a:solidFill>
                  <a:prstClr val="black"/>
                </a:solidFill>
                <a:latin typeface="Meiryo UI"/>
                <a:ea typeface="Meiryo UI"/>
              </a:rPr>
              <a:t>22</a:t>
            </a:r>
            <a:r>
              <a:rPr lang="ja-JP" altLang="en-US" sz="1477" dirty="0">
                <a:solidFill>
                  <a:prstClr val="black"/>
                </a:solidFill>
                <a:latin typeface="Meiryo UI"/>
                <a:ea typeface="Meiryo UI"/>
              </a:rPr>
              <a:t>年</a:t>
            </a:r>
            <a:r>
              <a:rPr lang="en-US" altLang="ja-JP" sz="1477" dirty="0">
                <a:solidFill>
                  <a:prstClr val="black"/>
                </a:solidFill>
                <a:latin typeface="Meiryo UI"/>
                <a:ea typeface="Meiryo UI"/>
              </a:rPr>
              <a:t>12</a:t>
            </a:r>
            <a:r>
              <a:rPr lang="ja-JP" altLang="en-US" sz="1477" dirty="0">
                <a:solidFill>
                  <a:prstClr val="black"/>
                </a:solidFill>
                <a:latin typeface="Meiryo UI"/>
                <a:ea typeface="Meiryo UI"/>
              </a:rPr>
              <a:t>月３日、施行日：地産地消関係は平成</a:t>
            </a:r>
            <a:r>
              <a:rPr lang="en-US" altLang="ja-JP" sz="1477" dirty="0">
                <a:solidFill>
                  <a:prstClr val="black"/>
                </a:solidFill>
                <a:latin typeface="Meiryo UI"/>
                <a:ea typeface="Meiryo UI"/>
              </a:rPr>
              <a:t>22</a:t>
            </a:r>
            <a:r>
              <a:rPr lang="ja-JP" altLang="en-US" sz="1477" dirty="0">
                <a:solidFill>
                  <a:prstClr val="black"/>
                </a:solidFill>
                <a:latin typeface="Meiryo UI"/>
                <a:ea typeface="Meiryo UI"/>
              </a:rPr>
              <a:t>年</a:t>
            </a:r>
            <a:r>
              <a:rPr lang="en-US" altLang="ja-JP" sz="1477" dirty="0">
                <a:solidFill>
                  <a:prstClr val="black"/>
                </a:solidFill>
                <a:latin typeface="Meiryo UI"/>
                <a:ea typeface="Meiryo UI"/>
              </a:rPr>
              <a:t>12</a:t>
            </a:r>
            <a:r>
              <a:rPr lang="ja-JP" altLang="en-US" sz="1477" dirty="0">
                <a:solidFill>
                  <a:prstClr val="black"/>
                </a:solidFill>
                <a:latin typeface="Meiryo UI"/>
                <a:ea typeface="Meiryo UI"/>
              </a:rPr>
              <a:t>月３日、</a:t>
            </a:r>
            <a:endParaRPr lang="en-US" altLang="ja-JP" sz="1477" dirty="0">
              <a:solidFill>
                <a:prstClr val="black"/>
              </a:solidFill>
              <a:latin typeface="Meiryo UI"/>
              <a:ea typeface="Meiryo UI"/>
            </a:endParaRPr>
          </a:p>
          <a:p>
            <a:pPr defTabSz="844083" eaLnBrk="0" hangingPunct="0">
              <a:lnSpc>
                <a:spcPct val="150000"/>
              </a:lnSpc>
              <a:defRPr/>
            </a:pPr>
            <a:r>
              <a:rPr lang="ja-JP" altLang="en-US" sz="1477" dirty="0">
                <a:solidFill>
                  <a:prstClr val="black"/>
                </a:solidFill>
                <a:latin typeface="Meiryo UI"/>
                <a:ea typeface="Meiryo UI"/>
              </a:rPr>
              <a:t>　　　　　　　　　　　　　　　　　　　　　　　　　　　　　　　　６次産業化関係は平成</a:t>
            </a:r>
            <a:r>
              <a:rPr lang="en-US" altLang="ja-JP" sz="1477" dirty="0">
                <a:solidFill>
                  <a:prstClr val="black"/>
                </a:solidFill>
                <a:latin typeface="Meiryo UI"/>
                <a:ea typeface="Meiryo UI"/>
              </a:rPr>
              <a:t>23</a:t>
            </a:r>
            <a:r>
              <a:rPr lang="ja-JP" altLang="en-US" sz="1477" dirty="0">
                <a:solidFill>
                  <a:prstClr val="black"/>
                </a:solidFill>
                <a:latin typeface="Meiryo UI"/>
                <a:ea typeface="Meiryo UI"/>
              </a:rPr>
              <a:t>年３月１日）</a:t>
            </a:r>
            <a:endParaRPr lang="en-US" altLang="ja-JP" sz="1292" dirty="0">
              <a:solidFill>
                <a:prstClr val="black"/>
              </a:solidFill>
              <a:latin typeface="Meiryo UI"/>
              <a:ea typeface="Meiryo UI"/>
            </a:endParaRPr>
          </a:p>
        </p:txBody>
      </p:sp>
      <p:sp>
        <p:nvSpPr>
          <p:cNvPr id="3" name="テキスト ボックス 2"/>
          <p:cNvSpPr txBox="1"/>
          <p:nvPr/>
        </p:nvSpPr>
        <p:spPr>
          <a:xfrm>
            <a:off x="558028" y="3821018"/>
            <a:ext cx="8002108" cy="802720"/>
          </a:xfrm>
          <a:prstGeom prst="rect">
            <a:avLst/>
          </a:prstGeom>
          <a:noFill/>
        </p:spPr>
        <p:txBody>
          <a:bodyPr wrap="square" rtlCol="0">
            <a:spAutoFit/>
          </a:bodyPr>
          <a:lstStyle/>
          <a:p>
            <a:pPr defTabSz="844083" eaLnBrk="0" hangingPunct="0">
              <a:defRPr/>
            </a:pPr>
            <a:r>
              <a:rPr lang="ja-JP" altLang="en-US" sz="1477" b="1">
                <a:solidFill>
                  <a:prstClr val="black"/>
                </a:solidFill>
                <a:latin typeface="Meiryo UI" panose="020B0604030504040204" pitchFamily="50" charset="-128"/>
                <a:ea typeface="Meiryo UI" panose="020B0604030504040204" pitchFamily="50" charset="-128"/>
              </a:rPr>
              <a:t>　６次産業化とは、農業を１次産業としてだけではなく、加工などの２次産業、さらにはサービスや販売などの３次産業まで含め、１次から３次まで一体化した産業として農業の可能性を広げようとするもの</a:t>
            </a:r>
            <a:r>
              <a:rPr lang="ja-JP" altLang="en-US" sz="1477">
                <a:solidFill>
                  <a:prstClr val="black"/>
                </a:solidFill>
                <a:latin typeface="Meiryo UI" panose="020B0604030504040204" pitchFamily="50" charset="-128"/>
                <a:ea typeface="Meiryo UI" panose="020B0604030504040204" pitchFamily="50" charset="-128"/>
              </a:rPr>
              <a:t>である</a:t>
            </a:r>
            <a:r>
              <a:rPr lang="ja-JP" altLang="en-US" sz="1662">
                <a:solidFill>
                  <a:prstClr val="black"/>
                </a:solidFill>
                <a:latin typeface="Meiryo UI" panose="020B0604030504040204" pitchFamily="50" charset="-128"/>
                <a:ea typeface="Meiryo UI" panose="020B0604030504040204" pitchFamily="50" charset="-128"/>
              </a:rPr>
              <a:t>。</a:t>
            </a:r>
            <a:endParaRPr lang="en-US" altLang="ja-JP" sz="1662">
              <a:solidFill>
                <a:prstClr val="black"/>
              </a:solidFill>
              <a:latin typeface="Meiryo UI" panose="020B0604030504040204" pitchFamily="50" charset="-128"/>
              <a:ea typeface="Meiryo UI" panose="020B0604030504040204" pitchFamily="50" charset="-128"/>
            </a:endParaRPr>
          </a:p>
        </p:txBody>
      </p:sp>
      <p:sp>
        <p:nvSpPr>
          <p:cNvPr id="4" name="テキスト ボックス 3"/>
          <p:cNvSpPr txBox="1"/>
          <p:nvPr/>
        </p:nvSpPr>
        <p:spPr>
          <a:xfrm>
            <a:off x="716803" y="4653092"/>
            <a:ext cx="8038581" cy="404726"/>
          </a:xfrm>
          <a:prstGeom prst="rect">
            <a:avLst/>
          </a:prstGeom>
          <a:noFill/>
        </p:spPr>
        <p:txBody>
          <a:bodyPr wrap="square" rtlCol="0">
            <a:spAutoFit/>
          </a:bodyPr>
          <a:lstStyle/>
          <a:p>
            <a:pPr defTabSz="844083" eaLnBrk="0" hangingPunct="0">
              <a:defRPr/>
            </a:pPr>
            <a:r>
              <a:rPr lang="ja-JP" altLang="en-US" sz="1015">
                <a:solidFill>
                  <a:prstClr val="black"/>
                </a:solidFill>
                <a:latin typeface="Meiryo UI" panose="020B0604030504040204" pitchFamily="50" charset="-128"/>
                <a:ea typeface="Meiryo UI" panose="020B0604030504040204" pitchFamily="50" charset="-128"/>
              </a:rPr>
              <a:t>出典：「文部科学省検定済教科書（高等学校農業科用）　農業経営」（実教出版）　</a:t>
            </a:r>
            <a:endParaRPr lang="en-US" altLang="ja-JP" sz="1015">
              <a:solidFill>
                <a:prstClr val="black"/>
              </a:solidFill>
              <a:latin typeface="Meiryo UI" panose="020B0604030504040204" pitchFamily="50" charset="-128"/>
              <a:ea typeface="Meiryo UI" panose="020B0604030504040204" pitchFamily="50" charset="-128"/>
            </a:endParaRPr>
          </a:p>
          <a:p>
            <a:pPr defTabSz="844083" eaLnBrk="0" hangingPunct="0">
              <a:defRPr/>
            </a:pPr>
            <a:r>
              <a:rPr lang="ja-JP" altLang="en-US" sz="1015">
                <a:solidFill>
                  <a:prstClr val="black"/>
                </a:solidFill>
                <a:latin typeface="Meiryo UI" panose="020B0604030504040204" pitchFamily="50" charset="-128"/>
                <a:ea typeface="Meiryo UI" panose="020B0604030504040204" pitchFamily="50" charset="-128"/>
              </a:rPr>
              <a:t>　　　</a:t>
            </a:r>
            <a:r>
              <a:rPr lang="en-US" altLang="ja-JP" sz="1015">
                <a:solidFill>
                  <a:prstClr val="black"/>
                </a:solidFill>
                <a:latin typeface="Meiryo UI" panose="020B0604030504040204" pitchFamily="50" charset="-128"/>
                <a:ea typeface="Meiryo UI" panose="020B0604030504040204" pitchFamily="50" charset="-128"/>
              </a:rPr>
              <a:t>※</a:t>
            </a:r>
            <a:r>
              <a:rPr lang="ja-JP" altLang="en-US" sz="1015">
                <a:solidFill>
                  <a:prstClr val="black"/>
                </a:solidFill>
                <a:latin typeface="Meiryo UI" panose="020B0604030504040204" pitchFamily="50" charset="-128"/>
                <a:ea typeface="Meiryo UI" panose="020B0604030504040204" pitchFamily="50" charset="-128"/>
              </a:rPr>
              <a:t>平成</a:t>
            </a:r>
            <a:r>
              <a:rPr lang="en-US" altLang="ja-JP" sz="1015">
                <a:solidFill>
                  <a:prstClr val="black"/>
                </a:solidFill>
                <a:latin typeface="Meiryo UI" panose="020B0604030504040204" pitchFamily="50" charset="-128"/>
                <a:ea typeface="Meiryo UI" panose="020B0604030504040204" pitchFamily="50" charset="-128"/>
              </a:rPr>
              <a:t>26</a:t>
            </a:r>
            <a:r>
              <a:rPr lang="ja-JP" altLang="en-US" sz="1015">
                <a:solidFill>
                  <a:prstClr val="black"/>
                </a:solidFill>
                <a:latin typeface="Meiryo UI" panose="020B0604030504040204" pitchFamily="50" charset="-128"/>
                <a:ea typeface="Meiryo UI" panose="020B0604030504040204" pitchFamily="50" charset="-128"/>
              </a:rPr>
              <a:t>年度から使用</a:t>
            </a:r>
          </a:p>
        </p:txBody>
      </p:sp>
      <p:sp>
        <p:nvSpPr>
          <p:cNvPr id="2" name="大かっこ 1"/>
          <p:cNvSpPr/>
          <p:nvPr/>
        </p:nvSpPr>
        <p:spPr>
          <a:xfrm>
            <a:off x="462262" y="3487733"/>
            <a:ext cx="8170545" cy="1669459"/>
          </a:xfrm>
          <a:prstGeom prst="bracketPair">
            <a:avLst>
              <a:gd name="adj" fmla="val 8406"/>
            </a:avLst>
          </a:prstGeom>
        </p:spPr>
        <p:style>
          <a:lnRef idx="1">
            <a:schemeClr val="dk1"/>
          </a:lnRef>
          <a:fillRef idx="0">
            <a:schemeClr val="dk1"/>
          </a:fillRef>
          <a:effectRef idx="0">
            <a:schemeClr val="dk1"/>
          </a:effectRef>
          <a:fontRef idx="minor">
            <a:schemeClr val="tx1"/>
          </a:fontRef>
        </p:style>
        <p:txBody>
          <a:bodyPr rtlCol="0" anchor="ctr"/>
          <a:lstStyle/>
          <a:p>
            <a:pPr algn="ctr" defTabSz="844083" eaLnBrk="0" hangingPunct="0">
              <a:defRPr/>
            </a:pPr>
            <a:endParaRPr lang="ja-JP" altLang="en-US" sz="1477">
              <a:solidFill>
                <a:prstClr val="black"/>
              </a:solidFill>
              <a:latin typeface="Calibri"/>
              <a:ea typeface="ＭＳ Ｐゴシック" panose="020B0600070205080204" pitchFamily="50" charset="-128"/>
            </a:endParaRPr>
          </a:p>
        </p:txBody>
      </p:sp>
      <p:sp>
        <p:nvSpPr>
          <p:cNvPr id="5" name="テキスト ボックス 4"/>
          <p:cNvSpPr txBox="1"/>
          <p:nvPr/>
        </p:nvSpPr>
        <p:spPr bwMode="auto">
          <a:xfrm>
            <a:off x="511192" y="3496762"/>
            <a:ext cx="866753" cy="319639"/>
          </a:xfrm>
          <a:prstGeom prst="rect">
            <a:avLst/>
          </a:prstGeom>
          <a:noFill/>
          <a:ln>
            <a:noFill/>
          </a:ln>
        </p:spPr>
        <p:txBody>
          <a:bodyPr wrap="square" rtlCol="0" anchor="ctr">
            <a:spAutoFit/>
          </a:bodyPr>
          <a:lstStyle/>
          <a:p>
            <a:pPr algn="ctr" defTabSz="844083" eaLnBrk="0" hangingPunct="0">
              <a:defRPr/>
            </a:pPr>
            <a:r>
              <a:rPr lang="en-US" altLang="ja-JP" sz="1477">
                <a:solidFill>
                  <a:prstClr val="black"/>
                </a:solidFill>
                <a:latin typeface="Meiryo UI"/>
                <a:ea typeface="Meiryo UI"/>
              </a:rPr>
              <a:t>【</a:t>
            </a:r>
            <a:r>
              <a:rPr lang="ja-JP" altLang="en-US" sz="1477">
                <a:solidFill>
                  <a:prstClr val="black"/>
                </a:solidFill>
                <a:latin typeface="Meiryo UI"/>
                <a:ea typeface="Meiryo UI"/>
              </a:rPr>
              <a:t>参考</a:t>
            </a:r>
            <a:r>
              <a:rPr lang="en-US" altLang="ja-JP" sz="1477">
                <a:solidFill>
                  <a:prstClr val="black"/>
                </a:solidFill>
                <a:latin typeface="Meiryo UI"/>
                <a:ea typeface="Meiryo UI"/>
              </a:rPr>
              <a:t>】</a:t>
            </a:r>
            <a:endParaRPr lang="ja-JP" altLang="en-US" sz="1477">
              <a:solidFill>
                <a:prstClr val="black"/>
              </a:solidFill>
              <a:latin typeface="Meiryo UI"/>
              <a:ea typeface="Meiryo UI"/>
            </a:endParaRPr>
          </a:p>
        </p:txBody>
      </p:sp>
      <p:sp>
        <p:nvSpPr>
          <p:cNvPr id="7" name="タイトル 6"/>
          <p:cNvSpPr>
            <a:spLocks noGrp="1"/>
          </p:cNvSpPr>
          <p:nvPr>
            <p:ph type="title"/>
          </p:nvPr>
        </p:nvSpPr>
        <p:spPr>
          <a:xfrm>
            <a:off x="296690" y="278914"/>
            <a:ext cx="8278163" cy="527538"/>
          </a:xfrm>
        </p:spPr>
        <p:txBody>
          <a:bodyPr>
            <a:normAutofit/>
          </a:bodyPr>
          <a:lstStyle/>
          <a:p>
            <a:pPr algn="ctr"/>
            <a:r>
              <a:rPr lang="ja-JP" altLang="en-US" sz="2215" dirty="0">
                <a:latin typeface="メイリオ" panose="020B0604030504040204" pitchFamily="50" charset="-128"/>
                <a:ea typeface="メイリオ" panose="020B0604030504040204" pitchFamily="50" charset="-128"/>
              </a:rPr>
              <a:t>６次産業化とは</a:t>
            </a:r>
          </a:p>
        </p:txBody>
      </p:sp>
      <p:sp>
        <p:nvSpPr>
          <p:cNvPr id="10" name="フローチャート: 準備 9">
            <a:extLst>
              <a:ext uri="{FF2B5EF4-FFF2-40B4-BE49-F238E27FC236}">
                <a16:creationId xmlns:a16="http://schemas.microsoft.com/office/drawing/2014/main" id="{5373FB79-0DA1-47D2-B619-A0AF9A8579ED}"/>
              </a:ext>
            </a:extLst>
          </p:cNvPr>
          <p:cNvSpPr/>
          <p:nvPr/>
        </p:nvSpPr>
        <p:spPr>
          <a:xfrm>
            <a:off x="1163465" y="5336853"/>
            <a:ext cx="6768140" cy="920339"/>
          </a:xfrm>
          <a:prstGeom prst="flowChartPreparation">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eaLnBrk="0" hangingPunct="0">
              <a:defRPr/>
            </a:pPr>
            <a:r>
              <a:rPr lang="ja-JP" altLang="en-US" sz="2727" b="1">
                <a:solidFill>
                  <a:prstClr val="black"/>
                </a:solidFill>
                <a:latin typeface="ＭＳ Ｐゴシック" panose="020B0600070205080204" pitchFamily="50" charset="-128"/>
                <a:ea typeface="ＭＳ Ｐゴシック" panose="020B0600070205080204" pitchFamily="50" charset="-128"/>
              </a:rPr>
              <a:t>１</a:t>
            </a:r>
            <a:r>
              <a:rPr lang="en-US" altLang="ja-JP" sz="2727" b="1">
                <a:solidFill>
                  <a:prstClr val="black"/>
                </a:solidFill>
                <a:latin typeface="ＭＳ Ｐゴシック" panose="020B0600070205080204" pitchFamily="50" charset="-128"/>
                <a:ea typeface="ＭＳ Ｐゴシック" panose="020B0600070205080204" pitchFamily="50" charset="-128"/>
              </a:rPr>
              <a:t>×</a:t>
            </a:r>
            <a:r>
              <a:rPr lang="ja-JP" altLang="en-US" sz="2727" b="1">
                <a:solidFill>
                  <a:prstClr val="black"/>
                </a:solidFill>
                <a:latin typeface="ＭＳ Ｐゴシック" panose="020B0600070205080204" pitchFamily="50" charset="-128"/>
                <a:ea typeface="ＭＳ Ｐゴシック" panose="020B0600070205080204" pitchFamily="50" charset="-128"/>
              </a:rPr>
              <a:t>２</a:t>
            </a:r>
            <a:r>
              <a:rPr lang="en-US" altLang="ja-JP" sz="2727" b="1">
                <a:solidFill>
                  <a:prstClr val="black"/>
                </a:solidFill>
                <a:latin typeface="ＭＳ Ｐゴシック" panose="020B0600070205080204" pitchFamily="50" charset="-128"/>
                <a:ea typeface="ＭＳ Ｐゴシック" panose="020B0600070205080204" pitchFamily="50" charset="-128"/>
              </a:rPr>
              <a:t>×</a:t>
            </a:r>
            <a:r>
              <a:rPr lang="ja-JP" altLang="en-US" sz="2727" b="1">
                <a:solidFill>
                  <a:prstClr val="black"/>
                </a:solidFill>
                <a:latin typeface="ＭＳ Ｐゴシック" panose="020B0600070205080204" pitchFamily="50" charset="-128"/>
                <a:ea typeface="ＭＳ Ｐゴシック" panose="020B0600070205080204" pitchFamily="50" charset="-128"/>
              </a:rPr>
              <a:t>３＝６で</a:t>
            </a:r>
            <a:endParaRPr lang="en-US" altLang="ja-JP" sz="2727" b="1">
              <a:solidFill>
                <a:prstClr val="black"/>
              </a:solidFill>
              <a:latin typeface="ＭＳ Ｐゴシック" panose="020B0600070205080204" pitchFamily="50" charset="-128"/>
              <a:ea typeface="ＭＳ Ｐゴシック" panose="020B0600070205080204" pitchFamily="50" charset="-128"/>
            </a:endParaRPr>
          </a:p>
          <a:p>
            <a:pPr algn="ctr" defTabSz="844083" eaLnBrk="0" hangingPunct="0">
              <a:defRPr/>
            </a:pPr>
            <a:r>
              <a:rPr lang="ja-JP" altLang="en-US" sz="2727" b="1">
                <a:solidFill>
                  <a:srgbClr val="FF0000"/>
                </a:solidFill>
                <a:latin typeface="ＭＳ Ｐゴシック" panose="020B0600070205080204" pitchFamily="50" charset="-128"/>
                <a:ea typeface="ＭＳ Ｐゴシック" panose="020B0600070205080204" pitchFamily="50" charset="-128"/>
              </a:rPr>
              <a:t>６次産業化</a:t>
            </a:r>
          </a:p>
        </p:txBody>
      </p:sp>
      <p:sp>
        <p:nvSpPr>
          <p:cNvPr id="13" name="スライド番号プレースホルダー 1">
            <a:extLst>
              <a:ext uri="{FF2B5EF4-FFF2-40B4-BE49-F238E27FC236}">
                <a16:creationId xmlns:a16="http://schemas.microsoft.com/office/drawing/2014/main" id="{1E7396D4-F31A-4095-BE24-A112F76C8BF5}"/>
              </a:ext>
            </a:extLst>
          </p:cNvPr>
          <p:cNvSpPr txBox="1">
            <a:spLocks/>
          </p:cNvSpPr>
          <p:nvPr/>
        </p:nvSpPr>
        <p:spPr>
          <a:xfrm>
            <a:off x="7041583" y="6520962"/>
            <a:ext cx="2057400" cy="337038"/>
          </a:xfrm>
          <a:prstGeom prst="rect">
            <a:avLst/>
          </a:prstGeom>
        </p:spPr>
        <p:txBody>
          <a:bodyPr vert="horz" lIns="84406" tIns="42203" rIns="84406" bIns="42203" rtlCol="0" anchor="ctr"/>
          <a:lstStyle>
            <a:defPPr>
              <a:defRPr lang="ja-JP"/>
            </a:defPPr>
            <a:lvl1pPr marL="0" algn="r" defTabSz="910644" rtl="0" eaLnBrk="1" latinLnBrk="0" hangingPunct="1">
              <a:defRPr kumimoji="1" sz="975" kern="1200">
                <a:solidFill>
                  <a:schemeClr val="tx1">
                    <a:tint val="75000"/>
                  </a:schemeClr>
                </a:solidFill>
                <a:latin typeface="+mn-lt"/>
                <a:ea typeface="+mn-ea"/>
                <a:cs typeface="+mn-cs"/>
              </a:defRPr>
            </a:lvl1pPr>
            <a:lvl2pPr marL="455321" algn="l" defTabSz="910644" rtl="0" eaLnBrk="1" latinLnBrk="0" hangingPunct="1">
              <a:defRPr kumimoji="1" sz="1800" kern="1200">
                <a:solidFill>
                  <a:schemeClr val="tx1"/>
                </a:solidFill>
                <a:latin typeface="+mn-lt"/>
                <a:ea typeface="+mn-ea"/>
                <a:cs typeface="+mn-cs"/>
              </a:defRPr>
            </a:lvl2pPr>
            <a:lvl3pPr marL="910644" algn="l" defTabSz="910644" rtl="0" eaLnBrk="1" latinLnBrk="0" hangingPunct="1">
              <a:defRPr kumimoji="1" sz="1800" kern="1200">
                <a:solidFill>
                  <a:schemeClr val="tx1"/>
                </a:solidFill>
                <a:latin typeface="+mn-lt"/>
                <a:ea typeface="+mn-ea"/>
                <a:cs typeface="+mn-cs"/>
              </a:defRPr>
            </a:lvl3pPr>
            <a:lvl4pPr marL="1365965" algn="l" defTabSz="910644" rtl="0" eaLnBrk="1" latinLnBrk="0" hangingPunct="1">
              <a:defRPr kumimoji="1" sz="1800" kern="1200">
                <a:solidFill>
                  <a:schemeClr val="tx1"/>
                </a:solidFill>
                <a:latin typeface="+mn-lt"/>
                <a:ea typeface="+mn-ea"/>
                <a:cs typeface="+mn-cs"/>
              </a:defRPr>
            </a:lvl4pPr>
            <a:lvl5pPr marL="1821285" algn="l" defTabSz="910644" rtl="0" eaLnBrk="1" latinLnBrk="0" hangingPunct="1">
              <a:defRPr kumimoji="1" sz="1800" kern="1200">
                <a:solidFill>
                  <a:schemeClr val="tx1"/>
                </a:solidFill>
                <a:latin typeface="+mn-lt"/>
                <a:ea typeface="+mn-ea"/>
                <a:cs typeface="+mn-cs"/>
              </a:defRPr>
            </a:lvl5pPr>
            <a:lvl6pPr marL="2276609" algn="l" defTabSz="910644" rtl="0" eaLnBrk="1" latinLnBrk="0" hangingPunct="1">
              <a:defRPr kumimoji="1" sz="1800" kern="1200">
                <a:solidFill>
                  <a:schemeClr val="tx1"/>
                </a:solidFill>
                <a:latin typeface="+mn-lt"/>
                <a:ea typeface="+mn-ea"/>
                <a:cs typeface="+mn-cs"/>
              </a:defRPr>
            </a:lvl6pPr>
            <a:lvl7pPr marL="2731935" algn="l" defTabSz="910644" rtl="0" eaLnBrk="1" latinLnBrk="0" hangingPunct="1">
              <a:defRPr kumimoji="1" sz="1800" kern="1200">
                <a:solidFill>
                  <a:schemeClr val="tx1"/>
                </a:solidFill>
                <a:latin typeface="+mn-lt"/>
                <a:ea typeface="+mn-ea"/>
                <a:cs typeface="+mn-cs"/>
              </a:defRPr>
            </a:lvl7pPr>
            <a:lvl8pPr marL="3187257" algn="l" defTabSz="910644" rtl="0" eaLnBrk="1" latinLnBrk="0" hangingPunct="1">
              <a:defRPr kumimoji="1" sz="1800" kern="1200">
                <a:solidFill>
                  <a:schemeClr val="tx1"/>
                </a:solidFill>
                <a:latin typeface="+mn-lt"/>
                <a:ea typeface="+mn-ea"/>
                <a:cs typeface="+mn-cs"/>
              </a:defRPr>
            </a:lvl8pPr>
            <a:lvl9pPr marL="3642580" algn="l" defTabSz="910644" rtl="0" eaLnBrk="1" latinLnBrk="0" hangingPunct="1">
              <a:defRPr kumimoji="1" sz="1800" kern="1200">
                <a:solidFill>
                  <a:schemeClr val="tx1"/>
                </a:solidFill>
                <a:latin typeface="+mn-lt"/>
                <a:ea typeface="+mn-ea"/>
                <a:cs typeface="+mn-cs"/>
              </a:defRPr>
            </a:lvl9pPr>
          </a:lstStyle>
          <a:p>
            <a:pPr defTabSz="840615" fontAlgn="auto">
              <a:spcBef>
                <a:spcPts val="0"/>
              </a:spcBef>
              <a:spcAft>
                <a:spcPts val="0"/>
              </a:spcAft>
              <a:defRPr/>
            </a:pPr>
            <a:fld id="{E623F6BE-AA73-45AC-8696-7AF00DAEA71B}" type="slidenum">
              <a:rPr lang="ja-JP" altLang="en-US" sz="1846">
                <a:solidFill>
                  <a:prstClr val="black"/>
                </a:solidFill>
                <a:latin typeface="游ゴシック" panose="020F0502020204030204"/>
                <a:ea typeface="游ゴシック" panose="020B0400000000000000" pitchFamily="50" charset="-128"/>
              </a:rPr>
              <a:pPr defTabSz="840615" fontAlgn="auto">
                <a:spcBef>
                  <a:spcPts val="0"/>
                </a:spcBef>
                <a:spcAft>
                  <a:spcPts val="0"/>
                </a:spcAft>
                <a:defRPr/>
              </a:pPr>
              <a:t>7</a:t>
            </a:fld>
            <a:endParaRPr lang="ja-JP" altLang="en-US" sz="1846">
              <a:solidFill>
                <a:prstClr val="black"/>
              </a:solidFill>
              <a:latin typeface="游ゴシック" panose="020F0502020204030204"/>
              <a:ea typeface="游ゴシック" panose="020B0400000000000000" pitchFamily="50" charset="-128"/>
            </a:endParaRPr>
          </a:p>
        </p:txBody>
      </p:sp>
      <p:cxnSp>
        <p:nvCxnSpPr>
          <p:cNvPr id="14" name="直線コネクタ 13">
            <a:extLst>
              <a:ext uri="{FF2B5EF4-FFF2-40B4-BE49-F238E27FC236}">
                <a16:creationId xmlns:a16="http://schemas.microsoft.com/office/drawing/2014/main" id="{409752C6-B299-41B1-BDA7-E28AAFFEC262}"/>
              </a:ext>
            </a:extLst>
          </p:cNvPr>
          <p:cNvCxnSpPr>
            <a:cxnSpLocks/>
          </p:cNvCxnSpPr>
          <p:nvPr/>
        </p:nvCxnSpPr>
        <p:spPr>
          <a:xfrm>
            <a:off x="1513" y="770243"/>
            <a:ext cx="9088880" cy="0"/>
          </a:xfrm>
          <a:prstGeom prst="line">
            <a:avLst/>
          </a:prstGeom>
          <a:noFill/>
          <a:ln w="57150" cap="flat" cmpd="sng" algn="ctr">
            <a:gradFill flip="none" rotWithShape="1">
              <a:gsLst>
                <a:gs pos="100000">
                  <a:srgbClr val="5B9BD5">
                    <a:lumMod val="5000"/>
                    <a:lumOff val="95000"/>
                  </a:srgbClr>
                </a:gs>
                <a:gs pos="22000">
                  <a:srgbClr val="70AD47">
                    <a:lumMod val="40000"/>
                    <a:lumOff val="60000"/>
                  </a:srgbClr>
                </a:gs>
                <a:gs pos="73000">
                  <a:srgbClr val="70AD47">
                    <a:lumMod val="60000"/>
                    <a:lumOff val="40000"/>
                  </a:srgbClr>
                </a:gs>
                <a:gs pos="0">
                  <a:srgbClr val="70AD47">
                    <a:lumMod val="75000"/>
                  </a:srgbClr>
                </a:gs>
              </a:gsLst>
              <a:lin ang="0" scaled="1"/>
              <a:tileRect/>
            </a:gradFill>
            <a:prstDash val="solid"/>
            <a:miter lim="800000"/>
          </a:ln>
          <a:effectLst/>
        </p:spPr>
      </p:cxnSp>
    </p:spTree>
    <p:extLst>
      <p:ext uri="{BB962C8B-B14F-4D97-AF65-F5344CB8AC3E}">
        <p14:creationId xmlns:p14="http://schemas.microsoft.com/office/powerpoint/2010/main" val="2503716785"/>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3" name="グループ化 112">
            <a:extLst>
              <a:ext uri="{FF2B5EF4-FFF2-40B4-BE49-F238E27FC236}">
                <a16:creationId xmlns:a16="http://schemas.microsoft.com/office/drawing/2014/main" id="{CBB38B98-18EE-7B25-1782-45AFCF6D6FCA}"/>
              </a:ext>
            </a:extLst>
          </p:cNvPr>
          <p:cNvGrpSpPr/>
          <p:nvPr/>
        </p:nvGrpSpPr>
        <p:grpSpPr>
          <a:xfrm>
            <a:off x="6034316" y="4825835"/>
            <a:ext cx="3178754" cy="1659045"/>
            <a:chOff x="6140231" y="4888980"/>
            <a:chExt cx="3443650" cy="1797299"/>
          </a:xfrm>
        </p:grpSpPr>
        <p:graphicFrame>
          <p:nvGraphicFramePr>
            <p:cNvPr id="11" name="グラフ 10">
              <a:extLst>
                <a:ext uri="{FF2B5EF4-FFF2-40B4-BE49-F238E27FC236}">
                  <a16:creationId xmlns:a16="http://schemas.microsoft.com/office/drawing/2014/main" id="{D938B37A-3904-BDC8-ECB9-51F6044A03DD}"/>
                </a:ext>
              </a:extLst>
            </p:cNvPr>
            <p:cNvGraphicFramePr>
              <a:graphicFrameLocks/>
            </p:cNvGraphicFramePr>
            <p:nvPr/>
          </p:nvGraphicFramePr>
          <p:xfrm>
            <a:off x="6140231" y="4888980"/>
            <a:ext cx="3443650" cy="1797299"/>
          </p:xfrm>
          <a:graphic>
            <a:graphicData uri="http://schemas.openxmlformats.org/drawingml/2006/chart">
              <c:chart xmlns:c="http://schemas.openxmlformats.org/drawingml/2006/chart" xmlns:r="http://schemas.openxmlformats.org/officeDocument/2006/relationships" r:id="rId3"/>
            </a:graphicData>
          </a:graphic>
        </p:graphicFrame>
        <p:sp>
          <p:nvSpPr>
            <p:cNvPr id="24" name="テキスト ボックス 23">
              <a:extLst>
                <a:ext uri="{FF2B5EF4-FFF2-40B4-BE49-F238E27FC236}">
                  <a16:creationId xmlns:a16="http://schemas.microsoft.com/office/drawing/2014/main" id="{553E6397-CB84-C16C-6ECC-99934432814F}"/>
                </a:ext>
              </a:extLst>
            </p:cNvPr>
            <p:cNvSpPr txBox="1"/>
            <p:nvPr/>
          </p:nvSpPr>
          <p:spPr>
            <a:xfrm>
              <a:off x="7296616" y="5455158"/>
              <a:ext cx="1134061" cy="654068"/>
            </a:xfrm>
            <a:prstGeom prst="rect">
              <a:avLst/>
            </a:prstGeom>
            <a:noFill/>
          </p:spPr>
          <p:txBody>
            <a:bodyPr wrap="square" rtlCol="0">
              <a:spAutoFit/>
            </a:bodyPr>
            <a:lstStyle/>
            <a:p>
              <a:pPr algn="ctr" defTabSz="844083" fontAlgn="auto">
                <a:spcBef>
                  <a:spcPts val="0"/>
                </a:spcBef>
                <a:spcAft>
                  <a:spcPts val="0"/>
                </a:spcAft>
                <a:defRPr/>
              </a:pPr>
              <a:r>
                <a:rPr lang="ja-JP" altLang="en-US" sz="831">
                  <a:solidFill>
                    <a:prstClr val="black"/>
                  </a:solidFill>
                  <a:latin typeface="Meiryo UI"/>
                  <a:ea typeface="Meiryo UI"/>
                </a:rPr>
                <a:t>令和４年度</a:t>
              </a:r>
              <a:endParaRPr lang="en-US" altLang="ja-JP" sz="831">
                <a:solidFill>
                  <a:prstClr val="black"/>
                </a:solidFill>
                <a:latin typeface="Meiryo UI"/>
                <a:ea typeface="Meiryo UI"/>
              </a:endParaRPr>
            </a:p>
            <a:p>
              <a:pPr algn="ctr" defTabSz="844083" fontAlgn="auto">
                <a:spcBef>
                  <a:spcPts val="0"/>
                </a:spcBef>
                <a:spcAft>
                  <a:spcPts val="0"/>
                </a:spcAft>
                <a:defRPr/>
              </a:pPr>
              <a:r>
                <a:rPr lang="ja-JP" altLang="en-US" sz="831">
                  <a:solidFill>
                    <a:prstClr val="black"/>
                  </a:solidFill>
                  <a:latin typeface="Meiryo UI"/>
                  <a:ea typeface="Meiryo UI"/>
                </a:rPr>
                <a:t>農産物直売所</a:t>
              </a:r>
              <a:endParaRPr lang="en-US" altLang="ja-JP" sz="831">
                <a:solidFill>
                  <a:prstClr val="black"/>
                </a:solidFill>
                <a:latin typeface="Meiryo UI"/>
                <a:ea typeface="Meiryo UI"/>
              </a:endParaRPr>
            </a:p>
            <a:p>
              <a:pPr algn="ctr" defTabSz="844083" fontAlgn="auto">
                <a:spcBef>
                  <a:spcPts val="0"/>
                </a:spcBef>
                <a:spcAft>
                  <a:spcPts val="0"/>
                </a:spcAft>
                <a:defRPr/>
              </a:pPr>
              <a:r>
                <a:rPr lang="ja-JP" altLang="en-US" sz="831">
                  <a:solidFill>
                    <a:prstClr val="black"/>
                  </a:solidFill>
                  <a:latin typeface="Meiryo UI"/>
                  <a:ea typeface="Meiryo UI"/>
                </a:rPr>
                <a:t>販売総額</a:t>
              </a:r>
              <a:endParaRPr lang="en-US" altLang="ja-JP" sz="831">
                <a:solidFill>
                  <a:prstClr val="black"/>
                </a:solidFill>
                <a:latin typeface="Meiryo UI"/>
                <a:ea typeface="Meiryo UI"/>
              </a:endParaRPr>
            </a:p>
            <a:p>
              <a:pPr algn="ctr" defTabSz="844083" fontAlgn="auto">
                <a:spcBef>
                  <a:spcPts val="0"/>
                </a:spcBef>
                <a:spcAft>
                  <a:spcPts val="0"/>
                </a:spcAft>
                <a:defRPr/>
              </a:pPr>
              <a:r>
                <a:rPr lang="en-US" altLang="ja-JP" sz="831">
                  <a:solidFill>
                    <a:prstClr val="black"/>
                  </a:solidFill>
                  <a:latin typeface="Meiryo UI"/>
                  <a:ea typeface="Meiryo UI"/>
                </a:rPr>
                <a:t>10,879</a:t>
              </a:r>
              <a:r>
                <a:rPr lang="ja-JP" altLang="en-US" sz="831">
                  <a:solidFill>
                    <a:prstClr val="black"/>
                  </a:solidFill>
                  <a:latin typeface="Meiryo UI"/>
                  <a:ea typeface="Meiryo UI"/>
                </a:rPr>
                <a:t>億円</a:t>
              </a:r>
            </a:p>
          </p:txBody>
        </p:sp>
        <p:sp>
          <p:nvSpPr>
            <p:cNvPr id="25" name="テキスト ボックス 24">
              <a:extLst>
                <a:ext uri="{FF2B5EF4-FFF2-40B4-BE49-F238E27FC236}">
                  <a16:creationId xmlns:a16="http://schemas.microsoft.com/office/drawing/2014/main" id="{E8267DC4-A97A-F203-35A2-36F9DFA9E1C2}"/>
                </a:ext>
              </a:extLst>
            </p:cNvPr>
            <p:cNvSpPr txBox="1"/>
            <p:nvPr/>
          </p:nvSpPr>
          <p:spPr>
            <a:xfrm>
              <a:off x="7916867" y="5053277"/>
              <a:ext cx="666421" cy="415338"/>
            </a:xfrm>
            <a:prstGeom prst="rect">
              <a:avLst/>
            </a:prstGeom>
            <a:noFill/>
          </p:spPr>
          <p:txBody>
            <a:bodyPr wrap="square" lIns="84406" tIns="42203" rIns="84406" bIns="42203" rtlCol="0" anchor="t">
              <a:spAutoFit/>
            </a:bodyPr>
            <a:lstStyle/>
            <a:p>
              <a:pPr defTabSz="844083" fontAlgn="auto">
                <a:spcBef>
                  <a:spcPts val="0"/>
                </a:spcBef>
                <a:spcAft>
                  <a:spcPts val="0"/>
                </a:spcAft>
                <a:defRPr/>
              </a:pPr>
              <a:r>
                <a:rPr lang="ja-JP" altLang="en-US" sz="646">
                  <a:solidFill>
                    <a:prstClr val="black"/>
                  </a:solidFill>
                  <a:latin typeface="Meiryo UI"/>
                  <a:ea typeface="Meiryo UI"/>
                </a:rPr>
                <a:t>農業経営体</a:t>
              </a:r>
              <a:endParaRPr lang="en-US" altLang="ja-JP" sz="646">
                <a:solidFill>
                  <a:prstClr val="black"/>
                </a:solidFill>
                <a:latin typeface="Meiryo UI"/>
                <a:ea typeface="Meiryo UI"/>
              </a:endParaRPr>
            </a:p>
            <a:p>
              <a:pPr defTabSz="844083" fontAlgn="auto">
                <a:spcBef>
                  <a:spcPts val="0"/>
                </a:spcBef>
                <a:spcAft>
                  <a:spcPts val="0"/>
                </a:spcAft>
                <a:defRPr/>
              </a:pPr>
              <a:r>
                <a:rPr lang="en-US" altLang="ja-JP" sz="646">
                  <a:solidFill>
                    <a:prstClr val="black"/>
                  </a:solidFill>
                  <a:latin typeface="Meiryo UI"/>
                  <a:ea typeface="Meiryo UI"/>
                </a:rPr>
                <a:t>2,016</a:t>
              </a:r>
            </a:p>
            <a:p>
              <a:pPr defTabSz="844083" fontAlgn="auto">
                <a:spcBef>
                  <a:spcPts val="0"/>
                </a:spcBef>
                <a:spcAft>
                  <a:spcPts val="0"/>
                </a:spcAft>
                <a:defRPr/>
              </a:pPr>
              <a:r>
                <a:rPr lang="ja-JP" altLang="en-US" sz="646">
                  <a:latin typeface="Meiryo UI"/>
                  <a:ea typeface="Meiryo UI"/>
                </a:rPr>
                <a:t>（</a:t>
              </a:r>
              <a:r>
                <a:rPr lang="en-US" altLang="ja-JP" sz="646">
                  <a:latin typeface="Meiryo UI"/>
                  <a:ea typeface="Meiryo UI"/>
                </a:rPr>
                <a:t>18.5</a:t>
              </a:r>
              <a:r>
                <a:rPr lang="ja-JP" altLang="en-US" sz="646">
                  <a:latin typeface="Meiryo UI"/>
                  <a:ea typeface="Meiryo UI"/>
                </a:rPr>
                <a:t>）</a:t>
              </a:r>
            </a:p>
          </p:txBody>
        </p:sp>
        <p:sp>
          <p:nvSpPr>
            <p:cNvPr id="26" name="テキスト ボックス 25">
              <a:extLst>
                <a:ext uri="{FF2B5EF4-FFF2-40B4-BE49-F238E27FC236}">
                  <a16:creationId xmlns:a16="http://schemas.microsoft.com/office/drawing/2014/main" id="{D8F06C72-6EF6-F8B0-C86F-755CE6E658B8}"/>
                </a:ext>
              </a:extLst>
            </p:cNvPr>
            <p:cNvSpPr txBox="1"/>
            <p:nvPr/>
          </p:nvSpPr>
          <p:spPr>
            <a:xfrm>
              <a:off x="8165089" y="5837547"/>
              <a:ext cx="728359" cy="530701"/>
            </a:xfrm>
            <a:prstGeom prst="rect">
              <a:avLst/>
            </a:prstGeom>
            <a:noFill/>
          </p:spPr>
          <p:txBody>
            <a:bodyPr wrap="square" rtlCol="0">
              <a:spAutoFit/>
            </a:bodyPr>
            <a:lstStyle/>
            <a:p>
              <a:pPr defTabSz="844083" fontAlgn="auto">
                <a:spcBef>
                  <a:spcPts val="0"/>
                </a:spcBef>
                <a:spcAft>
                  <a:spcPts val="0"/>
                </a:spcAft>
                <a:defRPr/>
              </a:pPr>
              <a:r>
                <a:rPr lang="ja-JP" altLang="en-US" sz="646">
                  <a:solidFill>
                    <a:prstClr val="black"/>
                  </a:solidFill>
                  <a:latin typeface="Meiryo UI"/>
                  <a:ea typeface="Meiryo UI"/>
                </a:rPr>
                <a:t>農業協同組合</a:t>
              </a:r>
              <a:endParaRPr lang="en-US" altLang="ja-JP" sz="646">
                <a:solidFill>
                  <a:prstClr val="black"/>
                </a:solidFill>
                <a:latin typeface="Meiryo UI"/>
                <a:ea typeface="Meiryo UI"/>
              </a:endParaRPr>
            </a:p>
            <a:p>
              <a:pPr defTabSz="844083" fontAlgn="auto">
                <a:spcBef>
                  <a:spcPts val="0"/>
                </a:spcBef>
                <a:spcAft>
                  <a:spcPts val="0"/>
                </a:spcAft>
                <a:defRPr/>
              </a:pPr>
              <a:r>
                <a:rPr lang="en-US" altLang="ja-JP" sz="646">
                  <a:solidFill>
                    <a:prstClr val="black"/>
                  </a:solidFill>
                  <a:latin typeface="Meiryo UI"/>
                  <a:ea typeface="Meiryo UI"/>
                </a:rPr>
                <a:t>3,842</a:t>
              </a:r>
            </a:p>
            <a:p>
              <a:pPr defTabSz="844083" fontAlgn="auto">
                <a:spcBef>
                  <a:spcPts val="0"/>
                </a:spcBef>
                <a:spcAft>
                  <a:spcPts val="0"/>
                </a:spcAft>
                <a:defRPr/>
              </a:pPr>
              <a:r>
                <a:rPr lang="ja-JP" altLang="en-US" sz="646">
                  <a:solidFill>
                    <a:prstClr val="black"/>
                  </a:solidFill>
                  <a:latin typeface="Meiryo UI"/>
                  <a:ea typeface="Meiryo UI"/>
                </a:rPr>
                <a:t>（</a:t>
              </a:r>
              <a:r>
                <a:rPr lang="en-US" altLang="ja-JP" sz="646">
                  <a:solidFill>
                    <a:prstClr val="black"/>
                  </a:solidFill>
                  <a:latin typeface="Meiryo UI"/>
                  <a:ea typeface="Meiryo UI"/>
                </a:rPr>
                <a:t>35.3</a:t>
              </a:r>
              <a:r>
                <a:rPr lang="ja-JP" altLang="en-US" sz="646">
                  <a:solidFill>
                    <a:prstClr val="black"/>
                  </a:solidFill>
                  <a:latin typeface="Meiryo UI"/>
                  <a:ea typeface="Meiryo UI"/>
                </a:rPr>
                <a:t>）</a:t>
              </a:r>
            </a:p>
          </p:txBody>
        </p:sp>
        <p:sp>
          <p:nvSpPr>
            <p:cNvPr id="27" name="テキスト ボックス 26">
              <a:extLst>
                <a:ext uri="{FF2B5EF4-FFF2-40B4-BE49-F238E27FC236}">
                  <a16:creationId xmlns:a16="http://schemas.microsoft.com/office/drawing/2014/main" id="{0728E7B2-3C50-E7A0-F810-4A4F3CF5A9EF}"/>
                </a:ext>
              </a:extLst>
            </p:cNvPr>
            <p:cNvSpPr txBox="1"/>
            <p:nvPr/>
          </p:nvSpPr>
          <p:spPr>
            <a:xfrm>
              <a:off x="7038892" y="5512670"/>
              <a:ext cx="583620" cy="423033"/>
            </a:xfrm>
            <a:prstGeom prst="rect">
              <a:avLst/>
            </a:prstGeom>
            <a:noFill/>
          </p:spPr>
          <p:txBody>
            <a:bodyPr wrap="square" rtlCol="0">
              <a:spAutoFit/>
            </a:bodyPr>
            <a:lstStyle/>
            <a:p>
              <a:pPr defTabSz="844083" fontAlgn="auto">
                <a:spcBef>
                  <a:spcPts val="0"/>
                </a:spcBef>
                <a:spcAft>
                  <a:spcPts val="0"/>
                </a:spcAft>
                <a:defRPr/>
              </a:pPr>
              <a:r>
                <a:rPr lang="ja-JP" altLang="en-US" sz="646">
                  <a:solidFill>
                    <a:prstClr val="black"/>
                  </a:solidFill>
                  <a:latin typeface="Meiryo UI"/>
                  <a:ea typeface="Meiryo UI"/>
                </a:rPr>
                <a:t>その他</a:t>
              </a:r>
              <a:endParaRPr lang="en-US" altLang="ja-JP" sz="646">
                <a:solidFill>
                  <a:prstClr val="black"/>
                </a:solidFill>
                <a:latin typeface="Meiryo UI"/>
                <a:ea typeface="Meiryo UI"/>
              </a:endParaRPr>
            </a:p>
            <a:p>
              <a:pPr defTabSz="844083" fontAlgn="auto">
                <a:spcBef>
                  <a:spcPts val="0"/>
                </a:spcBef>
                <a:spcAft>
                  <a:spcPts val="0"/>
                </a:spcAft>
                <a:defRPr/>
              </a:pPr>
              <a:r>
                <a:rPr lang="en-US" altLang="ja-JP" sz="646">
                  <a:solidFill>
                    <a:prstClr val="black"/>
                  </a:solidFill>
                  <a:latin typeface="Meiryo UI"/>
                  <a:ea typeface="Meiryo UI"/>
                </a:rPr>
                <a:t>5,020</a:t>
              </a:r>
            </a:p>
            <a:p>
              <a:pPr defTabSz="844083" fontAlgn="auto">
                <a:spcBef>
                  <a:spcPts val="0"/>
                </a:spcBef>
                <a:spcAft>
                  <a:spcPts val="0"/>
                </a:spcAft>
                <a:defRPr/>
              </a:pPr>
              <a:r>
                <a:rPr lang="ja-JP" altLang="en-US" sz="646">
                  <a:solidFill>
                    <a:prstClr val="black"/>
                  </a:solidFill>
                  <a:latin typeface="Meiryo UI"/>
                  <a:ea typeface="Meiryo UI"/>
                </a:rPr>
                <a:t>（</a:t>
              </a:r>
              <a:r>
                <a:rPr lang="en-US" altLang="ja-JP" sz="646">
                  <a:solidFill>
                    <a:prstClr val="black"/>
                  </a:solidFill>
                  <a:latin typeface="Meiryo UI"/>
                  <a:ea typeface="Meiryo UI"/>
                </a:rPr>
                <a:t>46.1</a:t>
              </a:r>
              <a:r>
                <a:rPr lang="ja-JP" altLang="en-US" sz="646">
                  <a:solidFill>
                    <a:prstClr val="black"/>
                  </a:solidFill>
                  <a:latin typeface="Meiryo UI"/>
                  <a:ea typeface="Meiryo UI"/>
                </a:rPr>
                <a:t>）</a:t>
              </a:r>
            </a:p>
          </p:txBody>
        </p:sp>
      </p:grpSp>
      <p:graphicFrame>
        <p:nvGraphicFramePr>
          <p:cNvPr id="95" name="グラフ 94">
            <a:extLst>
              <a:ext uri="{FF2B5EF4-FFF2-40B4-BE49-F238E27FC236}">
                <a16:creationId xmlns:a16="http://schemas.microsoft.com/office/drawing/2014/main" id="{2F14E296-626B-CD7B-3223-C1F7458DC06C}"/>
              </a:ext>
            </a:extLst>
          </p:cNvPr>
          <p:cNvGraphicFramePr/>
          <p:nvPr/>
        </p:nvGraphicFramePr>
        <p:xfrm>
          <a:off x="3297408" y="1856249"/>
          <a:ext cx="2736908" cy="2583549"/>
        </p:xfrm>
        <a:graphic>
          <a:graphicData uri="http://schemas.openxmlformats.org/drawingml/2006/chart">
            <c:chart xmlns:c="http://schemas.openxmlformats.org/drawingml/2006/chart" xmlns:r="http://schemas.openxmlformats.org/officeDocument/2006/relationships" r:id="rId4"/>
          </a:graphicData>
        </a:graphic>
      </p:graphicFrame>
      <p:sp>
        <p:nvSpPr>
          <p:cNvPr id="83" name="四角形: 角を丸くする 82">
            <a:extLst>
              <a:ext uri="{FF2B5EF4-FFF2-40B4-BE49-F238E27FC236}">
                <a16:creationId xmlns:a16="http://schemas.microsoft.com/office/drawing/2014/main" id="{8046BD08-7D78-4511-95B5-8C02485E18A0}"/>
              </a:ext>
            </a:extLst>
          </p:cNvPr>
          <p:cNvSpPr/>
          <p:nvPr/>
        </p:nvSpPr>
        <p:spPr>
          <a:xfrm>
            <a:off x="6139742" y="1622922"/>
            <a:ext cx="2941386" cy="4900970"/>
          </a:xfrm>
          <a:prstGeom prst="roundRect">
            <a:avLst>
              <a:gd name="adj" fmla="val 4328"/>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0615" fontAlgn="auto">
              <a:spcBef>
                <a:spcPts val="0"/>
              </a:spcBef>
              <a:spcAft>
                <a:spcPts val="0"/>
              </a:spcAft>
              <a:defRPr/>
            </a:pPr>
            <a:endParaRPr lang="ja-JP" altLang="en-US" sz="1662">
              <a:solidFill>
                <a:prstClr val="white"/>
              </a:solidFill>
              <a:latin typeface="Arial"/>
              <a:ea typeface="Meiryo UI"/>
            </a:endParaRPr>
          </a:p>
        </p:txBody>
      </p:sp>
      <p:sp>
        <p:nvSpPr>
          <p:cNvPr id="2" name="タイトル 1"/>
          <p:cNvSpPr>
            <a:spLocks noGrp="1"/>
          </p:cNvSpPr>
          <p:nvPr>
            <p:ph type="title"/>
          </p:nvPr>
        </p:nvSpPr>
        <p:spPr>
          <a:xfrm>
            <a:off x="1" y="239875"/>
            <a:ext cx="9081127" cy="486958"/>
          </a:xfrm>
        </p:spPr>
        <p:txBody>
          <a:bodyPr>
            <a:normAutofit/>
          </a:bodyPr>
          <a:lstStyle/>
          <a:p>
            <a:pPr algn="ctr"/>
            <a:r>
              <a:rPr lang="ja-JP" altLang="en-US" sz="1846" b="1"/>
              <a:t>６次産業化の市場規模</a:t>
            </a:r>
          </a:p>
        </p:txBody>
      </p:sp>
      <p:cxnSp>
        <p:nvCxnSpPr>
          <p:cNvPr id="16" name="直線コネクタ 15">
            <a:extLst>
              <a:ext uri="{FF2B5EF4-FFF2-40B4-BE49-F238E27FC236}">
                <a16:creationId xmlns:a16="http://schemas.microsoft.com/office/drawing/2014/main" id="{6BB2BC27-AC44-47BA-9D3D-2902767918CC}"/>
              </a:ext>
            </a:extLst>
          </p:cNvPr>
          <p:cNvCxnSpPr>
            <a:cxnSpLocks/>
          </p:cNvCxnSpPr>
          <p:nvPr/>
        </p:nvCxnSpPr>
        <p:spPr>
          <a:xfrm>
            <a:off x="1513" y="617287"/>
            <a:ext cx="9088880" cy="0"/>
          </a:xfrm>
          <a:prstGeom prst="line">
            <a:avLst/>
          </a:prstGeom>
          <a:noFill/>
          <a:ln w="57150" cap="flat" cmpd="sng" algn="ctr">
            <a:gradFill flip="none" rotWithShape="1">
              <a:gsLst>
                <a:gs pos="100000">
                  <a:srgbClr val="5B9BD5">
                    <a:lumMod val="5000"/>
                    <a:lumOff val="95000"/>
                  </a:srgbClr>
                </a:gs>
                <a:gs pos="22000">
                  <a:srgbClr val="70AD47">
                    <a:lumMod val="40000"/>
                    <a:lumOff val="60000"/>
                  </a:srgbClr>
                </a:gs>
                <a:gs pos="73000">
                  <a:srgbClr val="70AD47">
                    <a:lumMod val="60000"/>
                    <a:lumOff val="40000"/>
                  </a:srgbClr>
                </a:gs>
                <a:gs pos="0">
                  <a:srgbClr val="70AD47">
                    <a:lumMod val="75000"/>
                  </a:srgbClr>
                </a:gs>
              </a:gsLst>
              <a:lin ang="0" scaled="1"/>
              <a:tileRect/>
            </a:gradFill>
            <a:prstDash val="solid"/>
            <a:miter lim="800000"/>
          </a:ln>
          <a:effectLst/>
        </p:spPr>
      </p:cxnSp>
      <p:grpSp>
        <p:nvGrpSpPr>
          <p:cNvPr id="90" name="グループ化 89">
            <a:extLst>
              <a:ext uri="{FF2B5EF4-FFF2-40B4-BE49-F238E27FC236}">
                <a16:creationId xmlns:a16="http://schemas.microsoft.com/office/drawing/2014/main" id="{DE93B688-DFB6-0A30-C0E9-BB8E9C776F70}"/>
              </a:ext>
            </a:extLst>
          </p:cNvPr>
          <p:cNvGrpSpPr/>
          <p:nvPr/>
        </p:nvGrpSpPr>
        <p:grpSpPr>
          <a:xfrm>
            <a:off x="-96491" y="1906059"/>
            <a:ext cx="3715535" cy="2635377"/>
            <a:chOff x="-256338" y="1563694"/>
            <a:chExt cx="4025163" cy="2599239"/>
          </a:xfrm>
        </p:grpSpPr>
        <p:grpSp>
          <p:nvGrpSpPr>
            <p:cNvPr id="89" name="グループ化 88">
              <a:extLst>
                <a:ext uri="{FF2B5EF4-FFF2-40B4-BE49-F238E27FC236}">
                  <a16:creationId xmlns:a16="http://schemas.microsoft.com/office/drawing/2014/main" id="{C7AA01A2-7D72-2DCF-ECF0-547EDC6B88A2}"/>
                </a:ext>
              </a:extLst>
            </p:cNvPr>
            <p:cNvGrpSpPr/>
            <p:nvPr/>
          </p:nvGrpSpPr>
          <p:grpSpPr>
            <a:xfrm>
              <a:off x="-256338" y="1563694"/>
              <a:ext cx="4025163" cy="2599239"/>
              <a:chOff x="-256338" y="1563694"/>
              <a:chExt cx="4025163" cy="2599239"/>
            </a:xfrm>
          </p:grpSpPr>
          <p:graphicFrame>
            <p:nvGraphicFramePr>
              <p:cNvPr id="14" name="グラフ 13">
                <a:extLst>
                  <a:ext uri="{FF2B5EF4-FFF2-40B4-BE49-F238E27FC236}">
                    <a16:creationId xmlns:a16="http://schemas.microsoft.com/office/drawing/2014/main" id="{DCC5F114-7A9E-830B-AD28-28AA50FD9A74}"/>
                  </a:ext>
                </a:extLst>
              </p:cNvPr>
              <p:cNvGraphicFramePr/>
              <p:nvPr/>
            </p:nvGraphicFramePr>
            <p:xfrm>
              <a:off x="-256338" y="1595980"/>
              <a:ext cx="4025163" cy="2566953"/>
            </p:xfrm>
            <a:graphic>
              <a:graphicData uri="http://schemas.openxmlformats.org/drawingml/2006/chart">
                <c:chart xmlns:c="http://schemas.openxmlformats.org/drawingml/2006/chart" xmlns:r="http://schemas.openxmlformats.org/officeDocument/2006/relationships" r:id="rId5"/>
              </a:graphicData>
            </a:graphic>
          </p:graphicFrame>
          <p:sp>
            <p:nvSpPr>
              <p:cNvPr id="52" name="テキスト ボックス 51">
                <a:extLst>
                  <a:ext uri="{FF2B5EF4-FFF2-40B4-BE49-F238E27FC236}">
                    <a16:creationId xmlns:a16="http://schemas.microsoft.com/office/drawing/2014/main" id="{5215EEEB-E49D-49EB-A9CC-B0E0C5520479}"/>
                  </a:ext>
                </a:extLst>
              </p:cNvPr>
              <p:cNvSpPr txBox="1"/>
              <p:nvPr/>
            </p:nvSpPr>
            <p:spPr>
              <a:xfrm>
                <a:off x="799005" y="1582150"/>
                <a:ext cx="1040178" cy="287113"/>
              </a:xfrm>
              <a:prstGeom prst="rect">
                <a:avLst/>
              </a:prstGeom>
              <a:noFill/>
            </p:spPr>
            <p:txBody>
              <a:bodyPr wrap="square" rtlCol="0">
                <a:spAutoFit/>
              </a:bodyPr>
              <a:lstStyle/>
              <a:p>
                <a:pPr defTabSz="844083" fontAlgn="auto">
                  <a:spcBef>
                    <a:spcPts val="0"/>
                  </a:spcBef>
                  <a:spcAft>
                    <a:spcPts val="0"/>
                  </a:spcAft>
                  <a:defRPr/>
                </a:pPr>
                <a:r>
                  <a:rPr lang="ja-JP" altLang="en-US" sz="646">
                    <a:solidFill>
                      <a:prstClr val="black"/>
                    </a:solidFill>
                    <a:latin typeface="Meiryo UI"/>
                    <a:ea typeface="Meiryo UI"/>
                  </a:rPr>
                  <a:t>水産物直売所</a:t>
                </a:r>
                <a:endParaRPr lang="en-US" altLang="ja-JP" sz="646">
                  <a:solidFill>
                    <a:prstClr val="black"/>
                  </a:solidFill>
                  <a:latin typeface="Meiryo UI"/>
                  <a:ea typeface="Meiryo UI"/>
                </a:endParaRPr>
              </a:p>
              <a:p>
                <a:pPr defTabSz="844083" fontAlgn="auto">
                  <a:spcBef>
                    <a:spcPts val="0"/>
                  </a:spcBef>
                  <a:spcAft>
                    <a:spcPts val="0"/>
                  </a:spcAft>
                  <a:defRPr/>
                </a:pPr>
                <a:r>
                  <a:rPr lang="en-US" altLang="ja-JP" sz="646">
                    <a:solidFill>
                      <a:prstClr val="black"/>
                    </a:solidFill>
                    <a:latin typeface="Meiryo UI"/>
                    <a:ea typeface="Meiryo UI"/>
                  </a:rPr>
                  <a:t>374</a:t>
                </a:r>
                <a:r>
                  <a:rPr lang="ja-JP" altLang="en-US" sz="646">
                    <a:solidFill>
                      <a:prstClr val="black"/>
                    </a:solidFill>
                    <a:latin typeface="Meiryo UI"/>
                    <a:ea typeface="Meiryo UI"/>
                  </a:rPr>
                  <a:t>億円（</a:t>
                </a:r>
                <a:r>
                  <a:rPr lang="en-US" altLang="ja-JP" sz="646">
                    <a:solidFill>
                      <a:prstClr val="black"/>
                    </a:solidFill>
                    <a:latin typeface="Meiryo UI"/>
                    <a:ea typeface="Meiryo UI"/>
                  </a:rPr>
                  <a:t>1.6</a:t>
                </a:r>
                <a:r>
                  <a:rPr lang="ja-JP" altLang="en-US" sz="646">
                    <a:solidFill>
                      <a:prstClr val="black"/>
                    </a:solidFill>
                    <a:latin typeface="Meiryo UI"/>
                    <a:ea typeface="Meiryo UI"/>
                  </a:rPr>
                  <a:t>）</a:t>
                </a:r>
              </a:p>
            </p:txBody>
          </p:sp>
          <p:sp>
            <p:nvSpPr>
              <p:cNvPr id="53" name="テキスト ボックス 52">
                <a:extLst>
                  <a:ext uri="{FF2B5EF4-FFF2-40B4-BE49-F238E27FC236}">
                    <a16:creationId xmlns:a16="http://schemas.microsoft.com/office/drawing/2014/main" id="{0F5097AE-511C-4E0F-B549-C2B5B89D8B4E}"/>
                  </a:ext>
                </a:extLst>
              </p:cNvPr>
              <p:cNvSpPr txBox="1"/>
              <p:nvPr/>
            </p:nvSpPr>
            <p:spPr>
              <a:xfrm>
                <a:off x="1489335" y="1563694"/>
                <a:ext cx="864096" cy="287113"/>
              </a:xfrm>
              <a:prstGeom prst="rect">
                <a:avLst/>
              </a:prstGeom>
              <a:noFill/>
            </p:spPr>
            <p:txBody>
              <a:bodyPr wrap="square" rtlCol="0">
                <a:spAutoFit/>
              </a:bodyPr>
              <a:lstStyle/>
              <a:p>
                <a:pPr defTabSz="844083" fontAlgn="auto">
                  <a:spcBef>
                    <a:spcPts val="0"/>
                  </a:spcBef>
                  <a:spcAft>
                    <a:spcPts val="0"/>
                  </a:spcAft>
                  <a:defRPr/>
                </a:pPr>
                <a:r>
                  <a:rPr lang="ja-JP" altLang="en-US" sz="646">
                    <a:solidFill>
                      <a:prstClr val="black"/>
                    </a:solidFill>
                    <a:latin typeface="Meiryo UI"/>
                    <a:ea typeface="Meiryo UI"/>
                  </a:rPr>
                  <a:t>漁家レストラン</a:t>
                </a:r>
                <a:endParaRPr lang="en-US" altLang="ja-JP" sz="646">
                  <a:solidFill>
                    <a:prstClr val="black"/>
                  </a:solidFill>
                  <a:latin typeface="Meiryo UI"/>
                  <a:ea typeface="Meiryo UI"/>
                </a:endParaRPr>
              </a:p>
              <a:p>
                <a:pPr defTabSz="844083" fontAlgn="auto">
                  <a:spcBef>
                    <a:spcPts val="0"/>
                  </a:spcBef>
                  <a:spcAft>
                    <a:spcPts val="0"/>
                  </a:spcAft>
                  <a:defRPr/>
                </a:pPr>
                <a:r>
                  <a:rPr lang="en-US" altLang="ja-JP" sz="646">
                    <a:solidFill>
                      <a:prstClr val="black"/>
                    </a:solidFill>
                    <a:latin typeface="Meiryo UI"/>
                    <a:ea typeface="Meiryo UI"/>
                  </a:rPr>
                  <a:t>116</a:t>
                </a:r>
                <a:r>
                  <a:rPr lang="ja-JP" altLang="en-US" sz="646">
                    <a:solidFill>
                      <a:prstClr val="black"/>
                    </a:solidFill>
                    <a:latin typeface="Meiryo UI"/>
                    <a:ea typeface="Meiryo UI"/>
                  </a:rPr>
                  <a:t>億円（</a:t>
                </a:r>
                <a:r>
                  <a:rPr lang="en-US" altLang="ja-JP" sz="646">
                    <a:solidFill>
                      <a:prstClr val="black"/>
                    </a:solidFill>
                    <a:latin typeface="Meiryo UI"/>
                    <a:ea typeface="Meiryo UI"/>
                  </a:rPr>
                  <a:t>0.5</a:t>
                </a:r>
                <a:r>
                  <a:rPr lang="ja-JP" altLang="en-US" sz="646">
                    <a:solidFill>
                      <a:prstClr val="black"/>
                    </a:solidFill>
                    <a:latin typeface="Meiryo UI"/>
                    <a:ea typeface="Meiryo UI"/>
                  </a:rPr>
                  <a:t>）</a:t>
                </a:r>
              </a:p>
            </p:txBody>
          </p:sp>
          <p:sp>
            <p:nvSpPr>
              <p:cNvPr id="54" name="テキスト ボックス 53">
                <a:extLst>
                  <a:ext uri="{FF2B5EF4-FFF2-40B4-BE49-F238E27FC236}">
                    <a16:creationId xmlns:a16="http://schemas.microsoft.com/office/drawing/2014/main" id="{8F7D65FA-FCDE-4725-8867-8E3B19C45B93}"/>
                  </a:ext>
                </a:extLst>
              </p:cNvPr>
              <p:cNvSpPr txBox="1"/>
              <p:nvPr/>
            </p:nvSpPr>
            <p:spPr>
              <a:xfrm>
                <a:off x="2159428" y="1643395"/>
                <a:ext cx="864096" cy="287113"/>
              </a:xfrm>
              <a:prstGeom prst="rect">
                <a:avLst/>
              </a:prstGeom>
              <a:noFill/>
            </p:spPr>
            <p:txBody>
              <a:bodyPr wrap="square" rtlCol="0">
                <a:spAutoFit/>
              </a:bodyPr>
              <a:lstStyle/>
              <a:p>
                <a:pPr defTabSz="844083" fontAlgn="auto">
                  <a:spcBef>
                    <a:spcPts val="0"/>
                  </a:spcBef>
                  <a:spcAft>
                    <a:spcPts val="0"/>
                  </a:spcAft>
                  <a:defRPr/>
                </a:pPr>
                <a:r>
                  <a:rPr lang="ja-JP" altLang="en-US" sz="646">
                    <a:solidFill>
                      <a:prstClr val="black"/>
                    </a:solidFill>
                    <a:latin typeface="Meiryo UI"/>
                    <a:ea typeface="Meiryo UI"/>
                  </a:rPr>
                  <a:t>漁家民宿</a:t>
                </a:r>
                <a:endParaRPr lang="en-US" altLang="ja-JP" sz="646">
                  <a:solidFill>
                    <a:prstClr val="black"/>
                  </a:solidFill>
                  <a:latin typeface="Meiryo UI"/>
                  <a:ea typeface="Meiryo UI"/>
                </a:endParaRPr>
              </a:p>
              <a:p>
                <a:pPr defTabSz="844083" fontAlgn="auto">
                  <a:spcBef>
                    <a:spcPts val="0"/>
                  </a:spcBef>
                  <a:spcAft>
                    <a:spcPts val="0"/>
                  </a:spcAft>
                  <a:defRPr/>
                </a:pPr>
                <a:r>
                  <a:rPr lang="en-US" altLang="ja-JP" sz="646">
                    <a:solidFill>
                      <a:prstClr val="black"/>
                    </a:solidFill>
                    <a:latin typeface="Meiryo UI"/>
                    <a:ea typeface="Meiryo UI"/>
                  </a:rPr>
                  <a:t>60</a:t>
                </a:r>
                <a:r>
                  <a:rPr lang="ja-JP" altLang="en-US" sz="646">
                    <a:solidFill>
                      <a:prstClr val="black"/>
                    </a:solidFill>
                    <a:latin typeface="Meiryo UI"/>
                    <a:ea typeface="Meiryo UI"/>
                  </a:rPr>
                  <a:t>億円（</a:t>
                </a:r>
                <a:r>
                  <a:rPr lang="en-US" altLang="ja-JP" sz="646">
                    <a:solidFill>
                      <a:prstClr val="black"/>
                    </a:solidFill>
                    <a:latin typeface="Meiryo UI"/>
                    <a:ea typeface="Meiryo UI"/>
                  </a:rPr>
                  <a:t>0.2</a:t>
                </a:r>
                <a:r>
                  <a:rPr lang="ja-JP" altLang="en-US" sz="646">
                    <a:solidFill>
                      <a:prstClr val="black"/>
                    </a:solidFill>
                    <a:latin typeface="Meiryo UI"/>
                    <a:ea typeface="Meiryo UI"/>
                  </a:rPr>
                  <a:t>）</a:t>
                </a:r>
              </a:p>
            </p:txBody>
          </p:sp>
          <p:cxnSp>
            <p:nvCxnSpPr>
              <p:cNvPr id="30" name="直線コネクタ 29">
                <a:extLst>
                  <a:ext uri="{FF2B5EF4-FFF2-40B4-BE49-F238E27FC236}">
                    <a16:creationId xmlns:a16="http://schemas.microsoft.com/office/drawing/2014/main" id="{505B5134-9CA0-A443-3E3F-04B161821C2A}"/>
                  </a:ext>
                </a:extLst>
              </p:cNvPr>
              <p:cNvCxnSpPr>
                <a:cxnSpLocks/>
              </p:cNvCxnSpPr>
              <p:nvPr/>
            </p:nvCxnSpPr>
            <p:spPr>
              <a:xfrm flipV="1">
                <a:off x="488504" y="2199728"/>
                <a:ext cx="576064" cy="199515"/>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CC2AC47E-4BBF-36AF-C9AF-A2373BAA0E55}"/>
                  </a:ext>
                </a:extLst>
              </p:cNvPr>
              <p:cNvCxnSpPr>
                <a:cxnSpLocks/>
              </p:cNvCxnSpPr>
              <p:nvPr/>
            </p:nvCxnSpPr>
            <p:spPr>
              <a:xfrm>
                <a:off x="781443" y="2084026"/>
                <a:ext cx="319119" cy="2229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直線コネクタ 58">
                <a:extLst>
                  <a:ext uri="{FF2B5EF4-FFF2-40B4-BE49-F238E27FC236}">
                    <a16:creationId xmlns:a16="http://schemas.microsoft.com/office/drawing/2014/main" id="{5CC65B47-A843-87E8-5CA9-F7693544382F}"/>
                  </a:ext>
                </a:extLst>
              </p:cNvPr>
              <p:cNvCxnSpPr>
                <a:cxnSpLocks/>
              </p:cNvCxnSpPr>
              <p:nvPr/>
            </p:nvCxnSpPr>
            <p:spPr>
              <a:xfrm>
                <a:off x="772297" y="1879930"/>
                <a:ext cx="376296" cy="1665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直線コネクタ 64">
                <a:extLst>
                  <a:ext uri="{FF2B5EF4-FFF2-40B4-BE49-F238E27FC236}">
                    <a16:creationId xmlns:a16="http://schemas.microsoft.com/office/drawing/2014/main" id="{9043C076-28E8-DFA8-10F5-106531D1B00A}"/>
                  </a:ext>
                </a:extLst>
              </p:cNvPr>
              <p:cNvCxnSpPr>
                <a:cxnSpLocks/>
              </p:cNvCxnSpPr>
              <p:nvPr/>
            </p:nvCxnSpPr>
            <p:spPr>
              <a:xfrm>
                <a:off x="1493241" y="1842552"/>
                <a:ext cx="147391" cy="5814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直線コネクタ 77">
                <a:extLst>
                  <a:ext uri="{FF2B5EF4-FFF2-40B4-BE49-F238E27FC236}">
                    <a16:creationId xmlns:a16="http://schemas.microsoft.com/office/drawing/2014/main" id="{E5602C60-4DA4-741C-C3F0-9153C5EECAE0}"/>
                  </a:ext>
                </a:extLst>
              </p:cNvPr>
              <p:cNvCxnSpPr>
                <a:cxnSpLocks/>
              </p:cNvCxnSpPr>
              <p:nvPr/>
            </p:nvCxnSpPr>
            <p:spPr>
              <a:xfrm flipH="1">
                <a:off x="1693171" y="1784558"/>
                <a:ext cx="35769" cy="83847"/>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直線コネクタ 80">
                <a:extLst>
                  <a:ext uri="{FF2B5EF4-FFF2-40B4-BE49-F238E27FC236}">
                    <a16:creationId xmlns:a16="http://schemas.microsoft.com/office/drawing/2014/main" id="{FB9A9B2D-1324-C10C-E513-94ACB6BF1BA2}"/>
                  </a:ext>
                </a:extLst>
              </p:cNvPr>
              <p:cNvCxnSpPr>
                <a:cxnSpLocks/>
              </p:cNvCxnSpPr>
              <p:nvPr/>
            </p:nvCxnSpPr>
            <p:spPr>
              <a:xfrm flipH="1">
                <a:off x="1728940" y="1892993"/>
                <a:ext cx="511456" cy="9278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1" name="テキスト ボックス 50">
              <a:extLst>
                <a:ext uri="{FF2B5EF4-FFF2-40B4-BE49-F238E27FC236}">
                  <a16:creationId xmlns:a16="http://schemas.microsoft.com/office/drawing/2014/main" id="{878B5BA7-156C-4033-93B9-0864C36DF8EC}"/>
                </a:ext>
              </a:extLst>
            </p:cNvPr>
            <p:cNvSpPr txBox="1"/>
            <p:nvPr/>
          </p:nvSpPr>
          <p:spPr>
            <a:xfrm>
              <a:off x="1155922" y="1924942"/>
              <a:ext cx="864096" cy="385137"/>
            </a:xfrm>
            <a:prstGeom prst="rect">
              <a:avLst/>
            </a:prstGeom>
            <a:noFill/>
          </p:spPr>
          <p:txBody>
            <a:bodyPr wrap="square" rtlCol="0">
              <a:spAutoFit/>
            </a:bodyPr>
            <a:lstStyle/>
            <a:p>
              <a:pPr defTabSz="844083" fontAlgn="auto">
                <a:spcBef>
                  <a:spcPts val="0"/>
                </a:spcBef>
                <a:spcAft>
                  <a:spcPts val="0"/>
                </a:spcAft>
                <a:defRPr/>
              </a:pPr>
              <a:r>
                <a:rPr lang="ja-JP" altLang="en-US" sz="646">
                  <a:solidFill>
                    <a:prstClr val="black"/>
                  </a:solidFill>
                  <a:latin typeface="Meiryo UI"/>
                  <a:ea typeface="Meiryo UI"/>
                </a:rPr>
                <a:t>水産加工</a:t>
              </a:r>
              <a:endParaRPr lang="en-US" altLang="ja-JP" sz="646">
                <a:solidFill>
                  <a:prstClr val="black"/>
                </a:solidFill>
                <a:latin typeface="Meiryo UI"/>
                <a:ea typeface="Meiryo UI"/>
              </a:endParaRPr>
            </a:p>
            <a:p>
              <a:pPr defTabSz="844083" fontAlgn="auto">
                <a:spcBef>
                  <a:spcPts val="0"/>
                </a:spcBef>
                <a:spcAft>
                  <a:spcPts val="0"/>
                </a:spcAft>
                <a:defRPr/>
              </a:pPr>
              <a:r>
                <a:rPr lang="en-US" altLang="ja-JP" sz="646">
                  <a:solidFill>
                    <a:prstClr val="black"/>
                  </a:solidFill>
                  <a:latin typeface="Meiryo UI"/>
                  <a:ea typeface="Meiryo UI"/>
                </a:rPr>
                <a:t>1,818</a:t>
              </a:r>
              <a:r>
                <a:rPr lang="ja-JP" altLang="en-US" sz="646">
                  <a:solidFill>
                    <a:prstClr val="black"/>
                  </a:solidFill>
                  <a:latin typeface="Meiryo UI"/>
                  <a:ea typeface="Meiryo UI"/>
                </a:rPr>
                <a:t>億円</a:t>
              </a:r>
              <a:endParaRPr lang="en-US" altLang="ja-JP" sz="646">
                <a:solidFill>
                  <a:prstClr val="black"/>
                </a:solidFill>
                <a:latin typeface="Meiryo UI"/>
                <a:ea typeface="Meiryo UI"/>
              </a:endParaRPr>
            </a:p>
            <a:p>
              <a:pPr defTabSz="844083" fontAlgn="auto">
                <a:spcBef>
                  <a:spcPts val="0"/>
                </a:spcBef>
                <a:spcAft>
                  <a:spcPts val="0"/>
                </a:spcAft>
                <a:defRPr/>
              </a:pPr>
              <a:r>
                <a:rPr lang="ja-JP" altLang="en-US" sz="646">
                  <a:solidFill>
                    <a:prstClr val="black"/>
                  </a:solidFill>
                  <a:latin typeface="Meiryo UI"/>
                  <a:ea typeface="Meiryo UI"/>
                </a:rPr>
                <a:t>（</a:t>
              </a:r>
              <a:r>
                <a:rPr lang="en-US" altLang="ja-JP" sz="646">
                  <a:solidFill>
                    <a:prstClr val="black"/>
                  </a:solidFill>
                  <a:latin typeface="Meiryo UI"/>
                  <a:ea typeface="Meiryo UI"/>
                </a:rPr>
                <a:t>7.5</a:t>
              </a:r>
              <a:r>
                <a:rPr lang="ja-JP" altLang="en-US" sz="646">
                  <a:solidFill>
                    <a:prstClr val="black"/>
                  </a:solidFill>
                  <a:latin typeface="Meiryo UI"/>
                  <a:ea typeface="Meiryo UI"/>
                </a:rPr>
                <a:t>）</a:t>
              </a:r>
            </a:p>
          </p:txBody>
        </p:sp>
      </p:grpSp>
      <p:sp>
        <p:nvSpPr>
          <p:cNvPr id="70" name="四角形: 角を丸くする 69">
            <a:extLst>
              <a:ext uri="{FF2B5EF4-FFF2-40B4-BE49-F238E27FC236}">
                <a16:creationId xmlns:a16="http://schemas.microsoft.com/office/drawing/2014/main" id="{2420E19D-B8B0-4CE8-A561-605542E8D637}"/>
              </a:ext>
            </a:extLst>
          </p:cNvPr>
          <p:cNvSpPr/>
          <p:nvPr/>
        </p:nvSpPr>
        <p:spPr>
          <a:xfrm>
            <a:off x="62872" y="685745"/>
            <a:ext cx="9035841" cy="797213"/>
          </a:xfrm>
          <a:prstGeom prst="roundRect">
            <a:avLst>
              <a:gd name="adj" fmla="val 4694"/>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4406" tIns="42203" rIns="0" bIns="42203" rtlCol="0" anchor="ctr"/>
          <a:lstStyle/>
          <a:p>
            <a:pPr marL="165886" indent="-422041" defTabSz="422041" fontAlgn="auto">
              <a:lnSpc>
                <a:spcPts val="1569"/>
              </a:lnSpc>
              <a:spcBef>
                <a:spcPts val="0"/>
              </a:spcBef>
              <a:spcAft>
                <a:spcPts val="0"/>
              </a:spcAft>
              <a:defRPr/>
            </a:pPr>
            <a:r>
              <a:rPr lang="ja-JP" altLang="en-US" sz="1108" spc="-37" dirty="0">
                <a:solidFill>
                  <a:schemeClr val="tx1"/>
                </a:solidFill>
                <a:latin typeface="+mj-ea"/>
                <a:ea typeface="+mj-ea"/>
              </a:rPr>
              <a:t>○　令和４年度の６次産業化総合調査によれば、６次産業化に相当する農業・漁業生産関連事業の年間総販売金額のうち、</a:t>
            </a:r>
            <a:r>
              <a:rPr lang="ja-JP" altLang="en-US" sz="1108" b="1" spc="-37" dirty="0">
                <a:solidFill>
                  <a:schemeClr val="tx1"/>
                </a:solidFill>
                <a:latin typeface="+mj-ea"/>
                <a:ea typeface="+mj-ea"/>
              </a:rPr>
              <a:t>農業・漁業の加工・直売分野が約</a:t>
            </a:r>
            <a:r>
              <a:rPr lang="en-US" altLang="ja-JP" sz="1108" b="1" spc="-37" dirty="0">
                <a:solidFill>
                  <a:schemeClr val="tx1"/>
                </a:solidFill>
                <a:latin typeface="+mj-ea"/>
                <a:ea typeface="+mj-ea"/>
              </a:rPr>
              <a:t>96%</a:t>
            </a:r>
            <a:r>
              <a:rPr lang="ja-JP" altLang="en-US" sz="1108" b="1" spc="-37" dirty="0">
                <a:solidFill>
                  <a:schemeClr val="tx1"/>
                </a:solidFill>
                <a:latin typeface="+mj-ea"/>
                <a:ea typeface="+mj-ea"/>
              </a:rPr>
              <a:t>となっており、加工と直売が大半</a:t>
            </a:r>
            <a:r>
              <a:rPr lang="ja-JP" altLang="en-US" sz="1108" spc="-37" dirty="0">
                <a:solidFill>
                  <a:schemeClr val="tx1"/>
                </a:solidFill>
                <a:latin typeface="+mj-ea"/>
                <a:ea typeface="+mj-ea"/>
              </a:rPr>
              <a:t>を占めている。</a:t>
            </a:r>
            <a:endParaRPr lang="en-US" altLang="ja-JP" sz="1108" spc="-37" dirty="0">
              <a:solidFill>
                <a:schemeClr val="tx1"/>
              </a:solidFill>
              <a:latin typeface="+mj-ea"/>
              <a:ea typeface="+mj-ea"/>
            </a:endParaRPr>
          </a:p>
          <a:p>
            <a:pPr marL="165886" indent="-422041" defTabSz="422041">
              <a:lnSpc>
                <a:spcPts val="1569"/>
              </a:lnSpc>
              <a:defRPr/>
            </a:pPr>
            <a:r>
              <a:rPr kumimoji="0" lang="ja-JP" altLang="en-US" sz="1108" spc="-37" dirty="0">
                <a:solidFill>
                  <a:schemeClr val="tx1"/>
                </a:solidFill>
                <a:latin typeface="+mj-ea"/>
                <a:ea typeface="+mj-ea"/>
              </a:rPr>
              <a:t>○　</a:t>
            </a:r>
            <a:r>
              <a:rPr lang="ja-JP" altLang="en-US" sz="1108" spc="-37" dirty="0">
                <a:solidFill>
                  <a:schemeClr val="tx1"/>
                </a:solidFill>
                <a:latin typeface="+mj-ea"/>
                <a:ea typeface="+mj-ea"/>
              </a:rPr>
              <a:t>令和４年度の</a:t>
            </a:r>
            <a:r>
              <a:rPr lang="ja-JP" altLang="en-US" sz="1108" b="1" dirty="0">
                <a:solidFill>
                  <a:schemeClr val="tx1"/>
                </a:solidFill>
                <a:latin typeface="+mj-ea"/>
                <a:ea typeface="+mj-ea"/>
              </a:rPr>
              <a:t>６次産業化の加工・直売の市場規模は、約</a:t>
            </a:r>
            <a:r>
              <a:rPr lang="en-US" altLang="ja-JP" sz="1108" b="1" dirty="0">
                <a:solidFill>
                  <a:schemeClr val="tx1"/>
                </a:solidFill>
                <a:latin typeface="+mj-ea"/>
                <a:ea typeface="+mj-ea"/>
              </a:rPr>
              <a:t>2.3</a:t>
            </a:r>
            <a:r>
              <a:rPr lang="ja-JP" altLang="en-US" sz="1108" b="1" dirty="0">
                <a:solidFill>
                  <a:schemeClr val="tx1"/>
                </a:solidFill>
                <a:latin typeface="+mj-ea"/>
                <a:ea typeface="+mj-ea"/>
              </a:rPr>
              <a:t>兆円</a:t>
            </a:r>
            <a:r>
              <a:rPr lang="ja-JP" altLang="en-US" sz="1108" dirty="0">
                <a:solidFill>
                  <a:schemeClr val="tx1"/>
                </a:solidFill>
                <a:latin typeface="+mj-ea"/>
                <a:ea typeface="+mj-ea"/>
              </a:rPr>
              <a:t>となっている。</a:t>
            </a:r>
          </a:p>
        </p:txBody>
      </p:sp>
      <p:sp>
        <p:nvSpPr>
          <p:cNvPr id="58" name="テキスト ボックス 12">
            <a:extLst>
              <a:ext uri="{FF2B5EF4-FFF2-40B4-BE49-F238E27FC236}">
                <a16:creationId xmlns:a16="http://schemas.microsoft.com/office/drawing/2014/main" id="{0048C4E5-9C45-4CE7-A8AB-2A58535F844E}"/>
              </a:ext>
            </a:extLst>
          </p:cNvPr>
          <p:cNvSpPr txBox="1">
            <a:spLocks noChangeArrowheads="1"/>
          </p:cNvSpPr>
          <p:nvPr/>
        </p:nvSpPr>
        <p:spPr bwMode="auto">
          <a:xfrm>
            <a:off x="6251615" y="6360433"/>
            <a:ext cx="2201694" cy="161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9913" tIns="29956" rIns="59913" bIns="29956">
            <a:spAutoFit/>
          </a:bodyPr>
          <a:lstStyle>
            <a:lvl1pPr>
              <a:spcBef>
                <a:spcPct val="20000"/>
              </a:spcBef>
              <a:buFont typeface="Arial" charset="0"/>
              <a:buChar char="•"/>
              <a:defRPr kumimoji="1" sz="5600">
                <a:solidFill>
                  <a:schemeClr val="tx1"/>
                </a:solidFill>
                <a:latin typeface="Calibri" pitchFamily="34" charset="0"/>
                <a:ea typeface="ＭＳ Ｐゴシック" charset="-128"/>
              </a:defRPr>
            </a:lvl1pPr>
            <a:lvl2pPr marL="742950" indent="-285750">
              <a:spcBef>
                <a:spcPct val="20000"/>
              </a:spcBef>
              <a:buFont typeface="Arial" charset="0"/>
              <a:buChar char="–"/>
              <a:defRPr kumimoji="1" sz="4900">
                <a:solidFill>
                  <a:schemeClr val="tx1"/>
                </a:solidFill>
                <a:latin typeface="Calibri" pitchFamily="34" charset="0"/>
                <a:ea typeface="ＭＳ Ｐゴシック" charset="-128"/>
              </a:defRPr>
            </a:lvl2pPr>
            <a:lvl3pPr marL="1143000" indent="-228600">
              <a:spcBef>
                <a:spcPct val="20000"/>
              </a:spcBef>
              <a:buFont typeface="Arial" charset="0"/>
              <a:buChar char="•"/>
              <a:defRPr kumimoji="1" sz="4200">
                <a:solidFill>
                  <a:schemeClr val="tx1"/>
                </a:solidFill>
                <a:latin typeface="Calibri" pitchFamily="34" charset="0"/>
                <a:ea typeface="ＭＳ Ｐゴシック" charset="-128"/>
              </a:defRPr>
            </a:lvl3pPr>
            <a:lvl4pPr marL="1600200" indent="-228600">
              <a:spcBef>
                <a:spcPct val="20000"/>
              </a:spcBef>
              <a:buFont typeface="Arial" charset="0"/>
              <a:buChar char="–"/>
              <a:defRPr kumimoji="1" sz="3500">
                <a:solidFill>
                  <a:schemeClr val="tx1"/>
                </a:solidFill>
                <a:latin typeface="Calibri" pitchFamily="34" charset="0"/>
                <a:ea typeface="ＭＳ Ｐゴシック" charset="-128"/>
              </a:defRPr>
            </a:lvl4pPr>
            <a:lvl5pPr marL="2057400" indent="-228600">
              <a:spcBef>
                <a:spcPct val="20000"/>
              </a:spcBef>
              <a:buFont typeface="Arial" charset="0"/>
              <a:buChar char="»"/>
              <a:defRPr kumimoji="1" sz="35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35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35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35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3500">
                <a:solidFill>
                  <a:schemeClr val="tx1"/>
                </a:solidFill>
                <a:latin typeface="Calibri" pitchFamily="34" charset="0"/>
                <a:ea typeface="ＭＳ Ｐゴシック" charset="-128"/>
              </a:defRPr>
            </a:lvl9pPr>
          </a:lstStyle>
          <a:p>
            <a:pPr defTabSz="706113" fontAlgn="auto">
              <a:lnSpc>
                <a:spcPct val="85000"/>
              </a:lnSpc>
              <a:spcBef>
                <a:spcPct val="0"/>
              </a:spcBef>
              <a:spcAft>
                <a:spcPts val="0"/>
              </a:spcAft>
              <a:buNone/>
              <a:defRPr/>
            </a:pPr>
            <a:r>
              <a:rPr lang="ja-JP" altLang="en-US" sz="738">
                <a:solidFill>
                  <a:prstClr val="black"/>
                </a:solidFill>
                <a:latin typeface="メイリオ" panose="020B0604030504040204" pitchFamily="50" charset="-128"/>
                <a:ea typeface="メイリオ" panose="020B0604030504040204" pitchFamily="50" charset="-128"/>
              </a:rPr>
              <a:t>資料：農林水産省統計部「６次産業化総合調査」</a:t>
            </a:r>
            <a:endParaRPr lang="en-US" altLang="ja-JP" sz="738">
              <a:solidFill>
                <a:prstClr val="black"/>
              </a:solidFill>
              <a:latin typeface="メイリオ" panose="020B0604030504040204" pitchFamily="50" charset="-128"/>
              <a:ea typeface="メイリオ" panose="020B0604030504040204" pitchFamily="50" charset="-128"/>
            </a:endParaRPr>
          </a:p>
        </p:txBody>
      </p:sp>
      <p:sp>
        <p:nvSpPr>
          <p:cNvPr id="67" name="Text Box 6">
            <a:extLst>
              <a:ext uri="{FF2B5EF4-FFF2-40B4-BE49-F238E27FC236}">
                <a16:creationId xmlns:a16="http://schemas.microsoft.com/office/drawing/2014/main" id="{18F5F344-6B96-48FC-B791-37CF0523DFE2}"/>
              </a:ext>
            </a:extLst>
          </p:cNvPr>
          <p:cNvSpPr txBox="1">
            <a:spLocks noChangeArrowheads="1"/>
          </p:cNvSpPr>
          <p:nvPr/>
        </p:nvSpPr>
        <p:spPr bwMode="auto">
          <a:xfrm>
            <a:off x="6288291" y="1783605"/>
            <a:ext cx="3143057" cy="1086323"/>
          </a:xfrm>
          <a:prstGeom prst="rect">
            <a:avLst/>
          </a:prstGeom>
          <a:noFill/>
          <a:ln w="9525">
            <a:noFill/>
            <a:miter lim="800000"/>
            <a:headEnd/>
            <a:tailEnd/>
          </a:ln>
        </p:spPr>
        <p:txBody>
          <a:bodyPr wrap="square">
            <a:spAutoFit/>
          </a:bodyPr>
          <a:lstStyle/>
          <a:p>
            <a:pPr marL="80599" indent="-80599" defTabSz="844083" fontAlgn="auto">
              <a:spcBef>
                <a:spcPts val="0"/>
              </a:spcBef>
              <a:spcAft>
                <a:spcPts val="0"/>
              </a:spcAft>
              <a:defRPr/>
            </a:pPr>
            <a:r>
              <a:rPr lang="ja-JP" altLang="en-US" sz="1015">
                <a:latin typeface="Meiryo UI"/>
                <a:ea typeface="Meiryo UI"/>
              </a:rPr>
              <a:t>○　直売所は、全国で約</a:t>
            </a:r>
            <a:r>
              <a:rPr lang="en-US" altLang="ja-JP" sz="1015">
                <a:latin typeface="Meiryo UI"/>
                <a:ea typeface="Meiryo UI"/>
              </a:rPr>
              <a:t>22,400</a:t>
            </a:r>
            <a:r>
              <a:rPr lang="ja-JP" altLang="en-US" sz="1015">
                <a:latin typeface="Meiryo UI"/>
                <a:ea typeface="Meiryo UI"/>
              </a:rPr>
              <a:t>カ所、年間総</a:t>
            </a:r>
            <a:endParaRPr lang="en-US" altLang="ja-JP" sz="1015">
              <a:latin typeface="Meiryo UI"/>
              <a:ea typeface="Meiryo UI"/>
            </a:endParaRPr>
          </a:p>
          <a:p>
            <a:pPr marL="80599" indent="-80599" defTabSz="844083" fontAlgn="auto">
              <a:spcBef>
                <a:spcPts val="0"/>
              </a:spcBef>
              <a:spcAft>
                <a:spcPts val="0"/>
              </a:spcAft>
              <a:defRPr/>
            </a:pPr>
            <a:r>
              <a:rPr lang="ja-JP" altLang="en-US" sz="1015">
                <a:latin typeface="Meiryo UI"/>
                <a:ea typeface="Meiryo UI"/>
              </a:rPr>
              <a:t>　販売額は約</a:t>
            </a:r>
            <a:r>
              <a:rPr lang="en-US" altLang="ja-JP" sz="1015">
                <a:latin typeface="Meiryo UI"/>
                <a:ea typeface="Meiryo UI"/>
              </a:rPr>
              <a:t>1.1</a:t>
            </a:r>
            <a:r>
              <a:rPr lang="ja-JP" altLang="en-US" sz="1015">
                <a:latin typeface="Meiryo UI"/>
                <a:ea typeface="Meiryo UI"/>
              </a:rPr>
              <a:t>兆円。</a:t>
            </a:r>
            <a:endParaRPr lang="en-US" altLang="ja-JP" sz="1015">
              <a:latin typeface="Meiryo UI"/>
              <a:ea typeface="Meiryo UI"/>
            </a:endParaRPr>
          </a:p>
          <a:p>
            <a:pPr marL="80599" indent="-80599" defTabSz="844083" fontAlgn="auto">
              <a:spcBef>
                <a:spcPts val="0"/>
              </a:spcBef>
              <a:spcAft>
                <a:spcPts val="0"/>
              </a:spcAft>
              <a:defRPr/>
            </a:pPr>
            <a:endParaRPr lang="en-US" altLang="ja-JP" sz="369">
              <a:latin typeface="Meiryo UI"/>
              <a:ea typeface="Meiryo UI"/>
            </a:endParaRPr>
          </a:p>
          <a:p>
            <a:pPr marL="80599" indent="-80599" defTabSz="844083" fontAlgn="auto">
              <a:spcBef>
                <a:spcPts val="0"/>
              </a:spcBef>
              <a:spcAft>
                <a:spcPts val="0"/>
              </a:spcAft>
              <a:defRPr/>
            </a:pPr>
            <a:r>
              <a:rPr lang="ja-JP" altLang="en-US" sz="1015">
                <a:latin typeface="Meiryo UI"/>
                <a:ea typeface="Meiryo UI"/>
              </a:rPr>
              <a:t>○　運営主体別販売総額では、直売所全体の</a:t>
            </a:r>
            <a:endParaRPr lang="en-US" altLang="ja-JP" sz="1015">
              <a:latin typeface="Meiryo UI"/>
              <a:ea typeface="Meiryo UI"/>
            </a:endParaRPr>
          </a:p>
          <a:p>
            <a:pPr marL="80599" indent="-80599" defTabSz="844083" fontAlgn="auto">
              <a:spcBef>
                <a:spcPts val="0"/>
              </a:spcBef>
              <a:spcAft>
                <a:spcPts val="0"/>
              </a:spcAft>
              <a:defRPr/>
            </a:pPr>
            <a:r>
              <a:rPr lang="ja-JP" altLang="en-US" sz="1015">
                <a:latin typeface="Meiryo UI"/>
                <a:ea typeface="Meiryo UI"/>
              </a:rPr>
              <a:t>　</a:t>
            </a:r>
            <a:r>
              <a:rPr lang="en-US" altLang="ja-JP" sz="1015">
                <a:latin typeface="Meiryo UI"/>
                <a:ea typeface="Meiryo UI"/>
              </a:rPr>
              <a:t>55.7</a:t>
            </a:r>
            <a:r>
              <a:rPr lang="ja-JP" altLang="en-US" sz="1015">
                <a:latin typeface="Meiryo UI"/>
                <a:ea typeface="Meiryo UI"/>
              </a:rPr>
              <a:t>％を占める農業経営体の販売総額の割</a:t>
            </a:r>
            <a:endParaRPr lang="en-US" altLang="ja-JP" sz="1015">
              <a:latin typeface="Meiryo UI"/>
              <a:ea typeface="Meiryo UI"/>
            </a:endParaRPr>
          </a:p>
          <a:p>
            <a:pPr marL="80599" indent="-80599" defTabSz="844083" fontAlgn="auto">
              <a:spcBef>
                <a:spcPts val="0"/>
              </a:spcBef>
              <a:spcAft>
                <a:spcPts val="0"/>
              </a:spcAft>
              <a:defRPr/>
            </a:pPr>
            <a:r>
              <a:rPr lang="ja-JP" altLang="en-US" sz="1015">
                <a:latin typeface="Meiryo UI"/>
                <a:ea typeface="Meiryo UI"/>
              </a:rPr>
              <a:t>　合は</a:t>
            </a:r>
            <a:r>
              <a:rPr lang="en-US" altLang="ja-JP" sz="1015">
                <a:latin typeface="Meiryo UI"/>
                <a:ea typeface="Meiryo UI"/>
              </a:rPr>
              <a:t>18.5</a:t>
            </a:r>
            <a:r>
              <a:rPr lang="ja-JP" altLang="en-US" sz="1015">
                <a:latin typeface="Meiryo UI"/>
                <a:ea typeface="Meiryo UI"/>
              </a:rPr>
              <a:t>％に対し、全体の</a:t>
            </a:r>
            <a:r>
              <a:rPr lang="en-US" altLang="ja-JP" sz="1015">
                <a:latin typeface="Meiryo UI"/>
                <a:ea typeface="Meiryo UI"/>
              </a:rPr>
              <a:t>9.9</a:t>
            </a:r>
            <a:r>
              <a:rPr lang="ja-JP" altLang="en-US" sz="1015">
                <a:latin typeface="Meiryo UI"/>
                <a:ea typeface="Meiryo UI"/>
              </a:rPr>
              <a:t>％である農業</a:t>
            </a:r>
            <a:endParaRPr lang="en-US" altLang="ja-JP" sz="1015">
              <a:latin typeface="Meiryo UI"/>
              <a:ea typeface="Meiryo UI"/>
            </a:endParaRPr>
          </a:p>
          <a:p>
            <a:pPr marL="80599" indent="-80599" defTabSz="844083" fontAlgn="auto">
              <a:spcBef>
                <a:spcPts val="0"/>
              </a:spcBef>
              <a:spcAft>
                <a:spcPts val="0"/>
              </a:spcAft>
              <a:defRPr/>
            </a:pPr>
            <a:r>
              <a:rPr lang="ja-JP" altLang="en-US" sz="1015">
                <a:latin typeface="Meiryo UI"/>
                <a:ea typeface="Meiryo UI"/>
              </a:rPr>
              <a:t>　協同組合が</a:t>
            </a:r>
            <a:r>
              <a:rPr lang="en-US" altLang="ja-JP" sz="1015">
                <a:latin typeface="Meiryo UI"/>
                <a:ea typeface="Meiryo UI"/>
              </a:rPr>
              <a:t>35.3</a:t>
            </a:r>
            <a:r>
              <a:rPr lang="ja-JP" altLang="en-US" sz="1015">
                <a:latin typeface="Meiryo UI"/>
                <a:ea typeface="Meiryo UI"/>
              </a:rPr>
              <a:t>％。</a:t>
            </a:r>
            <a:endParaRPr lang="en-US" altLang="ja-JP" sz="1015">
              <a:latin typeface="Meiryo UI"/>
              <a:ea typeface="Meiryo UI"/>
            </a:endParaRPr>
          </a:p>
        </p:txBody>
      </p:sp>
      <p:sp>
        <p:nvSpPr>
          <p:cNvPr id="68" name="Text Box 6">
            <a:extLst>
              <a:ext uri="{FF2B5EF4-FFF2-40B4-BE49-F238E27FC236}">
                <a16:creationId xmlns:a16="http://schemas.microsoft.com/office/drawing/2014/main" id="{F3AD1307-0A60-412E-B5EC-016A16005ADB}"/>
              </a:ext>
            </a:extLst>
          </p:cNvPr>
          <p:cNvSpPr txBox="1">
            <a:spLocks noChangeArrowheads="1"/>
          </p:cNvSpPr>
          <p:nvPr/>
        </p:nvSpPr>
        <p:spPr bwMode="auto">
          <a:xfrm>
            <a:off x="6126951" y="4701388"/>
            <a:ext cx="2948925" cy="248530"/>
          </a:xfrm>
          <a:prstGeom prst="rect">
            <a:avLst/>
          </a:prstGeom>
          <a:noFill/>
          <a:ln w="9525">
            <a:noFill/>
            <a:miter lim="800000"/>
            <a:headEnd/>
            <a:tailEnd/>
          </a:ln>
        </p:spPr>
        <p:txBody>
          <a:bodyPr wrap="square">
            <a:spAutoFit/>
          </a:bodyPr>
          <a:lstStyle/>
          <a:p>
            <a:pPr algn="ctr" defTabSz="844083" fontAlgn="auto">
              <a:spcBef>
                <a:spcPct val="50000"/>
              </a:spcBef>
              <a:spcAft>
                <a:spcPts val="0"/>
              </a:spcAft>
              <a:defRPr/>
            </a:pPr>
            <a:r>
              <a:rPr lang="ja-JP" altLang="en-US" sz="1015">
                <a:solidFill>
                  <a:prstClr val="black"/>
                </a:solidFill>
                <a:latin typeface="Meiryo UI"/>
                <a:ea typeface="Meiryo UI"/>
              </a:rPr>
              <a:t>＜</a:t>
            </a:r>
            <a:r>
              <a:rPr lang="zh-TW" altLang="en-US" sz="1015">
                <a:solidFill>
                  <a:prstClr val="black"/>
                </a:solidFill>
                <a:latin typeface="Meiryo UI"/>
                <a:ea typeface="Meiryo UI"/>
              </a:rPr>
              <a:t>運営主体別販売総額（億円）</a:t>
            </a:r>
            <a:r>
              <a:rPr lang="ja-JP" altLang="en-US" sz="1015">
                <a:solidFill>
                  <a:prstClr val="black"/>
                </a:solidFill>
                <a:latin typeface="Meiryo UI"/>
                <a:ea typeface="Meiryo UI"/>
              </a:rPr>
              <a:t>＞</a:t>
            </a:r>
            <a:endParaRPr lang="en-US" altLang="ja-JP" sz="1015">
              <a:solidFill>
                <a:prstClr val="black"/>
              </a:solidFill>
              <a:latin typeface="Meiryo UI"/>
              <a:ea typeface="Meiryo UI"/>
            </a:endParaRPr>
          </a:p>
        </p:txBody>
      </p:sp>
      <p:sp>
        <p:nvSpPr>
          <p:cNvPr id="69" name="Text Box 6">
            <a:extLst>
              <a:ext uri="{FF2B5EF4-FFF2-40B4-BE49-F238E27FC236}">
                <a16:creationId xmlns:a16="http://schemas.microsoft.com/office/drawing/2014/main" id="{177453A8-8D82-4EE6-9260-A0C026C7566E}"/>
              </a:ext>
            </a:extLst>
          </p:cNvPr>
          <p:cNvSpPr txBox="1">
            <a:spLocks noChangeArrowheads="1"/>
          </p:cNvSpPr>
          <p:nvPr/>
        </p:nvSpPr>
        <p:spPr bwMode="auto">
          <a:xfrm>
            <a:off x="6100786" y="2969078"/>
            <a:ext cx="2948925" cy="248530"/>
          </a:xfrm>
          <a:prstGeom prst="rect">
            <a:avLst/>
          </a:prstGeom>
          <a:noFill/>
          <a:ln w="9525">
            <a:noFill/>
            <a:miter lim="800000"/>
            <a:headEnd/>
            <a:tailEnd/>
          </a:ln>
        </p:spPr>
        <p:txBody>
          <a:bodyPr wrap="square">
            <a:spAutoFit/>
          </a:bodyPr>
          <a:lstStyle/>
          <a:p>
            <a:pPr algn="ctr" defTabSz="844083" fontAlgn="auto">
              <a:spcBef>
                <a:spcPct val="50000"/>
              </a:spcBef>
              <a:spcAft>
                <a:spcPts val="0"/>
              </a:spcAft>
              <a:defRPr/>
            </a:pPr>
            <a:r>
              <a:rPr lang="ja-JP" altLang="en-US" sz="1015">
                <a:solidFill>
                  <a:prstClr val="black"/>
                </a:solidFill>
                <a:latin typeface="Meiryo UI"/>
                <a:ea typeface="Meiryo UI"/>
              </a:rPr>
              <a:t>＜運営主体別の農産物直売所数＞</a:t>
            </a:r>
            <a:endParaRPr lang="en-US" altLang="ja-JP" sz="1015">
              <a:solidFill>
                <a:prstClr val="black"/>
              </a:solidFill>
              <a:latin typeface="Meiryo UI"/>
              <a:ea typeface="Meiryo UI"/>
            </a:endParaRPr>
          </a:p>
        </p:txBody>
      </p:sp>
      <p:sp>
        <p:nvSpPr>
          <p:cNvPr id="49" name="タイトル 1">
            <a:extLst>
              <a:ext uri="{FF2B5EF4-FFF2-40B4-BE49-F238E27FC236}">
                <a16:creationId xmlns:a16="http://schemas.microsoft.com/office/drawing/2014/main" id="{B072C659-A401-49B7-AD54-A80A7467ECF5}"/>
              </a:ext>
            </a:extLst>
          </p:cNvPr>
          <p:cNvSpPr txBox="1">
            <a:spLocks/>
          </p:cNvSpPr>
          <p:nvPr/>
        </p:nvSpPr>
        <p:spPr>
          <a:xfrm>
            <a:off x="6548774" y="1478087"/>
            <a:ext cx="2161295" cy="265846"/>
          </a:xfrm>
          <a:prstGeom prst="rect">
            <a:avLst/>
          </a:prstGeom>
          <a:solidFill>
            <a:schemeClr val="bg1">
              <a:lumMod val="65000"/>
            </a:schemeClr>
          </a:solidFill>
          <a:ln>
            <a:noFill/>
          </a:ln>
        </p:spPr>
        <p:txBody>
          <a:bodyPr lIns="0" tIns="33231" rIns="0" bIns="0">
            <a:normAutofit/>
          </a:bodyPr>
          <a:lstStyle>
            <a:lvl1pPr algn="l" defTabSz="914400" rtl="0" eaLnBrk="1" latinLnBrk="0" hangingPunct="1">
              <a:spcBef>
                <a:spcPct val="0"/>
              </a:spcBef>
              <a:buNone/>
              <a:defRPr kumimoji="1" sz="2400" b="0" kern="1200">
                <a:solidFill>
                  <a:schemeClr val="tx1"/>
                </a:solidFill>
                <a:latin typeface="+mj-lt"/>
                <a:ea typeface="+mj-ea"/>
                <a:cs typeface="+mj-cs"/>
              </a:defRPr>
            </a:lvl1pPr>
          </a:lstStyle>
          <a:p>
            <a:pPr algn="ctr" defTabSz="844083" fontAlgn="auto">
              <a:spcAft>
                <a:spcPts val="0"/>
              </a:spcAft>
              <a:defRPr/>
            </a:pPr>
            <a:r>
              <a:rPr lang="en-US" altLang="ja-JP" sz="1292">
                <a:solidFill>
                  <a:prstClr val="white"/>
                </a:solidFill>
                <a:latin typeface="Meiryo UI"/>
                <a:ea typeface="Meiryo UI"/>
              </a:rPr>
              <a:t>(</a:t>
            </a:r>
            <a:r>
              <a:rPr lang="ja-JP" altLang="en-US" sz="1292">
                <a:solidFill>
                  <a:prstClr val="white"/>
                </a:solidFill>
                <a:latin typeface="Meiryo UI"/>
                <a:ea typeface="Meiryo UI"/>
              </a:rPr>
              <a:t>参考</a:t>
            </a:r>
            <a:r>
              <a:rPr lang="en-US" altLang="ja-JP" sz="1292">
                <a:solidFill>
                  <a:prstClr val="white"/>
                </a:solidFill>
                <a:latin typeface="Meiryo UI"/>
                <a:ea typeface="Meiryo UI"/>
              </a:rPr>
              <a:t>)</a:t>
            </a:r>
            <a:r>
              <a:rPr lang="ja-JP" altLang="en-US" sz="1292">
                <a:solidFill>
                  <a:prstClr val="white"/>
                </a:solidFill>
                <a:latin typeface="Meiryo UI"/>
                <a:ea typeface="Meiryo UI"/>
              </a:rPr>
              <a:t>農産物直売所の現状</a:t>
            </a:r>
          </a:p>
        </p:txBody>
      </p:sp>
      <p:sp>
        <p:nvSpPr>
          <p:cNvPr id="3" name="大かっこ 2">
            <a:extLst>
              <a:ext uri="{FF2B5EF4-FFF2-40B4-BE49-F238E27FC236}">
                <a16:creationId xmlns:a16="http://schemas.microsoft.com/office/drawing/2014/main" id="{85B79420-5A27-46FB-9B8C-865FBC739B3B}"/>
              </a:ext>
            </a:extLst>
          </p:cNvPr>
          <p:cNvSpPr/>
          <p:nvPr/>
        </p:nvSpPr>
        <p:spPr>
          <a:xfrm>
            <a:off x="6261885" y="1783605"/>
            <a:ext cx="2735073" cy="1039570"/>
          </a:xfrm>
          <a:prstGeom prst="bracketPair">
            <a:avLst>
              <a:gd name="adj" fmla="val 10772"/>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840615" fontAlgn="auto">
              <a:spcBef>
                <a:spcPts val="0"/>
              </a:spcBef>
              <a:spcAft>
                <a:spcPts val="0"/>
              </a:spcAft>
              <a:defRPr/>
            </a:pPr>
            <a:endParaRPr lang="ja-JP" altLang="en-US" sz="1662">
              <a:solidFill>
                <a:prstClr val="black"/>
              </a:solidFill>
              <a:latin typeface="Arial"/>
              <a:ea typeface="Meiryo UI"/>
            </a:endParaRPr>
          </a:p>
        </p:txBody>
      </p:sp>
      <p:sp>
        <p:nvSpPr>
          <p:cNvPr id="4" name="スライド番号プレースホルダー 3">
            <a:extLst>
              <a:ext uri="{FF2B5EF4-FFF2-40B4-BE49-F238E27FC236}">
                <a16:creationId xmlns:a16="http://schemas.microsoft.com/office/drawing/2014/main" id="{DF75D6B6-252A-4E10-BDB6-241F495747A8}"/>
              </a:ext>
            </a:extLst>
          </p:cNvPr>
          <p:cNvSpPr>
            <a:spLocks noGrp="1"/>
          </p:cNvSpPr>
          <p:nvPr>
            <p:ph type="sldNum" sz="quarter" idx="12"/>
          </p:nvPr>
        </p:nvSpPr>
        <p:spPr>
          <a:xfrm>
            <a:off x="7062486" y="6282269"/>
            <a:ext cx="2073428" cy="337038"/>
          </a:xfrm>
        </p:spPr>
        <p:txBody>
          <a:bodyPr/>
          <a:lstStyle/>
          <a:p>
            <a:fld id="{A98DD2BA-7463-4871-B0F9-551092CDA83E}" type="slidenum">
              <a:rPr lang="ja-JP" altLang="en-US" sz="1846">
                <a:latin typeface="游ゴシック" panose="020B0400000000000000" pitchFamily="50" charset="-128"/>
                <a:ea typeface="游ゴシック" panose="020B0400000000000000" pitchFamily="50" charset="-128"/>
              </a:rPr>
              <a:pPr/>
              <a:t>8</a:t>
            </a:fld>
            <a:endParaRPr lang="ja-JP" altLang="en-US" sz="1846">
              <a:latin typeface="游ゴシック" panose="020B0400000000000000" pitchFamily="50" charset="-128"/>
              <a:ea typeface="游ゴシック" panose="020B0400000000000000" pitchFamily="50" charset="-128"/>
            </a:endParaRPr>
          </a:p>
        </p:txBody>
      </p:sp>
      <p:grpSp>
        <p:nvGrpSpPr>
          <p:cNvPr id="112" name="グループ化 111">
            <a:extLst>
              <a:ext uri="{FF2B5EF4-FFF2-40B4-BE49-F238E27FC236}">
                <a16:creationId xmlns:a16="http://schemas.microsoft.com/office/drawing/2014/main" id="{83BC31B2-B4AE-71D7-D568-5F5EB6448AFF}"/>
              </a:ext>
            </a:extLst>
          </p:cNvPr>
          <p:cNvGrpSpPr/>
          <p:nvPr/>
        </p:nvGrpSpPr>
        <p:grpSpPr>
          <a:xfrm>
            <a:off x="6167254" y="3112777"/>
            <a:ext cx="2948926" cy="1743382"/>
            <a:chOff x="6876230" y="3200670"/>
            <a:chExt cx="3194670" cy="1888664"/>
          </a:xfrm>
        </p:grpSpPr>
        <p:graphicFrame>
          <p:nvGraphicFramePr>
            <p:cNvPr id="12" name="グラフ 11">
              <a:extLst>
                <a:ext uri="{FF2B5EF4-FFF2-40B4-BE49-F238E27FC236}">
                  <a16:creationId xmlns:a16="http://schemas.microsoft.com/office/drawing/2014/main" id="{0677B4EC-F93C-4F37-8845-9F45729D18F1}"/>
                </a:ext>
              </a:extLst>
            </p:cNvPr>
            <p:cNvGraphicFramePr>
              <a:graphicFrameLocks/>
            </p:cNvGraphicFramePr>
            <p:nvPr/>
          </p:nvGraphicFramePr>
          <p:xfrm>
            <a:off x="6876230" y="3200670"/>
            <a:ext cx="3194670" cy="1797299"/>
          </p:xfrm>
          <a:graphic>
            <a:graphicData uri="http://schemas.openxmlformats.org/drawingml/2006/chart">
              <c:chart xmlns:c="http://schemas.openxmlformats.org/drawingml/2006/chart" xmlns:r="http://schemas.openxmlformats.org/officeDocument/2006/relationships" r:id="rId6"/>
            </a:graphicData>
          </a:graphic>
        </p:graphicFrame>
        <p:sp>
          <p:nvSpPr>
            <p:cNvPr id="17" name="テキスト ボックス 16">
              <a:extLst>
                <a:ext uri="{FF2B5EF4-FFF2-40B4-BE49-F238E27FC236}">
                  <a16:creationId xmlns:a16="http://schemas.microsoft.com/office/drawing/2014/main" id="{2ED60D65-9360-D4C5-7D3F-7CCA98B97948}"/>
                </a:ext>
              </a:extLst>
            </p:cNvPr>
            <p:cNvSpPr txBox="1"/>
            <p:nvPr/>
          </p:nvSpPr>
          <p:spPr>
            <a:xfrm>
              <a:off x="7924858" y="3874346"/>
              <a:ext cx="1134060" cy="515558"/>
            </a:xfrm>
            <a:prstGeom prst="rect">
              <a:avLst/>
            </a:prstGeom>
            <a:noFill/>
          </p:spPr>
          <p:txBody>
            <a:bodyPr wrap="square" rtlCol="0">
              <a:spAutoFit/>
            </a:bodyPr>
            <a:lstStyle/>
            <a:p>
              <a:pPr algn="ctr" defTabSz="844083" fontAlgn="auto">
                <a:spcBef>
                  <a:spcPts val="0"/>
                </a:spcBef>
                <a:spcAft>
                  <a:spcPts val="0"/>
                </a:spcAft>
                <a:defRPr/>
              </a:pPr>
              <a:r>
                <a:rPr lang="ja-JP" altLang="en-US" sz="831">
                  <a:solidFill>
                    <a:prstClr val="black"/>
                  </a:solidFill>
                  <a:latin typeface="Meiryo UI"/>
                  <a:ea typeface="Meiryo UI"/>
                </a:rPr>
                <a:t>令和</a:t>
              </a:r>
              <a:r>
                <a:rPr lang="en-US" altLang="ja-JP" sz="831">
                  <a:solidFill>
                    <a:prstClr val="black"/>
                  </a:solidFill>
                  <a:latin typeface="Meiryo UI"/>
                  <a:ea typeface="Meiryo UI"/>
                </a:rPr>
                <a:t>4</a:t>
              </a:r>
              <a:r>
                <a:rPr lang="ja-JP" altLang="en-US" sz="831">
                  <a:solidFill>
                    <a:prstClr val="black"/>
                  </a:solidFill>
                  <a:latin typeface="Meiryo UI"/>
                  <a:ea typeface="Meiryo UI"/>
                </a:rPr>
                <a:t>年度</a:t>
              </a:r>
              <a:endParaRPr lang="en-US" altLang="ja-JP" sz="831">
                <a:solidFill>
                  <a:prstClr val="black"/>
                </a:solidFill>
                <a:latin typeface="Meiryo UI"/>
                <a:ea typeface="Meiryo UI"/>
              </a:endParaRPr>
            </a:p>
            <a:p>
              <a:pPr algn="ctr" defTabSz="844083" fontAlgn="auto">
                <a:spcBef>
                  <a:spcPts val="0"/>
                </a:spcBef>
                <a:spcAft>
                  <a:spcPts val="0"/>
                </a:spcAft>
                <a:defRPr/>
              </a:pPr>
              <a:r>
                <a:rPr lang="ja-JP" altLang="en-US" sz="831">
                  <a:solidFill>
                    <a:prstClr val="black"/>
                  </a:solidFill>
                  <a:latin typeface="Meiryo UI"/>
                  <a:ea typeface="Meiryo UI"/>
                </a:rPr>
                <a:t>農産物直売所</a:t>
              </a:r>
              <a:endParaRPr lang="en-US" altLang="ja-JP" sz="831">
                <a:solidFill>
                  <a:prstClr val="black"/>
                </a:solidFill>
                <a:latin typeface="Meiryo UI"/>
                <a:ea typeface="Meiryo UI"/>
              </a:endParaRPr>
            </a:p>
            <a:p>
              <a:pPr algn="ctr" defTabSz="844083" fontAlgn="auto">
                <a:spcBef>
                  <a:spcPts val="0"/>
                </a:spcBef>
                <a:spcAft>
                  <a:spcPts val="0"/>
                </a:spcAft>
                <a:defRPr/>
              </a:pPr>
              <a:r>
                <a:rPr lang="en-US" altLang="ja-JP" sz="831">
                  <a:solidFill>
                    <a:prstClr val="black"/>
                  </a:solidFill>
                  <a:latin typeface="Meiryo UI"/>
                  <a:ea typeface="Meiryo UI"/>
                </a:rPr>
                <a:t>22,380</a:t>
              </a:r>
              <a:r>
                <a:rPr lang="ja-JP" altLang="en-US" sz="831">
                  <a:solidFill>
                    <a:prstClr val="black"/>
                  </a:solidFill>
                  <a:latin typeface="Meiryo UI"/>
                  <a:ea typeface="Meiryo UI"/>
                </a:rPr>
                <a:t>施設</a:t>
              </a:r>
            </a:p>
          </p:txBody>
        </p:sp>
        <p:sp>
          <p:nvSpPr>
            <p:cNvPr id="18" name="テキスト ボックス 17">
              <a:extLst>
                <a:ext uri="{FF2B5EF4-FFF2-40B4-BE49-F238E27FC236}">
                  <a16:creationId xmlns:a16="http://schemas.microsoft.com/office/drawing/2014/main" id="{C8D813CA-9C4C-1D55-CB90-65D0FAE4B1F5}"/>
                </a:ext>
              </a:extLst>
            </p:cNvPr>
            <p:cNvSpPr txBox="1"/>
            <p:nvPr/>
          </p:nvSpPr>
          <p:spPr>
            <a:xfrm>
              <a:off x="8782457" y="3802477"/>
              <a:ext cx="666421" cy="423033"/>
            </a:xfrm>
            <a:prstGeom prst="rect">
              <a:avLst/>
            </a:prstGeom>
            <a:noFill/>
          </p:spPr>
          <p:txBody>
            <a:bodyPr wrap="square" rtlCol="0">
              <a:spAutoFit/>
            </a:bodyPr>
            <a:lstStyle/>
            <a:p>
              <a:pPr defTabSz="844083" fontAlgn="auto">
                <a:spcBef>
                  <a:spcPts val="0"/>
                </a:spcBef>
                <a:spcAft>
                  <a:spcPts val="0"/>
                </a:spcAft>
                <a:defRPr/>
              </a:pPr>
              <a:r>
                <a:rPr lang="ja-JP" altLang="en-US" sz="646">
                  <a:solidFill>
                    <a:prstClr val="black"/>
                  </a:solidFill>
                  <a:latin typeface="Meiryo UI"/>
                  <a:ea typeface="Meiryo UI"/>
                </a:rPr>
                <a:t>農業経営体</a:t>
              </a:r>
              <a:endParaRPr lang="en-US" altLang="ja-JP" sz="646">
                <a:solidFill>
                  <a:prstClr val="black"/>
                </a:solidFill>
                <a:latin typeface="Meiryo UI"/>
                <a:ea typeface="Meiryo UI"/>
              </a:endParaRPr>
            </a:p>
            <a:p>
              <a:pPr defTabSz="844083" fontAlgn="auto">
                <a:spcBef>
                  <a:spcPts val="0"/>
                </a:spcBef>
                <a:spcAft>
                  <a:spcPts val="0"/>
                </a:spcAft>
                <a:defRPr/>
              </a:pPr>
              <a:r>
                <a:rPr lang="en-US" altLang="ja-JP" sz="646">
                  <a:solidFill>
                    <a:prstClr val="black"/>
                  </a:solidFill>
                  <a:latin typeface="Meiryo UI"/>
                  <a:ea typeface="Meiryo UI"/>
                </a:rPr>
                <a:t>12,460</a:t>
              </a:r>
            </a:p>
            <a:p>
              <a:pPr defTabSz="844083" fontAlgn="auto">
                <a:spcBef>
                  <a:spcPts val="0"/>
                </a:spcBef>
                <a:spcAft>
                  <a:spcPts val="0"/>
                </a:spcAft>
                <a:defRPr/>
              </a:pPr>
              <a:r>
                <a:rPr lang="ja-JP" altLang="en-US" sz="646">
                  <a:solidFill>
                    <a:prstClr val="black"/>
                  </a:solidFill>
                  <a:latin typeface="Meiryo UI"/>
                  <a:ea typeface="Meiryo UI"/>
                </a:rPr>
                <a:t>（</a:t>
              </a:r>
              <a:r>
                <a:rPr lang="en-US" altLang="ja-JP" sz="646">
                  <a:solidFill>
                    <a:prstClr val="black"/>
                  </a:solidFill>
                  <a:latin typeface="Meiryo UI"/>
                  <a:ea typeface="Meiryo UI"/>
                </a:rPr>
                <a:t>55.7</a:t>
              </a:r>
              <a:r>
                <a:rPr lang="ja-JP" altLang="en-US" sz="646">
                  <a:solidFill>
                    <a:prstClr val="black"/>
                  </a:solidFill>
                  <a:latin typeface="Meiryo UI"/>
                  <a:ea typeface="Meiryo UI"/>
                </a:rPr>
                <a:t>）</a:t>
              </a:r>
            </a:p>
          </p:txBody>
        </p:sp>
        <p:sp>
          <p:nvSpPr>
            <p:cNvPr id="19" name="テキスト ボックス 18">
              <a:extLst>
                <a:ext uri="{FF2B5EF4-FFF2-40B4-BE49-F238E27FC236}">
                  <a16:creationId xmlns:a16="http://schemas.microsoft.com/office/drawing/2014/main" id="{85ADB702-ABA0-B950-3D27-6DD138E1B593}"/>
                </a:ext>
              </a:extLst>
            </p:cNvPr>
            <p:cNvSpPr txBox="1"/>
            <p:nvPr/>
          </p:nvSpPr>
          <p:spPr>
            <a:xfrm>
              <a:off x="7651526" y="4558633"/>
              <a:ext cx="728359" cy="530701"/>
            </a:xfrm>
            <a:prstGeom prst="rect">
              <a:avLst/>
            </a:prstGeom>
            <a:noFill/>
          </p:spPr>
          <p:txBody>
            <a:bodyPr wrap="square" rtlCol="0">
              <a:spAutoFit/>
            </a:bodyPr>
            <a:lstStyle/>
            <a:p>
              <a:pPr defTabSz="844083" fontAlgn="auto">
                <a:spcBef>
                  <a:spcPts val="0"/>
                </a:spcBef>
                <a:spcAft>
                  <a:spcPts val="0"/>
                </a:spcAft>
                <a:defRPr/>
              </a:pPr>
              <a:r>
                <a:rPr lang="ja-JP" altLang="en-US" sz="646">
                  <a:solidFill>
                    <a:prstClr val="black"/>
                  </a:solidFill>
                  <a:latin typeface="Meiryo UI"/>
                  <a:ea typeface="Meiryo UI"/>
                </a:rPr>
                <a:t>農業協同組合</a:t>
              </a:r>
              <a:endParaRPr lang="en-US" altLang="ja-JP" sz="646">
                <a:solidFill>
                  <a:prstClr val="black"/>
                </a:solidFill>
                <a:latin typeface="Meiryo UI"/>
                <a:ea typeface="Meiryo UI"/>
              </a:endParaRPr>
            </a:p>
            <a:p>
              <a:pPr defTabSz="844083" fontAlgn="auto">
                <a:spcBef>
                  <a:spcPts val="0"/>
                </a:spcBef>
                <a:spcAft>
                  <a:spcPts val="0"/>
                </a:spcAft>
                <a:defRPr/>
              </a:pPr>
              <a:r>
                <a:rPr lang="en-US" altLang="ja-JP" sz="646">
                  <a:solidFill>
                    <a:prstClr val="black"/>
                  </a:solidFill>
                  <a:latin typeface="Meiryo UI"/>
                  <a:ea typeface="Meiryo UI"/>
                </a:rPr>
                <a:t>2,220</a:t>
              </a:r>
            </a:p>
            <a:p>
              <a:pPr defTabSz="844083" fontAlgn="auto">
                <a:spcBef>
                  <a:spcPts val="0"/>
                </a:spcBef>
                <a:spcAft>
                  <a:spcPts val="0"/>
                </a:spcAft>
                <a:defRPr/>
              </a:pPr>
              <a:r>
                <a:rPr lang="ja-JP" altLang="en-US" sz="646">
                  <a:solidFill>
                    <a:prstClr val="black"/>
                  </a:solidFill>
                  <a:latin typeface="Meiryo UI"/>
                  <a:ea typeface="Meiryo UI"/>
                </a:rPr>
                <a:t>（</a:t>
              </a:r>
              <a:r>
                <a:rPr lang="en-US" altLang="ja-JP" sz="646">
                  <a:solidFill>
                    <a:prstClr val="black"/>
                  </a:solidFill>
                  <a:latin typeface="Meiryo UI"/>
                  <a:ea typeface="Meiryo UI"/>
                </a:rPr>
                <a:t>9.9</a:t>
              </a:r>
              <a:r>
                <a:rPr lang="ja-JP" altLang="en-US" sz="646">
                  <a:solidFill>
                    <a:prstClr val="black"/>
                  </a:solidFill>
                  <a:latin typeface="Meiryo UI"/>
                  <a:ea typeface="Meiryo UI"/>
                </a:rPr>
                <a:t>）</a:t>
              </a:r>
            </a:p>
          </p:txBody>
        </p:sp>
        <p:sp>
          <p:nvSpPr>
            <p:cNvPr id="23" name="テキスト ボックス 22">
              <a:extLst>
                <a:ext uri="{FF2B5EF4-FFF2-40B4-BE49-F238E27FC236}">
                  <a16:creationId xmlns:a16="http://schemas.microsoft.com/office/drawing/2014/main" id="{37AA9844-BD0A-816E-B610-ACCD49F346F2}"/>
                </a:ext>
              </a:extLst>
            </p:cNvPr>
            <p:cNvSpPr txBox="1"/>
            <p:nvPr/>
          </p:nvSpPr>
          <p:spPr>
            <a:xfrm>
              <a:off x="7663274" y="3704502"/>
              <a:ext cx="583620" cy="423033"/>
            </a:xfrm>
            <a:prstGeom prst="rect">
              <a:avLst/>
            </a:prstGeom>
            <a:noFill/>
          </p:spPr>
          <p:txBody>
            <a:bodyPr wrap="square" rtlCol="0">
              <a:spAutoFit/>
            </a:bodyPr>
            <a:lstStyle/>
            <a:p>
              <a:pPr defTabSz="844083" fontAlgn="auto">
                <a:spcBef>
                  <a:spcPts val="0"/>
                </a:spcBef>
                <a:spcAft>
                  <a:spcPts val="0"/>
                </a:spcAft>
                <a:defRPr/>
              </a:pPr>
              <a:r>
                <a:rPr lang="ja-JP" altLang="en-US" sz="646">
                  <a:solidFill>
                    <a:prstClr val="black"/>
                  </a:solidFill>
                  <a:latin typeface="Meiryo UI"/>
                  <a:ea typeface="Meiryo UI"/>
                </a:rPr>
                <a:t>その他</a:t>
              </a:r>
              <a:endParaRPr lang="en-US" altLang="ja-JP" sz="646">
                <a:solidFill>
                  <a:prstClr val="black"/>
                </a:solidFill>
                <a:latin typeface="Meiryo UI"/>
                <a:ea typeface="Meiryo UI"/>
              </a:endParaRPr>
            </a:p>
            <a:p>
              <a:pPr defTabSz="844083" fontAlgn="auto">
                <a:spcBef>
                  <a:spcPts val="0"/>
                </a:spcBef>
                <a:spcAft>
                  <a:spcPts val="0"/>
                </a:spcAft>
                <a:defRPr/>
              </a:pPr>
              <a:r>
                <a:rPr lang="en-US" altLang="ja-JP" sz="646">
                  <a:solidFill>
                    <a:prstClr val="black"/>
                  </a:solidFill>
                  <a:latin typeface="Meiryo UI"/>
                  <a:ea typeface="Meiryo UI"/>
                </a:rPr>
                <a:t>7,700</a:t>
              </a:r>
            </a:p>
            <a:p>
              <a:pPr defTabSz="844083" fontAlgn="auto">
                <a:spcBef>
                  <a:spcPts val="0"/>
                </a:spcBef>
                <a:spcAft>
                  <a:spcPts val="0"/>
                </a:spcAft>
                <a:defRPr/>
              </a:pPr>
              <a:r>
                <a:rPr lang="ja-JP" altLang="en-US" sz="646">
                  <a:solidFill>
                    <a:prstClr val="black"/>
                  </a:solidFill>
                  <a:latin typeface="Meiryo UI"/>
                  <a:ea typeface="Meiryo UI"/>
                </a:rPr>
                <a:t>（</a:t>
              </a:r>
              <a:r>
                <a:rPr lang="en-US" altLang="ja-JP" sz="646">
                  <a:solidFill>
                    <a:prstClr val="black"/>
                  </a:solidFill>
                  <a:latin typeface="Meiryo UI"/>
                  <a:ea typeface="Meiryo UI"/>
                </a:rPr>
                <a:t>34.4</a:t>
              </a:r>
              <a:r>
                <a:rPr lang="ja-JP" altLang="en-US" sz="646">
                  <a:solidFill>
                    <a:prstClr val="black"/>
                  </a:solidFill>
                  <a:latin typeface="Meiryo UI"/>
                  <a:ea typeface="Meiryo UI"/>
                </a:rPr>
                <a:t>）</a:t>
              </a:r>
            </a:p>
          </p:txBody>
        </p:sp>
      </p:grpSp>
      <p:sp>
        <p:nvSpPr>
          <p:cNvPr id="8" name="Text Box 6">
            <a:extLst>
              <a:ext uri="{FF2B5EF4-FFF2-40B4-BE49-F238E27FC236}">
                <a16:creationId xmlns:a16="http://schemas.microsoft.com/office/drawing/2014/main" id="{3F31B4D1-D115-2BA3-B8C0-86F3F542D924}"/>
              </a:ext>
            </a:extLst>
          </p:cNvPr>
          <p:cNvSpPr txBox="1">
            <a:spLocks noChangeArrowheads="1"/>
          </p:cNvSpPr>
          <p:nvPr/>
        </p:nvSpPr>
        <p:spPr bwMode="auto">
          <a:xfrm>
            <a:off x="7244195" y="2832066"/>
            <a:ext cx="1891719" cy="191719"/>
          </a:xfrm>
          <a:prstGeom prst="rect">
            <a:avLst/>
          </a:prstGeom>
          <a:noFill/>
          <a:ln w="9525">
            <a:noFill/>
            <a:miter lim="800000"/>
            <a:headEnd/>
            <a:tailEnd/>
          </a:ln>
        </p:spPr>
        <p:txBody>
          <a:bodyPr wrap="square">
            <a:spAutoFit/>
          </a:bodyPr>
          <a:lstStyle/>
          <a:p>
            <a:pPr algn="r" defTabSz="844083" fontAlgn="auto">
              <a:spcBef>
                <a:spcPct val="50000"/>
              </a:spcBef>
              <a:spcAft>
                <a:spcPts val="0"/>
              </a:spcAft>
              <a:defRPr/>
            </a:pPr>
            <a:r>
              <a:rPr lang="en-US" altLang="ja-JP" sz="646">
                <a:solidFill>
                  <a:prstClr val="black"/>
                </a:solidFill>
                <a:latin typeface="Meiryo UI"/>
                <a:ea typeface="Meiryo UI"/>
              </a:rPr>
              <a:t>※</a:t>
            </a:r>
            <a:r>
              <a:rPr lang="ja-JP" altLang="en-US" sz="646">
                <a:solidFill>
                  <a:prstClr val="black"/>
                </a:solidFill>
                <a:latin typeface="Meiryo UI"/>
                <a:ea typeface="Meiryo UI"/>
              </a:rPr>
              <a:t>四捨五入により計と内訳が一致しない場合がある</a:t>
            </a:r>
            <a:endParaRPr lang="en-US" altLang="ja-JP" sz="646">
              <a:solidFill>
                <a:prstClr val="black"/>
              </a:solidFill>
              <a:latin typeface="Meiryo UI"/>
              <a:ea typeface="Meiryo UI"/>
            </a:endParaRPr>
          </a:p>
        </p:txBody>
      </p:sp>
      <p:sp>
        <p:nvSpPr>
          <p:cNvPr id="92" name="テキスト ボックス 91">
            <a:extLst>
              <a:ext uri="{FF2B5EF4-FFF2-40B4-BE49-F238E27FC236}">
                <a16:creationId xmlns:a16="http://schemas.microsoft.com/office/drawing/2014/main" id="{85422980-F562-F1A7-B99C-22F11B2A05BA}"/>
              </a:ext>
            </a:extLst>
          </p:cNvPr>
          <p:cNvSpPr txBox="1"/>
          <p:nvPr/>
        </p:nvSpPr>
        <p:spPr>
          <a:xfrm>
            <a:off x="1212660" y="3036490"/>
            <a:ext cx="1046826" cy="475900"/>
          </a:xfrm>
          <a:prstGeom prst="rect">
            <a:avLst/>
          </a:prstGeom>
          <a:noFill/>
        </p:spPr>
        <p:txBody>
          <a:bodyPr wrap="square" rtlCol="0">
            <a:spAutoFit/>
          </a:bodyPr>
          <a:lstStyle/>
          <a:p>
            <a:pPr algn="ctr" defTabSz="844083" fontAlgn="auto">
              <a:spcBef>
                <a:spcPts val="0"/>
              </a:spcBef>
              <a:spcAft>
                <a:spcPts val="0"/>
              </a:spcAft>
              <a:defRPr/>
            </a:pPr>
            <a:r>
              <a:rPr lang="ja-JP" altLang="en-US" sz="831">
                <a:solidFill>
                  <a:prstClr val="black"/>
                </a:solidFill>
                <a:latin typeface="Meiryo UI"/>
                <a:ea typeface="Meiryo UI"/>
              </a:rPr>
              <a:t>令和</a:t>
            </a:r>
            <a:r>
              <a:rPr lang="en-US" altLang="ja-JP" sz="831">
                <a:solidFill>
                  <a:prstClr val="black"/>
                </a:solidFill>
                <a:latin typeface="Meiryo UI"/>
                <a:ea typeface="Meiryo UI"/>
              </a:rPr>
              <a:t>4</a:t>
            </a:r>
            <a:r>
              <a:rPr lang="ja-JP" altLang="en-US" sz="831">
                <a:solidFill>
                  <a:prstClr val="black"/>
                </a:solidFill>
                <a:latin typeface="Meiryo UI"/>
                <a:ea typeface="Meiryo UI"/>
              </a:rPr>
              <a:t>年度</a:t>
            </a:r>
            <a:endParaRPr lang="en-US" altLang="ja-JP" sz="831">
              <a:solidFill>
                <a:prstClr val="black"/>
              </a:solidFill>
              <a:latin typeface="Meiryo UI"/>
              <a:ea typeface="Meiryo UI"/>
            </a:endParaRPr>
          </a:p>
          <a:p>
            <a:pPr algn="ctr" defTabSz="844083" fontAlgn="auto">
              <a:spcBef>
                <a:spcPts val="0"/>
              </a:spcBef>
              <a:spcAft>
                <a:spcPts val="0"/>
              </a:spcAft>
              <a:defRPr/>
            </a:pPr>
            <a:r>
              <a:rPr lang="ja-JP" altLang="en-US" sz="831">
                <a:solidFill>
                  <a:prstClr val="black"/>
                </a:solidFill>
                <a:latin typeface="Meiryo UI"/>
                <a:ea typeface="Meiryo UI"/>
              </a:rPr>
              <a:t>年間総販売金額</a:t>
            </a:r>
            <a:endParaRPr lang="en-US" altLang="ja-JP" sz="831">
              <a:solidFill>
                <a:prstClr val="black"/>
              </a:solidFill>
              <a:latin typeface="Meiryo UI"/>
              <a:ea typeface="Meiryo UI"/>
            </a:endParaRPr>
          </a:p>
          <a:p>
            <a:pPr algn="ctr" defTabSz="844083" fontAlgn="auto">
              <a:spcBef>
                <a:spcPts val="0"/>
              </a:spcBef>
              <a:spcAft>
                <a:spcPts val="0"/>
              </a:spcAft>
              <a:defRPr/>
            </a:pPr>
            <a:r>
              <a:rPr lang="en-US" altLang="ja-JP" sz="831">
                <a:solidFill>
                  <a:prstClr val="black"/>
                </a:solidFill>
                <a:latin typeface="Meiryo UI"/>
                <a:ea typeface="Meiryo UI"/>
              </a:rPr>
              <a:t>2</a:t>
            </a:r>
            <a:r>
              <a:rPr lang="ja-JP" altLang="en-US" sz="831">
                <a:solidFill>
                  <a:prstClr val="black"/>
                </a:solidFill>
                <a:latin typeface="Meiryo UI"/>
                <a:ea typeface="Meiryo UI"/>
              </a:rPr>
              <a:t>兆</a:t>
            </a:r>
            <a:r>
              <a:rPr lang="en-US" altLang="ja-JP" sz="831">
                <a:solidFill>
                  <a:prstClr val="black"/>
                </a:solidFill>
                <a:latin typeface="Meiryo UI"/>
                <a:ea typeface="Meiryo UI"/>
              </a:rPr>
              <a:t>4,133</a:t>
            </a:r>
            <a:r>
              <a:rPr lang="ja-JP" altLang="en-US" sz="831">
                <a:solidFill>
                  <a:prstClr val="black"/>
                </a:solidFill>
                <a:latin typeface="Meiryo UI"/>
                <a:ea typeface="Meiryo UI"/>
              </a:rPr>
              <a:t>億円</a:t>
            </a:r>
            <a:endParaRPr lang="ja-JP" altLang="en-US" sz="646">
              <a:solidFill>
                <a:prstClr val="black"/>
              </a:solidFill>
              <a:latin typeface="Meiryo UI"/>
              <a:ea typeface="Meiryo UI"/>
            </a:endParaRPr>
          </a:p>
        </p:txBody>
      </p:sp>
      <p:sp>
        <p:nvSpPr>
          <p:cNvPr id="97" name="タイトル 1">
            <a:extLst>
              <a:ext uri="{FF2B5EF4-FFF2-40B4-BE49-F238E27FC236}">
                <a16:creationId xmlns:a16="http://schemas.microsoft.com/office/drawing/2014/main" id="{076D4A83-E7FA-503E-94CD-11A2D92670F2}"/>
              </a:ext>
            </a:extLst>
          </p:cNvPr>
          <p:cNvSpPr txBox="1">
            <a:spLocks/>
          </p:cNvSpPr>
          <p:nvPr/>
        </p:nvSpPr>
        <p:spPr>
          <a:xfrm>
            <a:off x="-147293" y="1604225"/>
            <a:ext cx="3566992" cy="241244"/>
          </a:xfrm>
          <a:prstGeom prst="rect">
            <a:avLst/>
          </a:prstGeom>
          <a:noFill/>
          <a:ln>
            <a:noFill/>
          </a:ln>
        </p:spPr>
        <p:txBody>
          <a:bodyPr lIns="0" tIns="33231" rIns="0" bIns="0">
            <a:normAutofit/>
          </a:bodyPr>
          <a:lstStyle>
            <a:lvl1pPr algn="l" defTabSz="914400" rtl="0" eaLnBrk="1" latinLnBrk="0" hangingPunct="1">
              <a:spcBef>
                <a:spcPct val="0"/>
              </a:spcBef>
              <a:buNone/>
              <a:defRPr kumimoji="1" sz="2400" b="0" kern="1200">
                <a:solidFill>
                  <a:schemeClr val="tx1"/>
                </a:solidFill>
                <a:latin typeface="+mj-lt"/>
                <a:ea typeface="+mj-ea"/>
                <a:cs typeface="+mj-cs"/>
              </a:defRPr>
            </a:lvl1pPr>
          </a:lstStyle>
          <a:p>
            <a:pPr algn="ctr" defTabSz="844083" fontAlgn="auto">
              <a:spcAft>
                <a:spcPts val="0"/>
              </a:spcAft>
              <a:defRPr/>
            </a:pPr>
            <a:r>
              <a:rPr lang="ja-JP" altLang="en-US" sz="1015">
                <a:latin typeface="Arial"/>
                <a:ea typeface="Meiryo UI"/>
              </a:rPr>
              <a:t>＜農業・漁業生産関連事業の年間総販売金額（全国）＞</a:t>
            </a:r>
          </a:p>
        </p:txBody>
      </p:sp>
      <p:grpSp>
        <p:nvGrpSpPr>
          <p:cNvPr id="106" name="グループ化 105">
            <a:extLst>
              <a:ext uri="{FF2B5EF4-FFF2-40B4-BE49-F238E27FC236}">
                <a16:creationId xmlns:a16="http://schemas.microsoft.com/office/drawing/2014/main" id="{B61E6B81-96A9-1273-38B6-3A32C7EAB35F}"/>
              </a:ext>
            </a:extLst>
          </p:cNvPr>
          <p:cNvGrpSpPr/>
          <p:nvPr/>
        </p:nvGrpSpPr>
        <p:grpSpPr>
          <a:xfrm>
            <a:off x="245693" y="4705152"/>
            <a:ext cx="5791180" cy="2004272"/>
            <a:chOff x="266168" y="4661813"/>
            <a:chExt cx="5589916" cy="2143205"/>
          </a:xfrm>
        </p:grpSpPr>
        <p:graphicFrame>
          <p:nvGraphicFramePr>
            <p:cNvPr id="100" name="グラフ 99">
              <a:extLst>
                <a:ext uri="{FF2B5EF4-FFF2-40B4-BE49-F238E27FC236}">
                  <a16:creationId xmlns:a16="http://schemas.microsoft.com/office/drawing/2014/main" id="{2C200694-48DC-F741-B80A-A7CC62D826BC}"/>
                </a:ext>
              </a:extLst>
            </p:cNvPr>
            <p:cNvGraphicFramePr/>
            <p:nvPr/>
          </p:nvGraphicFramePr>
          <p:xfrm>
            <a:off x="266168" y="4661813"/>
            <a:ext cx="5589916" cy="2143205"/>
          </p:xfrm>
          <a:graphic>
            <a:graphicData uri="http://schemas.openxmlformats.org/drawingml/2006/chart">
              <c:chart xmlns:c="http://schemas.openxmlformats.org/drawingml/2006/chart" xmlns:r="http://schemas.openxmlformats.org/officeDocument/2006/relationships" r:id="rId7"/>
            </a:graphicData>
          </a:graphic>
        </p:graphicFrame>
        <p:sp>
          <p:nvSpPr>
            <p:cNvPr id="101" name="テキスト ボックス 1">
              <a:extLst>
                <a:ext uri="{FF2B5EF4-FFF2-40B4-BE49-F238E27FC236}">
                  <a16:creationId xmlns:a16="http://schemas.microsoft.com/office/drawing/2014/main" id="{C961B67B-0797-F90D-CB98-7F7D8C8957EB}"/>
                </a:ext>
              </a:extLst>
            </p:cNvPr>
            <p:cNvSpPr txBox="1"/>
            <p:nvPr/>
          </p:nvSpPr>
          <p:spPr>
            <a:xfrm>
              <a:off x="3628509" y="4772014"/>
              <a:ext cx="674942" cy="288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738"/>
                <a:t>22,361</a:t>
              </a:r>
              <a:endParaRPr lang="ja-JP" altLang="en-US" sz="738"/>
            </a:p>
          </p:txBody>
        </p:sp>
        <p:sp>
          <p:nvSpPr>
            <p:cNvPr id="102" name="テキスト ボックス 1">
              <a:extLst>
                <a:ext uri="{FF2B5EF4-FFF2-40B4-BE49-F238E27FC236}">
                  <a16:creationId xmlns:a16="http://schemas.microsoft.com/office/drawing/2014/main" id="{C961B67B-0797-F90D-CB98-7F7D8C8957EB}"/>
                </a:ext>
              </a:extLst>
            </p:cNvPr>
            <p:cNvSpPr txBox="1"/>
            <p:nvPr/>
          </p:nvSpPr>
          <p:spPr>
            <a:xfrm>
              <a:off x="4050869" y="4779037"/>
              <a:ext cx="674942" cy="288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738"/>
                <a:t>22,118</a:t>
              </a:r>
              <a:endParaRPr lang="ja-JP" altLang="en-US" sz="738"/>
            </a:p>
          </p:txBody>
        </p:sp>
        <p:sp>
          <p:nvSpPr>
            <p:cNvPr id="103" name="テキスト ボックス 1">
              <a:extLst>
                <a:ext uri="{FF2B5EF4-FFF2-40B4-BE49-F238E27FC236}">
                  <a16:creationId xmlns:a16="http://schemas.microsoft.com/office/drawing/2014/main" id="{C961B67B-0797-F90D-CB98-7F7D8C8957EB}"/>
                </a:ext>
              </a:extLst>
            </p:cNvPr>
            <p:cNvSpPr txBox="1"/>
            <p:nvPr/>
          </p:nvSpPr>
          <p:spPr>
            <a:xfrm>
              <a:off x="4470708" y="4786902"/>
              <a:ext cx="674942" cy="288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738"/>
                <a:t>21,696</a:t>
              </a:r>
              <a:endParaRPr lang="ja-JP" altLang="en-US" sz="738"/>
            </a:p>
          </p:txBody>
        </p:sp>
        <p:sp>
          <p:nvSpPr>
            <p:cNvPr id="104" name="テキスト ボックス 1">
              <a:extLst>
                <a:ext uri="{FF2B5EF4-FFF2-40B4-BE49-F238E27FC236}">
                  <a16:creationId xmlns:a16="http://schemas.microsoft.com/office/drawing/2014/main" id="{C961B67B-0797-F90D-CB98-7F7D8C8957EB}"/>
                </a:ext>
              </a:extLst>
            </p:cNvPr>
            <p:cNvSpPr txBox="1"/>
            <p:nvPr/>
          </p:nvSpPr>
          <p:spPr>
            <a:xfrm>
              <a:off x="4890546" y="4779037"/>
              <a:ext cx="674942" cy="288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738"/>
                <a:t>22,022</a:t>
              </a:r>
              <a:endParaRPr lang="ja-JP" altLang="en-US" sz="738"/>
            </a:p>
          </p:txBody>
        </p:sp>
      </p:grpSp>
      <p:sp>
        <p:nvSpPr>
          <p:cNvPr id="107" name="テキスト ボックス 106">
            <a:extLst>
              <a:ext uri="{FF2B5EF4-FFF2-40B4-BE49-F238E27FC236}">
                <a16:creationId xmlns:a16="http://schemas.microsoft.com/office/drawing/2014/main" id="{5D66A53E-BA8A-95C1-EDEE-C0DEDF707081}"/>
              </a:ext>
            </a:extLst>
          </p:cNvPr>
          <p:cNvSpPr txBox="1"/>
          <p:nvPr/>
        </p:nvSpPr>
        <p:spPr>
          <a:xfrm>
            <a:off x="226641" y="4540186"/>
            <a:ext cx="470000" cy="205890"/>
          </a:xfrm>
          <a:prstGeom prst="rect">
            <a:avLst/>
          </a:prstGeom>
          <a:noFill/>
        </p:spPr>
        <p:txBody>
          <a:bodyPr wrap="none" rtlCol="0">
            <a:spAutoFit/>
          </a:bodyPr>
          <a:lstStyle/>
          <a:p>
            <a:r>
              <a:rPr lang="ja-JP" altLang="en-US" sz="738"/>
              <a:t>（億円）</a:t>
            </a:r>
          </a:p>
        </p:txBody>
      </p:sp>
      <p:sp>
        <p:nvSpPr>
          <p:cNvPr id="110" name="テキスト ボックス 109">
            <a:extLst>
              <a:ext uri="{FF2B5EF4-FFF2-40B4-BE49-F238E27FC236}">
                <a16:creationId xmlns:a16="http://schemas.microsoft.com/office/drawing/2014/main" id="{CAB9E0B4-8EEE-3E67-C7E1-039EEF3AAC79}"/>
              </a:ext>
            </a:extLst>
          </p:cNvPr>
          <p:cNvSpPr txBox="1"/>
          <p:nvPr/>
        </p:nvSpPr>
        <p:spPr>
          <a:xfrm>
            <a:off x="719971" y="4484535"/>
            <a:ext cx="4695092" cy="248530"/>
          </a:xfrm>
          <a:prstGeom prst="rect">
            <a:avLst/>
          </a:prstGeom>
          <a:noFill/>
        </p:spPr>
        <p:txBody>
          <a:bodyPr wrap="square">
            <a:spAutoFit/>
          </a:bodyPr>
          <a:lstStyle/>
          <a:p>
            <a:pPr algn="ctr" defTabSz="844083" fontAlgn="auto">
              <a:spcAft>
                <a:spcPts val="0"/>
              </a:spcAft>
              <a:defRPr/>
            </a:pPr>
            <a:r>
              <a:rPr lang="ja-JP" altLang="en-US" sz="1015" dirty="0">
                <a:latin typeface="Arial"/>
                <a:ea typeface="Meiryo UI"/>
                <a:cs typeface="+mj-cs"/>
              </a:rPr>
              <a:t>＜</a:t>
            </a:r>
            <a:r>
              <a:rPr lang="ja-JP" altLang="en-US" sz="1015">
                <a:latin typeface="Arial"/>
                <a:ea typeface="Meiryo UI"/>
                <a:cs typeface="+mj-cs"/>
              </a:rPr>
              <a:t>６次産業化（加工・直売分野）の市場規模の推移</a:t>
            </a:r>
            <a:r>
              <a:rPr lang="ja-JP" altLang="en-US" sz="1015" dirty="0">
                <a:latin typeface="Arial"/>
                <a:ea typeface="Meiryo UI"/>
                <a:cs typeface="+mj-cs"/>
              </a:rPr>
              <a:t>＞</a:t>
            </a:r>
          </a:p>
        </p:txBody>
      </p:sp>
      <p:sp>
        <p:nvSpPr>
          <p:cNvPr id="111" name="タイトル 1">
            <a:extLst>
              <a:ext uri="{FF2B5EF4-FFF2-40B4-BE49-F238E27FC236}">
                <a16:creationId xmlns:a16="http://schemas.microsoft.com/office/drawing/2014/main" id="{0F23E6D0-FBFD-E343-116B-F4775DF88097}"/>
              </a:ext>
            </a:extLst>
          </p:cNvPr>
          <p:cNvSpPr txBox="1">
            <a:spLocks/>
          </p:cNvSpPr>
          <p:nvPr/>
        </p:nvSpPr>
        <p:spPr>
          <a:xfrm>
            <a:off x="2797296" y="1592502"/>
            <a:ext cx="3566992" cy="241244"/>
          </a:xfrm>
          <a:prstGeom prst="rect">
            <a:avLst/>
          </a:prstGeom>
          <a:noFill/>
          <a:ln>
            <a:noFill/>
          </a:ln>
        </p:spPr>
        <p:txBody>
          <a:bodyPr lIns="0" tIns="33231" rIns="0" bIns="0">
            <a:normAutofit/>
          </a:bodyPr>
          <a:lstStyle>
            <a:lvl1pPr algn="l" defTabSz="914400" rtl="0" eaLnBrk="1" latinLnBrk="0" hangingPunct="1">
              <a:spcBef>
                <a:spcPct val="0"/>
              </a:spcBef>
              <a:buNone/>
              <a:defRPr kumimoji="1" sz="2400" b="0" kern="1200">
                <a:solidFill>
                  <a:schemeClr val="tx1"/>
                </a:solidFill>
                <a:latin typeface="+mj-lt"/>
                <a:ea typeface="+mj-ea"/>
                <a:cs typeface="+mj-cs"/>
              </a:defRPr>
            </a:lvl1pPr>
          </a:lstStyle>
          <a:p>
            <a:pPr algn="ctr" rtl="0">
              <a:defRPr sz="1100" b="0" i="0" u="none" strike="noStrike" kern="1200" spc="0" baseline="0">
                <a:solidFill>
                  <a:prstClr val="black"/>
                </a:solidFill>
                <a:latin typeface="+mn-lt"/>
                <a:ea typeface="+mn-ea"/>
                <a:cs typeface="+mn-cs"/>
              </a:defRPr>
            </a:pPr>
            <a:r>
              <a:rPr lang="ja-JP" altLang="en-US" sz="1015"/>
              <a:t>＜総合化事業計画の認定件数の推移＞</a:t>
            </a:r>
            <a:endParaRPr lang="en-US" altLang="ja-JP" sz="1015"/>
          </a:p>
        </p:txBody>
      </p:sp>
      <p:sp>
        <p:nvSpPr>
          <p:cNvPr id="114" name="四角形: 角を丸くする 113">
            <a:extLst>
              <a:ext uri="{FF2B5EF4-FFF2-40B4-BE49-F238E27FC236}">
                <a16:creationId xmlns:a16="http://schemas.microsoft.com/office/drawing/2014/main" id="{C71B8F0D-430D-02ED-0868-42464EA402F4}"/>
              </a:ext>
            </a:extLst>
          </p:cNvPr>
          <p:cNvSpPr/>
          <p:nvPr/>
        </p:nvSpPr>
        <p:spPr>
          <a:xfrm>
            <a:off x="54626" y="1525744"/>
            <a:ext cx="3187996" cy="2919220"/>
          </a:xfrm>
          <a:prstGeom prst="roundRect">
            <a:avLst>
              <a:gd name="adj" fmla="val 4328"/>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0615" fontAlgn="auto">
              <a:spcBef>
                <a:spcPts val="0"/>
              </a:spcBef>
              <a:spcAft>
                <a:spcPts val="0"/>
              </a:spcAft>
              <a:defRPr/>
            </a:pPr>
            <a:endParaRPr lang="ja-JP" altLang="en-US" sz="1662">
              <a:solidFill>
                <a:prstClr val="white"/>
              </a:solidFill>
              <a:latin typeface="Arial"/>
              <a:ea typeface="Meiryo UI"/>
            </a:endParaRPr>
          </a:p>
        </p:txBody>
      </p:sp>
      <p:sp>
        <p:nvSpPr>
          <p:cNvPr id="115" name="四角形: 角を丸くする 114">
            <a:extLst>
              <a:ext uri="{FF2B5EF4-FFF2-40B4-BE49-F238E27FC236}">
                <a16:creationId xmlns:a16="http://schemas.microsoft.com/office/drawing/2014/main" id="{43BB9F1E-E95D-29B9-B23C-AF96B1A4A146}"/>
              </a:ext>
            </a:extLst>
          </p:cNvPr>
          <p:cNvSpPr/>
          <p:nvPr/>
        </p:nvSpPr>
        <p:spPr>
          <a:xfrm>
            <a:off x="3286504" y="1532877"/>
            <a:ext cx="2767904" cy="2919220"/>
          </a:xfrm>
          <a:prstGeom prst="roundRect">
            <a:avLst>
              <a:gd name="adj" fmla="val 4328"/>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0615" fontAlgn="auto">
              <a:spcBef>
                <a:spcPts val="0"/>
              </a:spcBef>
              <a:spcAft>
                <a:spcPts val="0"/>
              </a:spcAft>
              <a:defRPr/>
            </a:pPr>
            <a:endParaRPr lang="ja-JP" altLang="en-US" sz="1662">
              <a:solidFill>
                <a:prstClr val="white"/>
              </a:solidFill>
              <a:latin typeface="Arial"/>
              <a:ea typeface="Meiryo UI"/>
            </a:endParaRPr>
          </a:p>
        </p:txBody>
      </p:sp>
      <p:sp>
        <p:nvSpPr>
          <p:cNvPr id="116" name="四角形: 角を丸くする 115">
            <a:extLst>
              <a:ext uri="{FF2B5EF4-FFF2-40B4-BE49-F238E27FC236}">
                <a16:creationId xmlns:a16="http://schemas.microsoft.com/office/drawing/2014/main" id="{5B938417-E246-9ED0-436A-BFDDE90F4766}"/>
              </a:ext>
            </a:extLst>
          </p:cNvPr>
          <p:cNvSpPr/>
          <p:nvPr/>
        </p:nvSpPr>
        <p:spPr>
          <a:xfrm>
            <a:off x="62871" y="4484535"/>
            <a:ext cx="6009293" cy="2069679"/>
          </a:xfrm>
          <a:prstGeom prst="roundRect">
            <a:avLst>
              <a:gd name="adj" fmla="val 4328"/>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0615" fontAlgn="auto">
              <a:spcBef>
                <a:spcPts val="0"/>
              </a:spcBef>
              <a:spcAft>
                <a:spcPts val="0"/>
              </a:spcAft>
              <a:defRPr/>
            </a:pPr>
            <a:endParaRPr lang="ja-JP" altLang="en-US" sz="1662">
              <a:solidFill>
                <a:prstClr val="white"/>
              </a:solidFill>
              <a:latin typeface="Arial"/>
              <a:ea typeface="Meiryo UI"/>
            </a:endParaRPr>
          </a:p>
        </p:txBody>
      </p:sp>
      <p:sp>
        <p:nvSpPr>
          <p:cNvPr id="5" name="テキスト ボックス 1">
            <a:extLst>
              <a:ext uri="{FF2B5EF4-FFF2-40B4-BE49-F238E27FC236}">
                <a16:creationId xmlns:a16="http://schemas.microsoft.com/office/drawing/2014/main" id="{0B655432-991B-97C0-98EA-F70C6FEAD557}"/>
              </a:ext>
            </a:extLst>
          </p:cNvPr>
          <p:cNvSpPr txBox="1"/>
          <p:nvPr/>
        </p:nvSpPr>
        <p:spPr>
          <a:xfrm>
            <a:off x="5458255" y="4768215"/>
            <a:ext cx="699243" cy="269331"/>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738"/>
              <a:t>23,199</a:t>
            </a:r>
            <a:endParaRPr lang="ja-JP" altLang="en-US" sz="738"/>
          </a:p>
        </p:txBody>
      </p:sp>
    </p:spTree>
    <p:extLst>
      <p:ext uri="{BB962C8B-B14F-4D97-AF65-F5344CB8AC3E}">
        <p14:creationId xmlns:p14="http://schemas.microsoft.com/office/powerpoint/2010/main" val="28780750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9C74E7BD-3550-4423-9742-1C7718D72A38}"/>
              </a:ext>
            </a:extLst>
          </p:cNvPr>
          <p:cNvSpPr txBox="1"/>
          <p:nvPr/>
        </p:nvSpPr>
        <p:spPr>
          <a:xfrm>
            <a:off x="0" y="263770"/>
            <a:ext cx="7812360" cy="461665"/>
          </a:xfrm>
          <a:prstGeom prst="rect">
            <a:avLst/>
          </a:prstGeom>
          <a:noFill/>
        </p:spPr>
        <p:txBody>
          <a:bodyPr wrap="square" rtlCol="0">
            <a:spAutoFit/>
          </a:bodyPr>
          <a:lstStyle/>
          <a:p>
            <a:pPr defTabSz="844083" fontAlgn="auto">
              <a:spcBef>
                <a:spcPts val="0"/>
              </a:spcBef>
              <a:spcAft>
                <a:spcPts val="0"/>
              </a:spcAft>
              <a:defRPr/>
            </a:pPr>
            <a:r>
              <a:rPr lang="ja-JP" altLang="en-US" sz="2400" b="1" dirty="0">
                <a:solidFill>
                  <a:prstClr val="black"/>
                </a:solidFill>
                <a:latin typeface="Meiryo UI"/>
                <a:ea typeface="Meiryo UI"/>
              </a:rPr>
              <a:t>　農山漁村発イノベーションによる雇用・所得の創出</a:t>
            </a:r>
          </a:p>
        </p:txBody>
      </p:sp>
      <p:sp>
        <p:nvSpPr>
          <p:cNvPr id="6" name="四角形: 角を丸くする 5">
            <a:extLst>
              <a:ext uri="{FF2B5EF4-FFF2-40B4-BE49-F238E27FC236}">
                <a16:creationId xmlns:a16="http://schemas.microsoft.com/office/drawing/2014/main" id="{5F7F0F73-F927-4A87-A0D8-171C4341236B}"/>
              </a:ext>
            </a:extLst>
          </p:cNvPr>
          <p:cNvSpPr/>
          <p:nvPr/>
        </p:nvSpPr>
        <p:spPr>
          <a:xfrm>
            <a:off x="19385" y="945614"/>
            <a:ext cx="9105231" cy="654520"/>
          </a:xfrm>
          <a:prstGeom prst="roundRect">
            <a:avLst/>
          </a:prstGeom>
          <a:ln w="28575">
            <a:solidFill>
              <a:srgbClr val="76923C"/>
            </a:solidFill>
          </a:ln>
        </p:spPr>
        <p:style>
          <a:lnRef idx="2">
            <a:schemeClr val="accent6"/>
          </a:lnRef>
          <a:fillRef idx="1">
            <a:schemeClr val="lt1"/>
          </a:fillRef>
          <a:effectRef idx="0">
            <a:schemeClr val="accent6"/>
          </a:effectRef>
          <a:fontRef idx="minor">
            <a:schemeClr val="dk1"/>
          </a:fontRef>
        </p:style>
        <p:txBody>
          <a:bodyPr rtlCol="0" anchor="ctr"/>
          <a:lstStyle/>
          <a:p>
            <a:pPr defTabSz="844083" fontAlgn="auto">
              <a:spcBef>
                <a:spcPts val="0"/>
              </a:spcBef>
              <a:spcAft>
                <a:spcPts val="0"/>
              </a:spcAft>
              <a:defRPr/>
            </a:pPr>
            <a:r>
              <a:rPr lang="ja-JP" altLang="en-US" sz="1108" b="1" dirty="0">
                <a:solidFill>
                  <a:prstClr val="black"/>
                </a:solidFill>
                <a:latin typeface="Meiryo UI"/>
                <a:ea typeface="Meiryo UI"/>
              </a:rPr>
              <a:t>＜対策のポイント＞</a:t>
            </a:r>
            <a:endParaRPr lang="en-US" altLang="ja-JP" sz="1108" b="1" dirty="0">
              <a:solidFill>
                <a:prstClr val="black"/>
              </a:solidFill>
              <a:latin typeface="Meiryo UI"/>
              <a:ea typeface="Meiryo UI"/>
            </a:endParaRPr>
          </a:p>
          <a:p>
            <a:pPr indent="116311" defTabSz="844083" fontAlgn="auto">
              <a:spcBef>
                <a:spcPts val="0"/>
              </a:spcBef>
              <a:spcAft>
                <a:spcPts val="0"/>
              </a:spcAft>
              <a:defRPr/>
            </a:pPr>
            <a:r>
              <a:rPr lang="ja-JP" altLang="en-US" sz="1108" dirty="0">
                <a:solidFill>
                  <a:prstClr val="black"/>
                </a:solidFill>
                <a:latin typeface="Meiryo UI"/>
                <a:ea typeface="Meiryo UI"/>
              </a:rPr>
              <a:t>従来の６次産業化を発展させて、地域の文化・歴史や森林、景観など農林水産物以外の</a:t>
            </a:r>
            <a:r>
              <a:rPr lang="ja-JP" altLang="en-US" sz="1108" b="1" dirty="0">
                <a:solidFill>
                  <a:prstClr val="black"/>
                </a:solidFill>
                <a:latin typeface="Meiryo UI"/>
                <a:ea typeface="Meiryo UI"/>
              </a:rPr>
              <a:t>多様な地域資源も活用</a:t>
            </a:r>
            <a:r>
              <a:rPr lang="ja-JP" altLang="en-US" sz="1108" dirty="0">
                <a:solidFill>
                  <a:prstClr val="black"/>
                </a:solidFill>
                <a:latin typeface="Meiryo UI"/>
                <a:ea typeface="Meiryo UI"/>
              </a:rPr>
              <a:t>し、農林漁業者はもちろん、地元の企業なども含めた</a:t>
            </a:r>
            <a:r>
              <a:rPr lang="ja-JP" altLang="en-US" sz="1108" b="1" dirty="0">
                <a:solidFill>
                  <a:prstClr val="black"/>
                </a:solidFill>
                <a:latin typeface="Meiryo UI"/>
                <a:ea typeface="Meiryo UI"/>
              </a:rPr>
              <a:t>多様な主体の参画によって付加価値の創出を図る「農山漁村発イノベーション」</a:t>
            </a:r>
            <a:r>
              <a:rPr lang="ja-JP" altLang="en-US" sz="1108" dirty="0">
                <a:solidFill>
                  <a:prstClr val="black"/>
                </a:solidFill>
                <a:latin typeface="Meiryo UI"/>
                <a:ea typeface="Meiryo UI"/>
              </a:rPr>
              <a:t>により、</a:t>
            </a:r>
            <a:r>
              <a:rPr lang="ja-JP" altLang="en-US" sz="1108" b="1" dirty="0">
                <a:solidFill>
                  <a:prstClr val="black"/>
                </a:solidFill>
                <a:latin typeface="Meiryo UI"/>
                <a:ea typeface="Meiryo UI"/>
              </a:rPr>
              <a:t>農山漁村における雇用・所得を創出</a:t>
            </a:r>
            <a:r>
              <a:rPr lang="ja-JP" altLang="en-US" sz="1108" dirty="0">
                <a:solidFill>
                  <a:prstClr val="black"/>
                </a:solidFill>
                <a:latin typeface="Meiryo UI"/>
                <a:ea typeface="Meiryo UI"/>
              </a:rPr>
              <a:t>します。</a:t>
            </a:r>
            <a:endParaRPr lang="en-US" altLang="ja-JP" sz="1108" dirty="0">
              <a:solidFill>
                <a:prstClr val="black"/>
              </a:solidFill>
              <a:latin typeface="Meiryo UI"/>
              <a:ea typeface="Meiryo UI"/>
            </a:endParaRPr>
          </a:p>
        </p:txBody>
      </p:sp>
      <p:graphicFrame>
        <p:nvGraphicFramePr>
          <p:cNvPr id="7" name="表 7">
            <a:extLst>
              <a:ext uri="{FF2B5EF4-FFF2-40B4-BE49-F238E27FC236}">
                <a16:creationId xmlns:a16="http://schemas.microsoft.com/office/drawing/2014/main" id="{6DDD6272-F465-440F-9D5F-E4DBD77DCAC2}"/>
              </a:ext>
            </a:extLst>
          </p:cNvPr>
          <p:cNvGraphicFramePr>
            <a:graphicFrameLocks noGrp="1"/>
          </p:cNvGraphicFramePr>
          <p:nvPr/>
        </p:nvGraphicFramePr>
        <p:xfrm>
          <a:off x="0" y="1652722"/>
          <a:ext cx="9144000" cy="253218"/>
        </p:xfrm>
        <a:graphic>
          <a:graphicData uri="http://schemas.openxmlformats.org/drawingml/2006/table">
            <a:tbl>
              <a:tblPr firstRow="1" bandRow="1">
                <a:tableStyleId>{5C22544A-7EE6-4342-B048-85BDC9FD1C3A}</a:tableStyleId>
              </a:tblPr>
              <a:tblGrid>
                <a:gridCol w="9144000">
                  <a:extLst>
                    <a:ext uri="{9D8B030D-6E8A-4147-A177-3AD203B41FA5}">
                      <a16:colId xmlns:a16="http://schemas.microsoft.com/office/drawing/2014/main" val="1995409953"/>
                    </a:ext>
                  </a:extLst>
                </a:gridCol>
              </a:tblGrid>
              <a:tr h="253218">
                <a:tc>
                  <a:txBody>
                    <a:bodyPr/>
                    <a:lstStyle/>
                    <a:p>
                      <a:pPr algn="ctr"/>
                      <a:r>
                        <a:rPr kumimoji="1" lang="ja-JP" altLang="en-US" sz="1100" spc="300" baseline="0">
                          <a:solidFill>
                            <a:schemeClr val="tx1"/>
                          </a:solidFill>
                        </a:rPr>
                        <a:t>＜事業の全体像＞</a:t>
                      </a:r>
                    </a:p>
                  </a:txBody>
                  <a:tcPr marL="84406" marR="84406" marT="42203" marB="42203"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C3D69B"/>
                    </a:solidFill>
                  </a:tcPr>
                </a:tc>
                <a:extLst>
                  <a:ext uri="{0D108BD9-81ED-4DB2-BD59-A6C34878D82A}">
                    <a16:rowId xmlns:a16="http://schemas.microsoft.com/office/drawing/2014/main" val="1622119663"/>
                  </a:ext>
                </a:extLst>
              </a:tr>
            </a:tbl>
          </a:graphicData>
        </a:graphic>
      </p:graphicFrame>
      <p:grpSp>
        <p:nvGrpSpPr>
          <p:cNvPr id="2" name="グループ化 1">
            <a:extLst>
              <a:ext uri="{FF2B5EF4-FFF2-40B4-BE49-F238E27FC236}">
                <a16:creationId xmlns:a16="http://schemas.microsoft.com/office/drawing/2014/main" id="{AD193AB0-EB49-428C-B672-CD99D29F8661}"/>
              </a:ext>
            </a:extLst>
          </p:cNvPr>
          <p:cNvGrpSpPr/>
          <p:nvPr/>
        </p:nvGrpSpPr>
        <p:grpSpPr>
          <a:xfrm>
            <a:off x="157578" y="1963700"/>
            <a:ext cx="8828846" cy="4732772"/>
            <a:chOff x="-312568" y="3687065"/>
            <a:chExt cx="10434441" cy="5593464"/>
          </a:xfrm>
        </p:grpSpPr>
        <p:sp>
          <p:nvSpPr>
            <p:cNvPr id="152" name="楕円 151">
              <a:extLst>
                <a:ext uri="{FF2B5EF4-FFF2-40B4-BE49-F238E27FC236}">
                  <a16:creationId xmlns:a16="http://schemas.microsoft.com/office/drawing/2014/main" id="{C4FBCC0E-1B5C-43F6-B306-13E090BAD7E2}"/>
                </a:ext>
              </a:extLst>
            </p:cNvPr>
            <p:cNvSpPr/>
            <p:nvPr/>
          </p:nvSpPr>
          <p:spPr>
            <a:xfrm>
              <a:off x="4111638" y="8714404"/>
              <a:ext cx="1352596" cy="422333"/>
            </a:xfrm>
            <a:prstGeom prst="ellipse">
              <a:avLst/>
            </a:prstGeom>
            <a:gradFill>
              <a:gsLst>
                <a:gs pos="0">
                  <a:srgbClr val="4F81BD">
                    <a:lumMod val="5000"/>
                    <a:lumOff val="95000"/>
                  </a:srgbClr>
                </a:gs>
                <a:gs pos="74000">
                  <a:srgbClr val="FFFFCC"/>
                </a:gs>
                <a:gs pos="83000">
                  <a:srgbClr val="FFFF99"/>
                </a:gs>
                <a:gs pos="100000">
                  <a:srgbClr val="FFFF66"/>
                </a:gs>
              </a:gsLst>
              <a:lin ang="5400000" scaled="1"/>
            </a:gradFill>
            <a:ln w="25400" cap="flat" cmpd="sng" algn="ctr">
              <a:noFill/>
              <a:prstDash val="solid"/>
            </a:ln>
            <a:effectLst/>
          </p:spPr>
          <p:txBody>
            <a:bodyPr rtlCol="0" anchor="ctr"/>
            <a:lstStyle/>
            <a:p>
              <a:pPr algn="ctr" defTabSz="840615" fontAlgn="auto">
                <a:spcBef>
                  <a:spcPts val="0"/>
                </a:spcBef>
                <a:spcAft>
                  <a:spcPts val="0"/>
                </a:spcAft>
                <a:defRPr/>
              </a:pPr>
              <a:endParaRPr kumimoji="0" lang="ja-JP" altLang="en-US" sz="1292" kern="0">
                <a:solidFill>
                  <a:prstClr val="white"/>
                </a:solidFill>
                <a:latin typeface="Calibri"/>
              </a:endParaRPr>
            </a:p>
          </p:txBody>
        </p:sp>
        <p:sp>
          <p:nvSpPr>
            <p:cNvPr id="153" name="正方形/長方形 152">
              <a:extLst>
                <a:ext uri="{FF2B5EF4-FFF2-40B4-BE49-F238E27FC236}">
                  <a16:creationId xmlns:a16="http://schemas.microsoft.com/office/drawing/2014/main" id="{F02D7AC5-9348-45C0-B1E4-E649B629C875}"/>
                </a:ext>
              </a:extLst>
            </p:cNvPr>
            <p:cNvSpPr/>
            <p:nvPr/>
          </p:nvSpPr>
          <p:spPr>
            <a:xfrm>
              <a:off x="3816268" y="8458341"/>
              <a:ext cx="1888192" cy="646184"/>
            </a:xfrm>
            <a:prstGeom prst="rect">
              <a:avLst/>
            </a:prstGeom>
            <a:noFill/>
          </p:spPr>
          <p:txBody>
            <a:bodyPr vert="horz" wrap="square">
              <a:spAutoFit/>
            </a:bodyPr>
            <a:lstStyle/>
            <a:p>
              <a:pPr algn="ctr" defTabSz="422041" fontAlgn="auto">
                <a:spcBef>
                  <a:spcPts val="0"/>
                </a:spcBef>
                <a:spcAft>
                  <a:spcPts val="0"/>
                </a:spcAft>
                <a:defRPr/>
              </a:pPr>
              <a:endParaRPr kumimoji="0" lang="en-US" altLang="ja-JP" sz="923">
                <a:solidFill>
                  <a:prstClr val="black"/>
                </a:solidFill>
                <a:latin typeface="Meiryo UI" panose="020B0604030504040204" pitchFamily="50" charset="-128"/>
                <a:ea typeface="Meiryo UI" panose="020B0604030504040204" pitchFamily="50" charset="-128"/>
              </a:endParaRPr>
            </a:p>
            <a:p>
              <a:pPr algn="ctr" defTabSz="422041" fontAlgn="auto">
                <a:spcBef>
                  <a:spcPts val="0"/>
                </a:spcBef>
                <a:spcAft>
                  <a:spcPts val="0"/>
                </a:spcAft>
                <a:defRPr/>
              </a:pPr>
              <a:r>
                <a:rPr kumimoji="0" lang="ja-JP" altLang="en-US" sz="1015" b="1">
                  <a:solidFill>
                    <a:srgbClr val="FF0000"/>
                  </a:solidFill>
                  <a:latin typeface="Meiryo UI" panose="020B0604030504040204" pitchFamily="50" charset="-128"/>
                  <a:ea typeface="Meiryo UI" panose="020B0604030504040204" pitchFamily="50" charset="-128"/>
                </a:rPr>
                <a:t>農山漁村地域における</a:t>
              </a:r>
              <a:endParaRPr kumimoji="0" lang="en-US" altLang="ja-JP" sz="1015" b="1">
                <a:solidFill>
                  <a:srgbClr val="FF0000"/>
                </a:solidFill>
                <a:latin typeface="Meiryo UI" panose="020B0604030504040204" pitchFamily="50" charset="-128"/>
                <a:ea typeface="Meiryo UI" panose="020B0604030504040204" pitchFamily="50" charset="-128"/>
              </a:endParaRPr>
            </a:p>
            <a:p>
              <a:pPr algn="ctr" defTabSz="422041" fontAlgn="auto">
                <a:spcBef>
                  <a:spcPts val="0"/>
                </a:spcBef>
                <a:spcAft>
                  <a:spcPts val="0"/>
                </a:spcAft>
                <a:defRPr/>
              </a:pPr>
              <a:r>
                <a:rPr kumimoji="0" lang="ja-JP" altLang="en-US" sz="1015" b="1">
                  <a:solidFill>
                    <a:srgbClr val="FF0000"/>
                  </a:solidFill>
                  <a:latin typeface="Meiryo UI" panose="020B0604030504040204" pitchFamily="50" charset="-128"/>
                  <a:ea typeface="Meiryo UI" panose="020B0604030504040204" pitchFamily="50" charset="-128"/>
                </a:rPr>
                <a:t>雇用・所得創出</a:t>
              </a:r>
              <a:endParaRPr kumimoji="0" lang="en-US" altLang="ja-JP" sz="1015" b="1">
                <a:solidFill>
                  <a:srgbClr val="FF0000"/>
                </a:solidFill>
                <a:latin typeface="Meiryo UI" panose="020B0604030504040204" pitchFamily="50" charset="-128"/>
                <a:ea typeface="Meiryo UI" panose="020B0604030504040204" pitchFamily="50" charset="-128"/>
              </a:endParaRPr>
            </a:p>
          </p:txBody>
        </p:sp>
        <p:sp>
          <p:nvSpPr>
            <p:cNvPr id="154" name="フリーフォーム: 図形 153">
              <a:extLst>
                <a:ext uri="{FF2B5EF4-FFF2-40B4-BE49-F238E27FC236}">
                  <a16:creationId xmlns:a16="http://schemas.microsoft.com/office/drawing/2014/main" id="{C022B967-FD2A-4960-BD38-2B0A78838309}"/>
                </a:ext>
              </a:extLst>
            </p:cNvPr>
            <p:cNvSpPr/>
            <p:nvPr/>
          </p:nvSpPr>
          <p:spPr>
            <a:xfrm rot="3243627">
              <a:off x="2015776" y="5089964"/>
              <a:ext cx="4013963" cy="1651885"/>
            </a:xfrm>
            <a:custGeom>
              <a:avLst/>
              <a:gdLst>
                <a:gd name="connsiteX0" fmla="*/ 0 w 4013963"/>
                <a:gd name="connsiteY0" fmla="*/ 946378 h 1651885"/>
                <a:gd name="connsiteX1" fmla="*/ 125979 w 4013963"/>
                <a:gd name="connsiteY1" fmla="*/ 789863 h 1651885"/>
                <a:gd name="connsiteX2" fmla="*/ 3283166 w 4013963"/>
                <a:gd name="connsiteY2" fmla="*/ 451323 h 1651885"/>
                <a:gd name="connsiteX3" fmla="*/ 3920687 w 4013963"/>
                <a:gd name="connsiteY3" fmla="*/ 1143462 h 1651885"/>
                <a:gd name="connsiteX4" fmla="*/ 4013963 w 4013963"/>
                <a:gd name="connsiteY4" fmla="*/ 1316390 h 1651885"/>
                <a:gd name="connsiteX5" fmla="*/ 3267948 w 4013963"/>
                <a:gd name="connsiteY5" fmla="*/ 1651885 h 1651885"/>
                <a:gd name="connsiteX6" fmla="*/ 3221681 w 4013963"/>
                <a:gd name="connsiteY6" fmla="*/ 1566114 h 1651885"/>
                <a:gd name="connsiteX7" fmla="*/ 2803855 w 4013963"/>
                <a:gd name="connsiteY7" fmla="*/ 1112504 h 1651885"/>
                <a:gd name="connsiteX8" fmla="*/ 734738 w 4013963"/>
                <a:gd name="connsiteY8" fmla="*/ 1334301 h 1651885"/>
                <a:gd name="connsiteX9" fmla="*/ 661180 w 4013963"/>
                <a:gd name="connsiteY9" fmla="*/ 1425688 h 1651885"/>
                <a:gd name="connsiteX10" fmla="*/ 0 w 4013963"/>
                <a:gd name="connsiteY10" fmla="*/ 946378 h 1651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13963" h="1651885">
                  <a:moveTo>
                    <a:pt x="0" y="946378"/>
                  </a:moveTo>
                  <a:lnTo>
                    <a:pt x="125979" y="789863"/>
                  </a:lnTo>
                  <a:cubicBezTo>
                    <a:pt x="925488" y="-106255"/>
                    <a:pt x="2289776" y="-268817"/>
                    <a:pt x="3283166" y="451323"/>
                  </a:cubicBezTo>
                  <a:cubicBezTo>
                    <a:pt x="3548070" y="643360"/>
                    <a:pt x="3761521" y="879987"/>
                    <a:pt x="3920687" y="1143462"/>
                  </a:cubicBezTo>
                  <a:lnTo>
                    <a:pt x="4013963" y="1316390"/>
                  </a:lnTo>
                  <a:lnTo>
                    <a:pt x="3267948" y="1651885"/>
                  </a:lnTo>
                  <a:lnTo>
                    <a:pt x="3221681" y="1566114"/>
                  </a:lnTo>
                  <a:cubicBezTo>
                    <a:pt x="3117363" y="1393441"/>
                    <a:pt x="2977469" y="1238362"/>
                    <a:pt x="2803855" y="1112504"/>
                  </a:cubicBezTo>
                  <a:cubicBezTo>
                    <a:pt x="2152803" y="640535"/>
                    <a:pt x="1258694" y="747043"/>
                    <a:pt x="734738" y="1334301"/>
                  </a:cubicBezTo>
                  <a:lnTo>
                    <a:pt x="661180" y="1425688"/>
                  </a:lnTo>
                  <a:lnTo>
                    <a:pt x="0" y="946378"/>
                  </a:lnTo>
                  <a:close/>
                </a:path>
              </a:pathLst>
            </a:custGeom>
            <a:solidFill>
              <a:srgbClr val="4BACC6">
                <a:lumMod val="60000"/>
                <a:lumOff val="40000"/>
              </a:srgbClr>
            </a:solidFill>
            <a:ln w="25400" cap="flat" cmpd="sng" algn="ctr">
              <a:noFill/>
              <a:prstDash val="solid"/>
            </a:ln>
            <a:effectLst/>
          </p:spPr>
          <p:txBody>
            <a:bodyPr wrap="square" rtlCol="0" anchor="ctr">
              <a:noAutofit/>
            </a:bodyPr>
            <a:lstStyle/>
            <a:p>
              <a:pPr algn="ctr" defTabSz="840615" fontAlgn="auto">
                <a:spcBef>
                  <a:spcPts val="0"/>
                </a:spcBef>
                <a:spcAft>
                  <a:spcPts val="0"/>
                </a:spcAft>
                <a:defRPr/>
              </a:pPr>
              <a:endParaRPr kumimoji="0" lang="ja-JP" altLang="en-US" sz="1292" kern="0">
                <a:solidFill>
                  <a:prstClr val="white"/>
                </a:solidFill>
                <a:latin typeface="Calibri"/>
              </a:endParaRPr>
            </a:p>
          </p:txBody>
        </p:sp>
        <p:sp>
          <p:nvSpPr>
            <p:cNvPr id="155" name="フリーフォーム: 図形 154">
              <a:extLst>
                <a:ext uri="{FF2B5EF4-FFF2-40B4-BE49-F238E27FC236}">
                  <a16:creationId xmlns:a16="http://schemas.microsoft.com/office/drawing/2014/main" id="{30D74EDF-2F32-415E-934B-903D05887848}"/>
                </a:ext>
              </a:extLst>
            </p:cNvPr>
            <p:cNvSpPr/>
            <p:nvPr/>
          </p:nvSpPr>
          <p:spPr>
            <a:xfrm rot="3243627">
              <a:off x="402921" y="4183685"/>
              <a:ext cx="2293339" cy="3724317"/>
            </a:xfrm>
            <a:custGeom>
              <a:avLst/>
              <a:gdLst>
                <a:gd name="connsiteX0" fmla="*/ 428455 w 2293339"/>
                <a:gd name="connsiteY0" fmla="*/ 0 h 3724317"/>
                <a:gd name="connsiteX1" fmla="*/ 1089636 w 2293339"/>
                <a:gd name="connsiteY1" fmla="*/ 479311 h 3724317"/>
                <a:gd name="connsiteX2" fmla="*/ 1025661 w 2293339"/>
                <a:gd name="connsiteY2" fmla="*/ 577642 h 3724317"/>
                <a:gd name="connsiteX3" fmla="*/ 1458407 w 2293339"/>
                <a:gd name="connsiteY3" fmla="*/ 2613119 h 3724317"/>
                <a:gd name="connsiteX4" fmla="*/ 2167767 w 2293339"/>
                <a:gd name="connsiteY4" fmla="*/ 2895882 h 3724317"/>
                <a:gd name="connsiteX5" fmla="*/ 2293339 w 2293339"/>
                <a:gd name="connsiteY5" fmla="*/ 2906129 h 3724317"/>
                <a:gd name="connsiteX6" fmla="*/ 2293339 w 2293339"/>
                <a:gd name="connsiteY6" fmla="*/ 3724257 h 3724317"/>
                <a:gd name="connsiteX7" fmla="*/ 2289312 w 2293339"/>
                <a:gd name="connsiteY7" fmla="*/ 3724317 h 3724317"/>
                <a:gd name="connsiteX8" fmla="*/ 979096 w 2293339"/>
                <a:gd name="connsiteY8" fmla="*/ 3274300 h 3724317"/>
                <a:gd name="connsiteX9" fmla="*/ 318887 w 2293339"/>
                <a:gd name="connsiteY9" fmla="*/ 168408 h 3724317"/>
                <a:gd name="connsiteX10" fmla="*/ 428455 w 2293339"/>
                <a:gd name="connsiteY10" fmla="*/ 0 h 372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93339" h="3724317">
                  <a:moveTo>
                    <a:pt x="428455" y="0"/>
                  </a:moveTo>
                  <a:lnTo>
                    <a:pt x="1089636" y="479311"/>
                  </a:lnTo>
                  <a:lnTo>
                    <a:pt x="1025661" y="577642"/>
                  </a:lnTo>
                  <a:cubicBezTo>
                    <a:pt x="630491" y="1258261"/>
                    <a:pt x="807355" y="2141151"/>
                    <a:pt x="1458407" y="2613119"/>
                  </a:cubicBezTo>
                  <a:cubicBezTo>
                    <a:pt x="1675425" y="2770442"/>
                    <a:pt x="1919448" y="2863490"/>
                    <a:pt x="2167767" y="2895882"/>
                  </a:cubicBezTo>
                  <a:lnTo>
                    <a:pt x="2293339" y="2906129"/>
                  </a:lnTo>
                  <a:lnTo>
                    <a:pt x="2293339" y="3724257"/>
                  </a:lnTo>
                  <a:lnTo>
                    <a:pt x="2289312" y="3724317"/>
                  </a:lnTo>
                  <a:cubicBezTo>
                    <a:pt x="1833152" y="3709180"/>
                    <a:pt x="1376452" y="3562356"/>
                    <a:pt x="979096" y="3274300"/>
                  </a:cubicBezTo>
                  <a:cubicBezTo>
                    <a:pt x="-14294" y="2554160"/>
                    <a:pt x="-284119" y="1206976"/>
                    <a:pt x="318887" y="168408"/>
                  </a:cubicBezTo>
                  <a:lnTo>
                    <a:pt x="428455" y="0"/>
                  </a:lnTo>
                  <a:close/>
                </a:path>
              </a:pathLst>
            </a:custGeom>
            <a:solidFill>
              <a:srgbClr val="9BBB59">
                <a:lumMod val="60000"/>
                <a:lumOff val="40000"/>
              </a:srgbClr>
            </a:solidFill>
            <a:ln w="25400" cap="flat" cmpd="sng" algn="ctr">
              <a:noFill/>
              <a:prstDash val="solid"/>
            </a:ln>
            <a:effectLst/>
          </p:spPr>
          <p:txBody>
            <a:bodyPr wrap="square" rtlCol="0" anchor="ctr">
              <a:noAutofit/>
            </a:bodyPr>
            <a:lstStyle/>
            <a:p>
              <a:pPr algn="ctr" defTabSz="840615" fontAlgn="auto">
                <a:spcBef>
                  <a:spcPts val="0"/>
                </a:spcBef>
                <a:spcAft>
                  <a:spcPts val="0"/>
                </a:spcAft>
                <a:defRPr/>
              </a:pPr>
              <a:endParaRPr kumimoji="0" lang="ja-JP" altLang="en-US" sz="1292" kern="0">
                <a:solidFill>
                  <a:prstClr val="white"/>
                </a:solidFill>
                <a:latin typeface="Calibri"/>
              </a:endParaRPr>
            </a:p>
          </p:txBody>
        </p:sp>
        <p:sp>
          <p:nvSpPr>
            <p:cNvPr id="156" name="フリーフォーム: 図形 155">
              <a:extLst>
                <a:ext uri="{FF2B5EF4-FFF2-40B4-BE49-F238E27FC236}">
                  <a16:creationId xmlns:a16="http://schemas.microsoft.com/office/drawing/2014/main" id="{A7D11061-F34E-40AF-A572-73864715D766}"/>
                </a:ext>
              </a:extLst>
            </p:cNvPr>
            <p:cNvSpPr/>
            <p:nvPr/>
          </p:nvSpPr>
          <p:spPr>
            <a:xfrm rot="3243627">
              <a:off x="1659245" y="6426535"/>
              <a:ext cx="2363013" cy="3344976"/>
            </a:xfrm>
            <a:custGeom>
              <a:avLst/>
              <a:gdLst>
                <a:gd name="connsiteX0" fmla="*/ 1405633 w 2363013"/>
                <a:gd name="connsiteY0" fmla="*/ 334708 h 3344976"/>
                <a:gd name="connsiteX1" fmla="*/ 2149898 w 2363013"/>
                <a:gd name="connsiteY1" fmla="*/ 0 h 3344976"/>
                <a:gd name="connsiteX2" fmla="*/ 2219121 w 2363013"/>
                <a:gd name="connsiteY2" fmla="*/ 164800 h 3344976"/>
                <a:gd name="connsiteX3" fmla="*/ 1911842 w 2363013"/>
                <a:gd name="connsiteY3" fmla="*/ 2368747 h 3344976"/>
                <a:gd name="connsiteX4" fmla="*/ 140534 w 2363013"/>
                <a:gd name="connsiteY4" fmla="*/ 3342902 h 3344976"/>
                <a:gd name="connsiteX5" fmla="*/ 0 w 2363013"/>
                <a:gd name="connsiteY5" fmla="*/ 3344976 h 3344976"/>
                <a:gd name="connsiteX6" fmla="*/ 0 w 2363013"/>
                <a:gd name="connsiteY6" fmla="*/ 2529139 h 3344976"/>
                <a:gd name="connsiteX7" fmla="*/ 89821 w 2363013"/>
                <a:gd name="connsiteY7" fmla="*/ 2527816 h 3344976"/>
                <a:gd name="connsiteX8" fmla="*/ 1250661 w 2363013"/>
                <a:gd name="connsiteY8" fmla="*/ 1889436 h 3344976"/>
                <a:gd name="connsiteX9" fmla="*/ 1451996 w 2363013"/>
                <a:gd name="connsiteY9" fmla="*/ 445074 h 3344976"/>
                <a:gd name="connsiteX10" fmla="*/ 1405633 w 2363013"/>
                <a:gd name="connsiteY10" fmla="*/ 334708 h 3344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63013" h="3344976">
                  <a:moveTo>
                    <a:pt x="1405633" y="334708"/>
                  </a:moveTo>
                  <a:lnTo>
                    <a:pt x="2149898" y="0"/>
                  </a:lnTo>
                  <a:lnTo>
                    <a:pt x="2219121" y="164800"/>
                  </a:lnTo>
                  <a:cubicBezTo>
                    <a:pt x="2479558" y="879512"/>
                    <a:pt x="2391874" y="1706573"/>
                    <a:pt x="1911842" y="2368747"/>
                  </a:cubicBezTo>
                  <a:cubicBezTo>
                    <a:pt x="1479814" y="2964704"/>
                    <a:pt x="822009" y="3300161"/>
                    <a:pt x="140534" y="3342902"/>
                  </a:cubicBezTo>
                  <a:lnTo>
                    <a:pt x="0" y="3344976"/>
                  </a:lnTo>
                  <a:lnTo>
                    <a:pt x="0" y="2529139"/>
                  </a:lnTo>
                  <a:lnTo>
                    <a:pt x="89821" y="2527816"/>
                  </a:lnTo>
                  <a:cubicBezTo>
                    <a:pt x="536438" y="2499820"/>
                    <a:pt x="967536" y="2279991"/>
                    <a:pt x="1250661" y="1889436"/>
                  </a:cubicBezTo>
                  <a:cubicBezTo>
                    <a:pt x="1565245" y="1455487"/>
                    <a:pt x="1622693" y="913470"/>
                    <a:pt x="1451996" y="445074"/>
                  </a:cubicBezTo>
                  <a:lnTo>
                    <a:pt x="1405633" y="334708"/>
                  </a:lnTo>
                  <a:close/>
                </a:path>
              </a:pathLst>
            </a:custGeom>
            <a:solidFill>
              <a:srgbClr val="F79646">
                <a:lumMod val="60000"/>
                <a:lumOff val="40000"/>
              </a:srgbClr>
            </a:solidFill>
            <a:ln w="25400" cap="flat" cmpd="sng" algn="ctr">
              <a:noFill/>
              <a:prstDash val="solid"/>
            </a:ln>
            <a:effectLst/>
          </p:spPr>
          <p:txBody>
            <a:bodyPr wrap="square" rtlCol="0" anchor="ctr">
              <a:noAutofit/>
            </a:bodyPr>
            <a:lstStyle/>
            <a:p>
              <a:pPr algn="ctr" defTabSz="840615" fontAlgn="auto">
                <a:spcBef>
                  <a:spcPts val="0"/>
                </a:spcBef>
                <a:spcAft>
                  <a:spcPts val="0"/>
                </a:spcAft>
                <a:defRPr/>
              </a:pPr>
              <a:endParaRPr kumimoji="0" lang="ja-JP" altLang="en-US" sz="1292" kern="0">
                <a:solidFill>
                  <a:prstClr val="white"/>
                </a:solidFill>
                <a:latin typeface="Calibri"/>
              </a:endParaRPr>
            </a:p>
          </p:txBody>
        </p:sp>
        <p:sp>
          <p:nvSpPr>
            <p:cNvPr id="157" name="フリーフォーム: 図形 156">
              <a:extLst>
                <a:ext uri="{FF2B5EF4-FFF2-40B4-BE49-F238E27FC236}">
                  <a16:creationId xmlns:a16="http://schemas.microsoft.com/office/drawing/2014/main" id="{86516FE9-9580-4699-AEFE-CB840B4E3AB0}"/>
                </a:ext>
              </a:extLst>
            </p:cNvPr>
            <p:cNvSpPr/>
            <p:nvPr/>
          </p:nvSpPr>
          <p:spPr>
            <a:xfrm rot="7212094">
              <a:off x="2754466" y="5169755"/>
              <a:ext cx="1350894" cy="2152203"/>
            </a:xfrm>
            <a:custGeom>
              <a:avLst/>
              <a:gdLst>
                <a:gd name="connsiteX0" fmla="*/ 184230 w 1350894"/>
                <a:gd name="connsiteY0" fmla="*/ 2152203 h 2152203"/>
                <a:gd name="connsiteX1" fmla="*/ 135038 w 1350894"/>
                <a:gd name="connsiteY1" fmla="*/ 2057200 h 2152203"/>
                <a:gd name="connsiteX2" fmla="*/ 709582 w 1350894"/>
                <a:gd name="connsiteY2" fmla="*/ 189174 h 2152203"/>
                <a:gd name="connsiteX3" fmla="*/ 1253623 w 1350894"/>
                <a:gd name="connsiteY3" fmla="*/ 6759 h 2152203"/>
                <a:gd name="connsiteX4" fmla="*/ 1350894 w 1350894"/>
                <a:gd name="connsiteY4" fmla="*/ 0 h 2152203"/>
                <a:gd name="connsiteX5" fmla="*/ 1350894 w 1350894"/>
                <a:gd name="connsiteY5" fmla="*/ 919365 h 2152203"/>
                <a:gd name="connsiteX6" fmla="*/ 1267931 w 1350894"/>
                <a:gd name="connsiteY6" fmla="*/ 936935 h 2152203"/>
                <a:gd name="connsiteX7" fmla="*/ 1170241 w 1350894"/>
                <a:gd name="connsiteY7" fmla="*/ 980616 h 2152203"/>
                <a:gd name="connsiteX8" fmla="*/ 948405 w 1350894"/>
                <a:gd name="connsiteY8" fmla="*/ 1627704 h 2152203"/>
                <a:gd name="connsiteX9" fmla="*/ 977407 w 1350894"/>
                <a:gd name="connsiteY9" fmla="*/ 1690533 h 2152203"/>
                <a:gd name="connsiteX10" fmla="*/ 184230 w 1350894"/>
                <a:gd name="connsiteY10" fmla="*/ 2152203 h 2152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0894" h="2152203">
                  <a:moveTo>
                    <a:pt x="184230" y="2152203"/>
                  </a:moveTo>
                  <a:lnTo>
                    <a:pt x="135038" y="2057200"/>
                  </a:lnTo>
                  <a:cubicBezTo>
                    <a:pt x="-175572" y="1376583"/>
                    <a:pt x="63543" y="565202"/>
                    <a:pt x="709582" y="189174"/>
                  </a:cubicBezTo>
                  <a:cubicBezTo>
                    <a:pt x="881859" y="88900"/>
                    <a:pt x="1066763" y="29078"/>
                    <a:pt x="1253623" y="6759"/>
                  </a:cubicBezTo>
                  <a:lnTo>
                    <a:pt x="1350894" y="0"/>
                  </a:lnTo>
                  <a:lnTo>
                    <a:pt x="1350894" y="919365"/>
                  </a:lnTo>
                  <a:lnTo>
                    <a:pt x="1267931" y="936935"/>
                  </a:lnTo>
                  <a:cubicBezTo>
                    <a:pt x="1234470" y="947769"/>
                    <a:pt x="1201742" y="962281"/>
                    <a:pt x="1170241" y="980616"/>
                  </a:cubicBezTo>
                  <a:cubicBezTo>
                    <a:pt x="949735" y="1108962"/>
                    <a:pt x="862436" y="1382139"/>
                    <a:pt x="948405" y="1627704"/>
                  </a:cubicBezTo>
                  <a:lnTo>
                    <a:pt x="977407" y="1690533"/>
                  </a:lnTo>
                  <a:lnTo>
                    <a:pt x="184230" y="2152203"/>
                  </a:lnTo>
                  <a:close/>
                </a:path>
              </a:pathLst>
            </a:custGeom>
            <a:solidFill>
              <a:srgbClr val="4BACC6">
                <a:lumMod val="20000"/>
                <a:lumOff val="80000"/>
              </a:srgbClr>
            </a:solidFill>
            <a:ln w="25400" cap="flat" cmpd="sng" algn="ctr">
              <a:noFill/>
              <a:prstDash val="solid"/>
            </a:ln>
            <a:effectLst/>
          </p:spPr>
          <p:txBody>
            <a:bodyPr wrap="square" rtlCol="0" anchor="ctr">
              <a:noAutofit/>
            </a:bodyPr>
            <a:lstStyle/>
            <a:p>
              <a:pPr algn="ctr" defTabSz="840615" fontAlgn="auto">
                <a:spcBef>
                  <a:spcPts val="0"/>
                </a:spcBef>
                <a:spcAft>
                  <a:spcPts val="0"/>
                </a:spcAft>
                <a:defRPr/>
              </a:pPr>
              <a:endParaRPr kumimoji="0" lang="ja-JP" altLang="en-US" sz="1292" kern="0">
                <a:solidFill>
                  <a:prstClr val="white"/>
                </a:solidFill>
                <a:latin typeface="Calibri"/>
              </a:endParaRPr>
            </a:p>
          </p:txBody>
        </p:sp>
        <p:sp>
          <p:nvSpPr>
            <p:cNvPr id="158" name="フリーフォーム: 図形 157">
              <a:extLst>
                <a:ext uri="{FF2B5EF4-FFF2-40B4-BE49-F238E27FC236}">
                  <a16:creationId xmlns:a16="http://schemas.microsoft.com/office/drawing/2014/main" id="{494F3935-D1A0-48F4-94EE-12ECCFABA684}"/>
                </a:ext>
              </a:extLst>
            </p:cNvPr>
            <p:cNvSpPr/>
            <p:nvPr/>
          </p:nvSpPr>
          <p:spPr>
            <a:xfrm rot="7212094">
              <a:off x="656074" y="5729685"/>
              <a:ext cx="2525977" cy="1175484"/>
            </a:xfrm>
            <a:custGeom>
              <a:avLst/>
              <a:gdLst>
                <a:gd name="connsiteX0" fmla="*/ 0 w 2525977"/>
                <a:gd name="connsiteY0" fmla="*/ 479136 h 1175484"/>
                <a:gd name="connsiteX1" fmla="*/ 793592 w 2525977"/>
                <a:gd name="connsiteY1" fmla="*/ 17226 h 1175484"/>
                <a:gd name="connsiteX2" fmla="*/ 827744 w 2525977"/>
                <a:gd name="connsiteY2" fmla="*/ 64885 h 1175484"/>
                <a:gd name="connsiteX3" fmla="*/ 1499965 w 2525977"/>
                <a:gd name="connsiteY3" fmla="*/ 191587 h 1175484"/>
                <a:gd name="connsiteX4" fmla="*/ 1655413 w 2525977"/>
                <a:gd name="connsiteY4" fmla="*/ 50130 h 1175484"/>
                <a:gd name="connsiteX5" fmla="*/ 1684169 w 2525977"/>
                <a:gd name="connsiteY5" fmla="*/ 0 h 1175484"/>
                <a:gd name="connsiteX6" fmla="*/ 2525977 w 2525977"/>
                <a:gd name="connsiteY6" fmla="*/ 369294 h 1175484"/>
                <a:gd name="connsiteX7" fmla="*/ 2465732 w 2525977"/>
                <a:gd name="connsiteY7" fmla="*/ 482851 h 1175484"/>
                <a:gd name="connsiteX8" fmla="*/ 1960624 w 2525977"/>
                <a:gd name="connsiteY8" fmla="*/ 983029 h 1175484"/>
                <a:gd name="connsiteX9" fmla="*/ 52571 w 2525977"/>
                <a:gd name="connsiteY9" fmla="*/ 560000 h 1175484"/>
                <a:gd name="connsiteX10" fmla="*/ 0 w 2525977"/>
                <a:gd name="connsiteY10" fmla="*/ 479136 h 1175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25977" h="1175484">
                  <a:moveTo>
                    <a:pt x="0" y="479136"/>
                  </a:moveTo>
                  <a:lnTo>
                    <a:pt x="793592" y="17226"/>
                  </a:lnTo>
                  <a:lnTo>
                    <a:pt x="827744" y="64885"/>
                  </a:lnTo>
                  <a:cubicBezTo>
                    <a:pt x="998809" y="260920"/>
                    <a:pt x="1279459" y="319932"/>
                    <a:pt x="1499965" y="191587"/>
                  </a:cubicBezTo>
                  <a:cubicBezTo>
                    <a:pt x="1562966" y="154917"/>
                    <a:pt x="1615094" y="106424"/>
                    <a:pt x="1655413" y="50130"/>
                  </a:cubicBezTo>
                  <a:lnTo>
                    <a:pt x="1684169" y="0"/>
                  </a:lnTo>
                  <a:lnTo>
                    <a:pt x="2525977" y="369294"/>
                  </a:lnTo>
                  <a:lnTo>
                    <a:pt x="2465732" y="482851"/>
                  </a:lnTo>
                  <a:cubicBezTo>
                    <a:pt x="2346103" y="683971"/>
                    <a:pt x="2175970" y="857687"/>
                    <a:pt x="1960624" y="983029"/>
                  </a:cubicBezTo>
                  <a:cubicBezTo>
                    <a:pt x="1314585" y="1359056"/>
                    <a:pt x="490974" y="1166235"/>
                    <a:pt x="52571" y="560000"/>
                  </a:cubicBezTo>
                  <a:lnTo>
                    <a:pt x="0" y="479136"/>
                  </a:lnTo>
                  <a:close/>
                </a:path>
              </a:pathLst>
            </a:custGeom>
            <a:solidFill>
              <a:srgbClr val="9BBB59">
                <a:lumMod val="20000"/>
                <a:lumOff val="80000"/>
              </a:srgbClr>
            </a:solidFill>
            <a:ln w="25400" cap="flat" cmpd="sng" algn="ctr">
              <a:noFill/>
              <a:prstDash val="solid"/>
            </a:ln>
            <a:effectLst/>
          </p:spPr>
          <p:txBody>
            <a:bodyPr wrap="square" rtlCol="0" anchor="ctr">
              <a:noAutofit/>
            </a:bodyPr>
            <a:lstStyle/>
            <a:p>
              <a:pPr algn="ctr" defTabSz="840615" fontAlgn="auto">
                <a:spcBef>
                  <a:spcPts val="0"/>
                </a:spcBef>
                <a:spcAft>
                  <a:spcPts val="0"/>
                </a:spcAft>
                <a:defRPr/>
              </a:pPr>
              <a:endParaRPr kumimoji="0" lang="ja-JP" altLang="en-US" sz="1292" kern="0">
                <a:solidFill>
                  <a:prstClr val="white"/>
                </a:solidFill>
                <a:latin typeface="Calibri"/>
              </a:endParaRPr>
            </a:p>
          </p:txBody>
        </p:sp>
        <p:sp>
          <p:nvSpPr>
            <p:cNvPr id="159" name="フリーフォーム: 図形 158">
              <a:extLst>
                <a:ext uri="{FF2B5EF4-FFF2-40B4-BE49-F238E27FC236}">
                  <a16:creationId xmlns:a16="http://schemas.microsoft.com/office/drawing/2014/main" id="{7303E5CA-47F8-4509-8D20-0783A9B67142}"/>
                </a:ext>
              </a:extLst>
            </p:cNvPr>
            <p:cNvSpPr/>
            <p:nvPr/>
          </p:nvSpPr>
          <p:spPr>
            <a:xfrm rot="7212094">
              <a:off x="1997631" y="6554112"/>
              <a:ext cx="1454931" cy="2037961"/>
            </a:xfrm>
            <a:custGeom>
              <a:avLst/>
              <a:gdLst>
                <a:gd name="connsiteX0" fmla="*/ 0 w 1454931"/>
                <a:gd name="connsiteY0" fmla="*/ 916369 h 2037961"/>
                <a:gd name="connsiteX1" fmla="*/ 0 w 1454931"/>
                <a:gd name="connsiteY1" fmla="*/ 0 h 2037961"/>
                <a:gd name="connsiteX2" fmla="*/ 84432 w 1454931"/>
                <a:gd name="connsiteY2" fmla="*/ 2432 h 2037961"/>
                <a:gd name="connsiteX3" fmla="*/ 1250399 w 1454931"/>
                <a:gd name="connsiteY3" fmla="*/ 740307 h 2037961"/>
                <a:gd name="connsiteX4" fmla="*/ 1369433 w 1454931"/>
                <a:gd name="connsiteY4" fmla="*/ 1989209 h 2037961"/>
                <a:gd name="connsiteX5" fmla="*/ 1349347 w 1454931"/>
                <a:gd name="connsiteY5" fmla="*/ 2037961 h 2037961"/>
                <a:gd name="connsiteX6" fmla="*/ 508678 w 1454931"/>
                <a:gd name="connsiteY6" fmla="*/ 1669167 h 2037961"/>
                <a:gd name="connsiteX7" fmla="*/ 524736 w 1454931"/>
                <a:gd name="connsiteY7" fmla="*/ 1621382 h 2037961"/>
                <a:gd name="connsiteX8" fmla="*/ 458957 w 1454931"/>
                <a:gd name="connsiteY8" fmla="*/ 1200966 h 2037961"/>
                <a:gd name="connsiteX9" fmla="*/ 23914 w 1454931"/>
                <a:gd name="connsiteY9" fmla="*/ 916267 h 2037961"/>
                <a:gd name="connsiteX10" fmla="*/ 0 w 1454931"/>
                <a:gd name="connsiteY10" fmla="*/ 916369 h 203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54931" h="2037961">
                  <a:moveTo>
                    <a:pt x="0" y="916369"/>
                  </a:moveTo>
                  <a:lnTo>
                    <a:pt x="0" y="0"/>
                  </a:lnTo>
                  <a:lnTo>
                    <a:pt x="84432" y="2432"/>
                  </a:lnTo>
                  <a:cubicBezTo>
                    <a:pt x="549799" y="38553"/>
                    <a:pt x="994039" y="299863"/>
                    <a:pt x="1250399" y="740307"/>
                  </a:cubicBezTo>
                  <a:cubicBezTo>
                    <a:pt x="1481123" y="1136706"/>
                    <a:pt x="1510520" y="1593768"/>
                    <a:pt x="1369433" y="1989209"/>
                  </a:cubicBezTo>
                  <a:lnTo>
                    <a:pt x="1349347" y="2037961"/>
                  </a:lnTo>
                  <a:lnTo>
                    <a:pt x="508678" y="1669167"/>
                  </a:lnTo>
                  <a:lnTo>
                    <a:pt x="524736" y="1621382"/>
                  </a:lnTo>
                  <a:cubicBezTo>
                    <a:pt x="556273" y="1485634"/>
                    <a:pt x="536838" y="1334770"/>
                    <a:pt x="458957" y="1200966"/>
                  </a:cubicBezTo>
                  <a:cubicBezTo>
                    <a:pt x="361606" y="1033711"/>
                    <a:pt x="195974" y="932697"/>
                    <a:pt x="23914" y="916267"/>
                  </a:cubicBezTo>
                  <a:lnTo>
                    <a:pt x="0" y="916369"/>
                  </a:lnTo>
                  <a:close/>
                </a:path>
              </a:pathLst>
            </a:custGeom>
            <a:solidFill>
              <a:srgbClr val="F79646">
                <a:lumMod val="20000"/>
                <a:lumOff val="80000"/>
              </a:srgbClr>
            </a:solidFill>
            <a:ln w="25400" cap="flat" cmpd="sng" algn="ctr">
              <a:noFill/>
              <a:prstDash val="solid"/>
            </a:ln>
            <a:effectLst/>
          </p:spPr>
          <p:txBody>
            <a:bodyPr wrap="square" rtlCol="0" anchor="ctr">
              <a:noAutofit/>
            </a:bodyPr>
            <a:lstStyle/>
            <a:p>
              <a:pPr algn="ctr" defTabSz="840615" fontAlgn="auto">
                <a:spcBef>
                  <a:spcPts val="0"/>
                </a:spcBef>
                <a:spcAft>
                  <a:spcPts val="0"/>
                </a:spcAft>
                <a:defRPr/>
              </a:pPr>
              <a:endParaRPr kumimoji="0" lang="ja-JP" altLang="en-US" sz="1292" kern="0">
                <a:solidFill>
                  <a:prstClr val="white"/>
                </a:solidFill>
                <a:latin typeface="Calibri"/>
              </a:endParaRPr>
            </a:p>
          </p:txBody>
        </p:sp>
        <p:sp>
          <p:nvSpPr>
            <p:cNvPr id="160" name="楕円 159">
              <a:extLst>
                <a:ext uri="{FF2B5EF4-FFF2-40B4-BE49-F238E27FC236}">
                  <a16:creationId xmlns:a16="http://schemas.microsoft.com/office/drawing/2014/main" id="{C233D8C0-FF23-4494-9D89-BB6CF5F61B09}"/>
                </a:ext>
              </a:extLst>
            </p:cNvPr>
            <p:cNvSpPr/>
            <p:nvPr/>
          </p:nvSpPr>
          <p:spPr>
            <a:xfrm>
              <a:off x="192423" y="7553891"/>
              <a:ext cx="925682" cy="188723"/>
            </a:xfrm>
            <a:prstGeom prst="ellipse">
              <a:avLst/>
            </a:prstGeom>
            <a:solidFill>
              <a:srgbClr val="9BBB59">
                <a:lumMod val="40000"/>
                <a:lumOff val="60000"/>
              </a:srgbClr>
            </a:solidFill>
            <a:ln w="25400" cap="flat" cmpd="sng" algn="ctr">
              <a:noFill/>
              <a:prstDash val="solid"/>
            </a:ln>
            <a:effectLst/>
          </p:spPr>
          <p:txBody>
            <a:bodyPr wrap="square" lIns="0" tIns="0" rIns="0" bIns="0" rtlCol="0" anchor="ctr">
              <a:spAutoFit/>
            </a:bodyPr>
            <a:lstStyle/>
            <a:p>
              <a:pPr algn="ctr" defTabSz="844083" fontAlgn="auto">
                <a:spcBef>
                  <a:spcPts val="0"/>
                </a:spcBef>
                <a:spcAft>
                  <a:spcPts val="0"/>
                </a:spcAft>
                <a:defRPr/>
              </a:pPr>
              <a:r>
                <a:rPr kumimoji="0" lang="ja-JP" altLang="en-US" sz="738" kern="0">
                  <a:solidFill>
                    <a:prstClr val="black"/>
                  </a:solidFill>
                  <a:latin typeface="Calibri"/>
                </a:rPr>
                <a:t>バイオマス</a:t>
              </a:r>
              <a:endParaRPr kumimoji="0" lang="en-US" altLang="ja-JP" sz="738" kern="0">
                <a:solidFill>
                  <a:prstClr val="black"/>
                </a:solidFill>
                <a:latin typeface="Calibri"/>
              </a:endParaRPr>
            </a:p>
          </p:txBody>
        </p:sp>
        <p:sp>
          <p:nvSpPr>
            <p:cNvPr id="161" name="楕円 160">
              <a:extLst>
                <a:ext uri="{FF2B5EF4-FFF2-40B4-BE49-F238E27FC236}">
                  <a16:creationId xmlns:a16="http://schemas.microsoft.com/office/drawing/2014/main" id="{5268C822-1EE1-453A-AEEB-3F443944F0B8}"/>
                </a:ext>
              </a:extLst>
            </p:cNvPr>
            <p:cNvSpPr/>
            <p:nvPr/>
          </p:nvSpPr>
          <p:spPr>
            <a:xfrm>
              <a:off x="652777" y="5108910"/>
              <a:ext cx="875137" cy="188723"/>
            </a:xfrm>
            <a:prstGeom prst="ellipse">
              <a:avLst/>
            </a:prstGeom>
            <a:solidFill>
              <a:srgbClr val="9BBB59">
                <a:lumMod val="40000"/>
                <a:lumOff val="60000"/>
              </a:srgbClr>
            </a:solidFill>
            <a:ln w="25400" cap="flat" cmpd="sng" algn="ctr">
              <a:noFill/>
              <a:prstDash val="solid"/>
            </a:ln>
            <a:effectLst/>
          </p:spPr>
          <p:txBody>
            <a:bodyPr wrap="square" lIns="0" tIns="0" rIns="0" bIns="0" rtlCol="0" anchor="ctr">
              <a:spAutoFit/>
            </a:bodyPr>
            <a:lstStyle/>
            <a:p>
              <a:pPr algn="ctr" defTabSz="844083" fontAlgn="auto">
                <a:spcBef>
                  <a:spcPts val="0"/>
                </a:spcBef>
                <a:spcAft>
                  <a:spcPts val="0"/>
                </a:spcAft>
                <a:defRPr/>
              </a:pPr>
              <a:r>
                <a:rPr kumimoji="0" lang="ja-JP" altLang="en-US" sz="738" kern="0">
                  <a:solidFill>
                    <a:prstClr val="black"/>
                  </a:solidFill>
                  <a:latin typeface="Calibri"/>
                </a:rPr>
                <a:t>文化・歴史</a:t>
              </a:r>
              <a:endParaRPr kumimoji="0" lang="en-US" altLang="ja-JP" sz="738" kern="0">
                <a:solidFill>
                  <a:prstClr val="black"/>
                </a:solidFill>
                <a:latin typeface="Calibri"/>
              </a:endParaRPr>
            </a:p>
          </p:txBody>
        </p:sp>
        <p:sp>
          <p:nvSpPr>
            <p:cNvPr id="162" name="楕円 161">
              <a:extLst>
                <a:ext uri="{FF2B5EF4-FFF2-40B4-BE49-F238E27FC236}">
                  <a16:creationId xmlns:a16="http://schemas.microsoft.com/office/drawing/2014/main" id="{8A2B4244-48E1-4635-9680-1BD853CC6F3C}"/>
                </a:ext>
              </a:extLst>
            </p:cNvPr>
            <p:cNvSpPr/>
            <p:nvPr/>
          </p:nvSpPr>
          <p:spPr>
            <a:xfrm>
              <a:off x="493343" y="6298189"/>
              <a:ext cx="426033" cy="188723"/>
            </a:xfrm>
            <a:prstGeom prst="ellipse">
              <a:avLst/>
            </a:prstGeom>
            <a:solidFill>
              <a:srgbClr val="9BBB59">
                <a:lumMod val="40000"/>
                <a:lumOff val="60000"/>
              </a:srgbClr>
            </a:solidFill>
            <a:ln w="25400" cap="flat" cmpd="sng" algn="ctr">
              <a:noFill/>
              <a:prstDash val="solid"/>
            </a:ln>
            <a:effectLst/>
          </p:spPr>
          <p:txBody>
            <a:bodyPr wrap="square" lIns="0" tIns="0" rIns="0" bIns="0" rtlCol="0" anchor="ctr">
              <a:spAutoFit/>
            </a:bodyPr>
            <a:lstStyle/>
            <a:p>
              <a:pPr algn="ctr" defTabSz="844083" fontAlgn="auto">
                <a:spcBef>
                  <a:spcPts val="0"/>
                </a:spcBef>
                <a:spcAft>
                  <a:spcPts val="0"/>
                </a:spcAft>
                <a:defRPr/>
              </a:pPr>
              <a:r>
                <a:rPr kumimoji="0" lang="ja-JP" altLang="en-US" sz="738" kern="0">
                  <a:solidFill>
                    <a:prstClr val="black"/>
                  </a:solidFill>
                  <a:latin typeface="Calibri"/>
                </a:rPr>
                <a:t>農地</a:t>
              </a:r>
              <a:endParaRPr kumimoji="0" lang="en-US" altLang="ja-JP" sz="738" kern="0">
                <a:solidFill>
                  <a:prstClr val="black"/>
                </a:solidFill>
                <a:latin typeface="Calibri"/>
              </a:endParaRPr>
            </a:p>
          </p:txBody>
        </p:sp>
        <p:sp>
          <p:nvSpPr>
            <p:cNvPr id="163" name="楕円 162">
              <a:extLst>
                <a:ext uri="{FF2B5EF4-FFF2-40B4-BE49-F238E27FC236}">
                  <a16:creationId xmlns:a16="http://schemas.microsoft.com/office/drawing/2014/main" id="{CE5CB32A-382A-4864-8440-1E81E5872D10}"/>
                </a:ext>
              </a:extLst>
            </p:cNvPr>
            <p:cNvSpPr/>
            <p:nvPr/>
          </p:nvSpPr>
          <p:spPr>
            <a:xfrm>
              <a:off x="44645" y="6627732"/>
              <a:ext cx="1440000" cy="377444"/>
            </a:xfrm>
            <a:prstGeom prst="ellipse">
              <a:avLst/>
            </a:prstGeom>
            <a:solidFill>
              <a:srgbClr val="9BBB59">
                <a:lumMod val="40000"/>
                <a:lumOff val="60000"/>
              </a:srgbClr>
            </a:solidFill>
            <a:ln w="25400" cap="flat" cmpd="sng" algn="ctr">
              <a:noFill/>
              <a:prstDash val="solid"/>
            </a:ln>
            <a:effectLst/>
          </p:spPr>
          <p:txBody>
            <a:bodyPr wrap="square" lIns="0" tIns="0" rIns="0" bIns="0" rtlCol="0" anchor="ctr">
              <a:spAutoFit/>
            </a:bodyPr>
            <a:lstStyle/>
            <a:p>
              <a:pPr algn="ctr" defTabSz="844083" fontAlgn="auto">
                <a:spcBef>
                  <a:spcPts val="0"/>
                </a:spcBef>
                <a:spcAft>
                  <a:spcPts val="0"/>
                </a:spcAft>
                <a:defRPr/>
              </a:pPr>
              <a:r>
                <a:rPr kumimoji="0" lang="ja-JP" altLang="en-US" sz="738" kern="0">
                  <a:solidFill>
                    <a:prstClr val="black"/>
                  </a:solidFill>
                  <a:latin typeface="Calibri"/>
                </a:rPr>
                <a:t>農業遺産</a:t>
              </a:r>
              <a:endParaRPr kumimoji="0" lang="en-US" altLang="ja-JP" sz="738" kern="0">
                <a:solidFill>
                  <a:prstClr val="black"/>
                </a:solidFill>
                <a:latin typeface="Calibri"/>
              </a:endParaRPr>
            </a:p>
            <a:p>
              <a:pPr algn="ctr" defTabSz="844083" fontAlgn="auto">
                <a:spcBef>
                  <a:spcPts val="0"/>
                </a:spcBef>
                <a:spcAft>
                  <a:spcPts val="0"/>
                </a:spcAft>
                <a:defRPr/>
              </a:pPr>
              <a:r>
                <a:rPr kumimoji="0" lang="ja-JP" altLang="en-US" sz="738" kern="0">
                  <a:solidFill>
                    <a:prstClr val="black"/>
                  </a:solidFill>
                  <a:latin typeface="Calibri"/>
                </a:rPr>
                <a:t>かんがい施設遺産</a:t>
              </a:r>
              <a:endParaRPr kumimoji="0" lang="en-US" altLang="ja-JP" sz="738" kern="0">
                <a:solidFill>
                  <a:prstClr val="black"/>
                </a:solidFill>
                <a:latin typeface="Calibri"/>
              </a:endParaRPr>
            </a:p>
          </p:txBody>
        </p:sp>
        <p:sp>
          <p:nvSpPr>
            <p:cNvPr id="164" name="楕円 163">
              <a:extLst>
                <a:ext uri="{FF2B5EF4-FFF2-40B4-BE49-F238E27FC236}">
                  <a16:creationId xmlns:a16="http://schemas.microsoft.com/office/drawing/2014/main" id="{A744BA98-31D6-4E21-97BC-A76357CFF593}"/>
                </a:ext>
              </a:extLst>
            </p:cNvPr>
            <p:cNvSpPr/>
            <p:nvPr/>
          </p:nvSpPr>
          <p:spPr>
            <a:xfrm>
              <a:off x="2359468" y="4767205"/>
              <a:ext cx="462592" cy="188723"/>
            </a:xfrm>
            <a:prstGeom prst="ellipse">
              <a:avLst/>
            </a:prstGeom>
            <a:solidFill>
              <a:srgbClr val="9BBB59">
                <a:lumMod val="40000"/>
                <a:lumOff val="60000"/>
              </a:srgbClr>
            </a:solidFill>
            <a:ln w="25400" cap="flat" cmpd="sng" algn="ctr">
              <a:noFill/>
              <a:prstDash val="solid"/>
            </a:ln>
            <a:effectLst/>
          </p:spPr>
          <p:txBody>
            <a:bodyPr wrap="square" lIns="0" tIns="0" rIns="0" bIns="0" rtlCol="0" anchor="ctr">
              <a:spAutoFit/>
            </a:bodyPr>
            <a:lstStyle/>
            <a:p>
              <a:pPr algn="ctr" defTabSz="844083" fontAlgn="auto">
                <a:spcBef>
                  <a:spcPts val="0"/>
                </a:spcBef>
                <a:spcAft>
                  <a:spcPts val="0"/>
                </a:spcAft>
                <a:defRPr/>
              </a:pPr>
              <a:r>
                <a:rPr kumimoji="0" lang="ja-JP" altLang="en-US" sz="738" kern="0">
                  <a:solidFill>
                    <a:prstClr val="black"/>
                  </a:solidFill>
                  <a:latin typeface="Calibri"/>
                </a:rPr>
                <a:t>自然</a:t>
              </a:r>
              <a:endParaRPr kumimoji="0" lang="en-US" altLang="ja-JP" sz="738" kern="0">
                <a:solidFill>
                  <a:prstClr val="black"/>
                </a:solidFill>
                <a:latin typeface="Calibri"/>
              </a:endParaRPr>
            </a:p>
          </p:txBody>
        </p:sp>
        <p:sp>
          <p:nvSpPr>
            <p:cNvPr id="165" name="楕円 164">
              <a:extLst>
                <a:ext uri="{FF2B5EF4-FFF2-40B4-BE49-F238E27FC236}">
                  <a16:creationId xmlns:a16="http://schemas.microsoft.com/office/drawing/2014/main" id="{38811B5A-15D4-4588-8DD1-FF4A752821FB}"/>
                </a:ext>
              </a:extLst>
            </p:cNvPr>
            <p:cNvSpPr/>
            <p:nvPr/>
          </p:nvSpPr>
          <p:spPr>
            <a:xfrm>
              <a:off x="2073446" y="5036989"/>
              <a:ext cx="410394" cy="188723"/>
            </a:xfrm>
            <a:prstGeom prst="ellipse">
              <a:avLst/>
            </a:prstGeom>
            <a:solidFill>
              <a:srgbClr val="9BBB59">
                <a:lumMod val="40000"/>
                <a:lumOff val="60000"/>
              </a:srgbClr>
            </a:solidFill>
            <a:ln w="25400" cap="flat" cmpd="sng" algn="ctr">
              <a:noFill/>
              <a:prstDash val="solid"/>
            </a:ln>
            <a:effectLst/>
          </p:spPr>
          <p:txBody>
            <a:bodyPr wrap="square" lIns="0" tIns="0" rIns="0" bIns="0" rtlCol="0" anchor="ctr">
              <a:spAutoFit/>
            </a:bodyPr>
            <a:lstStyle/>
            <a:p>
              <a:pPr algn="ctr" defTabSz="844083" fontAlgn="auto">
                <a:spcBef>
                  <a:spcPts val="0"/>
                </a:spcBef>
                <a:spcAft>
                  <a:spcPts val="0"/>
                </a:spcAft>
                <a:defRPr/>
              </a:pPr>
              <a:r>
                <a:rPr kumimoji="0" lang="ja-JP" altLang="en-US" sz="738" kern="0">
                  <a:solidFill>
                    <a:prstClr val="black"/>
                  </a:solidFill>
                  <a:latin typeface="Calibri"/>
                </a:rPr>
                <a:t>景観</a:t>
              </a:r>
              <a:endParaRPr kumimoji="0" lang="en-US" altLang="ja-JP" sz="738" kern="0">
                <a:solidFill>
                  <a:prstClr val="black"/>
                </a:solidFill>
                <a:latin typeface="Calibri"/>
              </a:endParaRPr>
            </a:p>
          </p:txBody>
        </p:sp>
        <p:sp>
          <p:nvSpPr>
            <p:cNvPr id="166" name="楕円 165">
              <a:extLst>
                <a:ext uri="{FF2B5EF4-FFF2-40B4-BE49-F238E27FC236}">
                  <a16:creationId xmlns:a16="http://schemas.microsoft.com/office/drawing/2014/main" id="{B9D11FF2-1525-434F-A4E3-63C9B313FBA6}"/>
                </a:ext>
              </a:extLst>
            </p:cNvPr>
            <p:cNvSpPr/>
            <p:nvPr/>
          </p:nvSpPr>
          <p:spPr>
            <a:xfrm>
              <a:off x="563934" y="7135600"/>
              <a:ext cx="966877" cy="188723"/>
            </a:xfrm>
            <a:prstGeom prst="ellipse">
              <a:avLst/>
            </a:prstGeom>
            <a:solidFill>
              <a:srgbClr val="9BBB59">
                <a:lumMod val="40000"/>
                <a:lumOff val="60000"/>
              </a:srgbClr>
            </a:solidFill>
            <a:ln w="25400" cap="flat" cmpd="sng" algn="ctr">
              <a:noFill/>
              <a:prstDash val="solid"/>
            </a:ln>
            <a:effectLst/>
          </p:spPr>
          <p:txBody>
            <a:bodyPr wrap="square" lIns="0" tIns="0" rIns="0" bIns="0" rtlCol="0" anchor="ctr">
              <a:spAutoFit/>
            </a:bodyPr>
            <a:lstStyle/>
            <a:p>
              <a:pPr algn="ctr" defTabSz="844083" fontAlgn="auto">
                <a:spcBef>
                  <a:spcPts val="0"/>
                </a:spcBef>
                <a:spcAft>
                  <a:spcPts val="0"/>
                </a:spcAft>
                <a:defRPr/>
              </a:pPr>
              <a:r>
                <a:rPr kumimoji="0" lang="ja-JP" altLang="en-US" sz="738" kern="0">
                  <a:solidFill>
                    <a:prstClr val="black"/>
                  </a:solidFill>
                  <a:latin typeface="Calibri"/>
                </a:rPr>
                <a:t>歴史的建物</a:t>
              </a:r>
              <a:endParaRPr kumimoji="0" lang="en-US" altLang="ja-JP" sz="738" kern="0">
                <a:solidFill>
                  <a:prstClr val="black"/>
                </a:solidFill>
                <a:latin typeface="Calibri"/>
              </a:endParaRPr>
            </a:p>
          </p:txBody>
        </p:sp>
        <p:sp>
          <p:nvSpPr>
            <p:cNvPr id="167" name="楕円 166">
              <a:extLst>
                <a:ext uri="{FF2B5EF4-FFF2-40B4-BE49-F238E27FC236}">
                  <a16:creationId xmlns:a16="http://schemas.microsoft.com/office/drawing/2014/main" id="{8A81E3C2-F94D-43F1-8668-2DF36ECD6429}"/>
                </a:ext>
              </a:extLst>
            </p:cNvPr>
            <p:cNvSpPr/>
            <p:nvPr/>
          </p:nvSpPr>
          <p:spPr>
            <a:xfrm>
              <a:off x="1803629" y="4534360"/>
              <a:ext cx="766278" cy="188723"/>
            </a:xfrm>
            <a:prstGeom prst="ellipse">
              <a:avLst/>
            </a:prstGeom>
            <a:solidFill>
              <a:srgbClr val="9BBB59">
                <a:lumMod val="40000"/>
                <a:lumOff val="60000"/>
              </a:srgbClr>
            </a:solidFill>
            <a:ln w="25400" cap="flat" cmpd="sng" algn="ctr">
              <a:noFill/>
              <a:prstDash val="solid"/>
            </a:ln>
            <a:effectLst/>
          </p:spPr>
          <p:txBody>
            <a:bodyPr wrap="square" lIns="0" tIns="0" rIns="0" bIns="0" rtlCol="0" anchor="ctr">
              <a:spAutoFit/>
            </a:bodyPr>
            <a:lstStyle/>
            <a:p>
              <a:pPr algn="ctr" defTabSz="844083" fontAlgn="auto">
                <a:spcBef>
                  <a:spcPts val="0"/>
                </a:spcBef>
                <a:spcAft>
                  <a:spcPts val="0"/>
                </a:spcAft>
                <a:defRPr/>
              </a:pPr>
              <a:r>
                <a:rPr kumimoji="0" lang="ja-JP" altLang="en-US" sz="738" kern="0">
                  <a:solidFill>
                    <a:prstClr val="black"/>
                  </a:solidFill>
                  <a:latin typeface="Calibri"/>
                </a:rPr>
                <a:t>野生鳥獣</a:t>
              </a:r>
              <a:endParaRPr kumimoji="0" lang="en-US" altLang="ja-JP" sz="738" kern="0">
                <a:solidFill>
                  <a:prstClr val="black"/>
                </a:solidFill>
                <a:latin typeface="Calibri"/>
              </a:endParaRPr>
            </a:p>
          </p:txBody>
        </p:sp>
        <p:sp>
          <p:nvSpPr>
            <p:cNvPr id="168" name="正方形/長方形 167">
              <a:extLst>
                <a:ext uri="{FF2B5EF4-FFF2-40B4-BE49-F238E27FC236}">
                  <a16:creationId xmlns:a16="http://schemas.microsoft.com/office/drawing/2014/main" id="{49F8573B-9F15-4EE9-BD0A-0A5138070A01}"/>
                </a:ext>
              </a:extLst>
            </p:cNvPr>
            <p:cNvSpPr/>
            <p:nvPr/>
          </p:nvSpPr>
          <p:spPr>
            <a:xfrm>
              <a:off x="105538" y="4418541"/>
              <a:ext cx="1476000" cy="504000"/>
            </a:xfrm>
            <a:prstGeom prst="rect">
              <a:avLst/>
            </a:prstGeom>
            <a:solidFill>
              <a:srgbClr val="92D050"/>
            </a:solidFill>
            <a:ln w="3175" cap="flat" cmpd="sng" algn="ctr">
              <a:solidFill>
                <a:srgbClr val="00B050"/>
              </a:solidFill>
              <a:prstDash val="solid"/>
            </a:ln>
            <a:effectLst/>
          </p:spPr>
          <p:txBody>
            <a:bodyPr rtlCol="0" anchor="ctr"/>
            <a:lstStyle/>
            <a:p>
              <a:pPr algn="ctr" defTabSz="840615" fontAlgn="auto">
                <a:spcBef>
                  <a:spcPts val="0"/>
                </a:spcBef>
                <a:spcAft>
                  <a:spcPts val="0"/>
                </a:spcAft>
                <a:defRPr/>
              </a:pPr>
              <a:r>
                <a:rPr kumimoji="0" lang="ja-JP" altLang="en-US" sz="1015" b="1" kern="0">
                  <a:solidFill>
                    <a:prstClr val="white"/>
                  </a:solidFill>
                  <a:latin typeface="Meiryo UI" panose="020B0604030504040204" pitchFamily="50" charset="-128"/>
                  <a:ea typeface="Meiryo UI" panose="020B0604030504040204" pitchFamily="50" charset="-128"/>
                </a:rPr>
                <a:t>多様な農山漁村の地域資源</a:t>
              </a:r>
            </a:p>
          </p:txBody>
        </p:sp>
        <p:sp>
          <p:nvSpPr>
            <p:cNvPr id="169" name="楕円 168">
              <a:extLst>
                <a:ext uri="{FF2B5EF4-FFF2-40B4-BE49-F238E27FC236}">
                  <a16:creationId xmlns:a16="http://schemas.microsoft.com/office/drawing/2014/main" id="{82E93099-951B-4560-AB14-229A71D4530C}"/>
                </a:ext>
              </a:extLst>
            </p:cNvPr>
            <p:cNvSpPr/>
            <p:nvPr/>
          </p:nvSpPr>
          <p:spPr>
            <a:xfrm>
              <a:off x="3961172" y="5025397"/>
              <a:ext cx="628718" cy="188723"/>
            </a:xfrm>
            <a:prstGeom prst="ellipse">
              <a:avLst/>
            </a:prstGeom>
            <a:solidFill>
              <a:srgbClr val="4BACC6">
                <a:lumMod val="40000"/>
                <a:lumOff val="60000"/>
              </a:srgbClr>
            </a:solidFill>
            <a:ln w="25400" cap="flat" cmpd="sng" algn="ctr">
              <a:noFill/>
              <a:prstDash val="solid"/>
            </a:ln>
            <a:effectLst/>
          </p:spPr>
          <p:txBody>
            <a:bodyPr wrap="none" lIns="0" tIns="0" rIns="0" bIns="0" rtlCol="0" anchor="ctr">
              <a:spAutoFit/>
            </a:bodyPr>
            <a:lstStyle/>
            <a:p>
              <a:pPr algn="ctr" defTabSz="844083" fontAlgn="auto">
                <a:spcBef>
                  <a:spcPts val="0"/>
                </a:spcBef>
                <a:spcAft>
                  <a:spcPts val="0"/>
                </a:spcAft>
                <a:defRPr/>
              </a:pPr>
              <a:r>
                <a:rPr kumimoji="0" lang="ja-JP" altLang="en-US" sz="738" kern="0">
                  <a:solidFill>
                    <a:prstClr val="black"/>
                  </a:solidFill>
                  <a:latin typeface="Calibri"/>
                </a:rPr>
                <a:t>情報通信</a:t>
              </a:r>
            </a:p>
          </p:txBody>
        </p:sp>
        <p:sp>
          <p:nvSpPr>
            <p:cNvPr id="170" name="楕円 169">
              <a:extLst>
                <a:ext uri="{FF2B5EF4-FFF2-40B4-BE49-F238E27FC236}">
                  <a16:creationId xmlns:a16="http://schemas.microsoft.com/office/drawing/2014/main" id="{691B5A3B-9F41-4BA5-849D-B6B37AE2FF11}"/>
                </a:ext>
              </a:extLst>
            </p:cNvPr>
            <p:cNvSpPr/>
            <p:nvPr/>
          </p:nvSpPr>
          <p:spPr>
            <a:xfrm>
              <a:off x="2882433" y="4945916"/>
              <a:ext cx="857684" cy="188723"/>
            </a:xfrm>
            <a:prstGeom prst="ellipse">
              <a:avLst/>
            </a:prstGeom>
            <a:solidFill>
              <a:srgbClr val="4BACC6">
                <a:lumMod val="40000"/>
                <a:lumOff val="60000"/>
              </a:srgbClr>
            </a:solidFill>
            <a:ln w="25400" cap="flat" cmpd="sng" algn="ctr">
              <a:noFill/>
              <a:prstDash val="solid"/>
            </a:ln>
            <a:effectLst/>
          </p:spPr>
          <p:txBody>
            <a:bodyPr wrap="square" lIns="0" tIns="0" rIns="0" bIns="0" rtlCol="0" anchor="ctr">
              <a:spAutoFit/>
            </a:bodyPr>
            <a:lstStyle/>
            <a:p>
              <a:pPr algn="ctr" defTabSz="844083" fontAlgn="auto">
                <a:spcBef>
                  <a:spcPts val="0"/>
                </a:spcBef>
                <a:spcAft>
                  <a:spcPts val="0"/>
                </a:spcAft>
                <a:defRPr/>
              </a:pPr>
              <a:r>
                <a:rPr kumimoji="0" lang="ja-JP" altLang="en-US" sz="738" kern="0">
                  <a:solidFill>
                    <a:prstClr val="black"/>
                  </a:solidFill>
                  <a:latin typeface="Calibri"/>
                </a:rPr>
                <a:t>観光・旅行</a:t>
              </a:r>
              <a:endParaRPr kumimoji="0" lang="en-US" altLang="ja-JP" sz="738" kern="0">
                <a:solidFill>
                  <a:prstClr val="black"/>
                </a:solidFill>
                <a:latin typeface="Calibri"/>
              </a:endParaRPr>
            </a:p>
          </p:txBody>
        </p:sp>
        <p:sp>
          <p:nvSpPr>
            <p:cNvPr id="171" name="楕円 170">
              <a:extLst>
                <a:ext uri="{FF2B5EF4-FFF2-40B4-BE49-F238E27FC236}">
                  <a16:creationId xmlns:a16="http://schemas.microsoft.com/office/drawing/2014/main" id="{53CFF350-8A40-433D-82B6-A214320506C5}"/>
                </a:ext>
              </a:extLst>
            </p:cNvPr>
            <p:cNvSpPr/>
            <p:nvPr/>
          </p:nvSpPr>
          <p:spPr>
            <a:xfrm>
              <a:off x="3698017" y="5368022"/>
              <a:ext cx="495519" cy="188723"/>
            </a:xfrm>
            <a:prstGeom prst="ellipse">
              <a:avLst/>
            </a:prstGeom>
            <a:solidFill>
              <a:srgbClr val="4BACC6">
                <a:lumMod val="40000"/>
                <a:lumOff val="60000"/>
              </a:srgbClr>
            </a:solidFill>
            <a:ln w="25400" cap="flat" cmpd="sng" algn="ctr">
              <a:noFill/>
              <a:prstDash val="solid"/>
            </a:ln>
            <a:effectLst/>
          </p:spPr>
          <p:txBody>
            <a:bodyPr wrap="square" lIns="0" tIns="0" rIns="0" bIns="0" rtlCol="0" anchor="ctr">
              <a:spAutoFit/>
            </a:bodyPr>
            <a:lstStyle/>
            <a:p>
              <a:pPr algn="ctr" defTabSz="844083" fontAlgn="auto">
                <a:spcBef>
                  <a:spcPts val="0"/>
                </a:spcBef>
                <a:spcAft>
                  <a:spcPts val="0"/>
                </a:spcAft>
                <a:defRPr/>
              </a:pPr>
              <a:r>
                <a:rPr kumimoji="0" lang="ja-JP" altLang="en-US" sz="738" kern="0">
                  <a:solidFill>
                    <a:prstClr val="black"/>
                  </a:solidFill>
                  <a:latin typeface="Calibri"/>
                </a:rPr>
                <a:t>福祉</a:t>
              </a:r>
              <a:endParaRPr kumimoji="0" lang="en-US" altLang="ja-JP" sz="738" kern="0">
                <a:solidFill>
                  <a:prstClr val="black"/>
                </a:solidFill>
                <a:latin typeface="Calibri"/>
              </a:endParaRPr>
            </a:p>
          </p:txBody>
        </p:sp>
        <p:sp>
          <p:nvSpPr>
            <p:cNvPr id="172" name="楕円 171">
              <a:extLst>
                <a:ext uri="{FF2B5EF4-FFF2-40B4-BE49-F238E27FC236}">
                  <a16:creationId xmlns:a16="http://schemas.microsoft.com/office/drawing/2014/main" id="{B6E91A3E-936A-4A23-8D97-BD4BE055384B}"/>
                </a:ext>
              </a:extLst>
            </p:cNvPr>
            <p:cNvSpPr/>
            <p:nvPr/>
          </p:nvSpPr>
          <p:spPr>
            <a:xfrm>
              <a:off x="4287517" y="5719085"/>
              <a:ext cx="504262" cy="188723"/>
            </a:xfrm>
            <a:prstGeom prst="ellipse">
              <a:avLst/>
            </a:prstGeom>
            <a:solidFill>
              <a:srgbClr val="4BACC6">
                <a:lumMod val="40000"/>
                <a:lumOff val="60000"/>
              </a:srgbClr>
            </a:solidFill>
            <a:ln w="25400" cap="flat" cmpd="sng" algn="ctr">
              <a:noFill/>
              <a:prstDash val="solid"/>
            </a:ln>
            <a:effectLst/>
          </p:spPr>
          <p:txBody>
            <a:bodyPr wrap="square" lIns="0" tIns="0" rIns="0" bIns="0" rtlCol="0" anchor="ctr">
              <a:spAutoFit/>
            </a:bodyPr>
            <a:lstStyle/>
            <a:p>
              <a:pPr algn="ctr" defTabSz="844083" fontAlgn="auto">
                <a:spcBef>
                  <a:spcPts val="0"/>
                </a:spcBef>
                <a:spcAft>
                  <a:spcPts val="0"/>
                </a:spcAft>
                <a:defRPr/>
              </a:pPr>
              <a:r>
                <a:rPr kumimoji="0" lang="ja-JP" altLang="en-US" sz="738" kern="0">
                  <a:solidFill>
                    <a:prstClr val="black"/>
                  </a:solidFill>
                  <a:latin typeface="Calibri"/>
                </a:rPr>
                <a:t>教育</a:t>
              </a:r>
              <a:endParaRPr kumimoji="0" lang="en-US" altLang="ja-JP" sz="738" kern="0">
                <a:solidFill>
                  <a:prstClr val="black"/>
                </a:solidFill>
                <a:latin typeface="Calibri"/>
              </a:endParaRPr>
            </a:p>
          </p:txBody>
        </p:sp>
        <p:sp>
          <p:nvSpPr>
            <p:cNvPr id="173" name="楕円 172">
              <a:extLst>
                <a:ext uri="{FF2B5EF4-FFF2-40B4-BE49-F238E27FC236}">
                  <a16:creationId xmlns:a16="http://schemas.microsoft.com/office/drawing/2014/main" id="{3CB35E11-1945-4181-A4C0-54C50990C3DE}"/>
                </a:ext>
              </a:extLst>
            </p:cNvPr>
            <p:cNvSpPr/>
            <p:nvPr/>
          </p:nvSpPr>
          <p:spPr>
            <a:xfrm>
              <a:off x="4300295" y="5393004"/>
              <a:ext cx="314360" cy="188723"/>
            </a:xfrm>
            <a:prstGeom prst="ellipse">
              <a:avLst/>
            </a:prstGeom>
            <a:solidFill>
              <a:srgbClr val="4BACC6">
                <a:lumMod val="40000"/>
                <a:lumOff val="60000"/>
              </a:srgbClr>
            </a:solidFill>
            <a:ln w="25400" cap="flat" cmpd="sng" algn="ctr">
              <a:noFill/>
              <a:prstDash val="solid"/>
            </a:ln>
            <a:effectLst/>
          </p:spPr>
          <p:txBody>
            <a:bodyPr wrap="none" lIns="0" tIns="0" rIns="0" bIns="0" rtlCol="0" anchor="ctr">
              <a:spAutoFit/>
            </a:bodyPr>
            <a:lstStyle/>
            <a:p>
              <a:pPr algn="ctr" defTabSz="844083" fontAlgn="auto">
                <a:spcBef>
                  <a:spcPts val="0"/>
                </a:spcBef>
                <a:spcAft>
                  <a:spcPts val="0"/>
                </a:spcAft>
                <a:defRPr/>
              </a:pPr>
              <a:r>
                <a:rPr kumimoji="0" lang="ja-JP" altLang="en-US" sz="738" kern="0">
                  <a:solidFill>
                    <a:prstClr val="black"/>
                  </a:solidFill>
                  <a:latin typeface="Calibri"/>
                </a:rPr>
                <a:t>芸術</a:t>
              </a:r>
              <a:endParaRPr kumimoji="0" lang="en-US" altLang="ja-JP" sz="738" kern="0">
                <a:solidFill>
                  <a:prstClr val="black"/>
                </a:solidFill>
                <a:latin typeface="Calibri"/>
              </a:endParaRPr>
            </a:p>
          </p:txBody>
        </p:sp>
        <p:sp>
          <p:nvSpPr>
            <p:cNvPr id="174" name="楕円 173">
              <a:extLst>
                <a:ext uri="{FF2B5EF4-FFF2-40B4-BE49-F238E27FC236}">
                  <a16:creationId xmlns:a16="http://schemas.microsoft.com/office/drawing/2014/main" id="{6F2A9670-5DA6-46B0-B72C-587B7B74BF6E}"/>
                </a:ext>
              </a:extLst>
            </p:cNvPr>
            <p:cNvSpPr/>
            <p:nvPr/>
          </p:nvSpPr>
          <p:spPr>
            <a:xfrm>
              <a:off x="4430153" y="6546283"/>
              <a:ext cx="578101" cy="188723"/>
            </a:xfrm>
            <a:prstGeom prst="ellipse">
              <a:avLst/>
            </a:prstGeom>
            <a:solidFill>
              <a:srgbClr val="4BACC6">
                <a:lumMod val="40000"/>
                <a:lumOff val="60000"/>
              </a:srgbClr>
            </a:solidFill>
            <a:ln w="25400" cap="flat" cmpd="sng" algn="ctr">
              <a:noFill/>
              <a:prstDash val="solid"/>
            </a:ln>
            <a:effectLst/>
          </p:spPr>
          <p:txBody>
            <a:bodyPr wrap="none" lIns="0" tIns="0" rIns="0" bIns="0" rtlCol="0" anchor="ctr">
              <a:spAutoFit/>
            </a:bodyPr>
            <a:lstStyle/>
            <a:p>
              <a:pPr algn="ctr" defTabSz="844083" fontAlgn="auto">
                <a:spcBef>
                  <a:spcPts val="0"/>
                </a:spcBef>
                <a:spcAft>
                  <a:spcPts val="0"/>
                </a:spcAft>
                <a:defRPr/>
              </a:pPr>
              <a:r>
                <a:rPr kumimoji="0" lang="ja-JP" altLang="en-US" sz="738" kern="0">
                  <a:solidFill>
                    <a:prstClr val="black"/>
                  </a:solidFill>
                  <a:latin typeface="Calibri"/>
                </a:rPr>
                <a:t>スポーツ</a:t>
              </a:r>
            </a:p>
          </p:txBody>
        </p:sp>
        <p:sp>
          <p:nvSpPr>
            <p:cNvPr id="175" name="楕円 174">
              <a:extLst>
                <a:ext uri="{FF2B5EF4-FFF2-40B4-BE49-F238E27FC236}">
                  <a16:creationId xmlns:a16="http://schemas.microsoft.com/office/drawing/2014/main" id="{7A34FD54-2C36-4DC6-8AF7-72D0D5AAC238}"/>
                </a:ext>
              </a:extLst>
            </p:cNvPr>
            <p:cNvSpPr/>
            <p:nvPr/>
          </p:nvSpPr>
          <p:spPr>
            <a:xfrm>
              <a:off x="2999521" y="4526611"/>
              <a:ext cx="628718" cy="188723"/>
            </a:xfrm>
            <a:prstGeom prst="ellipse">
              <a:avLst/>
            </a:prstGeom>
            <a:solidFill>
              <a:srgbClr val="4BACC6">
                <a:lumMod val="40000"/>
                <a:lumOff val="60000"/>
              </a:srgbClr>
            </a:solidFill>
            <a:ln w="25400" cap="flat" cmpd="sng" algn="ctr">
              <a:noFill/>
              <a:prstDash val="solid"/>
            </a:ln>
            <a:effectLst/>
          </p:spPr>
          <p:txBody>
            <a:bodyPr wrap="none" lIns="0" tIns="0" rIns="0" bIns="0" rtlCol="0" anchor="ctr">
              <a:spAutoFit/>
            </a:bodyPr>
            <a:lstStyle/>
            <a:p>
              <a:pPr algn="ctr" defTabSz="844083" fontAlgn="auto">
                <a:spcBef>
                  <a:spcPts val="0"/>
                </a:spcBef>
                <a:spcAft>
                  <a:spcPts val="0"/>
                </a:spcAft>
                <a:defRPr/>
              </a:pPr>
              <a:r>
                <a:rPr kumimoji="0" lang="ja-JP" altLang="en-US" sz="738" kern="0">
                  <a:solidFill>
                    <a:prstClr val="black"/>
                  </a:solidFill>
                  <a:latin typeface="Calibri"/>
                </a:rPr>
                <a:t>健康医療</a:t>
              </a:r>
            </a:p>
          </p:txBody>
        </p:sp>
        <p:sp>
          <p:nvSpPr>
            <p:cNvPr id="176" name="楕円 175">
              <a:extLst>
                <a:ext uri="{FF2B5EF4-FFF2-40B4-BE49-F238E27FC236}">
                  <a16:creationId xmlns:a16="http://schemas.microsoft.com/office/drawing/2014/main" id="{E14D2153-1088-4D02-A05F-6B40A356EB4C}"/>
                </a:ext>
              </a:extLst>
            </p:cNvPr>
            <p:cNvSpPr/>
            <p:nvPr/>
          </p:nvSpPr>
          <p:spPr>
            <a:xfrm>
              <a:off x="4405403" y="6090840"/>
              <a:ext cx="748601" cy="188723"/>
            </a:xfrm>
            <a:prstGeom prst="ellipse">
              <a:avLst/>
            </a:prstGeom>
            <a:solidFill>
              <a:srgbClr val="4BACC6">
                <a:lumMod val="40000"/>
                <a:lumOff val="60000"/>
              </a:srgbClr>
            </a:solidFill>
            <a:ln w="25400" cap="flat" cmpd="sng" algn="ctr">
              <a:noFill/>
              <a:prstDash val="solid"/>
            </a:ln>
            <a:effectLst/>
          </p:spPr>
          <p:txBody>
            <a:bodyPr wrap="none" lIns="0" tIns="0" rIns="0" bIns="0" rtlCol="0" anchor="ctr">
              <a:spAutoFit/>
            </a:bodyPr>
            <a:lstStyle/>
            <a:p>
              <a:pPr algn="ctr" defTabSz="844083" fontAlgn="auto">
                <a:spcBef>
                  <a:spcPts val="0"/>
                </a:spcBef>
                <a:spcAft>
                  <a:spcPts val="0"/>
                </a:spcAft>
                <a:defRPr/>
              </a:pPr>
              <a:r>
                <a:rPr kumimoji="0" lang="ja-JP" altLang="en-US" sz="738" kern="0">
                  <a:solidFill>
                    <a:prstClr val="black"/>
                  </a:solidFill>
                  <a:latin typeface="Calibri"/>
                </a:rPr>
                <a:t>エネルギー</a:t>
              </a:r>
            </a:p>
          </p:txBody>
        </p:sp>
        <p:sp>
          <p:nvSpPr>
            <p:cNvPr id="177" name="楕円 176">
              <a:extLst>
                <a:ext uri="{FF2B5EF4-FFF2-40B4-BE49-F238E27FC236}">
                  <a16:creationId xmlns:a16="http://schemas.microsoft.com/office/drawing/2014/main" id="{54228204-6560-4413-B79C-54683A0D9095}"/>
                </a:ext>
              </a:extLst>
            </p:cNvPr>
            <p:cNvSpPr/>
            <p:nvPr/>
          </p:nvSpPr>
          <p:spPr>
            <a:xfrm>
              <a:off x="4468225" y="7302198"/>
              <a:ext cx="644701" cy="188723"/>
            </a:xfrm>
            <a:prstGeom prst="ellipse">
              <a:avLst/>
            </a:prstGeom>
            <a:solidFill>
              <a:srgbClr val="4BACC6">
                <a:lumMod val="40000"/>
                <a:lumOff val="60000"/>
              </a:srgbClr>
            </a:solidFill>
            <a:ln w="25400" cap="flat" cmpd="sng" algn="ctr">
              <a:noFill/>
              <a:prstDash val="solid"/>
            </a:ln>
            <a:effectLst/>
          </p:spPr>
          <p:txBody>
            <a:bodyPr wrap="none" lIns="0" tIns="0" rIns="0" bIns="0" rtlCol="0" anchor="ctr">
              <a:spAutoFit/>
            </a:bodyPr>
            <a:lstStyle/>
            <a:p>
              <a:pPr algn="ctr" defTabSz="844083" fontAlgn="auto">
                <a:spcBef>
                  <a:spcPts val="0"/>
                </a:spcBef>
                <a:spcAft>
                  <a:spcPts val="0"/>
                </a:spcAft>
                <a:defRPr/>
              </a:pPr>
              <a:r>
                <a:rPr kumimoji="0" lang="ja-JP" altLang="en-US" sz="738" kern="0">
                  <a:solidFill>
                    <a:prstClr val="black"/>
                  </a:solidFill>
                  <a:latin typeface="Calibri"/>
                </a:rPr>
                <a:t>アウトドア</a:t>
              </a:r>
            </a:p>
          </p:txBody>
        </p:sp>
        <p:sp>
          <p:nvSpPr>
            <p:cNvPr id="178" name="楕円 177">
              <a:extLst>
                <a:ext uri="{FF2B5EF4-FFF2-40B4-BE49-F238E27FC236}">
                  <a16:creationId xmlns:a16="http://schemas.microsoft.com/office/drawing/2014/main" id="{01CEE9A9-A45C-438B-A718-AB35603F781A}"/>
                </a:ext>
              </a:extLst>
            </p:cNvPr>
            <p:cNvSpPr/>
            <p:nvPr/>
          </p:nvSpPr>
          <p:spPr>
            <a:xfrm>
              <a:off x="4738893" y="6897999"/>
              <a:ext cx="516826" cy="188723"/>
            </a:xfrm>
            <a:prstGeom prst="ellipse">
              <a:avLst/>
            </a:prstGeom>
            <a:solidFill>
              <a:srgbClr val="4BACC6">
                <a:lumMod val="40000"/>
                <a:lumOff val="60000"/>
              </a:srgbClr>
            </a:solidFill>
            <a:ln w="25400" cap="flat" cmpd="sng" algn="ctr">
              <a:noFill/>
              <a:prstDash val="solid"/>
            </a:ln>
            <a:effectLst/>
          </p:spPr>
          <p:txBody>
            <a:bodyPr wrap="none" lIns="0" tIns="0" rIns="0" bIns="0" rtlCol="0" anchor="ctr">
              <a:spAutoFit/>
            </a:bodyPr>
            <a:lstStyle/>
            <a:p>
              <a:pPr algn="ctr" defTabSz="844083" fontAlgn="auto">
                <a:spcBef>
                  <a:spcPts val="0"/>
                </a:spcBef>
                <a:spcAft>
                  <a:spcPts val="0"/>
                </a:spcAft>
                <a:defRPr/>
              </a:pPr>
              <a:r>
                <a:rPr kumimoji="0" lang="ja-JP" altLang="en-US" sz="738" kern="0">
                  <a:solidFill>
                    <a:prstClr val="black"/>
                  </a:solidFill>
                  <a:latin typeface="Calibri"/>
                </a:rPr>
                <a:t>イベント</a:t>
              </a:r>
            </a:p>
          </p:txBody>
        </p:sp>
        <p:sp>
          <p:nvSpPr>
            <p:cNvPr id="179" name="正方形/長方形 178">
              <a:extLst>
                <a:ext uri="{FF2B5EF4-FFF2-40B4-BE49-F238E27FC236}">
                  <a16:creationId xmlns:a16="http://schemas.microsoft.com/office/drawing/2014/main" id="{F8D77FDE-0D13-4A48-8449-7F49E7226082}"/>
                </a:ext>
              </a:extLst>
            </p:cNvPr>
            <p:cNvSpPr/>
            <p:nvPr/>
          </p:nvSpPr>
          <p:spPr>
            <a:xfrm>
              <a:off x="4059276" y="4395532"/>
              <a:ext cx="1476000" cy="504000"/>
            </a:xfrm>
            <a:prstGeom prst="rect">
              <a:avLst/>
            </a:prstGeom>
            <a:solidFill>
              <a:srgbClr val="4BACC6"/>
            </a:solidFill>
            <a:ln w="3175" cap="flat" cmpd="sng" algn="ctr">
              <a:solidFill>
                <a:srgbClr val="00B0F0"/>
              </a:solidFill>
              <a:prstDash val="solid"/>
            </a:ln>
            <a:effectLst/>
          </p:spPr>
          <p:txBody>
            <a:bodyPr rtlCol="0" anchor="ctr"/>
            <a:lstStyle/>
            <a:p>
              <a:pPr algn="ctr" defTabSz="840615" fontAlgn="auto">
                <a:spcBef>
                  <a:spcPts val="0"/>
                </a:spcBef>
                <a:spcAft>
                  <a:spcPts val="0"/>
                </a:spcAft>
                <a:defRPr/>
              </a:pPr>
              <a:r>
                <a:rPr kumimoji="0" lang="ja-JP" altLang="en-US" sz="1015" b="1" kern="0">
                  <a:solidFill>
                    <a:prstClr val="white"/>
                  </a:solidFill>
                  <a:latin typeface="Meiryo UI" panose="020B0604030504040204" pitchFamily="50" charset="-128"/>
                  <a:ea typeface="Meiryo UI" panose="020B0604030504040204" pitchFamily="50" charset="-128"/>
                </a:rPr>
                <a:t>多様な事業分野</a:t>
              </a:r>
            </a:p>
          </p:txBody>
        </p:sp>
        <p:sp>
          <p:nvSpPr>
            <p:cNvPr id="180" name="楕円 179">
              <a:extLst>
                <a:ext uri="{FF2B5EF4-FFF2-40B4-BE49-F238E27FC236}">
                  <a16:creationId xmlns:a16="http://schemas.microsoft.com/office/drawing/2014/main" id="{44AC6137-820A-4DF2-A2C4-99ED3B7DFC6E}"/>
                </a:ext>
              </a:extLst>
            </p:cNvPr>
            <p:cNvSpPr/>
            <p:nvPr/>
          </p:nvSpPr>
          <p:spPr>
            <a:xfrm>
              <a:off x="1014831" y="8217291"/>
              <a:ext cx="1619280" cy="188723"/>
            </a:xfrm>
            <a:prstGeom prst="ellipse">
              <a:avLst/>
            </a:prstGeom>
            <a:solidFill>
              <a:srgbClr val="F79646">
                <a:lumMod val="40000"/>
                <a:lumOff val="60000"/>
              </a:srgbClr>
            </a:solidFill>
            <a:ln w="25400" cap="flat" cmpd="sng" algn="ctr">
              <a:noFill/>
              <a:prstDash val="solid"/>
            </a:ln>
            <a:effectLst/>
          </p:spPr>
          <p:txBody>
            <a:bodyPr wrap="square" lIns="0" tIns="0" rIns="0" bIns="0" rtlCol="0" anchor="ctr">
              <a:spAutoFit/>
            </a:bodyPr>
            <a:lstStyle/>
            <a:p>
              <a:pPr algn="ctr" defTabSz="844083" fontAlgn="auto">
                <a:spcBef>
                  <a:spcPts val="0"/>
                </a:spcBef>
                <a:spcAft>
                  <a:spcPts val="0"/>
                </a:spcAft>
                <a:defRPr/>
              </a:pPr>
              <a:r>
                <a:rPr kumimoji="0" lang="ja-JP" altLang="en-US" sz="738" kern="0">
                  <a:solidFill>
                    <a:prstClr val="black"/>
                  </a:solidFill>
                  <a:latin typeface="Calibri"/>
                </a:rPr>
                <a:t>農村マルチワーカー</a:t>
              </a:r>
              <a:endParaRPr kumimoji="0" lang="en-US" altLang="ja-JP" sz="738" kern="0">
                <a:solidFill>
                  <a:prstClr val="black"/>
                </a:solidFill>
                <a:latin typeface="Calibri"/>
              </a:endParaRPr>
            </a:p>
          </p:txBody>
        </p:sp>
        <p:sp>
          <p:nvSpPr>
            <p:cNvPr id="181" name="楕円 180">
              <a:extLst>
                <a:ext uri="{FF2B5EF4-FFF2-40B4-BE49-F238E27FC236}">
                  <a16:creationId xmlns:a16="http://schemas.microsoft.com/office/drawing/2014/main" id="{1C2EE69F-E410-4EAB-9AA1-5B2FA8B7069D}"/>
                </a:ext>
              </a:extLst>
            </p:cNvPr>
            <p:cNvSpPr/>
            <p:nvPr/>
          </p:nvSpPr>
          <p:spPr>
            <a:xfrm>
              <a:off x="844596" y="8621069"/>
              <a:ext cx="1148292" cy="188723"/>
            </a:xfrm>
            <a:prstGeom prst="ellipse">
              <a:avLst/>
            </a:prstGeom>
            <a:solidFill>
              <a:srgbClr val="F79646">
                <a:lumMod val="40000"/>
                <a:lumOff val="60000"/>
              </a:srgbClr>
            </a:solidFill>
            <a:ln w="25400" cap="flat" cmpd="sng" algn="ctr">
              <a:noFill/>
              <a:prstDash val="solid"/>
            </a:ln>
            <a:effectLst/>
          </p:spPr>
          <p:txBody>
            <a:bodyPr wrap="square" lIns="0" tIns="0" rIns="0" bIns="0" rtlCol="0" anchor="ctr">
              <a:spAutoFit/>
            </a:bodyPr>
            <a:lstStyle/>
            <a:p>
              <a:pPr algn="ctr" defTabSz="844083" fontAlgn="auto">
                <a:spcBef>
                  <a:spcPts val="0"/>
                </a:spcBef>
                <a:spcAft>
                  <a:spcPts val="0"/>
                </a:spcAft>
                <a:defRPr/>
              </a:pPr>
              <a:r>
                <a:rPr kumimoji="0" lang="ja-JP" altLang="en-US" sz="738" kern="0">
                  <a:solidFill>
                    <a:prstClr val="black"/>
                  </a:solidFill>
                  <a:latin typeface="Calibri"/>
                </a:rPr>
                <a:t>農的関係人口</a:t>
              </a:r>
              <a:endParaRPr kumimoji="0" lang="en-US" altLang="ja-JP" sz="738" kern="0">
                <a:solidFill>
                  <a:prstClr val="black"/>
                </a:solidFill>
                <a:latin typeface="Calibri"/>
              </a:endParaRPr>
            </a:p>
          </p:txBody>
        </p:sp>
        <p:sp>
          <p:nvSpPr>
            <p:cNvPr id="182" name="楕円 181">
              <a:extLst>
                <a:ext uri="{FF2B5EF4-FFF2-40B4-BE49-F238E27FC236}">
                  <a16:creationId xmlns:a16="http://schemas.microsoft.com/office/drawing/2014/main" id="{BAD73C64-AB77-46B6-BE54-0611B24206F4}"/>
                </a:ext>
              </a:extLst>
            </p:cNvPr>
            <p:cNvSpPr/>
            <p:nvPr/>
          </p:nvSpPr>
          <p:spPr>
            <a:xfrm>
              <a:off x="731323" y="7818404"/>
              <a:ext cx="913187" cy="188723"/>
            </a:xfrm>
            <a:prstGeom prst="ellipse">
              <a:avLst/>
            </a:prstGeom>
            <a:solidFill>
              <a:srgbClr val="F79646">
                <a:lumMod val="40000"/>
                <a:lumOff val="60000"/>
              </a:srgbClr>
            </a:solidFill>
            <a:ln w="25400" cap="flat" cmpd="sng" algn="ctr">
              <a:noFill/>
              <a:prstDash val="solid"/>
            </a:ln>
            <a:effectLst/>
          </p:spPr>
          <p:txBody>
            <a:bodyPr wrap="square" lIns="0" tIns="0" rIns="0" bIns="0" rtlCol="0" anchor="ctr">
              <a:spAutoFit/>
            </a:bodyPr>
            <a:lstStyle/>
            <a:p>
              <a:pPr algn="ctr" defTabSz="844083" fontAlgn="auto">
                <a:spcBef>
                  <a:spcPts val="0"/>
                </a:spcBef>
                <a:spcAft>
                  <a:spcPts val="0"/>
                </a:spcAft>
                <a:defRPr/>
              </a:pPr>
              <a:r>
                <a:rPr kumimoji="0" lang="ja-JP" altLang="en-US" sz="738" kern="0">
                  <a:solidFill>
                    <a:prstClr val="black"/>
                  </a:solidFill>
                  <a:latin typeface="Calibri"/>
                </a:rPr>
                <a:t>地元企業</a:t>
              </a:r>
              <a:endParaRPr kumimoji="0" lang="en-US" altLang="ja-JP" sz="738" kern="0">
                <a:solidFill>
                  <a:prstClr val="black"/>
                </a:solidFill>
                <a:latin typeface="Calibri"/>
              </a:endParaRPr>
            </a:p>
          </p:txBody>
        </p:sp>
        <p:sp>
          <p:nvSpPr>
            <p:cNvPr id="183" name="楕円 182">
              <a:extLst>
                <a:ext uri="{FF2B5EF4-FFF2-40B4-BE49-F238E27FC236}">
                  <a16:creationId xmlns:a16="http://schemas.microsoft.com/office/drawing/2014/main" id="{C1C88900-FB97-4F15-A943-A8D27E31C7D3}"/>
                </a:ext>
              </a:extLst>
            </p:cNvPr>
            <p:cNvSpPr/>
            <p:nvPr/>
          </p:nvSpPr>
          <p:spPr>
            <a:xfrm>
              <a:off x="3764402" y="7906165"/>
              <a:ext cx="1255632" cy="188723"/>
            </a:xfrm>
            <a:prstGeom prst="ellipse">
              <a:avLst/>
            </a:prstGeom>
            <a:solidFill>
              <a:srgbClr val="F79646">
                <a:lumMod val="40000"/>
                <a:lumOff val="60000"/>
              </a:srgbClr>
            </a:solidFill>
            <a:ln w="25400" cap="flat" cmpd="sng" algn="ctr">
              <a:noFill/>
              <a:prstDash val="solid"/>
            </a:ln>
            <a:effectLst/>
          </p:spPr>
          <p:txBody>
            <a:bodyPr wrap="square" lIns="0" tIns="0" rIns="0" bIns="0" rtlCol="0" anchor="ctr">
              <a:spAutoFit/>
            </a:bodyPr>
            <a:lstStyle/>
            <a:p>
              <a:pPr algn="ctr" defTabSz="844083" fontAlgn="auto">
                <a:spcBef>
                  <a:spcPts val="0"/>
                </a:spcBef>
                <a:spcAft>
                  <a:spcPts val="0"/>
                </a:spcAft>
                <a:defRPr/>
              </a:pPr>
              <a:r>
                <a:rPr kumimoji="0" lang="ja-JP" altLang="en-US" sz="738" kern="0">
                  <a:solidFill>
                    <a:prstClr val="black"/>
                  </a:solidFill>
                  <a:latin typeface="Calibri"/>
                </a:rPr>
                <a:t>ベンチャー企業</a:t>
              </a:r>
              <a:endParaRPr kumimoji="0" lang="en-US" altLang="ja-JP" sz="738" kern="0">
                <a:solidFill>
                  <a:prstClr val="black"/>
                </a:solidFill>
                <a:latin typeface="Calibri"/>
              </a:endParaRPr>
            </a:p>
          </p:txBody>
        </p:sp>
        <p:sp>
          <p:nvSpPr>
            <p:cNvPr id="184" name="楕円 183">
              <a:extLst>
                <a:ext uri="{FF2B5EF4-FFF2-40B4-BE49-F238E27FC236}">
                  <a16:creationId xmlns:a16="http://schemas.microsoft.com/office/drawing/2014/main" id="{09CD1250-3FA5-418E-84A6-3E87A35413D4}"/>
                </a:ext>
              </a:extLst>
            </p:cNvPr>
            <p:cNvSpPr/>
            <p:nvPr/>
          </p:nvSpPr>
          <p:spPr>
            <a:xfrm>
              <a:off x="3059621" y="8133512"/>
              <a:ext cx="896837" cy="188723"/>
            </a:xfrm>
            <a:prstGeom prst="ellipse">
              <a:avLst/>
            </a:prstGeom>
            <a:solidFill>
              <a:srgbClr val="F79646">
                <a:lumMod val="40000"/>
                <a:lumOff val="60000"/>
              </a:srgbClr>
            </a:solidFill>
            <a:ln w="25400" cap="flat" cmpd="sng" algn="ctr">
              <a:noFill/>
              <a:prstDash val="solid"/>
            </a:ln>
            <a:effectLst/>
          </p:spPr>
          <p:txBody>
            <a:bodyPr wrap="square" lIns="0" tIns="0" rIns="0" bIns="0" rtlCol="0" anchor="ctr">
              <a:spAutoFit/>
            </a:bodyPr>
            <a:lstStyle/>
            <a:p>
              <a:pPr algn="ctr" defTabSz="844083" fontAlgn="auto">
                <a:spcBef>
                  <a:spcPts val="0"/>
                </a:spcBef>
                <a:spcAft>
                  <a:spcPts val="0"/>
                </a:spcAft>
                <a:defRPr/>
              </a:pPr>
              <a:r>
                <a:rPr kumimoji="0" lang="ja-JP" altLang="en-US" sz="738" kern="0">
                  <a:solidFill>
                    <a:prstClr val="black"/>
                  </a:solidFill>
                  <a:latin typeface="Calibri"/>
                </a:rPr>
                <a:t>研究機関</a:t>
              </a:r>
              <a:endParaRPr kumimoji="0" lang="en-US" altLang="ja-JP" sz="738" kern="0">
                <a:solidFill>
                  <a:prstClr val="black"/>
                </a:solidFill>
                <a:latin typeface="Calibri"/>
              </a:endParaRPr>
            </a:p>
          </p:txBody>
        </p:sp>
        <p:sp>
          <p:nvSpPr>
            <p:cNvPr id="185" name="楕円 184">
              <a:extLst>
                <a:ext uri="{FF2B5EF4-FFF2-40B4-BE49-F238E27FC236}">
                  <a16:creationId xmlns:a16="http://schemas.microsoft.com/office/drawing/2014/main" id="{17C11B76-498F-4771-88BA-812A43A08E9F}"/>
                </a:ext>
              </a:extLst>
            </p:cNvPr>
            <p:cNvSpPr/>
            <p:nvPr/>
          </p:nvSpPr>
          <p:spPr>
            <a:xfrm>
              <a:off x="3512260" y="8386469"/>
              <a:ext cx="991786" cy="188723"/>
            </a:xfrm>
            <a:prstGeom prst="ellipse">
              <a:avLst/>
            </a:prstGeom>
            <a:solidFill>
              <a:srgbClr val="F79646">
                <a:lumMod val="40000"/>
                <a:lumOff val="60000"/>
              </a:srgbClr>
            </a:solidFill>
            <a:ln w="25400" cap="flat" cmpd="sng" algn="ctr">
              <a:noFill/>
              <a:prstDash val="solid"/>
            </a:ln>
            <a:effectLst/>
          </p:spPr>
          <p:txBody>
            <a:bodyPr wrap="square" lIns="0" tIns="0" rIns="0" bIns="0" rtlCol="0" anchor="ctr">
              <a:spAutoFit/>
            </a:bodyPr>
            <a:lstStyle/>
            <a:p>
              <a:pPr algn="ctr" defTabSz="844083" fontAlgn="auto">
                <a:spcBef>
                  <a:spcPts val="0"/>
                </a:spcBef>
                <a:spcAft>
                  <a:spcPts val="0"/>
                </a:spcAft>
                <a:defRPr/>
              </a:pPr>
              <a:r>
                <a:rPr kumimoji="0" lang="ja-JP" altLang="en-US" sz="738" kern="0">
                  <a:solidFill>
                    <a:prstClr val="black"/>
                  </a:solidFill>
                  <a:latin typeface="Calibri"/>
                </a:rPr>
                <a:t>農村ＲＭＯ</a:t>
              </a:r>
              <a:endParaRPr kumimoji="0" lang="en-US" altLang="ja-JP" sz="738" kern="0">
                <a:solidFill>
                  <a:prstClr val="black"/>
                </a:solidFill>
                <a:latin typeface="Calibri"/>
              </a:endParaRPr>
            </a:p>
          </p:txBody>
        </p:sp>
        <p:sp>
          <p:nvSpPr>
            <p:cNvPr id="186" name="正方形/長方形 185">
              <a:extLst>
                <a:ext uri="{FF2B5EF4-FFF2-40B4-BE49-F238E27FC236}">
                  <a16:creationId xmlns:a16="http://schemas.microsoft.com/office/drawing/2014/main" id="{B8ACF767-9F02-4D35-AE9D-85EDFF05E27D}"/>
                </a:ext>
              </a:extLst>
            </p:cNvPr>
            <p:cNvSpPr/>
            <p:nvPr/>
          </p:nvSpPr>
          <p:spPr>
            <a:xfrm>
              <a:off x="2091256" y="8586087"/>
              <a:ext cx="1476000" cy="504000"/>
            </a:xfrm>
            <a:prstGeom prst="rect">
              <a:avLst/>
            </a:prstGeom>
            <a:solidFill>
              <a:srgbClr val="F79646"/>
            </a:solidFill>
            <a:ln w="3175" cap="flat" cmpd="sng" algn="ctr">
              <a:solidFill>
                <a:srgbClr val="F79646">
                  <a:lumMod val="75000"/>
                </a:srgbClr>
              </a:solidFill>
              <a:prstDash val="solid"/>
            </a:ln>
            <a:effectLst/>
          </p:spPr>
          <p:txBody>
            <a:bodyPr rtlCol="0" anchor="ctr"/>
            <a:lstStyle/>
            <a:p>
              <a:pPr algn="ctr" defTabSz="840615" fontAlgn="auto">
                <a:spcBef>
                  <a:spcPts val="0"/>
                </a:spcBef>
                <a:spcAft>
                  <a:spcPts val="0"/>
                </a:spcAft>
                <a:defRPr/>
              </a:pPr>
              <a:r>
                <a:rPr kumimoji="0" lang="ja-JP" altLang="en-US" sz="1015" b="1" kern="0">
                  <a:solidFill>
                    <a:prstClr val="white"/>
                  </a:solidFill>
                  <a:latin typeface="Meiryo UI" panose="020B0604030504040204" pitchFamily="50" charset="-128"/>
                  <a:ea typeface="Meiryo UI" panose="020B0604030504040204" pitchFamily="50" charset="-128"/>
                </a:rPr>
                <a:t>多様な事業主体</a:t>
              </a:r>
            </a:p>
          </p:txBody>
        </p:sp>
        <p:sp>
          <p:nvSpPr>
            <p:cNvPr id="187" name="楕円 186">
              <a:extLst>
                <a:ext uri="{FF2B5EF4-FFF2-40B4-BE49-F238E27FC236}">
                  <a16:creationId xmlns:a16="http://schemas.microsoft.com/office/drawing/2014/main" id="{99911609-CD31-420E-880C-5FE5F62BBA33}"/>
                </a:ext>
              </a:extLst>
            </p:cNvPr>
            <p:cNvSpPr/>
            <p:nvPr/>
          </p:nvSpPr>
          <p:spPr>
            <a:xfrm>
              <a:off x="1697605" y="5679463"/>
              <a:ext cx="2023044" cy="2046860"/>
            </a:xfrm>
            <a:prstGeom prst="ellipse">
              <a:avLst/>
            </a:prstGeom>
            <a:noFill/>
            <a:ln w="28575" cap="flat" cmpd="sng" algn="ctr">
              <a:solidFill>
                <a:srgbClr val="FFC000"/>
              </a:solidFill>
              <a:prstDash val="solid"/>
            </a:ln>
            <a:effectLst/>
          </p:spPr>
          <p:txBody>
            <a:bodyPr rtlCol="0" anchor="ctr"/>
            <a:lstStyle/>
            <a:p>
              <a:pPr algn="ctr" defTabSz="840615" fontAlgn="auto">
                <a:spcBef>
                  <a:spcPts val="0"/>
                </a:spcBef>
                <a:spcAft>
                  <a:spcPts val="0"/>
                </a:spcAft>
                <a:defRPr/>
              </a:pPr>
              <a:endParaRPr kumimoji="0" lang="ja-JP" altLang="en-US" sz="1292" kern="0">
                <a:solidFill>
                  <a:prstClr val="white"/>
                </a:solidFill>
                <a:latin typeface="Calibri"/>
              </a:endParaRPr>
            </a:p>
          </p:txBody>
        </p:sp>
        <p:sp>
          <p:nvSpPr>
            <p:cNvPr id="188" name="正方形/長方形 187">
              <a:extLst>
                <a:ext uri="{FF2B5EF4-FFF2-40B4-BE49-F238E27FC236}">
                  <a16:creationId xmlns:a16="http://schemas.microsoft.com/office/drawing/2014/main" id="{AA3AB4FA-3B5A-4D07-BB8B-F5FF64007697}"/>
                </a:ext>
              </a:extLst>
            </p:cNvPr>
            <p:cNvSpPr/>
            <p:nvPr/>
          </p:nvSpPr>
          <p:spPr>
            <a:xfrm>
              <a:off x="1244549" y="5818001"/>
              <a:ext cx="1839553" cy="252000"/>
            </a:xfrm>
            <a:prstGeom prst="rect">
              <a:avLst/>
            </a:prstGeom>
            <a:noFill/>
            <a:ln w="3175" cap="flat" cmpd="sng" algn="ctr">
              <a:noFill/>
              <a:prstDash val="solid"/>
            </a:ln>
            <a:effectLst/>
          </p:spPr>
          <p:txBody>
            <a:bodyPr rtlCol="0" anchor="ctr"/>
            <a:lstStyle/>
            <a:p>
              <a:pPr algn="ctr" defTabSz="840615" fontAlgn="auto">
                <a:spcBef>
                  <a:spcPts val="0"/>
                </a:spcBef>
                <a:spcAft>
                  <a:spcPts val="0"/>
                </a:spcAft>
                <a:defRPr/>
              </a:pPr>
              <a:r>
                <a:rPr kumimoji="0" lang="ja-JP" altLang="en-US" sz="969" b="1" kern="0">
                  <a:solidFill>
                    <a:prstClr val="black"/>
                  </a:solidFill>
                  <a:latin typeface="Meiryo UI" panose="020B0604030504040204" pitchFamily="50" charset="-128"/>
                  <a:ea typeface="Meiryo UI" panose="020B0604030504040204" pitchFamily="50" charset="-128"/>
                </a:rPr>
                <a:t>これまでの</a:t>
              </a:r>
              <a:endParaRPr kumimoji="0" lang="en-US" altLang="ja-JP" sz="969" b="1" kern="0">
                <a:solidFill>
                  <a:prstClr val="black"/>
                </a:solidFill>
                <a:latin typeface="Meiryo UI" panose="020B0604030504040204" pitchFamily="50" charset="-128"/>
                <a:ea typeface="Meiryo UI" panose="020B0604030504040204" pitchFamily="50" charset="-128"/>
              </a:endParaRPr>
            </a:p>
            <a:p>
              <a:pPr algn="ctr" defTabSz="840615" fontAlgn="auto">
                <a:spcBef>
                  <a:spcPts val="0"/>
                </a:spcBef>
                <a:spcAft>
                  <a:spcPts val="0"/>
                </a:spcAft>
                <a:defRPr/>
              </a:pPr>
              <a:r>
                <a:rPr kumimoji="0" lang="ja-JP" altLang="en-US" sz="969" b="1" kern="0">
                  <a:solidFill>
                    <a:prstClr val="black"/>
                  </a:solidFill>
                  <a:latin typeface="Meiryo UI" panose="020B0604030504040204" pitchFamily="50" charset="-128"/>
                  <a:ea typeface="Meiryo UI" panose="020B0604030504040204" pitchFamily="50" charset="-128"/>
                </a:rPr>
                <a:t>６次産業化</a:t>
              </a:r>
            </a:p>
          </p:txBody>
        </p:sp>
        <p:pic>
          <p:nvPicPr>
            <p:cNvPr id="189" name="図 188" descr="白いバックグラウンドの前に座っている人形&#10;&#10;低い精度で自動的に生成された説明">
              <a:extLst>
                <a:ext uri="{FF2B5EF4-FFF2-40B4-BE49-F238E27FC236}">
                  <a16:creationId xmlns:a16="http://schemas.microsoft.com/office/drawing/2014/main" id="{1BDC4A42-00AC-4C9A-8457-F20948B688E0}"/>
                </a:ext>
              </a:extLst>
            </p:cNvPr>
            <p:cNvPicPr>
              <a:picLocks/>
            </p:cNvPicPr>
            <p:nvPr/>
          </p:nvPicPr>
          <p:blipFill>
            <a:blip r:embed="rId3" cstate="email">
              <a:extLst>
                <a:ext uri="{28A0092B-C50C-407E-A947-70E740481C1C}">
                  <a14:useLocalDpi xmlns:a14="http://schemas.microsoft.com/office/drawing/2010/main" val="0"/>
                </a:ext>
              </a:extLst>
            </a:blip>
            <a:stretch>
              <a:fillRect/>
            </a:stretch>
          </p:blipFill>
          <p:spPr>
            <a:xfrm flipH="1">
              <a:off x="2282997" y="6152336"/>
              <a:ext cx="804067" cy="687957"/>
            </a:xfrm>
            <a:prstGeom prst="rect">
              <a:avLst/>
            </a:prstGeom>
          </p:spPr>
        </p:pic>
        <p:pic>
          <p:nvPicPr>
            <p:cNvPr id="190" name="図 189" descr="光 が含まれている画像&#10;&#10;自動的に生成された説明">
              <a:extLst>
                <a:ext uri="{FF2B5EF4-FFF2-40B4-BE49-F238E27FC236}">
                  <a16:creationId xmlns:a16="http://schemas.microsoft.com/office/drawing/2014/main" id="{EF258300-5B1E-4E9E-9EF0-590F007787A5}"/>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496481" y="5894895"/>
              <a:ext cx="409961" cy="479604"/>
            </a:xfrm>
            <a:prstGeom prst="rect">
              <a:avLst/>
            </a:prstGeom>
          </p:spPr>
        </p:pic>
        <p:grpSp>
          <p:nvGrpSpPr>
            <p:cNvPr id="191" name="グループ化 190">
              <a:extLst>
                <a:ext uri="{FF2B5EF4-FFF2-40B4-BE49-F238E27FC236}">
                  <a16:creationId xmlns:a16="http://schemas.microsoft.com/office/drawing/2014/main" id="{F2005880-DFDC-4B68-8F2F-AED30E48DA36}"/>
                </a:ext>
              </a:extLst>
            </p:cNvPr>
            <p:cNvGrpSpPr/>
            <p:nvPr/>
          </p:nvGrpSpPr>
          <p:grpSpPr>
            <a:xfrm>
              <a:off x="1616916" y="6726267"/>
              <a:ext cx="2249728" cy="480951"/>
              <a:chOff x="-2445127" y="3549848"/>
              <a:chExt cx="2249728" cy="480951"/>
            </a:xfrm>
          </p:grpSpPr>
          <p:sp>
            <p:nvSpPr>
              <p:cNvPr id="192" name="正方形/長方形 191">
                <a:extLst>
                  <a:ext uri="{FF2B5EF4-FFF2-40B4-BE49-F238E27FC236}">
                    <a16:creationId xmlns:a16="http://schemas.microsoft.com/office/drawing/2014/main" id="{A123591A-3DE2-4E66-9213-AA64F8B4E8EF}"/>
                  </a:ext>
                </a:extLst>
              </p:cNvPr>
              <p:cNvSpPr/>
              <p:nvPr/>
            </p:nvSpPr>
            <p:spPr>
              <a:xfrm>
                <a:off x="-2445127" y="3549848"/>
                <a:ext cx="2249728" cy="480951"/>
              </a:xfrm>
              <a:prstGeom prst="rect">
                <a:avLst/>
              </a:prstGeom>
              <a:noFill/>
              <a:ln w="3175" cap="flat" cmpd="sng" algn="ctr">
                <a:noFill/>
                <a:prstDash val="solid"/>
              </a:ln>
              <a:effectLst/>
            </p:spPr>
            <p:txBody>
              <a:bodyPr rtlCol="0" anchor="ctr"/>
              <a:lstStyle/>
              <a:p>
                <a:pPr algn="ctr" defTabSz="840615" fontAlgn="auto">
                  <a:spcBef>
                    <a:spcPts val="0"/>
                  </a:spcBef>
                  <a:spcAft>
                    <a:spcPts val="0"/>
                  </a:spcAft>
                  <a:defRPr/>
                </a:pPr>
                <a:r>
                  <a:rPr kumimoji="0" lang="ja-JP" altLang="en-US" sz="923" b="1" kern="0">
                    <a:solidFill>
                      <a:prstClr val="black"/>
                    </a:solidFill>
                    <a:latin typeface="Meiryo UI" panose="020B0604030504040204" pitchFamily="50" charset="-128"/>
                    <a:ea typeface="Meiryo UI" panose="020B0604030504040204" pitchFamily="50" charset="-128"/>
                  </a:rPr>
                  <a:t>多様な　　　　</a:t>
                </a:r>
                <a:r>
                  <a:rPr kumimoji="0" lang="en-US" altLang="ja-JP" sz="923" b="1" kern="0">
                    <a:solidFill>
                      <a:prstClr val="black"/>
                    </a:solidFill>
                    <a:latin typeface="Meiryo UI" panose="020B0604030504040204" pitchFamily="50" charset="-128"/>
                    <a:ea typeface="Meiryo UI" panose="020B0604030504040204" pitchFamily="50" charset="-128"/>
                  </a:rPr>
                  <a:t>×</a:t>
                </a:r>
                <a:r>
                  <a:rPr kumimoji="0" lang="ja-JP" altLang="en-US" sz="923" b="1" kern="0">
                    <a:solidFill>
                      <a:prstClr val="black"/>
                    </a:solidFill>
                    <a:latin typeface="Meiryo UI" panose="020B0604030504040204" pitchFamily="50" charset="-128"/>
                    <a:ea typeface="Meiryo UI" panose="020B0604030504040204" pitchFamily="50" charset="-128"/>
                  </a:rPr>
                  <a:t>　　　　</a:t>
                </a:r>
                <a:r>
                  <a:rPr kumimoji="0" lang="en-US" altLang="ja-JP" sz="923" b="1" kern="0">
                    <a:solidFill>
                      <a:prstClr val="black"/>
                    </a:solidFill>
                    <a:latin typeface="Meiryo UI" panose="020B0604030504040204" pitchFamily="50" charset="-128"/>
                    <a:ea typeface="Meiryo UI" panose="020B0604030504040204" pitchFamily="50" charset="-128"/>
                  </a:rPr>
                  <a:t>×</a:t>
                </a:r>
                <a:r>
                  <a:rPr kumimoji="0" lang="ja-JP" altLang="en-US" sz="923" b="1" kern="0">
                    <a:solidFill>
                      <a:prstClr val="black"/>
                    </a:solidFill>
                    <a:latin typeface="Meiryo UI" panose="020B0604030504040204" pitchFamily="50" charset="-128"/>
                    <a:ea typeface="Meiryo UI" panose="020B0604030504040204" pitchFamily="50" charset="-128"/>
                  </a:rPr>
                  <a:t>　　　　で</a:t>
                </a:r>
                <a:endParaRPr kumimoji="0" lang="en-US" altLang="ja-JP" sz="923" b="1" kern="0">
                  <a:solidFill>
                    <a:prstClr val="black"/>
                  </a:solidFill>
                  <a:latin typeface="Meiryo UI" panose="020B0604030504040204" pitchFamily="50" charset="-128"/>
                  <a:ea typeface="Meiryo UI" panose="020B0604030504040204" pitchFamily="50" charset="-128"/>
                </a:endParaRPr>
              </a:p>
              <a:p>
                <a:pPr algn="ctr" defTabSz="840615" fontAlgn="auto">
                  <a:spcBef>
                    <a:spcPts val="0"/>
                  </a:spcBef>
                  <a:spcAft>
                    <a:spcPts val="0"/>
                  </a:spcAft>
                  <a:defRPr/>
                </a:pPr>
                <a:r>
                  <a:rPr kumimoji="0" lang="ja-JP" altLang="en-US" sz="923" b="1" kern="0">
                    <a:solidFill>
                      <a:prstClr val="black"/>
                    </a:solidFill>
                    <a:latin typeface="Meiryo UI" panose="020B0604030504040204" pitchFamily="50" charset="-128"/>
                    <a:ea typeface="Meiryo UI" panose="020B0604030504040204" pitchFamily="50" charset="-128"/>
                  </a:rPr>
                  <a:t>新事業を創出</a:t>
                </a:r>
              </a:p>
            </p:txBody>
          </p:sp>
          <p:sp>
            <p:nvSpPr>
              <p:cNvPr id="193" name="楕円 192">
                <a:extLst>
                  <a:ext uri="{FF2B5EF4-FFF2-40B4-BE49-F238E27FC236}">
                    <a16:creationId xmlns:a16="http://schemas.microsoft.com/office/drawing/2014/main" id="{206A5F9D-2141-4A8B-8A78-55D4E7CB9F32}"/>
                  </a:ext>
                </a:extLst>
              </p:cNvPr>
              <p:cNvSpPr/>
              <p:nvPr/>
            </p:nvSpPr>
            <p:spPr>
              <a:xfrm>
                <a:off x="-1835580" y="3602990"/>
                <a:ext cx="335773" cy="200002"/>
              </a:xfrm>
              <a:prstGeom prst="ellipse">
                <a:avLst/>
              </a:prstGeom>
              <a:solidFill>
                <a:srgbClr val="9BBB59">
                  <a:lumMod val="40000"/>
                  <a:lumOff val="60000"/>
                </a:srgbClr>
              </a:solidFill>
              <a:ln w="25400" cap="flat" cmpd="sng" algn="ctr">
                <a:noFill/>
                <a:prstDash val="solid"/>
              </a:ln>
              <a:effectLst/>
            </p:spPr>
            <p:txBody>
              <a:bodyPr wrap="none" rtlCol="0" anchor="ctr"/>
              <a:lstStyle/>
              <a:p>
                <a:pPr algn="ctr" defTabSz="840615" fontAlgn="auto">
                  <a:spcBef>
                    <a:spcPts val="0"/>
                  </a:spcBef>
                  <a:spcAft>
                    <a:spcPts val="0"/>
                  </a:spcAft>
                  <a:defRPr/>
                </a:pPr>
                <a:r>
                  <a:rPr kumimoji="0" lang="ja-JP" altLang="en-US" sz="923" b="1" kern="0">
                    <a:solidFill>
                      <a:prstClr val="black"/>
                    </a:solidFill>
                    <a:latin typeface="Meiryo UI" panose="020B0604030504040204" pitchFamily="50" charset="-128"/>
                    <a:ea typeface="Meiryo UI" panose="020B0604030504040204" pitchFamily="50" charset="-128"/>
                  </a:rPr>
                  <a:t>資源</a:t>
                </a:r>
              </a:p>
            </p:txBody>
          </p:sp>
          <p:sp>
            <p:nvSpPr>
              <p:cNvPr id="194" name="楕円 193">
                <a:extLst>
                  <a:ext uri="{FF2B5EF4-FFF2-40B4-BE49-F238E27FC236}">
                    <a16:creationId xmlns:a16="http://schemas.microsoft.com/office/drawing/2014/main" id="{D969AA00-AFB6-4554-99EE-21CFD6FF3D00}"/>
                  </a:ext>
                </a:extLst>
              </p:cNvPr>
              <p:cNvSpPr/>
              <p:nvPr/>
            </p:nvSpPr>
            <p:spPr>
              <a:xfrm>
                <a:off x="-1357660" y="3617934"/>
                <a:ext cx="335773" cy="200002"/>
              </a:xfrm>
              <a:prstGeom prst="ellipse">
                <a:avLst/>
              </a:prstGeom>
              <a:solidFill>
                <a:srgbClr val="4BACC6">
                  <a:lumMod val="40000"/>
                  <a:lumOff val="60000"/>
                </a:srgbClr>
              </a:solidFill>
              <a:ln w="25400" cap="flat" cmpd="sng" algn="ctr">
                <a:noFill/>
                <a:prstDash val="solid"/>
              </a:ln>
              <a:effectLst/>
            </p:spPr>
            <p:txBody>
              <a:bodyPr wrap="none" rtlCol="0" anchor="ctr"/>
              <a:lstStyle/>
              <a:p>
                <a:pPr algn="ctr" defTabSz="840615" fontAlgn="auto">
                  <a:spcBef>
                    <a:spcPts val="0"/>
                  </a:spcBef>
                  <a:spcAft>
                    <a:spcPts val="0"/>
                  </a:spcAft>
                  <a:defRPr/>
                </a:pPr>
                <a:r>
                  <a:rPr kumimoji="0" lang="ja-JP" altLang="en-US" sz="923" b="1" kern="0">
                    <a:solidFill>
                      <a:prstClr val="black"/>
                    </a:solidFill>
                    <a:latin typeface="Meiryo UI" panose="020B0604030504040204" pitchFamily="50" charset="-128"/>
                    <a:ea typeface="Meiryo UI" panose="020B0604030504040204" pitchFamily="50" charset="-128"/>
                  </a:rPr>
                  <a:t>分野</a:t>
                </a:r>
              </a:p>
            </p:txBody>
          </p:sp>
          <p:sp>
            <p:nvSpPr>
              <p:cNvPr id="195" name="楕円 194">
                <a:extLst>
                  <a:ext uri="{FF2B5EF4-FFF2-40B4-BE49-F238E27FC236}">
                    <a16:creationId xmlns:a16="http://schemas.microsoft.com/office/drawing/2014/main" id="{02F0F657-FF58-4423-A74F-02177067E5A4}"/>
                  </a:ext>
                </a:extLst>
              </p:cNvPr>
              <p:cNvSpPr/>
              <p:nvPr/>
            </p:nvSpPr>
            <p:spPr>
              <a:xfrm>
                <a:off x="-849637" y="3617934"/>
                <a:ext cx="335773" cy="200002"/>
              </a:xfrm>
              <a:prstGeom prst="ellipse">
                <a:avLst/>
              </a:prstGeom>
              <a:solidFill>
                <a:srgbClr val="F79646">
                  <a:lumMod val="40000"/>
                  <a:lumOff val="60000"/>
                </a:srgbClr>
              </a:solidFill>
              <a:ln w="25400" cap="flat" cmpd="sng" algn="ctr">
                <a:noFill/>
                <a:prstDash val="solid"/>
              </a:ln>
              <a:effectLst/>
            </p:spPr>
            <p:txBody>
              <a:bodyPr wrap="none" rtlCol="0" anchor="ctr"/>
              <a:lstStyle/>
              <a:p>
                <a:pPr algn="ctr" defTabSz="840615" fontAlgn="auto">
                  <a:spcBef>
                    <a:spcPts val="0"/>
                  </a:spcBef>
                  <a:spcAft>
                    <a:spcPts val="0"/>
                  </a:spcAft>
                  <a:defRPr/>
                </a:pPr>
                <a:r>
                  <a:rPr kumimoji="0" lang="ja-JP" altLang="en-US" sz="923" b="1" kern="0">
                    <a:solidFill>
                      <a:prstClr val="black"/>
                    </a:solidFill>
                    <a:latin typeface="Meiryo UI" panose="020B0604030504040204" pitchFamily="50" charset="-128"/>
                    <a:ea typeface="Meiryo UI" panose="020B0604030504040204" pitchFamily="50" charset="-128"/>
                  </a:rPr>
                  <a:t>主体</a:t>
                </a:r>
              </a:p>
            </p:txBody>
          </p:sp>
        </p:grpSp>
        <p:sp>
          <p:nvSpPr>
            <p:cNvPr id="196" name="矢印: 右 2">
              <a:extLst>
                <a:ext uri="{FF2B5EF4-FFF2-40B4-BE49-F238E27FC236}">
                  <a16:creationId xmlns:a16="http://schemas.microsoft.com/office/drawing/2014/main" id="{B11872B2-10B1-4F7E-860A-851D9F7614CF}"/>
                </a:ext>
              </a:extLst>
            </p:cNvPr>
            <p:cNvSpPr/>
            <p:nvPr/>
          </p:nvSpPr>
          <p:spPr>
            <a:xfrm rot="12757662">
              <a:off x="1089949" y="5893701"/>
              <a:ext cx="1196052" cy="374223"/>
            </a:xfrm>
            <a:custGeom>
              <a:avLst/>
              <a:gdLst>
                <a:gd name="connsiteX0" fmla="*/ 0 w 1310488"/>
                <a:gd name="connsiteY0" fmla="*/ 106123 h 424491"/>
                <a:gd name="connsiteX1" fmla="*/ 1098243 w 1310488"/>
                <a:gd name="connsiteY1" fmla="*/ 106123 h 424491"/>
                <a:gd name="connsiteX2" fmla="*/ 1098243 w 1310488"/>
                <a:gd name="connsiteY2" fmla="*/ 0 h 424491"/>
                <a:gd name="connsiteX3" fmla="*/ 1310488 w 1310488"/>
                <a:gd name="connsiteY3" fmla="*/ 212246 h 424491"/>
                <a:gd name="connsiteX4" fmla="*/ 1098243 w 1310488"/>
                <a:gd name="connsiteY4" fmla="*/ 424491 h 424491"/>
                <a:gd name="connsiteX5" fmla="*/ 1098243 w 1310488"/>
                <a:gd name="connsiteY5" fmla="*/ 318368 h 424491"/>
                <a:gd name="connsiteX6" fmla="*/ 0 w 1310488"/>
                <a:gd name="connsiteY6" fmla="*/ 318368 h 424491"/>
                <a:gd name="connsiteX7" fmla="*/ 0 w 1310488"/>
                <a:gd name="connsiteY7" fmla="*/ 106123 h 424491"/>
                <a:gd name="connsiteX0" fmla="*/ 2381 w 1310488"/>
                <a:gd name="connsiteY0" fmla="*/ 208516 h 424491"/>
                <a:gd name="connsiteX1" fmla="*/ 1098243 w 1310488"/>
                <a:gd name="connsiteY1" fmla="*/ 106123 h 424491"/>
                <a:gd name="connsiteX2" fmla="*/ 1098243 w 1310488"/>
                <a:gd name="connsiteY2" fmla="*/ 0 h 424491"/>
                <a:gd name="connsiteX3" fmla="*/ 1310488 w 1310488"/>
                <a:gd name="connsiteY3" fmla="*/ 212246 h 424491"/>
                <a:gd name="connsiteX4" fmla="*/ 1098243 w 1310488"/>
                <a:gd name="connsiteY4" fmla="*/ 424491 h 424491"/>
                <a:gd name="connsiteX5" fmla="*/ 1098243 w 1310488"/>
                <a:gd name="connsiteY5" fmla="*/ 318368 h 424491"/>
                <a:gd name="connsiteX6" fmla="*/ 0 w 1310488"/>
                <a:gd name="connsiteY6" fmla="*/ 318368 h 424491"/>
                <a:gd name="connsiteX7" fmla="*/ 2381 w 1310488"/>
                <a:gd name="connsiteY7" fmla="*/ 208516 h 424491"/>
                <a:gd name="connsiteX0" fmla="*/ 69 w 1308176"/>
                <a:gd name="connsiteY0" fmla="*/ 208516 h 424491"/>
                <a:gd name="connsiteX1" fmla="*/ 1095931 w 1308176"/>
                <a:gd name="connsiteY1" fmla="*/ 106123 h 424491"/>
                <a:gd name="connsiteX2" fmla="*/ 1095931 w 1308176"/>
                <a:gd name="connsiteY2" fmla="*/ 0 h 424491"/>
                <a:gd name="connsiteX3" fmla="*/ 1308176 w 1308176"/>
                <a:gd name="connsiteY3" fmla="*/ 212246 h 424491"/>
                <a:gd name="connsiteX4" fmla="*/ 1095931 w 1308176"/>
                <a:gd name="connsiteY4" fmla="*/ 424491 h 424491"/>
                <a:gd name="connsiteX5" fmla="*/ 1095931 w 1308176"/>
                <a:gd name="connsiteY5" fmla="*/ 318368 h 424491"/>
                <a:gd name="connsiteX6" fmla="*/ 4832 w 1308176"/>
                <a:gd name="connsiteY6" fmla="*/ 213593 h 424491"/>
                <a:gd name="connsiteX7" fmla="*/ 69 w 1308176"/>
                <a:gd name="connsiteY7" fmla="*/ 208516 h 424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8176" h="424491">
                  <a:moveTo>
                    <a:pt x="69" y="208516"/>
                  </a:moveTo>
                  <a:lnTo>
                    <a:pt x="1095931" y="106123"/>
                  </a:lnTo>
                  <a:lnTo>
                    <a:pt x="1095931" y="0"/>
                  </a:lnTo>
                  <a:lnTo>
                    <a:pt x="1308176" y="212246"/>
                  </a:lnTo>
                  <a:lnTo>
                    <a:pt x="1095931" y="424491"/>
                  </a:lnTo>
                  <a:lnTo>
                    <a:pt x="1095931" y="318368"/>
                  </a:lnTo>
                  <a:lnTo>
                    <a:pt x="4832" y="213593"/>
                  </a:lnTo>
                  <a:cubicBezTo>
                    <a:pt x="5626" y="176976"/>
                    <a:pt x="-725" y="245133"/>
                    <a:pt x="69" y="208516"/>
                  </a:cubicBezTo>
                  <a:close/>
                </a:path>
              </a:pathLst>
            </a:custGeom>
            <a:gradFill flip="none" rotWithShape="1">
              <a:gsLst>
                <a:gs pos="0">
                  <a:srgbClr val="4F81BD">
                    <a:lumMod val="5000"/>
                    <a:lumOff val="95000"/>
                  </a:srgbClr>
                </a:gs>
                <a:gs pos="40000">
                  <a:srgbClr val="FFFFCC"/>
                </a:gs>
                <a:gs pos="70000">
                  <a:srgbClr val="FFFF99"/>
                </a:gs>
                <a:gs pos="100000">
                  <a:srgbClr val="FFFF66"/>
                </a:gs>
              </a:gsLst>
              <a:lin ang="0" scaled="1"/>
              <a:tileRect/>
            </a:gradFill>
            <a:ln w="9525" cap="flat" cmpd="sng" algn="ctr">
              <a:solidFill>
                <a:srgbClr val="FFC000"/>
              </a:solidFill>
              <a:prstDash val="solid"/>
            </a:ln>
            <a:effectLst/>
          </p:spPr>
          <p:txBody>
            <a:bodyPr rtlCol="0" anchor="ctr"/>
            <a:lstStyle/>
            <a:p>
              <a:pPr algn="ctr" defTabSz="840615" fontAlgn="auto">
                <a:spcBef>
                  <a:spcPts val="0"/>
                </a:spcBef>
                <a:spcAft>
                  <a:spcPts val="0"/>
                </a:spcAft>
                <a:defRPr/>
              </a:pPr>
              <a:endParaRPr kumimoji="0" lang="ja-JP" altLang="en-US" sz="1292" kern="0">
                <a:solidFill>
                  <a:prstClr val="white"/>
                </a:solidFill>
                <a:latin typeface="Calibri"/>
              </a:endParaRPr>
            </a:p>
          </p:txBody>
        </p:sp>
        <p:sp>
          <p:nvSpPr>
            <p:cNvPr id="197" name="楕円 196">
              <a:extLst>
                <a:ext uri="{FF2B5EF4-FFF2-40B4-BE49-F238E27FC236}">
                  <a16:creationId xmlns:a16="http://schemas.microsoft.com/office/drawing/2014/main" id="{4DF12EC8-673B-4582-8E99-6440D4E032F6}"/>
                </a:ext>
              </a:extLst>
            </p:cNvPr>
            <p:cNvSpPr/>
            <p:nvPr/>
          </p:nvSpPr>
          <p:spPr>
            <a:xfrm>
              <a:off x="154466" y="5461173"/>
              <a:ext cx="1065385" cy="377444"/>
            </a:xfrm>
            <a:prstGeom prst="ellipse">
              <a:avLst/>
            </a:prstGeom>
            <a:solidFill>
              <a:srgbClr val="9BBB59">
                <a:lumMod val="40000"/>
                <a:lumOff val="60000"/>
              </a:srgbClr>
            </a:solidFill>
            <a:ln w="25400" cap="flat" cmpd="sng" algn="ctr">
              <a:noFill/>
              <a:prstDash val="solid"/>
            </a:ln>
            <a:effectLst/>
          </p:spPr>
          <p:txBody>
            <a:bodyPr wrap="square" lIns="0" tIns="0" rIns="0" bIns="0" rtlCol="0" anchor="ctr">
              <a:spAutoFit/>
            </a:bodyPr>
            <a:lstStyle/>
            <a:p>
              <a:pPr algn="ctr" defTabSz="844083" fontAlgn="auto">
                <a:spcBef>
                  <a:spcPts val="0"/>
                </a:spcBef>
                <a:spcAft>
                  <a:spcPts val="0"/>
                </a:spcAft>
                <a:defRPr/>
              </a:pPr>
              <a:r>
                <a:rPr kumimoji="0" lang="ja-JP" altLang="en-US" sz="738" kern="0">
                  <a:solidFill>
                    <a:prstClr val="black"/>
                  </a:solidFill>
                  <a:latin typeface="Calibri"/>
                </a:rPr>
                <a:t>古民家・空家</a:t>
              </a:r>
              <a:endParaRPr kumimoji="0" lang="en-US" altLang="ja-JP" sz="738" kern="0">
                <a:solidFill>
                  <a:prstClr val="black"/>
                </a:solidFill>
                <a:latin typeface="Calibri"/>
              </a:endParaRPr>
            </a:p>
            <a:p>
              <a:pPr algn="ctr" defTabSz="844083" fontAlgn="auto">
                <a:spcBef>
                  <a:spcPts val="0"/>
                </a:spcBef>
                <a:spcAft>
                  <a:spcPts val="0"/>
                </a:spcAft>
                <a:defRPr/>
              </a:pPr>
              <a:r>
                <a:rPr kumimoji="0" lang="ja-JP" altLang="en-US" sz="738" kern="0">
                  <a:solidFill>
                    <a:prstClr val="black"/>
                  </a:solidFill>
                  <a:latin typeface="Calibri"/>
                </a:rPr>
                <a:t>廃校</a:t>
              </a:r>
              <a:endParaRPr kumimoji="0" lang="en-US" altLang="ja-JP" sz="738" kern="0">
                <a:solidFill>
                  <a:prstClr val="black"/>
                </a:solidFill>
                <a:latin typeface="Calibri"/>
              </a:endParaRPr>
            </a:p>
          </p:txBody>
        </p:sp>
        <p:sp>
          <p:nvSpPr>
            <p:cNvPr id="198" name="楕円 197">
              <a:extLst>
                <a:ext uri="{FF2B5EF4-FFF2-40B4-BE49-F238E27FC236}">
                  <a16:creationId xmlns:a16="http://schemas.microsoft.com/office/drawing/2014/main" id="{2556888C-ED40-414E-A20F-12061A3D33DC}"/>
                </a:ext>
              </a:extLst>
            </p:cNvPr>
            <p:cNvSpPr/>
            <p:nvPr/>
          </p:nvSpPr>
          <p:spPr>
            <a:xfrm>
              <a:off x="1273327" y="6400673"/>
              <a:ext cx="964729" cy="188723"/>
            </a:xfrm>
            <a:prstGeom prst="ellipse">
              <a:avLst/>
            </a:prstGeom>
            <a:solidFill>
              <a:srgbClr val="9BBB59">
                <a:lumMod val="40000"/>
                <a:lumOff val="60000"/>
              </a:srgbClr>
            </a:solidFill>
            <a:ln w="25400" cap="flat" cmpd="sng" algn="ctr">
              <a:noFill/>
              <a:prstDash val="solid"/>
            </a:ln>
            <a:effectLst/>
          </p:spPr>
          <p:txBody>
            <a:bodyPr wrap="square" lIns="0" tIns="0" rIns="0" bIns="0" rtlCol="0" anchor="ctr">
              <a:spAutoFit/>
            </a:bodyPr>
            <a:lstStyle/>
            <a:p>
              <a:pPr algn="ctr" defTabSz="844083" fontAlgn="auto">
                <a:spcBef>
                  <a:spcPts val="0"/>
                </a:spcBef>
                <a:spcAft>
                  <a:spcPts val="0"/>
                </a:spcAft>
                <a:defRPr/>
              </a:pPr>
              <a:r>
                <a:rPr kumimoji="0" lang="ja-JP" altLang="en-US" sz="738" kern="0">
                  <a:solidFill>
                    <a:prstClr val="black"/>
                  </a:solidFill>
                  <a:latin typeface="Calibri"/>
                </a:rPr>
                <a:t>農林水産物</a:t>
              </a:r>
            </a:p>
          </p:txBody>
        </p:sp>
        <p:sp>
          <p:nvSpPr>
            <p:cNvPr id="199" name="矢印: 右 2">
              <a:extLst>
                <a:ext uri="{FF2B5EF4-FFF2-40B4-BE49-F238E27FC236}">
                  <a16:creationId xmlns:a16="http://schemas.microsoft.com/office/drawing/2014/main" id="{54F1B890-8E70-4906-B644-A52412DB95BB}"/>
                </a:ext>
              </a:extLst>
            </p:cNvPr>
            <p:cNvSpPr/>
            <p:nvPr/>
          </p:nvSpPr>
          <p:spPr>
            <a:xfrm rot="5400000">
              <a:off x="2183967" y="7829257"/>
              <a:ext cx="1196052" cy="374223"/>
            </a:xfrm>
            <a:custGeom>
              <a:avLst/>
              <a:gdLst>
                <a:gd name="connsiteX0" fmla="*/ 0 w 1310488"/>
                <a:gd name="connsiteY0" fmla="*/ 106123 h 424491"/>
                <a:gd name="connsiteX1" fmla="*/ 1098243 w 1310488"/>
                <a:gd name="connsiteY1" fmla="*/ 106123 h 424491"/>
                <a:gd name="connsiteX2" fmla="*/ 1098243 w 1310488"/>
                <a:gd name="connsiteY2" fmla="*/ 0 h 424491"/>
                <a:gd name="connsiteX3" fmla="*/ 1310488 w 1310488"/>
                <a:gd name="connsiteY3" fmla="*/ 212246 h 424491"/>
                <a:gd name="connsiteX4" fmla="*/ 1098243 w 1310488"/>
                <a:gd name="connsiteY4" fmla="*/ 424491 h 424491"/>
                <a:gd name="connsiteX5" fmla="*/ 1098243 w 1310488"/>
                <a:gd name="connsiteY5" fmla="*/ 318368 h 424491"/>
                <a:gd name="connsiteX6" fmla="*/ 0 w 1310488"/>
                <a:gd name="connsiteY6" fmla="*/ 318368 h 424491"/>
                <a:gd name="connsiteX7" fmla="*/ 0 w 1310488"/>
                <a:gd name="connsiteY7" fmla="*/ 106123 h 424491"/>
                <a:gd name="connsiteX0" fmla="*/ 2381 w 1310488"/>
                <a:gd name="connsiteY0" fmla="*/ 208516 h 424491"/>
                <a:gd name="connsiteX1" fmla="*/ 1098243 w 1310488"/>
                <a:gd name="connsiteY1" fmla="*/ 106123 h 424491"/>
                <a:gd name="connsiteX2" fmla="*/ 1098243 w 1310488"/>
                <a:gd name="connsiteY2" fmla="*/ 0 h 424491"/>
                <a:gd name="connsiteX3" fmla="*/ 1310488 w 1310488"/>
                <a:gd name="connsiteY3" fmla="*/ 212246 h 424491"/>
                <a:gd name="connsiteX4" fmla="*/ 1098243 w 1310488"/>
                <a:gd name="connsiteY4" fmla="*/ 424491 h 424491"/>
                <a:gd name="connsiteX5" fmla="*/ 1098243 w 1310488"/>
                <a:gd name="connsiteY5" fmla="*/ 318368 h 424491"/>
                <a:gd name="connsiteX6" fmla="*/ 0 w 1310488"/>
                <a:gd name="connsiteY6" fmla="*/ 318368 h 424491"/>
                <a:gd name="connsiteX7" fmla="*/ 2381 w 1310488"/>
                <a:gd name="connsiteY7" fmla="*/ 208516 h 424491"/>
                <a:gd name="connsiteX0" fmla="*/ 69 w 1308176"/>
                <a:gd name="connsiteY0" fmla="*/ 208516 h 424491"/>
                <a:gd name="connsiteX1" fmla="*/ 1095931 w 1308176"/>
                <a:gd name="connsiteY1" fmla="*/ 106123 h 424491"/>
                <a:gd name="connsiteX2" fmla="*/ 1095931 w 1308176"/>
                <a:gd name="connsiteY2" fmla="*/ 0 h 424491"/>
                <a:gd name="connsiteX3" fmla="*/ 1308176 w 1308176"/>
                <a:gd name="connsiteY3" fmla="*/ 212246 h 424491"/>
                <a:gd name="connsiteX4" fmla="*/ 1095931 w 1308176"/>
                <a:gd name="connsiteY4" fmla="*/ 424491 h 424491"/>
                <a:gd name="connsiteX5" fmla="*/ 1095931 w 1308176"/>
                <a:gd name="connsiteY5" fmla="*/ 318368 h 424491"/>
                <a:gd name="connsiteX6" fmla="*/ 4832 w 1308176"/>
                <a:gd name="connsiteY6" fmla="*/ 213593 h 424491"/>
                <a:gd name="connsiteX7" fmla="*/ 69 w 1308176"/>
                <a:gd name="connsiteY7" fmla="*/ 208516 h 424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8176" h="424491">
                  <a:moveTo>
                    <a:pt x="69" y="208516"/>
                  </a:moveTo>
                  <a:lnTo>
                    <a:pt x="1095931" y="106123"/>
                  </a:lnTo>
                  <a:lnTo>
                    <a:pt x="1095931" y="0"/>
                  </a:lnTo>
                  <a:lnTo>
                    <a:pt x="1308176" y="212246"/>
                  </a:lnTo>
                  <a:lnTo>
                    <a:pt x="1095931" y="424491"/>
                  </a:lnTo>
                  <a:lnTo>
                    <a:pt x="1095931" y="318368"/>
                  </a:lnTo>
                  <a:lnTo>
                    <a:pt x="4832" y="213593"/>
                  </a:lnTo>
                  <a:cubicBezTo>
                    <a:pt x="5626" y="176976"/>
                    <a:pt x="-725" y="245133"/>
                    <a:pt x="69" y="208516"/>
                  </a:cubicBezTo>
                  <a:close/>
                </a:path>
              </a:pathLst>
            </a:custGeom>
            <a:gradFill flip="none" rotWithShape="1">
              <a:gsLst>
                <a:gs pos="0">
                  <a:srgbClr val="4F81BD">
                    <a:lumMod val="5000"/>
                    <a:lumOff val="95000"/>
                  </a:srgbClr>
                </a:gs>
                <a:gs pos="40000">
                  <a:srgbClr val="FFFFCC"/>
                </a:gs>
                <a:gs pos="70000">
                  <a:srgbClr val="FFFF99"/>
                </a:gs>
                <a:gs pos="100000">
                  <a:srgbClr val="FFFF66"/>
                </a:gs>
              </a:gsLst>
              <a:lin ang="0" scaled="1"/>
              <a:tileRect/>
            </a:gradFill>
            <a:ln w="9525" cap="flat" cmpd="sng" algn="ctr">
              <a:solidFill>
                <a:srgbClr val="FFC000"/>
              </a:solidFill>
              <a:prstDash val="solid"/>
            </a:ln>
            <a:effectLst/>
          </p:spPr>
          <p:txBody>
            <a:bodyPr rtlCol="0" anchor="ctr"/>
            <a:lstStyle/>
            <a:p>
              <a:pPr algn="ctr" defTabSz="840615" fontAlgn="auto">
                <a:spcBef>
                  <a:spcPts val="0"/>
                </a:spcBef>
                <a:spcAft>
                  <a:spcPts val="0"/>
                </a:spcAft>
                <a:defRPr/>
              </a:pPr>
              <a:endParaRPr kumimoji="0" lang="ja-JP" altLang="en-US" sz="1292" kern="0">
                <a:solidFill>
                  <a:prstClr val="white"/>
                </a:solidFill>
                <a:latin typeface="Calibri"/>
              </a:endParaRPr>
            </a:p>
          </p:txBody>
        </p:sp>
        <p:sp>
          <p:nvSpPr>
            <p:cNvPr id="200" name="矢印: 右 2">
              <a:extLst>
                <a:ext uri="{FF2B5EF4-FFF2-40B4-BE49-F238E27FC236}">
                  <a16:creationId xmlns:a16="http://schemas.microsoft.com/office/drawing/2014/main" id="{BEBC65EF-47F5-4185-A78E-912141CA8880}"/>
                </a:ext>
              </a:extLst>
            </p:cNvPr>
            <p:cNvSpPr/>
            <p:nvPr/>
          </p:nvSpPr>
          <p:spPr>
            <a:xfrm rot="19593383">
              <a:off x="3167376" y="5865495"/>
              <a:ext cx="1196052" cy="374223"/>
            </a:xfrm>
            <a:custGeom>
              <a:avLst/>
              <a:gdLst>
                <a:gd name="connsiteX0" fmla="*/ 0 w 1310488"/>
                <a:gd name="connsiteY0" fmla="*/ 106123 h 424491"/>
                <a:gd name="connsiteX1" fmla="*/ 1098243 w 1310488"/>
                <a:gd name="connsiteY1" fmla="*/ 106123 h 424491"/>
                <a:gd name="connsiteX2" fmla="*/ 1098243 w 1310488"/>
                <a:gd name="connsiteY2" fmla="*/ 0 h 424491"/>
                <a:gd name="connsiteX3" fmla="*/ 1310488 w 1310488"/>
                <a:gd name="connsiteY3" fmla="*/ 212246 h 424491"/>
                <a:gd name="connsiteX4" fmla="*/ 1098243 w 1310488"/>
                <a:gd name="connsiteY4" fmla="*/ 424491 h 424491"/>
                <a:gd name="connsiteX5" fmla="*/ 1098243 w 1310488"/>
                <a:gd name="connsiteY5" fmla="*/ 318368 h 424491"/>
                <a:gd name="connsiteX6" fmla="*/ 0 w 1310488"/>
                <a:gd name="connsiteY6" fmla="*/ 318368 h 424491"/>
                <a:gd name="connsiteX7" fmla="*/ 0 w 1310488"/>
                <a:gd name="connsiteY7" fmla="*/ 106123 h 424491"/>
                <a:gd name="connsiteX0" fmla="*/ 2381 w 1310488"/>
                <a:gd name="connsiteY0" fmla="*/ 208516 h 424491"/>
                <a:gd name="connsiteX1" fmla="*/ 1098243 w 1310488"/>
                <a:gd name="connsiteY1" fmla="*/ 106123 h 424491"/>
                <a:gd name="connsiteX2" fmla="*/ 1098243 w 1310488"/>
                <a:gd name="connsiteY2" fmla="*/ 0 h 424491"/>
                <a:gd name="connsiteX3" fmla="*/ 1310488 w 1310488"/>
                <a:gd name="connsiteY3" fmla="*/ 212246 h 424491"/>
                <a:gd name="connsiteX4" fmla="*/ 1098243 w 1310488"/>
                <a:gd name="connsiteY4" fmla="*/ 424491 h 424491"/>
                <a:gd name="connsiteX5" fmla="*/ 1098243 w 1310488"/>
                <a:gd name="connsiteY5" fmla="*/ 318368 h 424491"/>
                <a:gd name="connsiteX6" fmla="*/ 0 w 1310488"/>
                <a:gd name="connsiteY6" fmla="*/ 318368 h 424491"/>
                <a:gd name="connsiteX7" fmla="*/ 2381 w 1310488"/>
                <a:gd name="connsiteY7" fmla="*/ 208516 h 424491"/>
                <a:gd name="connsiteX0" fmla="*/ 69 w 1308176"/>
                <a:gd name="connsiteY0" fmla="*/ 208516 h 424491"/>
                <a:gd name="connsiteX1" fmla="*/ 1095931 w 1308176"/>
                <a:gd name="connsiteY1" fmla="*/ 106123 h 424491"/>
                <a:gd name="connsiteX2" fmla="*/ 1095931 w 1308176"/>
                <a:gd name="connsiteY2" fmla="*/ 0 h 424491"/>
                <a:gd name="connsiteX3" fmla="*/ 1308176 w 1308176"/>
                <a:gd name="connsiteY3" fmla="*/ 212246 h 424491"/>
                <a:gd name="connsiteX4" fmla="*/ 1095931 w 1308176"/>
                <a:gd name="connsiteY4" fmla="*/ 424491 h 424491"/>
                <a:gd name="connsiteX5" fmla="*/ 1095931 w 1308176"/>
                <a:gd name="connsiteY5" fmla="*/ 318368 h 424491"/>
                <a:gd name="connsiteX6" fmla="*/ 4832 w 1308176"/>
                <a:gd name="connsiteY6" fmla="*/ 213593 h 424491"/>
                <a:gd name="connsiteX7" fmla="*/ 69 w 1308176"/>
                <a:gd name="connsiteY7" fmla="*/ 208516 h 424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8176" h="424491">
                  <a:moveTo>
                    <a:pt x="69" y="208516"/>
                  </a:moveTo>
                  <a:lnTo>
                    <a:pt x="1095931" y="106123"/>
                  </a:lnTo>
                  <a:lnTo>
                    <a:pt x="1095931" y="0"/>
                  </a:lnTo>
                  <a:lnTo>
                    <a:pt x="1308176" y="212246"/>
                  </a:lnTo>
                  <a:lnTo>
                    <a:pt x="1095931" y="424491"/>
                  </a:lnTo>
                  <a:lnTo>
                    <a:pt x="1095931" y="318368"/>
                  </a:lnTo>
                  <a:lnTo>
                    <a:pt x="4832" y="213593"/>
                  </a:lnTo>
                  <a:cubicBezTo>
                    <a:pt x="5626" y="176976"/>
                    <a:pt x="-725" y="245133"/>
                    <a:pt x="69" y="208516"/>
                  </a:cubicBezTo>
                  <a:close/>
                </a:path>
              </a:pathLst>
            </a:custGeom>
            <a:gradFill flip="none" rotWithShape="1">
              <a:gsLst>
                <a:gs pos="0">
                  <a:srgbClr val="4F81BD">
                    <a:lumMod val="5000"/>
                    <a:lumOff val="95000"/>
                  </a:srgbClr>
                </a:gs>
                <a:gs pos="40000">
                  <a:srgbClr val="FFFFCC"/>
                </a:gs>
                <a:gs pos="70000">
                  <a:srgbClr val="FFFF99"/>
                </a:gs>
                <a:gs pos="100000">
                  <a:srgbClr val="FFFF66"/>
                </a:gs>
              </a:gsLst>
              <a:lin ang="0" scaled="1"/>
              <a:tileRect/>
            </a:gradFill>
            <a:ln w="9525" cap="flat" cmpd="sng" algn="ctr">
              <a:solidFill>
                <a:srgbClr val="FFC000"/>
              </a:solidFill>
              <a:prstDash val="solid"/>
            </a:ln>
            <a:effectLst/>
          </p:spPr>
          <p:txBody>
            <a:bodyPr rtlCol="0" anchor="ctr"/>
            <a:lstStyle/>
            <a:p>
              <a:pPr algn="ctr" defTabSz="840615" fontAlgn="auto">
                <a:spcBef>
                  <a:spcPts val="0"/>
                </a:spcBef>
                <a:spcAft>
                  <a:spcPts val="0"/>
                </a:spcAft>
                <a:defRPr/>
              </a:pPr>
              <a:endParaRPr kumimoji="0" lang="ja-JP" altLang="en-US" sz="1292" kern="0">
                <a:solidFill>
                  <a:prstClr val="white"/>
                </a:solidFill>
                <a:latin typeface="Calibri"/>
              </a:endParaRPr>
            </a:p>
          </p:txBody>
        </p:sp>
        <p:pic>
          <p:nvPicPr>
            <p:cNvPr id="201" name="図 200">
              <a:extLst>
                <a:ext uri="{FF2B5EF4-FFF2-40B4-BE49-F238E27FC236}">
                  <a16:creationId xmlns:a16="http://schemas.microsoft.com/office/drawing/2014/main" id="{92771FF0-F3E9-4218-854D-57484FD63EDB}"/>
                </a:ext>
              </a:extLst>
            </p:cNvPr>
            <p:cNvPicPr>
              <a:picLocks noChangeAspect="1"/>
            </p:cNvPicPr>
            <p:nvPr/>
          </p:nvPicPr>
          <p:blipFill>
            <a:blip r:embed="rId5"/>
            <a:stretch>
              <a:fillRect/>
            </a:stretch>
          </p:blipFill>
          <p:spPr>
            <a:xfrm>
              <a:off x="2878982" y="5412187"/>
              <a:ext cx="753726" cy="491660"/>
            </a:xfrm>
            <a:prstGeom prst="rect">
              <a:avLst/>
            </a:prstGeom>
          </p:spPr>
        </p:pic>
        <p:pic>
          <p:nvPicPr>
            <p:cNvPr id="202" name="図 201">
              <a:extLst>
                <a:ext uri="{FF2B5EF4-FFF2-40B4-BE49-F238E27FC236}">
                  <a16:creationId xmlns:a16="http://schemas.microsoft.com/office/drawing/2014/main" id="{8C45D173-952B-4B36-975F-170425023F6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13492" y="7547783"/>
              <a:ext cx="576358" cy="575530"/>
            </a:xfrm>
            <a:prstGeom prst="rect">
              <a:avLst/>
            </a:prstGeom>
          </p:spPr>
        </p:pic>
        <p:pic>
          <p:nvPicPr>
            <p:cNvPr id="203" name="図 202">
              <a:extLst>
                <a:ext uri="{FF2B5EF4-FFF2-40B4-BE49-F238E27FC236}">
                  <a16:creationId xmlns:a16="http://schemas.microsoft.com/office/drawing/2014/main" id="{20ED564D-16DF-435C-BC65-CAE8D58E2BE4}"/>
                </a:ext>
              </a:extLst>
            </p:cNvPr>
            <p:cNvPicPr>
              <a:picLocks noChangeAspect="1"/>
            </p:cNvPicPr>
            <p:nvPr/>
          </p:nvPicPr>
          <p:blipFill>
            <a:blip r:embed="rId7"/>
            <a:stretch>
              <a:fillRect/>
            </a:stretch>
          </p:blipFill>
          <p:spPr>
            <a:xfrm>
              <a:off x="1558101" y="4902829"/>
              <a:ext cx="559612" cy="668348"/>
            </a:xfrm>
            <a:prstGeom prst="rect">
              <a:avLst/>
            </a:prstGeom>
          </p:spPr>
        </p:pic>
        <p:pic>
          <p:nvPicPr>
            <p:cNvPr id="204" name="図 203">
              <a:extLst>
                <a:ext uri="{FF2B5EF4-FFF2-40B4-BE49-F238E27FC236}">
                  <a16:creationId xmlns:a16="http://schemas.microsoft.com/office/drawing/2014/main" id="{3F963893-8B2E-4C2D-BEF2-AEA2CDCC2787}"/>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3995475" y="6701481"/>
              <a:ext cx="646964" cy="647743"/>
            </a:xfrm>
            <a:prstGeom prst="rect">
              <a:avLst/>
            </a:prstGeom>
          </p:spPr>
        </p:pic>
        <p:sp>
          <p:nvSpPr>
            <p:cNvPr id="205" name="楕円 204">
              <a:extLst>
                <a:ext uri="{FF2B5EF4-FFF2-40B4-BE49-F238E27FC236}">
                  <a16:creationId xmlns:a16="http://schemas.microsoft.com/office/drawing/2014/main" id="{1483F76C-BAA6-425E-8474-9B33DDA90E18}"/>
                </a:ext>
              </a:extLst>
            </p:cNvPr>
            <p:cNvSpPr/>
            <p:nvPr/>
          </p:nvSpPr>
          <p:spPr>
            <a:xfrm>
              <a:off x="2290643" y="7582261"/>
              <a:ext cx="1018293" cy="188723"/>
            </a:xfrm>
            <a:prstGeom prst="ellipse">
              <a:avLst/>
            </a:prstGeom>
            <a:solidFill>
              <a:srgbClr val="F79646">
                <a:lumMod val="40000"/>
                <a:lumOff val="60000"/>
              </a:srgbClr>
            </a:solidFill>
            <a:ln w="25400" cap="flat" cmpd="sng" algn="ctr">
              <a:noFill/>
              <a:prstDash val="solid"/>
            </a:ln>
            <a:effectLst/>
          </p:spPr>
          <p:txBody>
            <a:bodyPr wrap="square" lIns="0" tIns="0" rIns="0" bIns="0" rtlCol="0" anchor="ctr">
              <a:spAutoFit/>
            </a:bodyPr>
            <a:lstStyle/>
            <a:p>
              <a:pPr algn="ctr" defTabSz="844083" fontAlgn="auto">
                <a:spcBef>
                  <a:spcPts val="0"/>
                </a:spcBef>
                <a:spcAft>
                  <a:spcPts val="0"/>
                </a:spcAft>
                <a:defRPr/>
              </a:pPr>
              <a:r>
                <a:rPr kumimoji="0" lang="ja-JP" altLang="en-US" sz="738" kern="0">
                  <a:solidFill>
                    <a:prstClr val="black"/>
                  </a:solidFill>
                  <a:latin typeface="Calibri"/>
                </a:rPr>
                <a:t>農林漁業者</a:t>
              </a:r>
              <a:endParaRPr kumimoji="0" lang="en-US" altLang="ja-JP" sz="738" kern="0">
                <a:solidFill>
                  <a:prstClr val="black"/>
                </a:solidFill>
                <a:latin typeface="Calibri"/>
              </a:endParaRPr>
            </a:p>
          </p:txBody>
        </p:sp>
        <p:sp>
          <p:nvSpPr>
            <p:cNvPr id="206" name="楕円 205">
              <a:extLst>
                <a:ext uri="{FF2B5EF4-FFF2-40B4-BE49-F238E27FC236}">
                  <a16:creationId xmlns:a16="http://schemas.microsoft.com/office/drawing/2014/main" id="{BEAB4FE8-A348-4293-A1CB-F54B575472B1}"/>
                </a:ext>
              </a:extLst>
            </p:cNvPr>
            <p:cNvSpPr/>
            <p:nvPr/>
          </p:nvSpPr>
          <p:spPr>
            <a:xfrm>
              <a:off x="3151355" y="6387191"/>
              <a:ext cx="1143576" cy="188723"/>
            </a:xfrm>
            <a:prstGeom prst="ellipse">
              <a:avLst/>
            </a:prstGeom>
            <a:solidFill>
              <a:srgbClr val="4BACC6">
                <a:lumMod val="40000"/>
                <a:lumOff val="60000"/>
              </a:srgbClr>
            </a:solidFill>
            <a:ln w="25400" cap="flat" cmpd="sng" algn="ctr">
              <a:noFill/>
              <a:prstDash val="solid"/>
            </a:ln>
            <a:effectLst/>
          </p:spPr>
          <p:txBody>
            <a:bodyPr wrap="square" lIns="0" tIns="0" rIns="0" bIns="0" rtlCol="0" anchor="ctr">
              <a:spAutoFit/>
            </a:bodyPr>
            <a:lstStyle/>
            <a:p>
              <a:pPr algn="ctr" defTabSz="844083" fontAlgn="auto">
                <a:spcBef>
                  <a:spcPts val="0"/>
                </a:spcBef>
                <a:spcAft>
                  <a:spcPts val="0"/>
                </a:spcAft>
                <a:defRPr/>
              </a:pPr>
              <a:r>
                <a:rPr kumimoji="0" lang="ja-JP" altLang="en-US" sz="738" kern="0">
                  <a:solidFill>
                    <a:prstClr val="black"/>
                  </a:solidFill>
                  <a:latin typeface="Calibri"/>
                </a:rPr>
                <a:t>加工販売</a:t>
              </a:r>
              <a:endParaRPr kumimoji="0" lang="en-US" altLang="ja-JP" sz="738" kern="0">
                <a:solidFill>
                  <a:prstClr val="black"/>
                </a:solidFill>
                <a:latin typeface="Calibri"/>
              </a:endParaRPr>
            </a:p>
          </p:txBody>
        </p:sp>
        <p:sp>
          <p:nvSpPr>
            <p:cNvPr id="207" name="矢印: 右 206">
              <a:extLst>
                <a:ext uri="{FF2B5EF4-FFF2-40B4-BE49-F238E27FC236}">
                  <a16:creationId xmlns:a16="http://schemas.microsoft.com/office/drawing/2014/main" id="{FED17129-604F-4BBF-AD2D-D024B3EEC981}"/>
                </a:ext>
              </a:extLst>
            </p:cNvPr>
            <p:cNvSpPr/>
            <p:nvPr/>
          </p:nvSpPr>
          <p:spPr>
            <a:xfrm>
              <a:off x="3656856" y="8756908"/>
              <a:ext cx="254539" cy="284679"/>
            </a:xfrm>
            <a:prstGeom prst="rightArrow">
              <a:avLst/>
            </a:prstGeom>
            <a:solidFill>
              <a:srgbClr val="FF5050"/>
            </a:solidFill>
            <a:ln w="25400" cap="flat" cmpd="sng" algn="ctr">
              <a:noFill/>
              <a:prstDash val="solid"/>
            </a:ln>
            <a:effectLst/>
          </p:spPr>
          <p:txBody>
            <a:bodyPr rtlCol="0" anchor="ctr"/>
            <a:lstStyle/>
            <a:p>
              <a:pPr algn="ctr" defTabSz="840615" fontAlgn="auto">
                <a:spcBef>
                  <a:spcPts val="0"/>
                </a:spcBef>
                <a:spcAft>
                  <a:spcPts val="0"/>
                </a:spcAft>
                <a:defRPr/>
              </a:pPr>
              <a:endParaRPr kumimoji="0" lang="ja-JP" altLang="en-US" sz="1292" kern="0">
                <a:solidFill>
                  <a:prstClr val="white"/>
                </a:solidFill>
                <a:latin typeface="Calibri"/>
              </a:endParaRPr>
            </a:p>
          </p:txBody>
        </p:sp>
        <p:pic>
          <p:nvPicPr>
            <p:cNvPr id="208" name="図 207">
              <a:extLst>
                <a:ext uri="{FF2B5EF4-FFF2-40B4-BE49-F238E27FC236}">
                  <a16:creationId xmlns:a16="http://schemas.microsoft.com/office/drawing/2014/main" id="{DDDA9B58-4954-4A45-9DB2-91BDBC4EFCAF}"/>
                </a:ext>
              </a:extLst>
            </p:cNvPr>
            <p:cNvPicPr>
              <a:picLocks noChangeAspect="1"/>
            </p:cNvPicPr>
            <p:nvPr/>
          </p:nvPicPr>
          <p:blipFill>
            <a:blip r:embed="rId9" cstate="email">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639763" y="7479299"/>
              <a:ext cx="435333" cy="321179"/>
            </a:xfrm>
            <a:prstGeom prst="rect">
              <a:avLst/>
            </a:prstGeom>
          </p:spPr>
        </p:pic>
        <p:pic>
          <p:nvPicPr>
            <p:cNvPr id="209" name="図 208">
              <a:extLst>
                <a:ext uri="{FF2B5EF4-FFF2-40B4-BE49-F238E27FC236}">
                  <a16:creationId xmlns:a16="http://schemas.microsoft.com/office/drawing/2014/main" id="{B2081AFF-B2C8-4B28-A785-0D4C5DE49BA1}"/>
                </a:ext>
              </a:extLst>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3283433" y="7475462"/>
              <a:ext cx="356330" cy="335628"/>
            </a:xfrm>
            <a:prstGeom prst="rect">
              <a:avLst/>
            </a:prstGeom>
          </p:spPr>
        </p:pic>
        <p:sp>
          <p:nvSpPr>
            <p:cNvPr id="210" name="楕円 209">
              <a:extLst>
                <a:ext uri="{FF2B5EF4-FFF2-40B4-BE49-F238E27FC236}">
                  <a16:creationId xmlns:a16="http://schemas.microsoft.com/office/drawing/2014/main" id="{D63FDBF9-E565-4D40-973F-92572CEC1EBC}"/>
                </a:ext>
              </a:extLst>
            </p:cNvPr>
            <p:cNvSpPr/>
            <p:nvPr/>
          </p:nvSpPr>
          <p:spPr>
            <a:xfrm>
              <a:off x="742979" y="5945527"/>
              <a:ext cx="314360" cy="188723"/>
            </a:xfrm>
            <a:prstGeom prst="ellipse">
              <a:avLst/>
            </a:prstGeom>
            <a:solidFill>
              <a:srgbClr val="9BBB59">
                <a:lumMod val="40000"/>
                <a:lumOff val="60000"/>
              </a:srgbClr>
            </a:solidFill>
            <a:ln w="25400" cap="flat" cmpd="sng" algn="ctr">
              <a:noFill/>
              <a:prstDash val="solid"/>
            </a:ln>
            <a:effectLst/>
          </p:spPr>
          <p:txBody>
            <a:bodyPr wrap="none" lIns="0" tIns="0" rIns="0" bIns="0" rtlCol="0" anchor="ctr">
              <a:spAutoFit/>
            </a:bodyPr>
            <a:lstStyle/>
            <a:p>
              <a:pPr algn="ctr" defTabSz="844083" fontAlgn="auto">
                <a:spcBef>
                  <a:spcPts val="0"/>
                </a:spcBef>
                <a:spcAft>
                  <a:spcPts val="0"/>
                </a:spcAft>
                <a:defRPr/>
              </a:pPr>
              <a:r>
                <a:rPr kumimoji="0" lang="ja-JP" altLang="en-US" sz="738" kern="0">
                  <a:solidFill>
                    <a:prstClr val="black"/>
                  </a:solidFill>
                  <a:latin typeface="Calibri"/>
                </a:rPr>
                <a:t>森林</a:t>
              </a:r>
              <a:endParaRPr kumimoji="0" lang="en-US" altLang="ja-JP" sz="738" kern="0">
                <a:solidFill>
                  <a:prstClr val="black"/>
                </a:solidFill>
                <a:latin typeface="Calibri"/>
              </a:endParaRPr>
            </a:p>
          </p:txBody>
        </p:sp>
        <p:sp>
          <p:nvSpPr>
            <p:cNvPr id="211" name="正方形/長方形 210">
              <a:extLst>
                <a:ext uri="{FF2B5EF4-FFF2-40B4-BE49-F238E27FC236}">
                  <a16:creationId xmlns:a16="http://schemas.microsoft.com/office/drawing/2014/main" id="{86B633B3-8015-4919-8668-5BAC0CFA181A}"/>
                </a:ext>
              </a:extLst>
            </p:cNvPr>
            <p:cNvSpPr/>
            <p:nvPr/>
          </p:nvSpPr>
          <p:spPr>
            <a:xfrm>
              <a:off x="5602084" y="3726954"/>
              <a:ext cx="4245841" cy="5383253"/>
            </a:xfrm>
            <a:prstGeom prst="rect">
              <a:avLst/>
            </a:prstGeom>
            <a:noFill/>
            <a:ln w="19050" cap="flat" cmpd="sng" algn="ctr">
              <a:solidFill>
                <a:srgbClr val="00B050"/>
              </a:solidFill>
              <a:prstDash val="solid"/>
            </a:ln>
            <a:effectLst/>
          </p:spPr>
          <p:txBody>
            <a:bodyPr rtlCol="0" anchor="ctr"/>
            <a:lstStyle/>
            <a:p>
              <a:pPr algn="ctr" defTabSz="840615" fontAlgn="auto">
                <a:spcBef>
                  <a:spcPts val="0"/>
                </a:spcBef>
                <a:spcAft>
                  <a:spcPts val="0"/>
                </a:spcAft>
                <a:defRPr/>
              </a:pPr>
              <a:endParaRPr kumimoji="0" lang="ja-JP" altLang="en-US" sz="1292" kern="0">
                <a:solidFill>
                  <a:prstClr val="white"/>
                </a:solidFill>
                <a:latin typeface="Calibri"/>
              </a:endParaRPr>
            </a:p>
          </p:txBody>
        </p:sp>
        <p:sp>
          <p:nvSpPr>
            <p:cNvPr id="212" name="四角形: 角を丸くする 211">
              <a:extLst>
                <a:ext uri="{FF2B5EF4-FFF2-40B4-BE49-F238E27FC236}">
                  <a16:creationId xmlns:a16="http://schemas.microsoft.com/office/drawing/2014/main" id="{B225AF0D-2D3A-4861-92FC-1CEA8C9BFC09}"/>
                </a:ext>
              </a:extLst>
            </p:cNvPr>
            <p:cNvSpPr/>
            <p:nvPr/>
          </p:nvSpPr>
          <p:spPr>
            <a:xfrm>
              <a:off x="5591814" y="3687065"/>
              <a:ext cx="4256111" cy="282771"/>
            </a:xfrm>
            <a:prstGeom prst="roundRect">
              <a:avLst/>
            </a:prstGeom>
            <a:solidFill>
              <a:srgbClr val="92D050"/>
            </a:solidFill>
            <a:ln w="6350" cap="flat" cmpd="sng" algn="ctr">
              <a:solidFill>
                <a:srgbClr val="00B050"/>
              </a:solidFill>
              <a:prstDash val="solid"/>
            </a:ln>
            <a:effectLst/>
          </p:spPr>
          <p:txBody>
            <a:bodyPr wrap="square" lIns="33231" tIns="33231" rIns="33231" bIns="33231" rtlCol="0" anchor="ctr" anchorCtr="1">
              <a:spAutoFit/>
            </a:bodyPr>
            <a:lstStyle/>
            <a:p>
              <a:pPr algn="ctr" defTabSz="840615" fontAlgn="auto">
                <a:spcBef>
                  <a:spcPts val="0"/>
                </a:spcBef>
                <a:spcAft>
                  <a:spcPts val="0"/>
                </a:spcAft>
                <a:defRPr/>
              </a:pPr>
              <a:r>
                <a:rPr kumimoji="0" lang="ja-JP" altLang="en-US" sz="969" b="1" kern="0">
                  <a:solidFill>
                    <a:prstClr val="black"/>
                  </a:solidFill>
                  <a:latin typeface="Meiryo UI" panose="020B0604030504040204" pitchFamily="50" charset="-128"/>
                  <a:ea typeface="Meiryo UI" panose="020B0604030504040204" pitchFamily="50" charset="-128"/>
                </a:rPr>
                <a:t>農山漁村発イノベーションの事例</a:t>
              </a:r>
              <a:endParaRPr kumimoji="0" lang="en-US" altLang="ja-JP" sz="969" b="1" kern="0">
                <a:solidFill>
                  <a:prstClr val="black"/>
                </a:solidFill>
                <a:latin typeface="Meiryo UI" panose="020B0604030504040204" pitchFamily="50" charset="-128"/>
                <a:ea typeface="Meiryo UI" panose="020B0604030504040204" pitchFamily="50" charset="-128"/>
              </a:endParaRPr>
            </a:p>
          </p:txBody>
        </p:sp>
        <p:sp>
          <p:nvSpPr>
            <p:cNvPr id="213" name="テキスト ボックス 212">
              <a:extLst>
                <a:ext uri="{FF2B5EF4-FFF2-40B4-BE49-F238E27FC236}">
                  <a16:creationId xmlns:a16="http://schemas.microsoft.com/office/drawing/2014/main" id="{BBD994EE-A073-4D14-964F-69144B537F0A}"/>
                </a:ext>
              </a:extLst>
            </p:cNvPr>
            <p:cNvSpPr txBox="1"/>
            <p:nvPr/>
          </p:nvSpPr>
          <p:spPr>
            <a:xfrm>
              <a:off x="5537952" y="5818313"/>
              <a:ext cx="4583921" cy="478329"/>
            </a:xfrm>
            <a:prstGeom prst="rect">
              <a:avLst/>
            </a:prstGeom>
            <a:noFill/>
          </p:spPr>
          <p:txBody>
            <a:bodyPr wrap="square">
              <a:spAutoFit/>
            </a:bodyPr>
            <a:lstStyle/>
            <a:p>
              <a:pPr defTabSz="844083" fontAlgn="auto">
                <a:spcBef>
                  <a:spcPts val="0"/>
                </a:spcBef>
                <a:spcAft>
                  <a:spcPts val="0"/>
                </a:spcAft>
                <a:defRPr/>
              </a:pPr>
              <a:endParaRPr lang="en-US" altLang="ja-JP" sz="1015" b="1" dirty="0">
                <a:solidFill>
                  <a:srgbClr val="00B050"/>
                </a:solidFill>
                <a:latin typeface="メイリオ" panose="020B0604030504040204" pitchFamily="50" charset="-128"/>
                <a:ea typeface="メイリオ" panose="020B0604030504040204" pitchFamily="50" charset="-128"/>
              </a:endParaRPr>
            </a:p>
            <a:p>
              <a:pPr defTabSz="844083" fontAlgn="auto">
                <a:spcBef>
                  <a:spcPts val="0"/>
                </a:spcBef>
                <a:spcAft>
                  <a:spcPts val="0"/>
                </a:spcAft>
                <a:defRPr/>
              </a:pPr>
              <a:r>
                <a:rPr lang="ja-JP" altLang="en-US" sz="1015" b="1" dirty="0">
                  <a:solidFill>
                    <a:srgbClr val="00B050"/>
                  </a:solidFill>
                  <a:latin typeface="メイリオ" panose="020B0604030504040204" pitchFamily="50" charset="-128"/>
                  <a:ea typeface="メイリオ" panose="020B0604030504040204" pitchFamily="50" charset="-128"/>
                </a:rPr>
                <a:t>「森林」</a:t>
              </a:r>
              <a:r>
                <a:rPr lang="en-US" altLang="ja-JP" sz="1015" b="1" dirty="0">
                  <a:solidFill>
                    <a:prstClr val="black"/>
                  </a:solidFill>
                  <a:latin typeface="メイリオ" panose="020B0604030504040204" pitchFamily="50" charset="-128"/>
                  <a:ea typeface="メイリオ" panose="020B0604030504040204" pitchFamily="50" charset="-128"/>
                </a:rPr>
                <a:t>×</a:t>
              </a:r>
              <a:r>
                <a:rPr lang="ja-JP" altLang="en-US" sz="1015" b="1" dirty="0">
                  <a:solidFill>
                    <a:srgbClr val="4472C4"/>
                  </a:solidFill>
                  <a:latin typeface="メイリオ" panose="020B0604030504040204" pitchFamily="50" charset="-128"/>
                  <a:ea typeface="メイリオ" panose="020B0604030504040204" pitchFamily="50" charset="-128"/>
                </a:rPr>
                <a:t>「スポーツ」</a:t>
              </a:r>
              <a:r>
                <a:rPr lang="en-US" altLang="ja-JP" sz="1015" b="1" dirty="0">
                  <a:solidFill>
                    <a:prstClr val="black"/>
                  </a:solidFill>
                  <a:latin typeface="メイリオ" panose="020B0604030504040204" pitchFamily="50" charset="-128"/>
                  <a:ea typeface="メイリオ" panose="020B0604030504040204" pitchFamily="50" charset="-128"/>
                </a:rPr>
                <a:t>×</a:t>
              </a:r>
              <a:r>
                <a:rPr lang="ja-JP" altLang="en-US" sz="1015" b="1" dirty="0">
                  <a:solidFill>
                    <a:srgbClr val="ED7D31"/>
                  </a:solidFill>
                  <a:latin typeface="メイリオ" panose="020B0604030504040204" pitchFamily="50" charset="-128"/>
                  <a:ea typeface="メイリオ" panose="020B0604030504040204" pitchFamily="50" charset="-128"/>
                </a:rPr>
                <a:t>「ベンチャー企業」</a:t>
              </a:r>
            </a:p>
          </p:txBody>
        </p:sp>
        <p:sp>
          <p:nvSpPr>
            <p:cNvPr id="214" name="テキスト ボックス 213">
              <a:extLst>
                <a:ext uri="{FF2B5EF4-FFF2-40B4-BE49-F238E27FC236}">
                  <a16:creationId xmlns:a16="http://schemas.microsoft.com/office/drawing/2014/main" id="{ED4D37D3-E3E1-448E-9BA9-AFD11EADF571}"/>
                </a:ext>
              </a:extLst>
            </p:cNvPr>
            <p:cNvSpPr txBox="1"/>
            <p:nvPr/>
          </p:nvSpPr>
          <p:spPr>
            <a:xfrm>
              <a:off x="5505539" y="3974108"/>
              <a:ext cx="4562857" cy="662931"/>
            </a:xfrm>
            <a:prstGeom prst="rect">
              <a:avLst/>
            </a:prstGeom>
            <a:noFill/>
          </p:spPr>
          <p:txBody>
            <a:bodyPr wrap="square">
              <a:spAutoFit/>
            </a:bodyPr>
            <a:lstStyle/>
            <a:p>
              <a:pPr defTabSz="844083" fontAlgn="auto">
                <a:spcBef>
                  <a:spcPts val="0"/>
                </a:spcBef>
                <a:spcAft>
                  <a:spcPts val="0"/>
                </a:spcAft>
                <a:defRPr/>
              </a:pPr>
              <a:endParaRPr lang="en-US" altLang="ja-JP" sz="1015" b="1" dirty="0">
                <a:solidFill>
                  <a:srgbClr val="00B050"/>
                </a:solidFill>
                <a:latin typeface="メイリオ" panose="020B0604030504040204" pitchFamily="50" charset="-128"/>
                <a:ea typeface="メイリオ" panose="020B0604030504040204" pitchFamily="50" charset="-128"/>
              </a:endParaRPr>
            </a:p>
            <a:p>
              <a:pPr defTabSz="844083" fontAlgn="auto">
                <a:spcBef>
                  <a:spcPts val="0"/>
                </a:spcBef>
                <a:spcAft>
                  <a:spcPts val="0"/>
                </a:spcAft>
                <a:defRPr/>
              </a:pPr>
              <a:r>
                <a:rPr lang="ja-JP" altLang="en-US" sz="1015" b="1" dirty="0">
                  <a:solidFill>
                    <a:srgbClr val="00B050"/>
                  </a:solidFill>
                  <a:latin typeface="メイリオ" panose="020B0604030504040204" pitchFamily="50" charset="-128"/>
                  <a:ea typeface="メイリオ" panose="020B0604030504040204" pitchFamily="50" charset="-128"/>
                </a:rPr>
                <a:t>「農産物、景観」</a:t>
              </a:r>
              <a:r>
                <a:rPr lang="en-US" altLang="ja-JP" sz="1015" b="1" dirty="0">
                  <a:solidFill>
                    <a:prstClr val="black"/>
                  </a:solidFill>
                  <a:latin typeface="メイリオ" panose="020B0604030504040204" pitchFamily="50" charset="-128"/>
                  <a:ea typeface="メイリオ" panose="020B0604030504040204" pitchFamily="50" charset="-128"/>
                </a:rPr>
                <a:t>×</a:t>
              </a:r>
              <a:r>
                <a:rPr lang="ja-JP" altLang="en-US" sz="1015" b="1" dirty="0">
                  <a:solidFill>
                    <a:srgbClr val="4472C4"/>
                  </a:solidFill>
                  <a:latin typeface="メイリオ" panose="020B0604030504040204" pitchFamily="50" charset="-128"/>
                  <a:ea typeface="メイリオ" panose="020B0604030504040204" pitchFamily="50" charset="-128"/>
                </a:rPr>
                <a:t>「加工販売、観光･旅行」</a:t>
              </a:r>
              <a:endParaRPr lang="en-US" altLang="ja-JP" sz="1015" b="1" dirty="0">
                <a:solidFill>
                  <a:srgbClr val="4472C4"/>
                </a:solidFill>
                <a:latin typeface="メイリオ" panose="020B0604030504040204" pitchFamily="50" charset="-128"/>
                <a:ea typeface="メイリオ" panose="020B0604030504040204" pitchFamily="50" charset="-128"/>
              </a:endParaRPr>
            </a:p>
            <a:p>
              <a:pPr defTabSz="844083" fontAlgn="auto">
                <a:spcBef>
                  <a:spcPts val="0"/>
                </a:spcBef>
                <a:spcAft>
                  <a:spcPts val="0"/>
                </a:spcAft>
                <a:defRPr/>
              </a:pPr>
              <a:r>
                <a:rPr lang="ja-JP" altLang="en-US" sz="1015" b="1" dirty="0">
                  <a:solidFill>
                    <a:prstClr val="black"/>
                  </a:solidFill>
                  <a:latin typeface="メイリオ" panose="020B0604030504040204" pitchFamily="50" charset="-128"/>
                  <a:ea typeface="メイリオ" panose="020B0604030504040204" pitchFamily="50" charset="-128"/>
                </a:rPr>
                <a:t>　　　　　　　　　　　</a:t>
              </a:r>
              <a:r>
                <a:rPr lang="en-US" altLang="ja-JP" sz="1015" b="1" dirty="0">
                  <a:solidFill>
                    <a:prstClr val="black"/>
                  </a:solidFill>
                  <a:latin typeface="メイリオ" panose="020B0604030504040204" pitchFamily="50" charset="-128"/>
                  <a:ea typeface="メイリオ" panose="020B0604030504040204" pitchFamily="50" charset="-128"/>
                </a:rPr>
                <a:t>×</a:t>
              </a:r>
              <a:r>
                <a:rPr lang="ja-JP" altLang="en-US" sz="1015" b="1" dirty="0">
                  <a:solidFill>
                    <a:srgbClr val="ED7D31"/>
                  </a:solidFill>
                  <a:latin typeface="メイリオ" panose="020B0604030504040204" pitchFamily="50" charset="-128"/>
                  <a:ea typeface="メイリオ" panose="020B0604030504040204" pitchFamily="50" charset="-128"/>
                </a:rPr>
                <a:t>「農林漁業者、地元企業」</a:t>
              </a:r>
            </a:p>
          </p:txBody>
        </p:sp>
        <p:sp>
          <p:nvSpPr>
            <p:cNvPr id="215" name="テキスト ボックス 214">
              <a:extLst>
                <a:ext uri="{FF2B5EF4-FFF2-40B4-BE49-F238E27FC236}">
                  <a16:creationId xmlns:a16="http://schemas.microsoft.com/office/drawing/2014/main" id="{D2E0C085-C4B7-469F-88B0-98233DAD41A8}"/>
                </a:ext>
              </a:extLst>
            </p:cNvPr>
            <p:cNvSpPr txBox="1"/>
            <p:nvPr/>
          </p:nvSpPr>
          <p:spPr>
            <a:xfrm>
              <a:off x="5665135" y="4694188"/>
              <a:ext cx="2384210" cy="948398"/>
            </a:xfrm>
            <a:prstGeom prst="rect">
              <a:avLst/>
            </a:prstGeom>
            <a:noFill/>
          </p:spPr>
          <p:txBody>
            <a:bodyPr wrap="square">
              <a:spAutoFit/>
            </a:bodyPr>
            <a:lstStyle/>
            <a:p>
              <a:pPr indent="128957" algn="just" defTabSz="844083" fontAlgn="auto">
                <a:spcBef>
                  <a:spcPts val="0"/>
                </a:spcBef>
                <a:spcAft>
                  <a:spcPts val="0"/>
                </a:spcAft>
                <a:defRPr/>
              </a:pPr>
              <a:r>
                <a:rPr lang="ja-JP" altLang="en-US" sz="923" kern="10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タケノコや栗の加工販売に加え、美しい竹林景観を活かして、映画のロケ地や観光商品として活用。（栃木県宇都宮市）</a:t>
              </a:r>
              <a:endParaRPr lang="en-US" altLang="ja-JP" sz="923" kern="100">
                <a:solidFill>
                  <a:prstClr val="black"/>
                </a:solidFill>
                <a:latin typeface="メイリオ" panose="020B0604030504040204" pitchFamily="50" charset="-128"/>
                <a:ea typeface="メイリオ" panose="020B0604030504040204" pitchFamily="50" charset="-128"/>
                <a:cs typeface="Times New Roman" panose="02020603050405020304" pitchFamily="18" charset="0"/>
              </a:endParaRPr>
            </a:p>
            <a:p>
              <a:pPr indent="128957" algn="just" defTabSz="844083" fontAlgn="auto">
                <a:spcBef>
                  <a:spcPts val="0"/>
                </a:spcBef>
                <a:spcAft>
                  <a:spcPts val="0"/>
                </a:spcAft>
                <a:defRPr/>
              </a:pPr>
              <a:endParaRPr lang="ja-JP" altLang="ja-JP" sz="923" kern="100">
                <a:solidFill>
                  <a:prstClr val="black"/>
                </a:solidFill>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216" name="テキスト ボックス 215">
              <a:extLst>
                <a:ext uri="{FF2B5EF4-FFF2-40B4-BE49-F238E27FC236}">
                  <a16:creationId xmlns:a16="http://schemas.microsoft.com/office/drawing/2014/main" id="{F3E0C47D-2A9A-4A2A-BF80-72C080B150D9}"/>
                </a:ext>
              </a:extLst>
            </p:cNvPr>
            <p:cNvSpPr txBox="1"/>
            <p:nvPr/>
          </p:nvSpPr>
          <p:spPr>
            <a:xfrm>
              <a:off x="5665134" y="6419765"/>
              <a:ext cx="2421201" cy="948398"/>
            </a:xfrm>
            <a:prstGeom prst="rect">
              <a:avLst/>
            </a:prstGeom>
            <a:noFill/>
          </p:spPr>
          <p:txBody>
            <a:bodyPr wrap="square">
              <a:spAutoFit/>
            </a:bodyPr>
            <a:lstStyle/>
            <a:p>
              <a:pPr indent="128957" algn="just" defTabSz="844083" fontAlgn="auto">
                <a:spcBef>
                  <a:spcPts val="0"/>
                </a:spcBef>
                <a:spcAft>
                  <a:spcPts val="0"/>
                </a:spcAft>
                <a:defRPr/>
              </a:pPr>
              <a:r>
                <a:rPr lang="ja-JP" altLang="en-US" sz="923" kern="10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森林をフィールドとしたサバイバルゲーム事業を行うとともに、参加料の一部を森林所有者にも還元。（栃木県壬生町）</a:t>
              </a:r>
              <a:endParaRPr lang="en-US" altLang="ja-JP" sz="923" kern="100">
                <a:solidFill>
                  <a:prstClr val="black"/>
                </a:solidFill>
                <a:latin typeface="メイリオ" panose="020B0604030504040204" pitchFamily="50" charset="-128"/>
                <a:ea typeface="メイリオ" panose="020B0604030504040204" pitchFamily="50" charset="-128"/>
                <a:cs typeface="Times New Roman" panose="02020603050405020304" pitchFamily="18" charset="0"/>
              </a:endParaRPr>
            </a:p>
            <a:p>
              <a:pPr indent="128957" algn="just" defTabSz="844083" fontAlgn="auto">
                <a:spcBef>
                  <a:spcPts val="0"/>
                </a:spcBef>
                <a:spcAft>
                  <a:spcPts val="0"/>
                </a:spcAft>
                <a:defRPr/>
              </a:pPr>
              <a:endParaRPr lang="ja-JP" altLang="ja-JP" sz="923" kern="100">
                <a:solidFill>
                  <a:prstClr val="black"/>
                </a:solidFill>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217" name="テキスト ボックス 216">
              <a:extLst>
                <a:ext uri="{FF2B5EF4-FFF2-40B4-BE49-F238E27FC236}">
                  <a16:creationId xmlns:a16="http://schemas.microsoft.com/office/drawing/2014/main" id="{7E392D66-4F82-4182-9EC5-CFB48EF73D7F}"/>
                </a:ext>
              </a:extLst>
            </p:cNvPr>
            <p:cNvSpPr txBox="1"/>
            <p:nvPr/>
          </p:nvSpPr>
          <p:spPr>
            <a:xfrm>
              <a:off x="5535276" y="7421888"/>
              <a:ext cx="4583921" cy="662931"/>
            </a:xfrm>
            <a:prstGeom prst="rect">
              <a:avLst/>
            </a:prstGeom>
            <a:noFill/>
          </p:spPr>
          <p:txBody>
            <a:bodyPr wrap="square">
              <a:spAutoFit/>
            </a:bodyPr>
            <a:lstStyle/>
            <a:p>
              <a:pPr defTabSz="844083" fontAlgn="auto">
                <a:spcBef>
                  <a:spcPts val="0"/>
                </a:spcBef>
                <a:spcAft>
                  <a:spcPts val="0"/>
                </a:spcAft>
                <a:defRPr/>
              </a:pPr>
              <a:endParaRPr lang="en-US" altLang="ja-JP" sz="1015" b="1" dirty="0">
                <a:solidFill>
                  <a:srgbClr val="00B050"/>
                </a:solidFill>
                <a:latin typeface="メイリオ" panose="020B0604030504040204" pitchFamily="50" charset="-128"/>
                <a:ea typeface="メイリオ" panose="020B0604030504040204" pitchFamily="50" charset="-128"/>
              </a:endParaRPr>
            </a:p>
            <a:p>
              <a:pPr defTabSz="844083" fontAlgn="auto">
                <a:spcBef>
                  <a:spcPts val="0"/>
                </a:spcBef>
                <a:spcAft>
                  <a:spcPts val="0"/>
                </a:spcAft>
                <a:defRPr/>
              </a:pPr>
              <a:r>
                <a:rPr lang="ja-JP" altLang="en-US" sz="1015" b="1" dirty="0">
                  <a:solidFill>
                    <a:srgbClr val="00B050"/>
                  </a:solidFill>
                  <a:latin typeface="メイリオ" panose="020B0604030504040204" pitchFamily="50" charset="-128"/>
                  <a:ea typeface="メイリオ" panose="020B0604030504040204" pitchFamily="50" charset="-128"/>
                </a:rPr>
                <a:t>「農産物」</a:t>
              </a:r>
              <a:r>
                <a:rPr lang="en-US" altLang="ja-JP" sz="1015" b="1" dirty="0">
                  <a:solidFill>
                    <a:prstClr val="black"/>
                  </a:solidFill>
                  <a:latin typeface="メイリオ" panose="020B0604030504040204" pitchFamily="50" charset="-128"/>
                  <a:ea typeface="メイリオ" panose="020B0604030504040204" pitchFamily="50" charset="-128"/>
                </a:rPr>
                <a:t>×</a:t>
              </a:r>
              <a:r>
                <a:rPr lang="ja-JP" altLang="en-US" sz="1015" b="1" dirty="0">
                  <a:solidFill>
                    <a:srgbClr val="4472C4"/>
                  </a:solidFill>
                  <a:latin typeface="メイリオ" panose="020B0604030504040204" pitchFamily="50" charset="-128"/>
                  <a:ea typeface="メイリオ" panose="020B0604030504040204" pitchFamily="50" charset="-128"/>
                </a:rPr>
                <a:t>「加工販売、観光旅行、教育」</a:t>
              </a:r>
              <a:endParaRPr lang="en-US" altLang="ja-JP" sz="1015" b="1" dirty="0">
                <a:solidFill>
                  <a:srgbClr val="4472C4"/>
                </a:solidFill>
                <a:latin typeface="メイリオ" panose="020B0604030504040204" pitchFamily="50" charset="-128"/>
                <a:ea typeface="メイリオ" panose="020B0604030504040204" pitchFamily="50" charset="-128"/>
              </a:endParaRPr>
            </a:p>
            <a:p>
              <a:pPr defTabSz="844083" fontAlgn="auto">
                <a:spcBef>
                  <a:spcPts val="0"/>
                </a:spcBef>
                <a:spcAft>
                  <a:spcPts val="0"/>
                </a:spcAft>
                <a:defRPr/>
              </a:pPr>
              <a:r>
                <a:rPr lang="ja-JP" altLang="en-US" sz="1015" b="1" dirty="0">
                  <a:solidFill>
                    <a:prstClr val="black"/>
                  </a:solidFill>
                  <a:latin typeface="メイリオ" panose="020B0604030504040204" pitchFamily="50" charset="-128"/>
                  <a:ea typeface="メイリオ" panose="020B0604030504040204" pitchFamily="50" charset="-128"/>
                </a:rPr>
                <a:t>　　　　　　　　　　　</a:t>
              </a:r>
              <a:r>
                <a:rPr lang="en-US" altLang="ja-JP" sz="1015" b="1" dirty="0">
                  <a:solidFill>
                    <a:prstClr val="black"/>
                  </a:solidFill>
                  <a:latin typeface="メイリオ" panose="020B0604030504040204" pitchFamily="50" charset="-128"/>
                  <a:ea typeface="メイリオ" panose="020B0604030504040204" pitchFamily="50" charset="-128"/>
                </a:rPr>
                <a:t>×</a:t>
              </a:r>
              <a:r>
                <a:rPr lang="ja-JP" altLang="en-US" sz="1015" b="1" dirty="0">
                  <a:solidFill>
                    <a:srgbClr val="ED7D31"/>
                  </a:solidFill>
                  <a:latin typeface="メイリオ" panose="020B0604030504040204" pitchFamily="50" charset="-128"/>
                  <a:ea typeface="メイリオ" panose="020B0604030504040204" pitchFamily="50" charset="-128"/>
                </a:rPr>
                <a:t>「農林漁業者、地元企業」</a:t>
              </a:r>
            </a:p>
          </p:txBody>
        </p:sp>
        <p:sp>
          <p:nvSpPr>
            <p:cNvPr id="218" name="テキスト ボックス 217">
              <a:extLst>
                <a:ext uri="{FF2B5EF4-FFF2-40B4-BE49-F238E27FC236}">
                  <a16:creationId xmlns:a16="http://schemas.microsoft.com/office/drawing/2014/main" id="{06BFEAC3-CDDA-44B0-8133-66CFD7660239}"/>
                </a:ext>
              </a:extLst>
            </p:cNvPr>
            <p:cNvSpPr txBox="1"/>
            <p:nvPr/>
          </p:nvSpPr>
          <p:spPr>
            <a:xfrm>
              <a:off x="5640138" y="8150572"/>
              <a:ext cx="2442630" cy="948398"/>
            </a:xfrm>
            <a:prstGeom prst="rect">
              <a:avLst/>
            </a:prstGeom>
            <a:noFill/>
          </p:spPr>
          <p:txBody>
            <a:bodyPr wrap="square">
              <a:spAutoFit/>
            </a:bodyPr>
            <a:lstStyle/>
            <a:p>
              <a:pPr indent="128957" algn="just" defTabSz="844083" fontAlgn="auto">
                <a:spcBef>
                  <a:spcPts val="0"/>
                </a:spcBef>
                <a:spcAft>
                  <a:spcPts val="0"/>
                </a:spcAft>
                <a:defRPr/>
              </a:pPr>
              <a:r>
                <a:rPr lang="ja-JP" altLang="en-US" sz="923" kern="10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６次産業化による農産加工品の製造・販売のほか、食育体験や収穫体験など豊富なメニューの取組を展開。（長崎県大村市）</a:t>
              </a:r>
              <a:endParaRPr lang="en-US" altLang="ja-JP" sz="923" kern="100">
                <a:solidFill>
                  <a:prstClr val="black"/>
                </a:solidFill>
                <a:latin typeface="メイリオ" panose="020B0604030504040204" pitchFamily="50" charset="-128"/>
                <a:ea typeface="メイリオ" panose="020B0604030504040204" pitchFamily="50" charset="-128"/>
                <a:cs typeface="Times New Roman" panose="02020603050405020304" pitchFamily="18" charset="0"/>
              </a:endParaRPr>
            </a:p>
            <a:p>
              <a:pPr indent="128957" algn="just" defTabSz="844083" fontAlgn="auto">
                <a:spcBef>
                  <a:spcPts val="0"/>
                </a:spcBef>
                <a:spcAft>
                  <a:spcPts val="0"/>
                </a:spcAft>
                <a:defRPr/>
              </a:pPr>
              <a:endParaRPr lang="ja-JP" altLang="ja-JP" sz="923" kern="100">
                <a:solidFill>
                  <a:prstClr val="black"/>
                </a:solidFill>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219" name="正方形/長方形 218">
              <a:extLst>
                <a:ext uri="{FF2B5EF4-FFF2-40B4-BE49-F238E27FC236}">
                  <a16:creationId xmlns:a16="http://schemas.microsoft.com/office/drawing/2014/main" id="{45E9C52A-300D-474E-99E5-E42FC95211AD}"/>
                </a:ext>
              </a:extLst>
            </p:cNvPr>
            <p:cNvSpPr/>
            <p:nvPr/>
          </p:nvSpPr>
          <p:spPr>
            <a:xfrm>
              <a:off x="953134" y="3700255"/>
              <a:ext cx="4582142" cy="528572"/>
            </a:xfrm>
            <a:prstGeom prst="rect">
              <a:avLst/>
            </a:prstGeom>
            <a:ln>
              <a:solidFill>
                <a:sysClr val="windowText" lastClr="000000"/>
              </a:solidFill>
            </a:ln>
          </p:spPr>
          <p:txBody>
            <a:bodyPr wrap="square">
              <a:spAutoFit/>
            </a:bodyPr>
            <a:lstStyle/>
            <a:p>
              <a:pPr marL="166158" indent="-422041" defTabSz="422041" fontAlgn="auto">
                <a:lnSpc>
                  <a:spcPts val="1292"/>
                </a:lnSpc>
                <a:spcBef>
                  <a:spcPts val="277"/>
                </a:spcBef>
                <a:spcAft>
                  <a:spcPts val="0"/>
                </a:spcAft>
                <a:defRPr/>
              </a:pPr>
              <a:r>
                <a:rPr kumimoji="0" lang="ja-JP" altLang="en-US" sz="969" kern="0" spc="-28">
                  <a:solidFill>
                    <a:prstClr val="black"/>
                  </a:solidFill>
                  <a:latin typeface="Meiryo UI" panose="020B0604030504040204" pitchFamily="50" charset="-128"/>
                  <a:ea typeface="Meiryo UI" panose="020B0604030504040204" pitchFamily="50" charset="-128"/>
                </a:rPr>
                <a:t>○　農山漁村の</a:t>
              </a:r>
              <a:r>
                <a:rPr kumimoji="0" lang="ja-JP" altLang="en-US" sz="969" kern="0" spc="-28">
                  <a:solidFill>
                    <a:srgbClr val="FF0000"/>
                  </a:solidFill>
                  <a:latin typeface="Meiryo UI" panose="020B0604030504040204" pitchFamily="50" charset="-128"/>
                  <a:ea typeface="Meiryo UI" panose="020B0604030504040204" pitchFamily="50" charset="-128"/>
                </a:rPr>
                <a:t>あらゆる地域資源をフル活用</a:t>
              </a:r>
              <a:r>
                <a:rPr kumimoji="0" lang="ja-JP" altLang="en-US" sz="969" kern="0" spc="-28">
                  <a:solidFill>
                    <a:prstClr val="black"/>
                  </a:solidFill>
                  <a:latin typeface="Meiryo UI" panose="020B0604030504040204" pitchFamily="50" charset="-128"/>
                  <a:ea typeface="Meiryo UI" panose="020B0604030504040204" pitchFamily="50" charset="-128"/>
                </a:rPr>
                <a:t>した取組を支援</a:t>
              </a:r>
              <a:endParaRPr kumimoji="0" lang="en-US" altLang="ja-JP" sz="969" kern="0" spc="-28">
                <a:solidFill>
                  <a:prstClr val="black"/>
                </a:solidFill>
                <a:latin typeface="Meiryo UI" panose="020B0604030504040204" pitchFamily="50" charset="-128"/>
                <a:ea typeface="Meiryo UI" panose="020B0604030504040204" pitchFamily="50" charset="-128"/>
              </a:endParaRPr>
            </a:p>
            <a:p>
              <a:pPr marL="166158" indent="-422041" defTabSz="422041" fontAlgn="auto">
                <a:lnSpc>
                  <a:spcPts val="1292"/>
                </a:lnSpc>
                <a:spcBef>
                  <a:spcPts val="277"/>
                </a:spcBef>
                <a:spcAft>
                  <a:spcPts val="0"/>
                </a:spcAft>
                <a:defRPr/>
              </a:pPr>
              <a:r>
                <a:rPr kumimoji="0" lang="ja-JP" altLang="en-US" sz="969" kern="0" spc="-28">
                  <a:solidFill>
                    <a:prstClr val="black"/>
                  </a:solidFill>
                  <a:latin typeface="Meiryo UI" panose="020B0604030504040204" pitchFamily="50" charset="-128"/>
                  <a:ea typeface="Meiryo UI" panose="020B0604030504040204" pitchFamily="50" charset="-128"/>
                </a:rPr>
                <a:t>○　他産業起点の取組など</a:t>
              </a:r>
              <a:r>
                <a:rPr kumimoji="0" lang="ja-JP" altLang="en-US" sz="969" kern="0" spc="-28">
                  <a:solidFill>
                    <a:srgbClr val="FF0000"/>
                  </a:solidFill>
                  <a:latin typeface="Meiryo UI" panose="020B0604030504040204" pitchFamily="50" charset="-128"/>
                  <a:ea typeface="Meiryo UI" panose="020B0604030504040204" pitchFamily="50" charset="-128"/>
                </a:rPr>
                <a:t>他分野との連携</a:t>
              </a:r>
              <a:r>
                <a:rPr kumimoji="0" lang="ja-JP" altLang="en-US" sz="969" kern="0" spc="-28">
                  <a:solidFill>
                    <a:prstClr val="black"/>
                  </a:solidFill>
                  <a:latin typeface="Meiryo UI" panose="020B0604030504040204" pitchFamily="50" charset="-128"/>
                  <a:ea typeface="Meiryo UI" panose="020B0604030504040204" pitchFamily="50" charset="-128"/>
                </a:rPr>
                <a:t>を一層促進</a:t>
              </a:r>
              <a:endParaRPr kumimoji="0" lang="en-US" altLang="ja-JP" sz="969" kern="0" spc="-28">
                <a:solidFill>
                  <a:prstClr val="black"/>
                </a:solidFill>
                <a:latin typeface="Meiryo UI" panose="020B0604030504040204" pitchFamily="50" charset="-128"/>
                <a:ea typeface="Meiryo UI" panose="020B0604030504040204" pitchFamily="50" charset="-128"/>
              </a:endParaRPr>
            </a:p>
          </p:txBody>
        </p:sp>
        <p:sp>
          <p:nvSpPr>
            <p:cNvPr id="220" name="四角形: 角を丸くする 219">
              <a:extLst>
                <a:ext uri="{FF2B5EF4-FFF2-40B4-BE49-F238E27FC236}">
                  <a16:creationId xmlns:a16="http://schemas.microsoft.com/office/drawing/2014/main" id="{7F8BFCDD-FD4E-45CC-B92D-A0ADA35A017E}"/>
                </a:ext>
              </a:extLst>
            </p:cNvPr>
            <p:cNvSpPr/>
            <p:nvPr/>
          </p:nvSpPr>
          <p:spPr>
            <a:xfrm>
              <a:off x="94040" y="3705888"/>
              <a:ext cx="888906" cy="477790"/>
            </a:xfrm>
            <a:prstGeom prst="roundRect">
              <a:avLst/>
            </a:prstGeom>
            <a:solidFill>
              <a:srgbClr val="00B050"/>
            </a:solidFill>
            <a:ln w="6350" cap="flat" cmpd="sng" algn="ctr">
              <a:solidFill>
                <a:srgbClr val="00B050"/>
              </a:solidFill>
              <a:prstDash val="solid"/>
            </a:ln>
            <a:effectLst/>
          </p:spPr>
          <p:txBody>
            <a:bodyPr lIns="33231" tIns="33231" rIns="33231" bIns="33231" rtlCol="0" anchor="ctr" anchorCtr="1">
              <a:spAutoFit/>
            </a:bodyPr>
            <a:lstStyle/>
            <a:p>
              <a:pPr algn="ctr" defTabSz="840615" fontAlgn="auto">
                <a:spcBef>
                  <a:spcPts val="0"/>
                </a:spcBef>
                <a:spcAft>
                  <a:spcPts val="0"/>
                </a:spcAft>
                <a:defRPr/>
              </a:pPr>
              <a:r>
                <a:rPr kumimoji="0" lang="ja-JP" altLang="en-US" sz="969" b="1" kern="0">
                  <a:solidFill>
                    <a:prstClr val="black"/>
                  </a:solidFill>
                  <a:latin typeface="Meiryo UI" panose="020B0604030504040204" pitchFamily="50" charset="-128"/>
                  <a:ea typeface="Meiryo UI" panose="020B0604030504040204" pitchFamily="50" charset="-128"/>
                </a:rPr>
                <a:t>農山漁村発</a:t>
              </a:r>
              <a:endParaRPr kumimoji="0" lang="en-US" altLang="ja-JP" sz="969" b="1" kern="0">
                <a:solidFill>
                  <a:prstClr val="black"/>
                </a:solidFill>
                <a:latin typeface="Meiryo UI" panose="020B0604030504040204" pitchFamily="50" charset="-128"/>
                <a:ea typeface="Meiryo UI" panose="020B0604030504040204" pitchFamily="50" charset="-128"/>
              </a:endParaRPr>
            </a:p>
            <a:p>
              <a:pPr algn="ctr" defTabSz="840615" fontAlgn="auto">
                <a:spcBef>
                  <a:spcPts val="0"/>
                </a:spcBef>
                <a:spcAft>
                  <a:spcPts val="0"/>
                </a:spcAft>
                <a:defRPr/>
              </a:pPr>
              <a:r>
                <a:rPr kumimoji="0" lang="ja-JP" altLang="en-US" sz="969" b="1" kern="0">
                  <a:solidFill>
                    <a:prstClr val="black"/>
                  </a:solidFill>
                  <a:latin typeface="Meiryo UI" panose="020B0604030504040204" pitchFamily="50" charset="-128"/>
                  <a:ea typeface="Meiryo UI" panose="020B0604030504040204" pitchFamily="50" charset="-128"/>
                </a:rPr>
                <a:t>ｲﾉﾍﾞｰｼｮﾝ</a:t>
              </a:r>
            </a:p>
          </p:txBody>
        </p:sp>
        <p:pic>
          <p:nvPicPr>
            <p:cNvPr id="221" name="Google Shape;347;p31">
              <a:extLst>
                <a:ext uri="{FF2B5EF4-FFF2-40B4-BE49-F238E27FC236}">
                  <a16:creationId xmlns:a16="http://schemas.microsoft.com/office/drawing/2014/main" id="{E4BF5606-1669-4CBE-8519-0B2847EF811B}"/>
                </a:ext>
              </a:extLst>
            </p:cNvPr>
            <p:cNvPicPr preferRelativeResize="0"/>
            <p:nvPr/>
          </p:nvPicPr>
          <p:blipFill rotWithShape="1">
            <a:blip r:embed="rId11">
              <a:alphaModFix/>
            </a:blip>
            <a:srcRect t="23327"/>
            <a:stretch/>
          </p:blipFill>
          <p:spPr>
            <a:xfrm>
              <a:off x="8118889" y="6422380"/>
              <a:ext cx="1472536" cy="866711"/>
            </a:xfrm>
            <a:prstGeom prst="rect">
              <a:avLst/>
            </a:prstGeom>
            <a:noFill/>
            <a:ln>
              <a:noFill/>
            </a:ln>
          </p:spPr>
        </p:pic>
        <p:pic>
          <p:nvPicPr>
            <p:cNvPr id="222" name="図 221">
              <a:extLst>
                <a:ext uri="{FF2B5EF4-FFF2-40B4-BE49-F238E27FC236}">
                  <a16:creationId xmlns:a16="http://schemas.microsoft.com/office/drawing/2014/main" id="{D6700421-BD10-4947-9AFA-12D0231A576B}"/>
                </a:ext>
              </a:extLst>
            </p:cNvPr>
            <p:cNvPicPr>
              <a:picLocks noChangeAspect="1"/>
            </p:cNvPicPr>
            <p:nvPr/>
          </p:nvPicPr>
          <p:blipFill>
            <a:blip r:embed="rId12"/>
            <a:stretch>
              <a:fillRect/>
            </a:stretch>
          </p:blipFill>
          <p:spPr>
            <a:xfrm>
              <a:off x="8131086" y="8119677"/>
              <a:ext cx="1430426" cy="959161"/>
            </a:xfrm>
            <a:prstGeom prst="rect">
              <a:avLst/>
            </a:prstGeom>
          </p:spPr>
        </p:pic>
        <p:pic>
          <p:nvPicPr>
            <p:cNvPr id="223" name="図 222">
              <a:extLst>
                <a:ext uri="{FF2B5EF4-FFF2-40B4-BE49-F238E27FC236}">
                  <a16:creationId xmlns:a16="http://schemas.microsoft.com/office/drawing/2014/main" id="{8E1E592E-6C17-48FF-83A6-C33F00FECE25}"/>
                </a:ext>
              </a:extLst>
            </p:cNvPr>
            <p:cNvPicPr>
              <a:picLocks noChangeAspect="1"/>
            </p:cNvPicPr>
            <p:nvPr/>
          </p:nvPicPr>
          <p:blipFill rotWithShape="1">
            <a:blip r:embed="rId13"/>
            <a:srcRect l="1334" t="-151" r="-1334" b="27578"/>
            <a:stretch/>
          </p:blipFill>
          <p:spPr>
            <a:xfrm>
              <a:off x="8086336" y="4694188"/>
              <a:ext cx="1537643" cy="959268"/>
            </a:xfrm>
            <a:prstGeom prst="rect">
              <a:avLst/>
            </a:prstGeom>
          </p:spPr>
        </p:pic>
      </p:grpSp>
      <p:sp>
        <p:nvSpPr>
          <p:cNvPr id="3" name="スライド番号プレースホルダー 3">
            <a:extLst>
              <a:ext uri="{FF2B5EF4-FFF2-40B4-BE49-F238E27FC236}">
                <a16:creationId xmlns:a16="http://schemas.microsoft.com/office/drawing/2014/main" id="{63EEB9DC-7BDB-135D-0E61-49B0A6E066FE}"/>
              </a:ext>
            </a:extLst>
          </p:cNvPr>
          <p:cNvSpPr txBox="1">
            <a:spLocks/>
          </p:cNvSpPr>
          <p:nvPr/>
        </p:nvSpPr>
        <p:spPr>
          <a:xfrm>
            <a:off x="7051188" y="6451309"/>
            <a:ext cx="2073428" cy="337038"/>
          </a:xfrm>
          <a:prstGeom prst="rect">
            <a:avLst/>
          </a:prstGeom>
        </p:spPr>
        <p:txBody>
          <a:bodyPr/>
          <a:lstStyle>
            <a:defPPr>
              <a:defRPr lang="ja-JP"/>
            </a:defPPr>
            <a:lvl1pPr marL="0" algn="l" defTabSz="910644" rtl="0" eaLnBrk="1" latinLnBrk="0" hangingPunct="1">
              <a:defRPr kumimoji="1" sz="1800" kern="1200">
                <a:solidFill>
                  <a:schemeClr val="tx1"/>
                </a:solidFill>
                <a:latin typeface="+mn-lt"/>
                <a:ea typeface="+mn-ea"/>
                <a:cs typeface="+mn-cs"/>
              </a:defRPr>
            </a:lvl1pPr>
            <a:lvl2pPr marL="455321" algn="l" defTabSz="910644" rtl="0" eaLnBrk="1" latinLnBrk="0" hangingPunct="1">
              <a:defRPr kumimoji="1" sz="1800" kern="1200">
                <a:solidFill>
                  <a:schemeClr val="tx1"/>
                </a:solidFill>
                <a:latin typeface="+mn-lt"/>
                <a:ea typeface="+mn-ea"/>
                <a:cs typeface="+mn-cs"/>
              </a:defRPr>
            </a:lvl2pPr>
            <a:lvl3pPr marL="910644" algn="l" defTabSz="910644" rtl="0" eaLnBrk="1" latinLnBrk="0" hangingPunct="1">
              <a:defRPr kumimoji="1" sz="1800" kern="1200">
                <a:solidFill>
                  <a:schemeClr val="tx1"/>
                </a:solidFill>
                <a:latin typeface="+mn-lt"/>
                <a:ea typeface="+mn-ea"/>
                <a:cs typeface="+mn-cs"/>
              </a:defRPr>
            </a:lvl3pPr>
            <a:lvl4pPr marL="1365965" algn="l" defTabSz="910644" rtl="0" eaLnBrk="1" latinLnBrk="0" hangingPunct="1">
              <a:defRPr kumimoji="1" sz="1800" kern="1200">
                <a:solidFill>
                  <a:schemeClr val="tx1"/>
                </a:solidFill>
                <a:latin typeface="+mn-lt"/>
                <a:ea typeface="+mn-ea"/>
                <a:cs typeface="+mn-cs"/>
              </a:defRPr>
            </a:lvl4pPr>
            <a:lvl5pPr marL="1821285" algn="l" defTabSz="910644" rtl="0" eaLnBrk="1" latinLnBrk="0" hangingPunct="1">
              <a:defRPr kumimoji="1" sz="1800" kern="1200">
                <a:solidFill>
                  <a:schemeClr val="tx1"/>
                </a:solidFill>
                <a:latin typeface="+mn-lt"/>
                <a:ea typeface="+mn-ea"/>
                <a:cs typeface="+mn-cs"/>
              </a:defRPr>
            </a:lvl5pPr>
            <a:lvl6pPr marL="2276609" algn="l" defTabSz="910644" rtl="0" eaLnBrk="1" latinLnBrk="0" hangingPunct="1">
              <a:defRPr kumimoji="1" sz="1800" kern="1200">
                <a:solidFill>
                  <a:schemeClr val="tx1"/>
                </a:solidFill>
                <a:latin typeface="+mn-lt"/>
                <a:ea typeface="+mn-ea"/>
                <a:cs typeface="+mn-cs"/>
              </a:defRPr>
            </a:lvl6pPr>
            <a:lvl7pPr marL="2731935" algn="l" defTabSz="910644" rtl="0" eaLnBrk="1" latinLnBrk="0" hangingPunct="1">
              <a:defRPr kumimoji="1" sz="1800" kern="1200">
                <a:solidFill>
                  <a:schemeClr val="tx1"/>
                </a:solidFill>
                <a:latin typeface="+mn-lt"/>
                <a:ea typeface="+mn-ea"/>
                <a:cs typeface="+mn-cs"/>
              </a:defRPr>
            </a:lvl7pPr>
            <a:lvl8pPr marL="3187257" algn="l" defTabSz="910644" rtl="0" eaLnBrk="1" latinLnBrk="0" hangingPunct="1">
              <a:defRPr kumimoji="1" sz="1800" kern="1200">
                <a:solidFill>
                  <a:schemeClr val="tx1"/>
                </a:solidFill>
                <a:latin typeface="+mn-lt"/>
                <a:ea typeface="+mn-ea"/>
                <a:cs typeface="+mn-cs"/>
              </a:defRPr>
            </a:lvl8pPr>
            <a:lvl9pPr marL="3642580" algn="l" defTabSz="910644" rtl="0" eaLnBrk="1" latinLnBrk="0" hangingPunct="1">
              <a:defRPr kumimoji="1" sz="1800" kern="1200">
                <a:solidFill>
                  <a:schemeClr val="tx1"/>
                </a:solidFill>
                <a:latin typeface="+mn-lt"/>
                <a:ea typeface="+mn-ea"/>
                <a:cs typeface="+mn-cs"/>
              </a:defRPr>
            </a:lvl9pPr>
          </a:lstStyle>
          <a:p>
            <a:pPr algn="r"/>
            <a:fld id="{A98DD2BA-7463-4871-B0F9-551092CDA83E}" type="slidenum">
              <a:rPr lang="ja-JP" altLang="en-US" sz="1846">
                <a:latin typeface="游ゴシック" panose="020B0400000000000000" pitchFamily="50" charset="-128"/>
                <a:ea typeface="游ゴシック" panose="020B0400000000000000" pitchFamily="50" charset="-128"/>
              </a:rPr>
              <a:pPr algn="r"/>
              <a:t>9</a:t>
            </a:fld>
            <a:endParaRPr lang="ja-JP" altLang="en-US" sz="1846"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192594545"/>
      </p:ext>
    </p:extLst>
  </p:cSld>
  <p:clrMapOvr>
    <a:masterClrMapping/>
  </p:clrMapOvr>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ユーザー定義 2">
      <a:majorFont>
        <a:latin typeface="Trebuchet MS"/>
        <a:ea typeface="HG丸ｺﾞｼｯｸM-PRO"/>
        <a:cs typeface=""/>
      </a:majorFont>
      <a:minorFont>
        <a:latin typeface="Trebuchet MS"/>
        <a:ea typeface="HG丸ｺﾞｼｯｸM-PRO"/>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lIns="36000" tIns="36000" rIns="36000" bIns="36000"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5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ユーザー定義 2">
      <a:majorFont>
        <a:latin typeface="Meiryo UI"/>
        <a:ea typeface="Meiryo UI"/>
        <a:cs typeface=""/>
      </a:majorFont>
      <a:minorFont>
        <a:latin typeface="Meiryo UI"/>
        <a:ea typeface="Meiryo U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プレゼンテーション1" id="{1465F583-9C62-40D4-AB7F-03953F950F74}" vid="{126184B1-FDAA-4C90-8D9B-C4C35CF54E31}"/>
    </a:ext>
  </a:extLst>
</a:theme>
</file>

<file path=ppt/theme/theme6.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4241f149-a3c8-4fd9-adf0-cfc08610d9a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C04556F15905DA4A8E0D77F0D391DA4A" ma:contentTypeVersion="15" ma:contentTypeDescription="新しいドキュメントを作成します。" ma:contentTypeScope="" ma:versionID="eed2b1f01301aa3b65d54337d283b77c">
  <xsd:schema xmlns:xsd="http://www.w3.org/2001/XMLSchema" xmlns:xs="http://www.w3.org/2001/XMLSchema" xmlns:p="http://schemas.microsoft.com/office/2006/metadata/properties" xmlns:ns3="4241f149-a3c8-4fd9-adf0-cfc08610d9a6" xmlns:ns4="663cd3c8-8395-4ac7-927a-a9a3c2276eda" targetNamespace="http://schemas.microsoft.com/office/2006/metadata/properties" ma:root="true" ma:fieldsID="46e4016835b5b4054bd95680a4774a71" ns3:_="" ns4:_="">
    <xsd:import namespace="4241f149-a3c8-4fd9-adf0-cfc08610d9a6"/>
    <xsd:import namespace="663cd3c8-8395-4ac7-927a-a9a3c2276eda"/>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LengthInSeconds"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41f149-a3c8-4fd9-adf0-cfc08610d9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_activity" ma:index="19" nillable="true" ma:displayName="_activity" ma:hidden="true" ma:internalName="_activity">
      <xsd:simpleType>
        <xsd:restriction base="dms:Note"/>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ystemTags" ma:index="21" nillable="true" ma:displayName="MediaServiceSystemTags" ma:hidden="true" ma:internalName="MediaServiceSystemTags" ma:readOnly="true">
      <xsd:simpleType>
        <xsd:restriction base="dms:Note"/>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63cd3c8-8395-4ac7-927a-a9a3c2276eda" elementFormDefault="qualified">
    <xsd:import namespace="http://schemas.microsoft.com/office/2006/documentManagement/types"/>
    <xsd:import namespace="http://schemas.microsoft.com/office/infopath/2007/PartnerControls"/>
    <xsd:element name="SharedWithUsers" ma:index="16"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共有相手の詳細情報" ma:internalName="SharedWithDetails" ma:readOnly="true">
      <xsd:simpleType>
        <xsd:restriction base="dms:Note">
          <xsd:maxLength value="255"/>
        </xsd:restriction>
      </xsd:simpleType>
    </xsd:element>
    <xsd:element name="SharingHintHash" ma:index="18" nillable="true" ma:displayName="共有のヒントのハッシュ"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409B20D-CC2D-449F-998B-14FC286849BE}">
  <ds:schemaRefs>
    <ds:schemaRef ds:uri="http://schemas.openxmlformats.org/package/2006/metadata/core-properties"/>
    <ds:schemaRef ds:uri="663cd3c8-8395-4ac7-927a-a9a3c2276eda"/>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4241f149-a3c8-4fd9-adf0-cfc08610d9a6"/>
    <ds:schemaRef ds:uri="http://purl.org/dc/terms/"/>
    <ds:schemaRef ds:uri="http://www.w3.org/XML/1998/namespace"/>
  </ds:schemaRefs>
</ds:datastoreItem>
</file>

<file path=customXml/itemProps2.xml><?xml version="1.0" encoding="utf-8"?>
<ds:datastoreItem xmlns:ds="http://schemas.openxmlformats.org/officeDocument/2006/customXml" ds:itemID="{C337439C-1630-4834-B88F-874690737D58}">
  <ds:schemaRefs>
    <ds:schemaRef ds:uri="http://schemas.microsoft.com/sharepoint/v3/contenttype/forms"/>
  </ds:schemaRefs>
</ds:datastoreItem>
</file>

<file path=customXml/itemProps3.xml><?xml version="1.0" encoding="utf-8"?>
<ds:datastoreItem xmlns:ds="http://schemas.openxmlformats.org/officeDocument/2006/customXml" ds:itemID="{B755F272-9316-43E9-AEB9-54170A817F9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241f149-a3c8-4fd9-adf0-cfc08610d9a6"/>
    <ds:schemaRef ds:uri="663cd3c8-8395-4ac7-927a-a9a3c2276ed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7095</TotalTime>
  <Words>10616</Words>
  <Application>Microsoft Office PowerPoint</Application>
  <PresentationFormat>画面に合わせる (4:3)</PresentationFormat>
  <Paragraphs>1115</Paragraphs>
  <Slides>29</Slides>
  <Notes>18</Notes>
  <HiddenSlides>0</HiddenSlides>
  <MMClips>0</MMClips>
  <ScaleCrop>false</ScaleCrop>
  <HeadingPairs>
    <vt:vector size="8" baseType="variant">
      <vt:variant>
        <vt:lpstr>使用されているフォント</vt:lpstr>
      </vt:variant>
      <vt:variant>
        <vt:i4>16</vt:i4>
      </vt:variant>
      <vt:variant>
        <vt:lpstr>テーマ</vt:lpstr>
      </vt:variant>
      <vt:variant>
        <vt:i4>5</vt:i4>
      </vt:variant>
      <vt:variant>
        <vt:lpstr>埋め込まれた OLE サーバー</vt:lpstr>
      </vt:variant>
      <vt:variant>
        <vt:i4>1</vt:i4>
      </vt:variant>
      <vt:variant>
        <vt:lpstr>スライド タイトル</vt:lpstr>
      </vt:variant>
      <vt:variant>
        <vt:i4>29</vt:i4>
      </vt:variant>
    </vt:vector>
  </HeadingPairs>
  <TitlesOfParts>
    <vt:vector size="51" baseType="lpstr">
      <vt:lpstr>BIZ UDPゴシック</vt:lpstr>
      <vt:lpstr>ＤＦ特太ゴシック体</vt:lpstr>
      <vt:lpstr>HG丸ｺﾞｼｯｸM-PRO</vt:lpstr>
      <vt:lpstr>Meiryo UI</vt:lpstr>
      <vt:lpstr>ＭＳ Ｐゴシック</vt:lpstr>
      <vt:lpstr>ＭＳ Ｐ明朝</vt:lpstr>
      <vt:lpstr>ＭＳ ゴシック</vt:lpstr>
      <vt:lpstr>UD デジタル 教科書体 NP-B</vt:lpstr>
      <vt:lpstr>メイリオ</vt:lpstr>
      <vt:lpstr>游ゴシック</vt:lpstr>
      <vt:lpstr>游明朝</vt:lpstr>
      <vt:lpstr>Arial</vt:lpstr>
      <vt:lpstr>Calibri</vt:lpstr>
      <vt:lpstr>Segoe UI Black</vt:lpstr>
      <vt:lpstr>Trebuchet MS</vt:lpstr>
      <vt:lpstr>Wingdings</vt:lpstr>
      <vt:lpstr>標準デザイン</vt:lpstr>
      <vt:lpstr>Office ​​テーマ</vt:lpstr>
      <vt:lpstr>5_Office テーマ</vt:lpstr>
      <vt:lpstr>Blank</vt:lpstr>
      <vt:lpstr>2_Office テーマ</vt:lpstr>
      <vt:lpstr>Document</vt:lpstr>
      <vt:lpstr>農山漁村発イノベーション対策 及び 農泊推進対策について</vt:lpstr>
      <vt:lpstr>PowerPoint プレゼンテーション</vt:lpstr>
      <vt:lpstr>PowerPoint プレゼンテーション</vt:lpstr>
      <vt:lpstr>PowerPoint プレゼンテーション</vt:lpstr>
      <vt:lpstr>PowerPoint プレゼンテーション</vt:lpstr>
      <vt:lpstr>　六次産業化・地産地消法の概要（６次産業化関係）</vt:lpstr>
      <vt:lpstr>６次産業化とは</vt:lpstr>
      <vt:lpstr>６次産業化の市場規模</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農林水産省</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農林水産省</dc:creator>
  <cp:lastModifiedBy>saneshige-sanson@crest.ocn.ne.jp</cp:lastModifiedBy>
  <cp:revision>482</cp:revision>
  <cp:lastPrinted>2024-05-20T04:33:36Z</cp:lastPrinted>
  <dcterms:created xsi:type="dcterms:W3CDTF">2008-05-26T13:04:59Z</dcterms:created>
  <dcterms:modified xsi:type="dcterms:W3CDTF">2024-06-27T05:55:56Z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0x010100C04556F15905DA4A8E0D77F0D391DA4A</vt:lpwstr>
  </property>
</Properties>
</file>