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73" r:id="rId3"/>
    <p:sldId id="272" r:id="rId4"/>
    <p:sldId id="289" r:id="rId5"/>
    <p:sldId id="290" r:id="rId6"/>
    <p:sldId id="277" r:id="rId7"/>
    <p:sldId id="300" r:id="rId8"/>
    <p:sldId id="291" r:id="rId9"/>
    <p:sldId id="274" r:id="rId10"/>
    <p:sldId id="292" r:id="rId11"/>
    <p:sldId id="316" r:id="rId12"/>
    <p:sldId id="293" r:id="rId13"/>
    <p:sldId id="288" r:id="rId14"/>
    <p:sldId id="263" r:id="rId15"/>
    <p:sldId id="296" r:id="rId16"/>
    <p:sldId id="295" r:id="rId17"/>
    <p:sldId id="297" r:id="rId18"/>
    <p:sldId id="298" r:id="rId19"/>
    <p:sldId id="282" r:id="rId20"/>
    <p:sldId id="271" r:id="rId21"/>
    <p:sldId id="276" r:id="rId22"/>
    <p:sldId id="299" r:id="rId23"/>
    <p:sldId id="302" r:id="rId24"/>
    <p:sldId id="314" r:id="rId25"/>
    <p:sldId id="306" r:id="rId26"/>
    <p:sldId id="307" r:id="rId27"/>
    <p:sldId id="303" r:id="rId28"/>
    <p:sldId id="279" r:id="rId29"/>
    <p:sldId id="280" r:id="rId30"/>
    <p:sldId id="301" r:id="rId3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8" d="100"/>
          <a:sy n="88" d="100"/>
        </p:scale>
        <p:origin x="7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5EBA28B-5DB8-44B9-B7DE-512DB297C702}" type="datetimeFigureOut">
              <a:rPr kumimoji="1" lang="ja-JP" altLang="en-US" smtClean="0"/>
              <a:t>2023/10/19</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9E417000-E378-4A7C-8712-00B9E377594D}" type="slidenum">
              <a:rPr kumimoji="1" lang="ja-JP" altLang="en-US" smtClean="0"/>
              <a:t>‹#›</a:t>
            </a:fld>
            <a:endParaRPr kumimoji="1" lang="ja-JP" altLang="en-US"/>
          </a:p>
        </p:txBody>
      </p:sp>
    </p:spTree>
    <p:extLst>
      <p:ext uri="{BB962C8B-B14F-4D97-AF65-F5344CB8AC3E}">
        <p14:creationId xmlns:p14="http://schemas.microsoft.com/office/powerpoint/2010/main" val="41632891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E417000-E378-4A7C-8712-00B9E377594D}" type="slidenum">
              <a:rPr kumimoji="1" lang="ja-JP" altLang="en-US" smtClean="0"/>
              <a:t>1</a:t>
            </a:fld>
            <a:endParaRPr kumimoji="1" lang="ja-JP" altLang="en-US"/>
          </a:p>
        </p:txBody>
      </p:sp>
    </p:spTree>
    <p:extLst>
      <p:ext uri="{BB962C8B-B14F-4D97-AF65-F5344CB8AC3E}">
        <p14:creationId xmlns:p14="http://schemas.microsoft.com/office/powerpoint/2010/main" val="101777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名田庄地域の二次医療圏における唯一の中核病院である組合立小浜病院に関して触れたいと思います。そもそも自治体立・組合立病院はへき地や不採算の地域医療を担うことを目的に設立されています。大都市に林立する市場原理によって建設されたものではありません。ところが診療報酬制度には地域医療を守る視点が弱いと感じています。医療県内人口の減少や高齢化など社会環境の急激な変化によって存続の危機が近づいているといっても過言ではありません。医療費の潤沢な都市部の医療費圧縮のための「減算規定」や救急搬送や手術数などの施設基準も地域の実情と乖離しています。さらに医療関係人材の慢性的不足や人口減少や高齢化など先ほどの居宅での地域包括ケアの課題により必要となる療養病床と連携した介護施設の必要性があるにもかかわらず不採算性が拡大することなど、改善していただくべき制度は数多く存在します。</a:t>
            </a:r>
            <a:endParaRPr kumimoji="1" lang="en-US" altLang="ja-JP" dirty="0"/>
          </a:p>
          <a:p>
            <a:r>
              <a:rPr kumimoji="1" lang="ja-JP" altLang="en-US" dirty="0"/>
              <a:t>さて、地方の診療所や介護、病診連携の中核病院の現状について申し上げましたが、共通するのは慢性的人材の不足や処遇の地域格差にあると思います。なぜこのようなことが起きているのでしょうか？</a:t>
            </a:r>
            <a:endParaRPr kumimoji="1" lang="en-US" altLang="ja-JP" dirty="0"/>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15</a:t>
            </a:fld>
            <a:endParaRPr kumimoji="1" lang="ja-JP" altLang="en-US"/>
          </a:p>
        </p:txBody>
      </p:sp>
    </p:spTree>
    <p:extLst>
      <p:ext uri="{BB962C8B-B14F-4D97-AF65-F5344CB8AC3E}">
        <p14:creationId xmlns:p14="http://schemas.microsoft.com/office/powerpoint/2010/main" val="365624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では介護を取り巻く環境はどう変化したのでしょうか。</a:t>
            </a:r>
            <a:r>
              <a:rPr kumimoji="1" lang="en-US" altLang="ja-JP" dirty="0"/>
              <a:t>30</a:t>
            </a:r>
            <a:r>
              <a:rPr kumimoji="1" lang="ja-JP" altLang="en-US" dirty="0"/>
              <a:t>年先進地であった高齢化はさらに進み、若者の流出も相まって、かつて「地域包括ケア」を支えた家族機能や集落・ボランテイア機能は低下し、居宅中心の地域包括ケアの困難事例も増加しています。高齢者世帯、仕事と育児と介護、男性による介護、人材の不足、処遇の地域格差、生活必需サービスの撤退による遠方までの移動支援など課題が山積しています。まさに若者の流出と少子高齢化による人口減少が地方におけるすべて課題の根源的問題なのです。そしてこれは日本社会の構造的な問題なのです。</a:t>
            </a:r>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16</a:t>
            </a:fld>
            <a:endParaRPr kumimoji="1" lang="ja-JP" altLang="en-US"/>
          </a:p>
        </p:txBody>
      </p:sp>
    </p:spTree>
    <p:extLst>
      <p:ext uri="{BB962C8B-B14F-4D97-AF65-F5344CB8AC3E}">
        <p14:creationId xmlns:p14="http://schemas.microsoft.com/office/powerpoint/2010/main" val="1422356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大学進学による人口移動と大学の偏在についいて見てみると三大都市圏を中心とする地域の大学が圧倒的に多く、全国各地から若者が流出します。</a:t>
            </a:r>
            <a:endParaRPr kumimoji="1" lang="en-US" altLang="ja-JP" dirty="0"/>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17</a:t>
            </a:fld>
            <a:endParaRPr kumimoji="1" lang="ja-JP" altLang="en-US"/>
          </a:p>
        </p:txBody>
      </p:sp>
    </p:spTree>
    <p:extLst>
      <p:ext uri="{BB962C8B-B14F-4D97-AF65-F5344CB8AC3E}">
        <p14:creationId xmlns:p14="http://schemas.microsoft.com/office/powerpoint/2010/main" val="1827472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そして就職においてもその傾向はより顕著になります。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18</a:t>
            </a:fld>
            <a:endParaRPr kumimoji="1" lang="ja-JP" altLang="en-US"/>
          </a:p>
        </p:txBody>
      </p:sp>
    </p:spTree>
    <p:extLst>
      <p:ext uri="{BB962C8B-B14F-4D97-AF65-F5344CB8AC3E}">
        <p14:creationId xmlns:p14="http://schemas.microsoft.com/office/powerpoint/2010/main" val="108164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東京圏への</a:t>
            </a:r>
            <a:r>
              <a:rPr kumimoji="1" lang="en-US" altLang="ja-JP" dirty="0"/>
              <a:t>15</a:t>
            </a:r>
            <a:r>
              <a:rPr kumimoji="1" lang="ja-JP" altLang="en-US" dirty="0"/>
              <a:t>歳から</a:t>
            </a:r>
            <a:r>
              <a:rPr kumimoji="1" lang="en-US" altLang="ja-JP" dirty="0"/>
              <a:t>29</a:t>
            </a:r>
            <a:r>
              <a:rPr kumimoji="1" lang="ja-JP" altLang="en-US" dirty="0"/>
              <a:t>歳までの若者の転入超過数は</a:t>
            </a:r>
            <a:r>
              <a:rPr kumimoji="1" lang="en-US" altLang="ja-JP" dirty="0"/>
              <a:t>2012</a:t>
            </a:r>
            <a:r>
              <a:rPr kumimoji="1" lang="ja-JP" altLang="en-US" dirty="0"/>
              <a:t>年度から増加傾向にあり</a:t>
            </a:r>
            <a:r>
              <a:rPr kumimoji="1" lang="en-US" altLang="ja-JP" dirty="0"/>
              <a:t>2018</a:t>
            </a:r>
            <a:r>
              <a:rPr kumimoji="1" lang="ja-JP" altLang="en-US" dirty="0"/>
              <a:t>年度では</a:t>
            </a:r>
            <a:r>
              <a:rPr kumimoji="1" lang="en-US" altLang="ja-JP" dirty="0"/>
              <a:t>12</a:t>
            </a:r>
            <a:r>
              <a:rPr kumimoji="1" lang="ja-JP" altLang="en-US" dirty="0"/>
              <a:t>万</a:t>
            </a:r>
            <a:r>
              <a:rPr kumimoji="1" lang="en-US" altLang="ja-JP" dirty="0"/>
              <a:t>5420</a:t>
            </a:r>
            <a:r>
              <a:rPr kumimoji="1" lang="ja-JP" altLang="en-US" dirty="0"/>
              <a:t>人となっています。一方、一例ですが、都市から地方に向かう地域おこし協力隊は年間</a:t>
            </a:r>
            <a:r>
              <a:rPr kumimoji="1" lang="en-US" altLang="ja-JP" dirty="0"/>
              <a:t>6</a:t>
            </a:r>
            <a:r>
              <a:rPr kumimoji="1" lang="ja-JP" altLang="en-US" dirty="0"/>
              <a:t>千人です。</a:t>
            </a:r>
            <a:endParaRPr kumimoji="1" lang="en-US" altLang="ja-JP" dirty="0"/>
          </a:p>
          <a:p>
            <a:r>
              <a:rPr kumimoji="1" lang="ja-JP" altLang="en-US" dirty="0"/>
              <a:t>医療や介護のみならず、都市への人口流出に歯止めをかけ、地方への人の流れを作ることが必要であることは政府も言ってはいるのですが、自治体だけの努力では到底不可能な社会構造上の問題であることは明白です。</a:t>
            </a:r>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19</a:t>
            </a:fld>
            <a:endParaRPr kumimoji="1" lang="ja-JP" altLang="en-US"/>
          </a:p>
        </p:txBody>
      </p:sp>
    </p:spTree>
    <p:extLst>
      <p:ext uri="{BB962C8B-B14F-4D97-AF65-F5344CB8AC3E}">
        <p14:creationId xmlns:p14="http://schemas.microsoft.com/office/powerpoint/2010/main" val="296951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国土交通白書において生活に無くてはならない診療所やコンビニ、銀行や病院、スーパーなどの存在確率が</a:t>
            </a:r>
            <a:r>
              <a:rPr kumimoji="1" lang="en-US" altLang="ja-JP" dirty="0"/>
              <a:t>50</a:t>
            </a:r>
            <a:r>
              <a:rPr kumimoji="1" lang="ja-JP" altLang="en-US" dirty="0"/>
              <a:t>％以下になる自治体の人口規模に関するデータが公表されています。</a:t>
            </a:r>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4</a:t>
            </a:fld>
            <a:endParaRPr kumimoji="1" lang="ja-JP" altLang="en-US"/>
          </a:p>
        </p:txBody>
      </p:sp>
    </p:spTree>
    <p:extLst>
      <p:ext uri="{BB962C8B-B14F-4D97-AF65-F5344CB8AC3E}">
        <p14:creationId xmlns:p14="http://schemas.microsoft.com/office/powerpoint/2010/main" val="142482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これらの生活必需サービスを維持するためには一定の人口規模とアクセスのための交通基盤が必要だとされています。</a:t>
            </a:r>
            <a:r>
              <a:rPr lang="ja-JP" altLang="en-US" sz="1200" b="0" dirty="0"/>
              <a:t>例えば、病院の存在確率が</a:t>
            </a:r>
            <a:r>
              <a:rPr lang="en-US" altLang="ja-JP" sz="1200" b="0" dirty="0"/>
              <a:t>50</a:t>
            </a:r>
            <a:r>
              <a:rPr lang="ja-JP" altLang="en-US" sz="1200" b="0" dirty="0"/>
              <a:t>％以下となる市町村の人口規模は</a:t>
            </a:r>
            <a:r>
              <a:rPr lang="en-US" altLang="ja-JP" sz="1200" b="0" dirty="0"/>
              <a:t>17,500</a:t>
            </a:r>
            <a:r>
              <a:rPr lang="ja-JP" altLang="en-US" sz="1200" b="0" dirty="0"/>
              <a:t>人であり、その人口規模を下回る市町村は全市町村の内、</a:t>
            </a:r>
            <a:r>
              <a:rPr lang="en-US" altLang="ja-JP" sz="1200" b="0" dirty="0"/>
              <a:t>2015</a:t>
            </a:r>
            <a:r>
              <a:rPr lang="ja-JP" altLang="en-US" sz="1200" b="0" dirty="0"/>
              <a:t>年は</a:t>
            </a:r>
            <a:r>
              <a:rPr lang="en-US" altLang="ja-JP" sz="1200" b="0" dirty="0"/>
              <a:t>53</a:t>
            </a:r>
            <a:r>
              <a:rPr lang="ja-JP" altLang="en-US" sz="1200" b="0" dirty="0"/>
              <a:t>％、</a:t>
            </a:r>
            <a:r>
              <a:rPr lang="en-US" altLang="ja-JP" sz="1200" b="0" dirty="0"/>
              <a:t>2050</a:t>
            </a:r>
            <a:r>
              <a:rPr lang="ja-JP" altLang="en-US" sz="1200" b="0" dirty="0"/>
              <a:t>年には</a:t>
            </a:r>
            <a:r>
              <a:rPr lang="en-US" altLang="ja-JP" sz="1200" b="0" dirty="0"/>
              <a:t>66</a:t>
            </a:r>
            <a:r>
              <a:rPr lang="ja-JP" altLang="en-US" sz="1200" b="0" dirty="0"/>
              <a:t>％に上昇する。銀行では</a:t>
            </a:r>
            <a:r>
              <a:rPr lang="en-US" altLang="ja-JP" sz="1200" b="0" dirty="0"/>
              <a:t>2015</a:t>
            </a:r>
            <a:r>
              <a:rPr lang="ja-JP" altLang="en-US" sz="1200" b="0" dirty="0"/>
              <a:t>年の</a:t>
            </a:r>
            <a:r>
              <a:rPr lang="en-US" altLang="ja-JP" sz="1200" b="0" dirty="0"/>
              <a:t>26</a:t>
            </a:r>
            <a:r>
              <a:rPr lang="ja-JP" altLang="en-US" sz="1200" b="0" dirty="0"/>
              <a:t>％から</a:t>
            </a:r>
            <a:r>
              <a:rPr lang="en-US" altLang="ja-JP" sz="1200" b="0" dirty="0"/>
              <a:t>2050</a:t>
            </a:r>
            <a:r>
              <a:rPr lang="ja-JP" altLang="en-US" sz="1200" b="0" dirty="0"/>
              <a:t>年の</a:t>
            </a:r>
            <a:r>
              <a:rPr lang="en-US" altLang="ja-JP" sz="1200" b="0" dirty="0"/>
              <a:t>42</a:t>
            </a:r>
            <a:r>
              <a:rPr lang="ja-JP" altLang="en-US" sz="1200" b="0" dirty="0"/>
              <a:t>％に、コンビニは</a:t>
            </a:r>
            <a:r>
              <a:rPr lang="en-US" altLang="ja-JP" sz="1200" b="0" dirty="0"/>
              <a:t>2015</a:t>
            </a:r>
            <a:r>
              <a:rPr lang="ja-JP" altLang="en-US" sz="1200" b="0" dirty="0"/>
              <a:t>年の</a:t>
            </a:r>
            <a:r>
              <a:rPr lang="en-US" altLang="ja-JP" sz="1200" b="0" dirty="0"/>
              <a:t>7</a:t>
            </a:r>
            <a:r>
              <a:rPr lang="ja-JP" altLang="en-US" sz="1200" b="0" dirty="0"/>
              <a:t>％から</a:t>
            </a:r>
            <a:r>
              <a:rPr lang="en-US" altLang="ja-JP" sz="1200" b="0" dirty="0"/>
              <a:t>2050</a:t>
            </a:r>
            <a:r>
              <a:rPr lang="ja-JP" altLang="en-US" sz="1200" b="0" dirty="0"/>
              <a:t>年の</a:t>
            </a:r>
            <a:r>
              <a:rPr lang="en-US" altLang="ja-JP" sz="1200" b="0" dirty="0"/>
              <a:t>20</a:t>
            </a:r>
            <a:r>
              <a:rPr lang="ja-JP" altLang="en-US" sz="1200" b="0" dirty="0"/>
              <a:t>％に上昇する。人口減少や都市部への集中、地域公共交通の維持困難化を背景に、今後、地方の生活必需サービスの維持が一層困難化していく恐れが高まっており、地域の持続可能性を確保するための対策が必要である。と白書は記載しています。</a:t>
            </a:r>
            <a:endParaRPr kumimoji="1" lang="ja-JP" altLang="en-US" b="0" dirty="0"/>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5</a:t>
            </a:fld>
            <a:endParaRPr kumimoji="1" lang="ja-JP" altLang="en-US"/>
          </a:p>
        </p:txBody>
      </p:sp>
    </p:spTree>
    <p:extLst>
      <p:ext uri="{BB962C8B-B14F-4D97-AF65-F5344CB8AC3E}">
        <p14:creationId xmlns:p14="http://schemas.microsoft.com/office/powerpoint/2010/main" val="78836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活必需サービスの維持に必要となるアクセスのための交通基盤はどうなっているでしょう？鉄道やバスなど公共交通の劣る地方は自家用車に頼るほかないことは一目瞭然です。しかも高齢化の進む地方では免許の返納も進んでいます。</a:t>
            </a:r>
          </a:p>
        </p:txBody>
      </p:sp>
      <p:sp>
        <p:nvSpPr>
          <p:cNvPr id="4" name="スライド番号プレースホルダー 3"/>
          <p:cNvSpPr>
            <a:spLocks noGrp="1"/>
          </p:cNvSpPr>
          <p:nvPr>
            <p:ph type="sldNum" sz="quarter" idx="10"/>
          </p:nvPr>
        </p:nvSpPr>
        <p:spPr/>
        <p:txBody>
          <a:bodyPr/>
          <a:lstStyle/>
          <a:p>
            <a:fld id="{C1208BE0-09F4-45B5-9FB4-9D681F81FC67}" type="slidenum">
              <a:rPr kumimoji="1" lang="ja-JP" altLang="en-US" smtClean="0"/>
              <a:t>8</a:t>
            </a:fld>
            <a:endParaRPr kumimoji="1" lang="ja-JP" altLang="en-US"/>
          </a:p>
        </p:txBody>
      </p:sp>
    </p:spTree>
    <p:extLst>
      <p:ext uri="{BB962C8B-B14F-4D97-AF65-F5344CB8AC3E}">
        <p14:creationId xmlns:p14="http://schemas.microsoft.com/office/powerpoint/2010/main" val="420237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私達に身近な一般診療所の都道府県別人口</a:t>
            </a:r>
            <a:r>
              <a:rPr kumimoji="1" lang="en-US" altLang="ja-JP" dirty="0"/>
              <a:t>10</a:t>
            </a:r>
            <a:r>
              <a:rPr kumimoji="1" lang="ja-JP" altLang="en-US" dirty="0"/>
              <a:t>万人当たりの数はどうなっているかというと、最高と最低の差は約二倍となっています。</a:t>
            </a:r>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9</a:t>
            </a:fld>
            <a:endParaRPr kumimoji="1" lang="ja-JP" altLang="en-US"/>
          </a:p>
        </p:txBody>
      </p:sp>
    </p:spTree>
    <p:extLst>
      <p:ext uri="{BB962C8B-B14F-4D97-AF65-F5344CB8AC3E}">
        <p14:creationId xmlns:p14="http://schemas.microsoft.com/office/powerpoint/2010/main" val="143615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同様に常勤医師数でも二倍の格差があります。が、医療がほぼ完結する二次医療圏での比較ではなんと</a:t>
            </a:r>
            <a:r>
              <a:rPr kumimoji="1" lang="en-US" altLang="ja-JP" dirty="0"/>
              <a:t>7</a:t>
            </a:r>
            <a:r>
              <a:rPr kumimoji="1" lang="ja-JP" altLang="en-US" dirty="0"/>
              <a:t>倍もの差がありました。当然二次医療圏人口の差異にもよりますが、医療の完結する二次医療圏において医師数が不足しているとすれば命の格差になりかねません。</a:t>
            </a:r>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10</a:t>
            </a:fld>
            <a:endParaRPr kumimoji="1" lang="ja-JP" altLang="en-US"/>
          </a:p>
        </p:txBody>
      </p:sp>
    </p:spTree>
    <p:extLst>
      <p:ext uri="{BB962C8B-B14F-4D97-AF65-F5344CB8AC3E}">
        <p14:creationId xmlns:p14="http://schemas.microsoft.com/office/powerpoint/2010/main" val="3658433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全国の二次医療圏における</a:t>
            </a:r>
            <a:r>
              <a:rPr kumimoji="1" lang="en-US" altLang="ja-JP" dirty="0"/>
              <a:t>1</a:t>
            </a:r>
            <a:r>
              <a:rPr kumimoji="1" lang="ja-JP" altLang="en-US" dirty="0"/>
              <a:t>平方キロメートル当たりの医療機関の密度はこの資料によってイメージできます。少ないのは青色、グレーで人口の集中する都市では赤色が多くなっています。問題なのは少ない地域で道路事情も影響して、高度急性期における救急搬送がスムーズにできているかどうかです。</a:t>
            </a:r>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12</a:t>
            </a:fld>
            <a:endParaRPr kumimoji="1" lang="ja-JP" altLang="en-US"/>
          </a:p>
        </p:txBody>
      </p:sp>
    </p:spTree>
    <p:extLst>
      <p:ext uri="{BB962C8B-B14F-4D97-AF65-F5344CB8AC3E}">
        <p14:creationId xmlns:p14="http://schemas.microsoft.com/office/powerpoint/2010/main" val="200486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さらに全国で</a:t>
            </a:r>
            <a:r>
              <a:rPr kumimoji="1" lang="en-US" altLang="ja-JP" dirty="0"/>
              <a:t>300</a:t>
            </a:r>
            <a:r>
              <a:rPr kumimoji="1" lang="ja-JP" altLang="en-US" dirty="0"/>
              <a:t>を超える二次医療圏でそれぞれ提供される高度医療の格差は心筋梗塞や脳血管障害、大動脈解離など高度急性期医療が提供されるかどうかはまさに命の格差につながりかねません。</a:t>
            </a:r>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13</a:t>
            </a:fld>
            <a:endParaRPr kumimoji="1" lang="ja-JP" altLang="en-US"/>
          </a:p>
        </p:txBody>
      </p:sp>
    </p:spTree>
    <p:extLst>
      <p:ext uri="{BB962C8B-B14F-4D97-AF65-F5344CB8AC3E}">
        <p14:creationId xmlns:p14="http://schemas.microsoft.com/office/powerpoint/2010/main" val="220033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存在する医療格差をどのように改善することが可能なのでしょうか？まず大切なのは日本人口の急激な減少を防ぎ、観光や一次産業の成長産業化のためにも、都市への人口流出に歯止めをかけ、地方への人の流れをつくる地方創生に国が本腰を入れることです。そして同時並行的に医療人材の偏在や処遇格差の解消、二次医療圏にとって必要な医療機関を守る政策、高度急性期医療機関への速達性や</a:t>
            </a:r>
            <a:r>
              <a:rPr kumimoji="1" lang="en-US" altLang="ja-JP" dirty="0"/>
              <a:t>DX</a:t>
            </a:r>
            <a:r>
              <a:rPr kumimoji="1" lang="ja-JP" altLang="en-US" dirty="0"/>
              <a:t>を活用したサポート体制、また限られた医療資源の地域医療に対して専門医療のサポート体制の構築を検討をしていただく必要があると思います。</a:t>
            </a:r>
          </a:p>
        </p:txBody>
      </p:sp>
      <p:sp>
        <p:nvSpPr>
          <p:cNvPr id="4" name="スライド番号プレースホルダー 3"/>
          <p:cNvSpPr>
            <a:spLocks noGrp="1"/>
          </p:cNvSpPr>
          <p:nvPr>
            <p:ph type="sldNum" sz="quarter" idx="5"/>
          </p:nvPr>
        </p:nvSpPr>
        <p:spPr/>
        <p:txBody>
          <a:bodyPr/>
          <a:lstStyle/>
          <a:p>
            <a:fld id="{C1208BE0-09F4-45B5-9FB4-9D681F81FC67}" type="slidenum">
              <a:rPr kumimoji="1" lang="ja-JP" altLang="en-US" smtClean="0"/>
              <a:t>14</a:t>
            </a:fld>
            <a:endParaRPr kumimoji="1" lang="ja-JP" altLang="en-US"/>
          </a:p>
        </p:txBody>
      </p:sp>
    </p:spTree>
    <p:extLst>
      <p:ext uri="{BB962C8B-B14F-4D97-AF65-F5344CB8AC3E}">
        <p14:creationId xmlns:p14="http://schemas.microsoft.com/office/powerpoint/2010/main" val="402051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F96489-7161-4A56-B019-F3A81EFAC80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15A5973-23C2-4821-9231-9B31C5C1EA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1BD3F48-80FD-4CA0-84AC-9D81CC4A3C8D}"/>
              </a:ext>
            </a:extLst>
          </p:cNvPr>
          <p:cNvSpPr>
            <a:spLocks noGrp="1"/>
          </p:cNvSpPr>
          <p:nvPr>
            <p:ph type="dt" sz="half" idx="10"/>
          </p:nvPr>
        </p:nvSpPr>
        <p:spPr/>
        <p:txBody>
          <a:bodyPr/>
          <a:lstStyle/>
          <a:p>
            <a:fld id="{3F591A4D-84D5-434D-AA71-125ACC70F6E8}" type="datetime1">
              <a:rPr kumimoji="1" lang="ja-JP" altLang="en-US" smtClean="0"/>
              <a:t>2023/10/19</a:t>
            </a:fld>
            <a:endParaRPr kumimoji="1" lang="ja-JP" altLang="en-US"/>
          </a:p>
        </p:txBody>
      </p:sp>
      <p:sp>
        <p:nvSpPr>
          <p:cNvPr id="5" name="フッター プレースホルダー 4">
            <a:extLst>
              <a:ext uri="{FF2B5EF4-FFF2-40B4-BE49-F238E27FC236}">
                <a16:creationId xmlns:a16="http://schemas.microsoft.com/office/drawing/2014/main" id="{E0E5BDEC-1A93-4053-A082-0A1F94AFBA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D42209-A99E-468E-B101-249F5F18A4ED}"/>
              </a:ext>
            </a:extLst>
          </p:cNvPr>
          <p:cNvSpPr>
            <a:spLocks noGrp="1"/>
          </p:cNvSpPr>
          <p:nvPr>
            <p:ph type="sldNum" sz="quarter" idx="12"/>
          </p:nvPr>
        </p:nvSpPr>
        <p:spPr/>
        <p:txBody>
          <a:body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142822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CE6DB-3ED8-443E-9D10-7BE3A5EB3C6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7B7D07-9DEC-41C6-9C2D-9812F72A665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63C50E-2C06-45AB-8383-3240A387AA2A}"/>
              </a:ext>
            </a:extLst>
          </p:cNvPr>
          <p:cNvSpPr>
            <a:spLocks noGrp="1"/>
          </p:cNvSpPr>
          <p:nvPr>
            <p:ph type="dt" sz="half" idx="10"/>
          </p:nvPr>
        </p:nvSpPr>
        <p:spPr/>
        <p:txBody>
          <a:bodyPr/>
          <a:lstStyle/>
          <a:p>
            <a:fld id="{EC312C8B-ABCB-4848-8B9D-C707A5D08BBF}" type="datetime1">
              <a:rPr kumimoji="1" lang="ja-JP" altLang="en-US" smtClean="0"/>
              <a:t>2023/10/19</a:t>
            </a:fld>
            <a:endParaRPr kumimoji="1" lang="ja-JP" altLang="en-US"/>
          </a:p>
        </p:txBody>
      </p:sp>
      <p:sp>
        <p:nvSpPr>
          <p:cNvPr id="5" name="フッター プレースホルダー 4">
            <a:extLst>
              <a:ext uri="{FF2B5EF4-FFF2-40B4-BE49-F238E27FC236}">
                <a16:creationId xmlns:a16="http://schemas.microsoft.com/office/drawing/2014/main" id="{DD529513-5156-4AFE-BB89-F6827BC26D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572ACF-5E17-45AE-9FE0-6D4680C650A0}"/>
              </a:ext>
            </a:extLst>
          </p:cNvPr>
          <p:cNvSpPr>
            <a:spLocks noGrp="1"/>
          </p:cNvSpPr>
          <p:nvPr>
            <p:ph type="sldNum" sz="quarter" idx="12"/>
          </p:nvPr>
        </p:nvSpPr>
        <p:spPr/>
        <p:txBody>
          <a:body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344073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BFD7577-582B-4DA6-8B13-54EA6D0C08D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AC3042-0A34-45D9-8A65-42006DD9977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C82969-915F-481A-82FE-C41A1F26A6F5}"/>
              </a:ext>
            </a:extLst>
          </p:cNvPr>
          <p:cNvSpPr>
            <a:spLocks noGrp="1"/>
          </p:cNvSpPr>
          <p:nvPr>
            <p:ph type="dt" sz="half" idx="10"/>
          </p:nvPr>
        </p:nvSpPr>
        <p:spPr/>
        <p:txBody>
          <a:bodyPr/>
          <a:lstStyle/>
          <a:p>
            <a:fld id="{5EA092F4-EA34-4A58-93E7-F49494C05371}" type="datetime1">
              <a:rPr kumimoji="1" lang="ja-JP" altLang="en-US" smtClean="0"/>
              <a:t>2023/10/19</a:t>
            </a:fld>
            <a:endParaRPr kumimoji="1" lang="ja-JP" altLang="en-US"/>
          </a:p>
        </p:txBody>
      </p:sp>
      <p:sp>
        <p:nvSpPr>
          <p:cNvPr id="5" name="フッター プレースホルダー 4">
            <a:extLst>
              <a:ext uri="{FF2B5EF4-FFF2-40B4-BE49-F238E27FC236}">
                <a16:creationId xmlns:a16="http://schemas.microsoft.com/office/drawing/2014/main" id="{452702A0-C895-4473-B0FB-70339C475D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BB3122-C9ED-4515-8FD2-BAD9F3BAD072}"/>
              </a:ext>
            </a:extLst>
          </p:cNvPr>
          <p:cNvSpPr>
            <a:spLocks noGrp="1"/>
          </p:cNvSpPr>
          <p:nvPr>
            <p:ph type="sldNum" sz="quarter" idx="12"/>
          </p:nvPr>
        </p:nvSpPr>
        <p:spPr/>
        <p:txBody>
          <a:body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2201373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59E2E1-C507-4484-8666-7907D1258F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D02D5DD-FF17-4808-8DD7-1964C51D1E7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ED8217-2A4D-47DE-B020-294CC8EAAD33}"/>
              </a:ext>
            </a:extLst>
          </p:cNvPr>
          <p:cNvSpPr>
            <a:spLocks noGrp="1"/>
          </p:cNvSpPr>
          <p:nvPr>
            <p:ph type="dt" sz="half" idx="10"/>
          </p:nvPr>
        </p:nvSpPr>
        <p:spPr/>
        <p:txBody>
          <a:bodyPr/>
          <a:lstStyle/>
          <a:p>
            <a:fld id="{E5538090-7CEA-47BF-83EB-DAE8AED966FB}" type="datetime1">
              <a:rPr kumimoji="1" lang="ja-JP" altLang="en-US" smtClean="0"/>
              <a:t>2023/10/19</a:t>
            </a:fld>
            <a:endParaRPr kumimoji="1" lang="ja-JP" altLang="en-US"/>
          </a:p>
        </p:txBody>
      </p:sp>
      <p:sp>
        <p:nvSpPr>
          <p:cNvPr id="5" name="フッター プレースホルダー 4">
            <a:extLst>
              <a:ext uri="{FF2B5EF4-FFF2-40B4-BE49-F238E27FC236}">
                <a16:creationId xmlns:a16="http://schemas.microsoft.com/office/drawing/2014/main" id="{75E52C71-D87D-40D5-B187-77E4B0FBC6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0084FF-B828-418B-BA61-8102C6B62D3C}"/>
              </a:ext>
            </a:extLst>
          </p:cNvPr>
          <p:cNvSpPr>
            <a:spLocks noGrp="1"/>
          </p:cNvSpPr>
          <p:nvPr>
            <p:ph type="sldNum" sz="quarter" idx="12"/>
          </p:nvPr>
        </p:nvSpPr>
        <p:spPr/>
        <p:txBody>
          <a:body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98907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3B8EF2-B579-4B9A-8801-5BAFCDBD42F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E36FB9-06FF-449F-BCC6-8D00FDA50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86A10C4-2A4F-42E5-8E0C-B8080A5C04E0}"/>
              </a:ext>
            </a:extLst>
          </p:cNvPr>
          <p:cNvSpPr>
            <a:spLocks noGrp="1"/>
          </p:cNvSpPr>
          <p:nvPr>
            <p:ph type="dt" sz="half" idx="10"/>
          </p:nvPr>
        </p:nvSpPr>
        <p:spPr/>
        <p:txBody>
          <a:bodyPr/>
          <a:lstStyle/>
          <a:p>
            <a:fld id="{7CBA2349-B197-4479-A61A-CA815044285A}" type="datetime1">
              <a:rPr kumimoji="1" lang="ja-JP" altLang="en-US" smtClean="0"/>
              <a:t>2023/10/19</a:t>
            </a:fld>
            <a:endParaRPr kumimoji="1" lang="ja-JP" altLang="en-US"/>
          </a:p>
        </p:txBody>
      </p:sp>
      <p:sp>
        <p:nvSpPr>
          <p:cNvPr id="5" name="フッター プレースホルダー 4">
            <a:extLst>
              <a:ext uri="{FF2B5EF4-FFF2-40B4-BE49-F238E27FC236}">
                <a16:creationId xmlns:a16="http://schemas.microsoft.com/office/drawing/2014/main" id="{A8DD970B-66BC-4F3E-88DB-F402D2E5ED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378FE2-05FD-4FE5-89E1-C2D92B1968B9}"/>
              </a:ext>
            </a:extLst>
          </p:cNvPr>
          <p:cNvSpPr>
            <a:spLocks noGrp="1"/>
          </p:cNvSpPr>
          <p:nvPr>
            <p:ph type="sldNum" sz="quarter" idx="12"/>
          </p:nvPr>
        </p:nvSpPr>
        <p:spPr/>
        <p:txBody>
          <a:body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140731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DB959B-C30F-4A24-ABE9-F937D93E82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46BB01-E06D-4E0C-8002-66F03C1CF42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32DBE66-A09E-4248-AB70-46D3D18FA85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BD4B240-ADA0-4AD4-973B-552FF209F3E8}"/>
              </a:ext>
            </a:extLst>
          </p:cNvPr>
          <p:cNvSpPr>
            <a:spLocks noGrp="1"/>
          </p:cNvSpPr>
          <p:nvPr>
            <p:ph type="dt" sz="half" idx="10"/>
          </p:nvPr>
        </p:nvSpPr>
        <p:spPr/>
        <p:txBody>
          <a:bodyPr/>
          <a:lstStyle/>
          <a:p>
            <a:fld id="{FD29E9EF-0F97-4EB9-86A5-2C39D8164226}" type="datetime1">
              <a:rPr kumimoji="1" lang="ja-JP" altLang="en-US" smtClean="0"/>
              <a:t>2023/10/19</a:t>
            </a:fld>
            <a:endParaRPr kumimoji="1" lang="ja-JP" altLang="en-US"/>
          </a:p>
        </p:txBody>
      </p:sp>
      <p:sp>
        <p:nvSpPr>
          <p:cNvPr id="6" name="フッター プレースホルダー 5">
            <a:extLst>
              <a:ext uri="{FF2B5EF4-FFF2-40B4-BE49-F238E27FC236}">
                <a16:creationId xmlns:a16="http://schemas.microsoft.com/office/drawing/2014/main" id="{F865FD7D-0634-4A78-B436-745F2BBAFF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63034C-4289-464F-9478-B3F6C938B867}"/>
              </a:ext>
            </a:extLst>
          </p:cNvPr>
          <p:cNvSpPr>
            <a:spLocks noGrp="1"/>
          </p:cNvSpPr>
          <p:nvPr>
            <p:ph type="sldNum" sz="quarter" idx="12"/>
          </p:nvPr>
        </p:nvSpPr>
        <p:spPr/>
        <p:txBody>
          <a:body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289795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852A37-3F49-412A-A5B3-4617E3006A2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B7F6E4-D042-4126-864E-206A767CB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FB9D4C5-3BFD-41AA-9BBA-95CFA125073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9334C91-0C88-4105-891A-9049697E9F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A1B12EC-A2AE-4D35-AB95-12EA2410FBA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FD4EE7C-2FE7-4873-B544-3FA2A90AD872}"/>
              </a:ext>
            </a:extLst>
          </p:cNvPr>
          <p:cNvSpPr>
            <a:spLocks noGrp="1"/>
          </p:cNvSpPr>
          <p:nvPr>
            <p:ph type="dt" sz="half" idx="10"/>
          </p:nvPr>
        </p:nvSpPr>
        <p:spPr/>
        <p:txBody>
          <a:bodyPr/>
          <a:lstStyle/>
          <a:p>
            <a:fld id="{406CE2D9-0723-458E-8F7F-418135B7EC38}" type="datetime1">
              <a:rPr kumimoji="1" lang="ja-JP" altLang="en-US" smtClean="0"/>
              <a:t>2023/10/19</a:t>
            </a:fld>
            <a:endParaRPr kumimoji="1" lang="ja-JP" altLang="en-US"/>
          </a:p>
        </p:txBody>
      </p:sp>
      <p:sp>
        <p:nvSpPr>
          <p:cNvPr id="8" name="フッター プレースホルダー 7">
            <a:extLst>
              <a:ext uri="{FF2B5EF4-FFF2-40B4-BE49-F238E27FC236}">
                <a16:creationId xmlns:a16="http://schemas.microsoft.com/office/drawing/2014/main" id="{A45F90BE-39CA-47F2-A449-B113D05E475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5D98264-8A64-4FD8-8DBA-4B88B925C003}"/>
              </a:ext>
            </a:extLst>
          </p:cNvPr>
          <p:cNvSpPr>
            <a:spLocks noGrp="1"/>
          </p:cNvSpPr>
          <p:nvPr>
            <p:ph type="sldNum" sz="quarter" idx="12"/>
          </p:nvPr>
        </p:nvSpPr>
        <p:spPr/>
        <p:txBody>
          <a:body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4618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7CECD-683E-44D4-8174-46FFB86B1D6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6F24774-5551-450D-8734-D0DD7B4D47A0}"/>
              </a:ext>
            </a:extLst>
          </p:cNvPr>
          <p:cNvSpPr>
            <a:spLocks noGrp="1"/>
          </p:cNvSpPr>
          <p:nvPr>
            <p:ph type="dt" sz="half" idx="10"/>
          </p:nvPr>
        </p:nvSpPr>
        <p:spPr/>
        <p:txBody>
          <a:bodyPr/>
          <a:lstStyle/>
          <a:p>
            <a:fld id="{4B31751E-3FD9-45EA-9BE5-B8840EC05BEE}" type="datetime1">
              <a:rPr kumimoji="1" lang="ja-JP" altLang="en-US" smtClean="0"/>
              <a:t>2023/10/19</a:t>
            </a:fld>
            <a:endParaRPr kumimoji="1" lang="ja-JP" altLang="en-US"/>
          </a:p>
        </p:txBody>
      </p:sp>
      <p:sp>
        <p:nvSpPr>
          <p:cNvPr id="4" name="フッター プレースホルダー 3">
            <a:extLst>
              <a:ext uri="{FF2B5EF4-FFF2-40B4-BE49-F238E27FC236}">
                <a16:creationId xmlns:a16="http://schemas.microsoft.com/office/drawing/2014/main" id="{7B491A76-01C4-4059-9A5E-8E2A74C7809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6F48690-1412-41EE-9710-53C91688AE81}"/>
              </a:ext>
            </a:extLst>
          </p:cNvPr>
          <p:cNvSpPr>
            <a:spLocks noGrp="1"/>
          </p:cNvSpPr>
          <p:nvPr>
            <p:ph type="sldNum" sz="quarter" idx="12"/>
          </p:nvPr>
        </p:nvSpPr>
        <p:spPr/>
        <p:txBody>
          <a:body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247226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8846B4A-0A91-4D70-9C4E-F8D26356DD30}"/>
              </a:ext>
            </a:extLst>
          </p:cNvPr>
          <p:cNvSpPr>
            <a:spLocks noGrp="1"/>
          </p:cNvSpPr>
          <p:nvPr>
            <p:ph type="dt" sz="half" idx="10"/>
          </p:nvPr>
        </p:nvSpPr>
        <p:spPr/>
        <p:txBody>
          <a:bodyPr/>
          <a:lstStyle/>
          <a:p>
            <a:fld id="{73268952-C9F0-40A6-87A3-AA7157A79B48}" type="datetime1">
              <a:rPr kumimoji="1" lang="ja-JP" altLang="en-US" smtClean="0"/>
              <a:t>2023/10/19</a:t>
            </a:fld>
            <a:endParaRPr kumimoji="1" lang="ja-JP" altLang="en-US"/>
          </a:p>
        </p:txBody>
      </p:sp>
      <p:sp>
        <p:nvSpPr>
          <p:cNvPr id="3" name="フッター プレースホルダー 2">
            <a:extLst>
              <a:ext uri="{FF2B5EF4-FFF2-40B4-BE49-F238E27FC236}">
                <a16:creationId xmlns:a16="http://schemas.microsoft.com/office/drawing/2014/main" id="{4939D211-276A-48DF-ADB7-BD0F22ECD09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7B8379-AA48-40F1-A624-1ED324D70D5E}"/>
              </a:ext>
            </a:extLst>
          </p:cNvPr>
          <p:cNvSpPr>
            <a:spLocks noGrp="1"/>
          </p:cNvSpPr>
          <p:nvPr>
            <p:ph type="sldNum" sz="quarter" idx="12"/>
          </p:nvPr>
        </p:nvSpPr>
        <p:spPr/>
        <p:txBody>
          <a:body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8956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B74DC4-E8E3-4C1E-B284-8D8E7EFCF5A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5F7175-DBDA-487D-9351-F418949CE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8FB06DA-C83F-4E34-A97F-A16D34E31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5673C2-92AA-45D5-9446-106337679810}"/>
              </a:ext>
            </a:extLst>
          </p:cNvPr>
          <p:cNvSpPr>
            <a:spLocks noGrp="1"/>
          </p:cNvSpPr>
          <p:nvPr>
            <p:ph type="dt" sz="half" idx="10"/>
          </p:nvPr>
        </p:nvSpPr>
        <p:spPr/>
        <p:txBody>
          <a:bodyPr/>
          <a:lstStyle/>
          <a:p>
            <a:fld id="{29986FE1-F5F1-4EF2-924F-FA5A550B2DB4}" type="datetime1">
              <a:rPr kumimoji="1" lang="ja-JP" altLang="en-US" smtClean="0"/>
              <a:t>2023/10/19</a:t>
            </a:fld>
            <a:endParaRPr kumimoji="1" lang="ja-JP" altLang="en-US"/>
          </a:p>
        </p:txBody>
      </p:sp>
      <p:sp>
        <p:nvSpPr>
          <p:cNvPr id="6" name="フッター プレースホルダー 5">
            <a:extLst>
              <a:ext uri="{FF2B5EF4-FFF2-40B4-BE49-F238E27FC236}">
                <a16:creationId xmlns:a16="http://schemas.microsoft.com/office/drawing/2014/main" id="{67B86E9F-AEC2-413D-ADB5-998917AA9A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123872-C0F1-4D45-A08B-C4FF1D024C1B}"/>
              </a:ext>
            </a:extLst>
          </p:cNvPr>
          <p:cNvSpPr>
            <a:spLocks noGrp="1"/>
          </p:cNvSpPr>
          <p:nvPr>
            <p:ph type="sldNum" sz="quarter" idx="12"/>
          </p:nvPr>
        </p:nvSpPr>
        <p:spPr/>
        <p:txBody>
          <a:body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254098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7CAFC-C320-4144-8602-D56501E25A9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EAC7686-942C-44FE-80EC-09937EB88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1009C35-B510-4C1D-85A9-FAEF73732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9D66686-15C1-4095-AE47-8FF639ABA999}"/>
              </a:ext>
            </a:extLst>
          </p:cNvPr>
          <p:cNvSpPr>
            <a:spLocks noGrp="1"/>
          </p:cNvSpPr>
          <p:nvPr>
            <p:ph type="dt" sz="half" idx="10"/>
          </p:nvPr>
        </p:nvSpPr>
        <p:spPr/>
        <p:txBody>
          <a:bodyPr/>
          <a:lstStyle/>
          <a:p>
            <a:fld id="{ACE409F1-05C4-442B-BB92-324C471B4763}" type="datetime1">
              <a:rPr kumimoji="1" lang="ja-JP" altLang="en-US" smtClean="0"/>
              <a:t>2023/10/19</a:t>
            </a:fld>
            <a:endParaRPr kumimoji="1" lang="ja-JP" altLang="en-US"/>
          </a:p>
        </p:txBody>
      </p:sp>
      <p:sp>
        <p:nvSpPr>
          <p:cNvPr id="6" name="フッター プレースホルダー 5">
            <a:extLst>
              <a:ext uri="{FF2B5EF4-FFF2-40B4-BE49-F238E27FC236}">
                <a16:creationId xmlns:a16="http://schemas.microsoft.com/office/drawing/2014/main" id="{CEFD2360-AB28-4EA0-B3BB-BD4A1E0148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A9AD77-12C9-4C94-A24D-C6F6B890C55C}"/>
              </a:ext>
            </a:extLst>
          </p:cNvPr>
          <p:cNvSpPr>
            <a:spLocks noGrp="1"/>
          </p:cNvSpPr>
          <p:nvPr>
            <p:ph type="sldNum" sz="quarter" idx="12"/>
          </p:nvPr>
        </p:nvSpPr>
        <p:spPr/>
        <p:txBody>
          <a:body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159355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DD918D9-C0B6-4B7A-B5CC-3C21DC310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1E904D-3BA1-45DC-A086-57895197C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5E2707-6E3B-4EF7-9B0F-E3CF6B83C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56771-7E96-463D-8452-83F6C2CD611A}" type="datetime1">
              <a:rPr kumimoji="1" lang="ja-JP" altLang="en-US" smtClean="0"/>
              <a:t>2023/10/19</a:t>
            </a:fld>
            <a:endParaRPr kumimoji="1" lang="ja-JP" altLang="en-US"/>
          </a:p>
        </p:txBody>
      </p:sp>
      <p:sp>
        <p:nvSpPr>
          <p:cNvPr id="5" name="フッター プレースホルダー 4">
            <a:extLst>
              <a:ext uri="{FF2B5EF4-FFF2-40B4-BE49-F238E27FC236}">
                <a16:creationId xmlns:a16="http://schemas.microsoft.com/office/drawing/2014/main" id="{419B1EBA-3678-452C-807E-C08635666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F1924B0-654F-410B-98B8-2CA1C0E7B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2C7C2-153E-4E9E-8E97-0874C0EAF209}" type="slidenum">
              <a:rPr kumimoji="1" lang="ja-JP" altLang="en-US" smtClean="0"/>
              <a:t>‹#›</a:t>
            </a:fld>
            <a:endParaRPr kumimoji="1" lang="ja-JP" altLang="en-US"/>
          </a:p>
        </p:txBody>
      </p:sp>
    </p:spTree>
    <p:extLst>
      <p:ext uri="{BB962C8B-B14F-4D97-AF65-F5344CB8AC3E}">
        <p14:creationId xmlns:p14="http://schemas.microsoft.com/office/powerpoint/2010/main" val="108723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9D06DD-566F-484D-9A04-759036DE0671}"/>
              </a:ext>
            </a:extLst>
          </p:cNvPr>
          <p:cNvSpPr>
            <a:spLocks noGrp="1"/>
          </p:cNvSpPr>
          <p:nvPr>
            <p:ph type="ctrTitle"/>
          </p:nvPr>
        </p:nvSpPr>
        <p:spPr/>
        <p:txBody>
          <a:bodyPr>
            <a:normAutofit/>
          </a:bodyPr>
          <a:lstStyle/>
          <a:p>
            <a:r>
              <a:rPr kumimoji="1" lang="ja-JP" altLang="en-US" b="1" dirty="0"/>
              <a:t>山村振興法改正に向けた考え方の整理と主張</a:t>
            </a:r>
          </a:p>
        </p:txBody>
      </p:sp>
      <p:sp>
        <p:nvSpPr>
          <p:cNvPr id="3" name="字幕 2">
            <a:extLst>
              <a:ext uri="{FF2B5EF4-FFF2-40B4-BE49-F238E27FC236}">
                <a16:creationId xmlns:a16="http://schemas.microsoft.com/office/drawing/2014/main" id="{4D2A2A73-427F-4231-AB7D-4E1705AE6D08}"/>
              </a:ext>
            </a:extLst>
          </p:cNvPr>
          <p:cNvSpPr>
            <a:spLocks noGrp="1"/>
          </p:cNvSpPr>
          <p:nvPr>
            <p:ph type="subTitle" idx="1"/>
          </p:nvPr>
        </p:nvSpPr>
        <p:spPr>
          <a:xfrm>
            <a:off x="1524000" y="4318475"/>
            <a:ext cx="9144000" cy="1655762"/>
          </a:xfrm>
        </p:spPr>
        <p:txBody>
          <a:bodyPr>
            <a:normAutofit/>
          </a:bodyPr>
          <a:lstStyle/>
          <a:p>
            <a:r>
              <a:rPr lang="ja-JP" altLang="en-US" b="1" dirty="0"/>
              <a:t>～日本を支え続ける山村の持続と自立には何が必要か～</a:t>
            </a:r>
            <a:endParaRPr lang="en-US" altLang="ja-JP" b="1" dirty="0"/>
          </a:p>
          <a:p>
            <a:endParaRPr lang="en-US" altLang="ja-JP" b="1" dirty="0"/>
          </a:p>
          <a:p>
            <a:r>
              <a:rPr lang="ja-JP" altLang="en-US" b="1" dirty="0"/>
              <a:t>福井県おおい町　中塚　寛</a:t>
            </a:r>
            <a:endParaRPr lang="en-US" altLang="ja-JP" b="1" dirty="0"/>
          </a:p>
          <a:p>
            <a:endParaRPr kumimoji="1" lang="ja-JP" altLang="en-US" dirty="0"/>
          </a:p>
        </p:txBody>
      </p:sp>
    </p:spTree>
    <p:extLst>
      <p:ext uri="{BB962C8B-B14F-4D97-AF65-F5344CB8AC3E}">
        <p14:creationId xmlns:p14="http://schemas.microsoft.com/office/powerpoint/2010/main" val="3879760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A341F6B7-73A0-4733-8B2A-1538F204F827}"/>
              </a:ext>
            </a:extLst>
          </p:cNvPr>
          <p:cNvPicPr>
            <a:picLocks noGrp="1" noChangeAspect="1"/>
          </p:cNvPicPr>
          <p:nvPr>
            <p:ph idx="1"/>
          </p:nvPr>
        </p:nvPicPr>
        <p:blipFill>
          <a:blip r:embed="rId3"/>
          <a:stretch>
            <a:fillRect/>
          </a:stretch>
        </p:blipFill>
        <p:spPr>
          <a:xfrm>
            <a:off x="998750" y="1"/>
            <a:ext cx="9669251" cy="6721474"/>
          </a:xfrm>
          <a:prstGeom prst="rect">
            <a:avLst/>
          </a:prstGeom>
        </p:spPr>
      </p:pic>
      <p:sp>
        <p:nvSpPr>
          <p:cNvPr id="5" name="角丸四角形吹き出し 4">
            <a:extLst>
              <a:ext uri="{FF2B5EF4-FFF2-40B4-BE49-F238E27FC236}">
                <a16:creationId xmlns:a16="http://schemas.microsoft.com/office/drawing/2014/main" id="{C49685B6-F9F5-B401-0BED-16975968BB90}"/>
              </a:ext>
            </a:extLst>
          </p:cNvPr>
          <p:cNvSpPr/>
          <p:nvPr/>
        </p:nvSpPr>
        <p:spPr>
          <a:xfrm>
            <a:off x="4998808" y="598693"/>
            <a:ext cx="3496310" cy="518160"/>
          </a:xfrm>
          <a:prstGeom prst="wedgeRoundRectCallout">
            <a:avLst>
              <a:gd name="adj1" fmla="val -52377"/>
              <a:gd name="adj2" fmla="val 82108"/>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最高</a:t>
            </a:r>
            <a:r>
              <a:rPr lang="en-US" altLang="ja-JP" sz="2800" b="1" dirty="0">
                <a:solidFill>
                  <a:schemeClr val="tx1"/>
                </a:solidFill>
              </a:rPr>
              <a:t>/</a:t>
            </a:r>
            <a:r>
              <a:rPr lang="ja-JP" altLang="en-US" sz="2800" b="1" dirty="0">
                <a:solidFill>
                  <a:schemeClr val="tx1"/>
                </a:solidFill>
              </a:rPr>
              <a:t>最低は約２倍</a:t>
            </a:r>
          </a:p>
        </p:txBody>
      </p:sp>
      <p:sp>
        <p:nvSpPr>
          <p:cNvPr id="6" name="正方形/長方形 5">
            <a:extLst>
              <a:ext uri="{FF2B5EF4-FFF2-40B4-BE49-F238E27FC236}">
                <a16:creationId xmlns:a16="http://schemas.microsoft.com/office/drawing/2014/main" id="{044709DD-F78E-453A-BD1E-AEB19BFD7F4C}"/>
              </a:ext>
            </a:extLst>
          </p:cNvPr>
          <p:cNvSpPr/>
          <p:nvPr/>
        </p:nvSpPr>
        <p:spPr>
          <a:xfrm>
            <a:off x="10188250" y="6470125"/>
            <a:ext cx="382955" cy="251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0907485" y="234042"/>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0985486" y="293756"/>
            <a:ext cx="415498" cy="369332"/>
          </a:xfrm>
          <a:prstGeom prst="rect">
            <a:avLst/>
          </a:prstGeom>
          <a:noFill/>
        </p:spPr>
        <p:txBody>
          <a:bodyPr wrap="none" rtlCol="0">
            <a:spAutoFit/>
          </a:bodyPr>
          <a:lstStyle/>
          <a:p>
            <a:r>
              <a:rPr kumimoji="1" lang="ja-JP" altLang="en-US" b="1" dirty="0" smtClean="0"/>
              <a:t>９</a:t>
            </a:r>
            <a:endParaRPr kumimoji="1" lang="ja-JP" altLang="en-US" b="1" dirty="0"/>
          </a:p>
        </p:txBody>
      </p:sp>
    </p:spTree>
    <p:extLst>
      <p:ext uri="{BB962C8B-B14F-4D97-AF65-F5344CB8AC3E}">
        <p14:creationId xmlns:p14="http://schemas.microsoft.com/office/powerpoint/2010/main" val="1308349627"/>
      </p:ext>
    </p:extLst>
  </p:cSld>
  <p:clrMapOvr>
    <a:masterClrMapping/>
  </p:clrMapOvr>
  <mc:AlternateContent xmlns:mc="http://schemas.openxmlformats.org/markup-compatibility/2006" xmlns:p14="http://schemas.microsoft.com/office/powerpoint/2010/main">
    <mc:Choice Requires="p14">
      <p:transition spd="slow" p14:dur="2000" advTm="26991"/>
    </mc:Choice>
    <mc:Fallback xmlns="">
      <p:transition spd="slow" advTm="2699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3">
            <a:extLst>
              <a:ext uri="{FF2B5EF4-FFF2-40B4-BE49-F238E27FC236}">
                <a16:creationId xmlns:a16="http://schemas.microsoft.com/office/drawing/2014/main" id="{A383CED6-D480-4062-B57B-DC76C6674AEA}"/>
              </a:ext>
            </a:extLst>
          </p:cNvPr>
          <p:cNvPicPr>
            <a:picLocks noChangeAspect="1"/>
          </p:cNvPicPr>
          <p:nvPr/>
        </p:nvPicPr>
        <p:blipFill>
          <a:blip r:embed="rId2"/>
          <a:stretch>
            <a:fillRect/>
          </a:stretch>
        </p:blipFill>
        <p:spPr>
          <a:xfrm>
            <a:off x="867508" y="-3126"/>
            <a:ext cx="10456984" cy="6861126"/>
          </a:xfrm>
          <a:prstGeom prst="rect">
            <a:avLst/>
          </a:prstGeom>
        </p:spPr>
      </p:pic>
      <p:sp>
        <p:nvSpPr>
          <p:cNvPr id="3" name="角丸四角形吹き出し 1">
            <a:extLst>
              <a:ext uri="{FF2B5EF4-FFF2-40B4-BE49-F238E27FC236}">
                <a16:creationId xmlns:a16="http://schemas.microsoft.com/office/drawing/2014/main" id="{CD78AB17-272A-42FE-974A-2427C07F65CE}"/>
              </a:ext>
            </a:extLst>
          </p:cNvPr>
          <p:cNvSpPr/>
          <p:nvPr/>
        </p:nvSpPr>
        <p:spPr>
          <a:xfrm>
            <a:off x="4709373" y="753874"/>
            <a:ext cx="3496310" cy="518160"/>
          </a:xfrm>
          <a:prstGeom prst="wedgeRoundRectCallout">
            <a:avLst>
              <a:gd name="adj1" fmla="val -52377"/>
              <a:gd name="adj2" fmla="val 82108"/>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tx1"/>
                </a:solidFill>
              </a:rPr>
              <a:t>最高</a:t>
            </a:r>
            <a:r>
              <a:rPr lang="en-US" altLang="ja-JP" sz="2800" b="1" dirty="0">
                <a:solidFill>
                  <a:schemeClr val="tx1"/>
                </a:solidFill>
              </a:rPr>
              <a:t>/</a:t>
            </a:r>
            <a:r>
              <a:rPr lang="ja-JP" altLang="en-US" sz="2800" b="1">
                <a:solidFill>
                  <a:schemeClr val="tx1"/>
                </a:solidFill>
              </a:rPr>
              <a:t>最低は約２倍</a:t>
            </a:r>
          </a:p>
        </p:txBody>
      </p:sp>
      <p:sp>
        <p:nvSpPr>
          <p:cNvPr id="5" name="正方形/長方形 4">
            <a:extLst>
              <a:ext uri="{FF2B5EF4-FFF2-40B4-BE49-F238E27FC236}">
                <a16:creationId xmlns:a16="http://schemas.microsoft.com/office/drawing/2014/main" id="{D46E5E15-B3DF-46E4-8608-36BD4C06063E}"/>
              </a:ext>
            </a:extLst>
          </p:cNvPr>
          <p:cNvSpPr/>
          <p:nvPr/>
        </p:nvSpPr>
        <p:spPr>
          <a:xfrm>
            <a:off x="10532127" y="6528643"/>
            <a:ext cx="382955" cy="251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1119757" y="152399"/>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11164607" y="221344"/>
            <a:ext cx="481799" cy="429605"/>
          </a:xfrm>
          <a:prstGeom prst="rect">
            <a:avLst/>
          </a:prstGeom>
          <a:noFill/>
        </p:spPr>
        <p:txBody>
          <a:bodyPr vert="eaVert" wrap="none" rtlCol="0">
            <a:spAutoFit/>
          </a:bodyPr>
          <a:lstStyle/>
          <a:p>
            <a:r>
              <a:rPr lang="en-US" altLang="ja-JP" b="1" dirty="0"/>
              <a:t>10</a:t>
            </a:r>
            <a:endParaRPr kumimoji="1" lang="ja-JP" altLang="en-US" b="1" dirty="0"/>
          </a:p>
        </p:txBody>
      </p:sp>
    </p:spTree>
    <p:extLst>
      <p:ext uri="{BB962C8B-B14F-4D97-AF65-F5344CB8AC3E}">
        <p14:creationId xmlns:p14="http://schemas.microsoft.com/office/powerpoint/2010/main" val="2206445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C7DEC-86F3-4943-AE2B-E9076C8033D5}"/>
              </a:ext>
            </a:extLst>
          </p:cNvPr>
          <p:cNvSpPr>
            <a:spLocks noGrp="1"/>
          </p:cNvSpPr>
          <p:nvPr>
            <p:ph type="title"/>
          </p:nvPr>
        </p:nvSpPr>
        <p:spPr>
          <a:xfrm>
            <a:off x="1856512" y="90290"/>
            <a:ext cx="8182839" cy="681487"/>
          </a:xfrm>
        </p:spPr>
        <p:txBody>
          <a:bodyPr>
            <a:normAutofit/>
          </a:bodyPr>
          <a:lstStyle/>
          <a:p>
            <a:pPr algn="ctr"/>
            <a:r>
              <a:rPr kumimoji="1" lang="ja-JP" altLang="en-US" sz="4000" b="1" dirty="0"/>
              <a:t>二次医療圏別 医療機関密度</a:t>
            </a:r>
            <a:r>
              <a:rPr lang="ja-JP" altLang="en-US" sz="2400" b="1" dirty="0"/>
              <a:t>　</a:t>
            </a:r>
            <a:endParaRPr lang="ja-JP" altLang="en-US" sz="3100" b="1" dirty="0">
              <a:solidFill>
                <a:srgbClr val="FF0000"/>
              </a:solidFill>
            </a:endParaRPr>
          </a:p>
        </p:txBody>
      </p:sp>
      <p:pic>
        <p:nvPicPr>
          <p:cNvPr id="4" name="コンテンツ プレースホルダー 3">
            <a:extLst>
              <a:ext uri="{FF2B5EF4-FFF2-40B4-BE49-F238E27FC236}">
                <a16:creationId xmlns:a16="http://schemas.microsoft.com/office/drawing/2014/main" id="{70D921B8-CC69-4FB1-AD5A-DDDA31944622}"/>
              </a:ext>
            </a:extLst>
          </p:cNvPr>
          <p:cNvPicPr>
            <a:picLocks noGrp="1" noChangeAspect="1"/>
          </p:cNvPicPr>
          <p:nvPr>
            <p:ph idx="1"/>
          </p:nvPr>
        </p:nvPicPr>
        <p:blipFill>
          <a:blip r:embed="rId3"/>
          <a:stretch>
            <a:fillRect/>
          </a:stretch>
        </p:blipFill>
        <p:spPr>
          <a:xfrm>
            <a:off x="484554" y="665199"/>
            <a:ext cx="11222892" cy="5483403"/>
          </a:xfrm>
          <a:prstGeom prst="rect">
            <a:avLst/>
          </a:prstGeom>
        </p:spPr>
      </p:pic>
      <p:sp>
        <p:nvSpPr>
          <p:cNvPr id="5" name="テキスト ボックス 4">
            <a:extLst>
              <a:ext uri="{FF2B5EF4-FFF2-40B4-BE49-F238E27FC236}">
                <a16:creationId xmlns:a16="http://schemas.microsoft.com/office/drawing/2014/main" id="{C14FD0FF-1E22-440E-8553-B6C5A977B022}"/>
              </a:ext>
            </a:extLst>
          </p:cNvPr>
          <p:cNvSpPr txBox="1"/>
          <p:nvPr/>
        </p:nvSpPr>
        <p:spPr>
          <a:xfrm>
            <a:off x="2174698" y="6148602"/>
            <a:ext cx="7864653" cy="415498"/>
          </a:xfrm>
          <a:prstGeom prst="rect">
            <a:avLst/>
          </a:prstGeom>
          <a:noFill/>
        </p:spPr>
        <p:txBody>
          <a:bodyPr wrap="none" rtlCol="0">
            <a:spAutoFit/>
          </a:bodyPr>
          <a:lstStyle/>
          <a:p>
            <a:r>
              <a:rPr lang="ja-JP" altLang="en-US" sz="1050" dirty="0"/>
              <a:t>二次医療圏別医療機関密度（件</a:t>
            </a:r>
            <a:r>
              <a:rPr lang="en-US" altLang="ja-JP" sz="1050" dirty="0"/>
              <a:t>/㎢</a:t>
            </a:r>
            <a:r>
              <a:rPr lang="ja-JP" altLang="en-US" sz="1050" dirty="0"/>
              <a:t>；可住地面積ベース）　資料：医療施設調査</a:t>
            </a:r>
            <a:r>
              <a:rPr lang="en-US" altLang="ja-JP" sz="1050" dirty="0"/>
              <a:t>, </a:t>
            </a:r>
            <a:r>
              <a:rPr lang="ja-JP" altLang="en-US" sz="1050" dirty="0"/>
              <a:t>都道府県・市町村の姿（社会・人口統計体系）</a:t>
            </a:r>
            <a:endParaRPr lang="en-US" altLang="ja-JP" sz="1050" dirty="0"/>
          </a:p>
          <a:p>
            <a:r>
              <a:rPr lang="ja-JP" altLang="en-US" sz="1050" dirty="0"/>
              <a:t>＊二次医療圏：救急医療を含む一般的な入院治療が完結する医療圏</a:t>
            </a:r>
          </a:p>
        </p:txBody>
      </p:sp>
      <p:sp>
        <p:nvSpPr>
          <p:cNvPr id="7" name="角丸四角形 6">
            <a:extLst>
              <a:ext uri="{FF2B5EF4-FFF2-40B4-BE49-F238E27FC236}">
                <a16:creationId xmlns:a16="http://schemas.microsoft.com/office/drawing/2014/main" id="{FBBCE58D-33F2-42E3-53D1-84D95A41DF71}"/>
              </a:ext>
            </a:extLst>
          </p:cNvPr>
          <p:cNvSpPr/>
          <p:nvPr/>
        </p:nvSpPr>
        <p:spPr>
          <a:xfrm>
            <a:off x="2796579" y="776461"/>
            <a:ext cx="6302703" cy="70492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搬送時間・急性期医療の差は</a:t>
            </a:r>
            <a:r>
              <a:rPr lang="ja-JP" altLang="en-US" sz="2800" b="1" dirty="0">
                <a:solidFill>
                  <a:srgbClr val="FF0000"/>
                </a:solidFill>
              </a:rPr>
              <a:t>命の格差</a:t>
            </a:r>
          </a:p>
        </p:txBody>
      </p:sp>
      <p:sp>
        <p:nvSpPr>
          <p:cNvPr id="8" name="角丸四角形 6">
            <a:extLst>
              <a:ext uri="{FF2B5EF4-FFF2-40B4-BE49-F238E27FC236}">
                <a16:creationId xmlns:a16="http://schemas.microsoft.com/office/drawing/2014/main" id="{3022FE0B-63D8-4E82-8FAD-D82937D38A26}"/>
              </a:ext>
            </a:extLst>
          </p:cNvPr>
          <p:cNvSpPr/>
          <p:nvPr/>
        </p:nvSpPr>
        <p:spPr>
          <a:xfrm>
            <a:off x="659073" y="5474496"/>
            <a:ext cx="5851144" cy="52704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二次医療圏の医師数格差は最大</a:t>
            </a:r>
            <a:r>
              <a:rPr lang="en-US" altLang="ja-JP" sz="2800" b="1" dirty="0">
                <a:solidFill>
                  <a:srgbClr val="FF0000"/>
                </a:solidFill>
              </a:rPr>
              <a:t>7</a:t>
            </a:r>
            <a:r>
              <a:rPr lang="ja-JP" altLang="en-US" sz="2800" b="1" dirty="0">
                <a:solidFill>
                  <a:srgbClr val="FF0000"/>
                </a:solidFill>
              </a:rPr>
              <a:t>倍</a:t>
            </a:r>
          </a:p>
        </p:txBody>
      </p:sp>
      <p:sp>
        <p:nvSpPr>
          <p:cNvPr id="9" name="正方形/長方形 8"/>
          <p:cNvSpPr/>
          <p:nvPr/>
        </p:nvSpPr>
        <p:spPr>
          <a:xfrm>
            <a:off x="10839809" y="125733"/>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10929510" y="184889"/>
            <a:ext cx="481799" cy="429605"/>
          </a:xfrm>
          <a:prstGeom prst="rect">
            <a:avLst/>
          </a:prstGeom>
          <a:noFill/>
        </p:spPr>
        <p:txBody>
          <a:bodyPr vert="eaVert" wrap="none" rtlCol="0">
            <a:spAutoFit/>
          </a:bodyPr>
          <a:lstStyle/>
          <a:p>
            <a:r>
              <a:rPr lang="en-US" altLang="ja-JP" b="1" dirty="0"/>
              <a:t>11</a:t>
            </a:r>
            <a:endParaRPr kumimoji="1" lang="ja-JP" altLang="en-US" b="1" dirty="0"/>
          </a:p>
        </p:txBody>
      </p:sp>
    </p:spTree>
    <p:extLst>
      <p:ext uri="{BB962C8B-B14F-4D97-AF65-F5344CB8AC3E}">
        <p14:creationId xmlns:p14="http://schemas.microsoft.com/office/powerpoint/2010/main" val="3639485708"/>
      </p:ext>
    </p:extLst>
  </p:cSld>
  <p:clrMapOvr>
    <a:masterClrMapping/>
  </p:clrMapOvr>
  <mc:AlternateContent xmlns:mc="http://schemas.openxmlformats.org/markup-compatibility/2006" xmlns:p14="http://schemas.microsoft.com/office/powerpoint/2010/main">
    <mc:Choice Requires="p14">
      <p:transition spd="slow" p14:dur="2000" advTm="30903"/>
    </mc:Choice>
    <mc:Fallback xmlns="">
      <p:transition spd="slow" advTm="3090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E7EF43-F527-4529-98CD-347D04863716}"/>
              </a:ext>
            </a:extLst>
          </p:cNvPr>
          <p:cNvSpPr>
            <a:spLocks noGrp="1"/>
          </p:cNvSpPr>
          <p:nvPr>
            <p:ph type="title"/>
          </p:nvPr>
        </p:nvSpPr>
        <p:spPr>
          <a:xfrm>
            <a:off x="1636428" y="316711"/>
            <a:ext cx="7886700" cy="786930"/>
          </a:xfrm>
        </p:spPr>
        <p:txBody>
          <a:bodyPr>
            <a:normAutofit/>
          </a:bodyPr>
          <a:lstStyle/>
          <a:p>
            <a:r>
              <a:rPr lang="ja-JP" altLang="en-US" sz="3200" b="1" dirty="0"/>
              <a:t>二次医療圏内の医療提供</a:t>
            </a:r>
            <a:r>
              <a:rPr lang="ja-JP" altLang="en-US" sz="2800" dirty="0"/>
              <a:t>　</a:t>
            </a:r>
          </a:p>
        </p:txBody>
      </p:sp>
      <p:pic>
        <p:nvPicPr>
          <p:cNvPr id="8" name="コンテンツ プレースホルダー 7">
            <a:extLst>
              <a:ext uri="{FF2B5EF4-FFF2-40B4-BE49-F238E27FC236}">
                <a16:creationId xmlns:a16="http://schemas.microsoft.com/office/drawing/2014/main" id="{1EF2FE48-727D-4121-8E1A-C711B6F0784E}"/>
              </a:ext>
            </a:extLst>
          </p:cNvPr>
          <p:cNvPicPr>
            <a:picLocks noGrp="1" noChangeAspect="1"/>
          </p:cNvPicPr>
          <p:nvPr>
            <p:ph idx="1"/>
          </p:nvPr>
        </p:nvPicPr>
        <p:blipFill>
          <a:blip r:embed="rId3"/>
          <a:stretch>
            <a:fillRect/>
          </a:stretch>
        </p:blipFill>
        <p:spPr>
          <a:xfrm>
            <a:off x="6256311" y="2566936"/>
            <a:ext cx="3686690" cy="2064832"/>
          </a:xfrm>
          <a:prstGeom prst="rect">
            <a:avLst/>
          </a:prstGeom>
        </p:spPr>
      </p:pic>
      <p:pic>
        <p:nvPicPr>
          <p:cNvPr id="6" name="図 5">
            <a:extLst>
              <a:ext uri="{FF2B5EF4-FFF2-40B4-BE49-F238E27FC236}">
                <a16:creationId xmlns:a16="http://schemas.microsoft.com/office/drawing/2014/main" id="{498F439A-D1F1-457B-BC59-5DF86501B934}"/>
              </a:ext>
            </a:extLst>
          </p:cNvPr>
          <p:cNvPicPr>
            <a:picLocks noChangeAspect="1"/>
          </p:cNvPicPr>
          <p:nvPr/>
        </p:nvPicPr>
        <p:blipFill>
          <a:blip r:embed="rId4"/>
          <a:stretch>
            <a:fillRect/>
          </a:stretch>
        </p:blipFill>
        <p:spPr>
          <a:xfrm>
            <a:off x="1961548" y="2556137"/>
            <a:ext cx="3500926" cy="2865044"/>
          </a:xfrm>
          <a:prstGeom prst="rect">
            <a:avLst/>
          </a:prstGeom>
        </p:spPr>
      </p:pic>
      <p:pic>
        <p:nvPicPr>
          <p:cNvPr id="9" name="図 8">
            <a:extLst>
              <a:ext uri="{FF2B5EF4-FFF2-40B4-BE49-F238E27FC236}">
                <a16:creationId xmlns:a16="http://schemas.microsoft.com/office/drawing/2014/main" id="{2E42E390-5C60-4B03-A7AA-7D1FCC3F048A}"/>
              </a:ext>
            </a:extLst>
          </p:cNvPr>
          <p:cNvPicPr>
            <a:picLocks noChangeAspect="1"/>
          </p:cNvPicPr>
          <p:nvPr/>
        </p:nvPicPr>
        <p:blipFill>
          <a:blip r:embed="rId5"/>
          <a:stretch>
            <a:fillRect/>
          </a:stretch>
        </p:blipFill>
        <p:spPr>
          <a:xfrm>
            <a:off x="6555073" y="316711"/>
            <a:ext cx="3762607" cy="1839665"/>
          </a:xfrm>
          <a:prstGeom prst="rect">
            <a:avLst/>
          </a:prstGeom>
        </p:spPr>
      </p:pic>
      <p:sp>
        <p:nvSpPr>
          <p:cNvPr id="10" name="テキスト ボックス 9">
            <a:extLst>
              <a:ext uri="{FF2B5EF4-FFF2-40B4-BE49-F238E27FC236}">
                <a16:creationId xmlns:a16="http://schemas.microsoft.com/office/drawing/2014/main" id="{76F8763A-2D0A-45E8-AE78-222F8B7D33A4}"/>
              </a:ext>
            </a:extLst>
          </p:cNvPr>
          <p:cNvSpPr txBox="1"/>
          <p:nvPr/>
        </p:nvSpPr>
        <p:spPr>
          <a:xfrm>
            <a:off x="1524001" y="2156375"/>
            <a:ext cx="704039" cy="300082"/>
          </a:xfrm>
          <a:prstGeom prst="rect">
            <a:avLst/>
          </a:prstGeom>
          <a:noFill/>
        </p:spPr>
        <p:txBody>
          <a:bodyPr wrap="none" rtlCol="0">
            <a:spAutoFit/>
          </a:bodyPr>
          <a:lstStyle/>
          <a:p>
            <a:r>
              <a:rPr lang="ja-JP" altLang="en-US" sz="1350" b="1" dirty="0"/>
              <a:t>福井県</a:t>
            </a:r>
          </a:p>
        </p:txBody>
      </p:sp>
      <p:sp>
        <p:nvSpPr>
          <p:cNvPr id="11" name="テキスト ボックス 10">
            <a:extLst>
              <a:ext uri="{FF2B5EF4-FFF2-40B4-BE49-F238E27FC236}">
                <a16:creationId xmlns:a16="http://schemas.microsoft.com/office/drawing/2014/main" id="{4EC96D9C-70B2-400B-AF6D-2550C3665D33}"/>
              </a:ext>
            </a:extLst>
          </p:cNvPr>
          <p:cNvSpPr txBox="1"/>
          <p:nvPr/>
        </p:nvSpPr>
        <p:spPr>
          <a:xfrm>
            <a:off x="5767064" y="2135720"/>
            <a:ext cx="704039" cy="300082"/>
          </a:xfrm>
          <a:prstGeom prst="rect">
            <a:avLst/>
          </a:prstGeom>
          <a:noFill/>
        </p:spPr>
        <p:txBody>
          <a:bodyPr wrap="none" rtlCol="0">
            <a:spAutoFit/>
          </a:bodyPr>
          <a:lstStyle/>
          <a:p>
            <a:r>
              <a:rPr lang="ja-JP" altLang="en-US" sz="1350" b="1" dirty="0"/>
              <a:t>東京都</a:t>
            </a:r>
          </a:p>
        </p:txBody>
      </p:sp>
      <p:sp>
        <p:nvSpPr>
          <p:cNvPr id="12" name="テキスト ボックス 11">
            <a:extLst>
              <a:ext uri="{FF2B5EF4-FFF2-40B4-BE49-F238E27FC236}">
                <a16:creationId xmlns:a16="http://schemas.microsoft.com/office/drawing/2014/main" id="{1871007E-B5CE-485C-BEB8-7BDC827F7556}"/>
              </a:ext>
            </a:extLst>
          </p:cNvPr>
          <p:cNvSpPr txBox="1"/>
          <p:nvPr/>
        </p:nvSpPr>
        <p:spPr>
          <a:xfrm>
            <a:off x="5987707" y="4781809"/>
            <a:ext cx="4416594" cy="784830"/>
          </a:xfrm>
          <a:prstGeom prst="rect">
            <a:avLst/>
          </a:prstGeom>
          <a:noFill/>
        </p:spPr>
        <p:txBody>
          <a:bodyPr wrap="none" rtlCol="0">
            <a:spAutoFit/>
          </a:bodyPr>
          <a:lstStyle/>
          <a:p>
            <a:r>
              <a:rPr lang="ja-JP" altLang="en-US" sz="1500" dirty="0"/>
              <a:t>都道府県単位での医療等人材の偏在は医療格差を</a:t>
            </a:r>
            <a:endParaRPr lang="en-US" altLang="ja-JP" sz="1500" dirty="0"/>
          </a:p>
          <a:p>
            <a:r>
              <a:rPr lang="ja-JP" altLang="en-US" sz="1500" dirty="0"/>
              <a:t>示していない　生活に密着した二次医療圏におけ</a:t>
            </a:r>
            <a:endParaRPr lang="en-US" altLang="ja-JP" sz="1500" dirty="0"/>
          </a:p>
          <a:p>
            <a:r>
              <a:rPr lang="ja-JP" altLang="en-US" sz="1500" dirty="0"/>
              <a:t>る医療の質と量においてその提供体制の比較必要</a:t>
            </a:r>
          </a:p>
        </p:txBody>
      </p:sp>
      <p:sp>
        <p:nvSpPr>
          <p:cNvPr id="14" name="テキスト ボックス 13">
            <a:extLst>
              <a:ext uri="{FF2B5EF4-FFF2-40B4-BE49-F238E27FC236}">
                <a16:creationId xmlns:a16="http://schemas.microsoft.com/office/drawing/2014/main" id="{BC013A86-D2C7-4D4A-8E12-3F63A8A4D9F2}"/>
              </a:ext>
            </a:extLst>
          </p:cNvPr>
          <p:cNvSpPr txBox="1"/>
          <p:nvPr/>
        </p:nvSpPr>
        <p:spPr>
          <a:xfrm>
            <a:off x="2564275" y="1173197"/>
            <a:ext cx="3692036" cy="323165"/>
          </a:xfrm>
          <a:prstGeom prst="rect">
            <a:avLst/>
          </a:prstGeom>
          <a:noFill/>
        </p:spPr>
        <p:txBody>
          <a:bodyPr wrap="none" rtlCol="0">
            <a:spAutoFit/>
          </a:bodyPr>
          <a:lstStyle/>
          <a:p>
            <a:r>
              <a:rPr lang="ja-JP" altLang="en-US" sz="1500" dirty="0"/>
              <a:t>日本医師会総合政策研究機構　</a:t>
            </a:r>
            <a:r>
              <a:rPr lang="en-US" altLang="ja-JP" sz="1500" dirty="0"/>
              <a:t>2023</a:t>
            </a:r>
            <a:r>
              <a:rPr lang="ja-JP" altLang="en-US" sz="1500" dirty="0"/>
              <a:t>資料</a:t>
            </a:r>
          </a:p>
        </p:txBody>
      </p:sp>
      <p:sp>
        <p:nvSpPr>
          <p:cNvPr id="13" name="角丸四角形 12">
            <a:extLst>
              <a:ext uri="{FF2B5EF4-FFF2-40B4-BE49-F238E27FC236}">
                <a16:creationId xmlns:a16="http://schemas.microsoft.com/office/drawing/2014/main" id="{FBBCE58D-33F2-42E3-53D1-84D95A41DF71}"/>
              </a:ext>
            </a:extLst>
          </p:cNvPr>
          <p:cNvSpPr/>
          <p:nvPr/>
        </p:nvSpPr>
        <p:spPr>
          <a:xfrm>
            <a:off x="1961548" y="5651425"/>
            <a:ext cx="7929505" cy="70492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都市と地方・二次医療圏 </a:t>
            </a:r>
            <a:r>
              <a:rPr lang="ja-JP" altLang="en-US" sz="2800" b="1" dirty="0">
                <a:solidFill>
                  <a:srgbClr val="FF0000"/>
                </a:solidFill>
              </a:rPr>
              <a:t>高度医療</a:t>
            </a:r>
            <a:r>
              <a:rPr lang="ja-JP" altLang="en-US" sz="2800" b="1" dirty="0">
                <a:solidFill>
                  <a:schemeClr val="tx1"/>
                </a:solidFill>
              </a:rPr>
              <a:t>の提供格差</a:t>
            </a:r>
          </a:p>
        </p:txBody>
      </p:sp>
      <p:sp>
        <p:nvSpPr>
          <p:cNvPr id="15" name="正方形/長方形 14"/>
          <p:cNvSpPr/>
          <p:nvPr/>
        </p:nvSpPr>
        <p:spPr>
          <a:xfrm>
            <a:off x="10907485" y="234042"/>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10952335" y="293198"/>
            <a:ext cx="481799" cy="429605"/>
          </a:xfrm>
          <a:prstGeom prst="rect">
            <a:avLst/>
          </a:prstGeom>
          <a:noFill/>
        </p:spPr>
        <p:txBody>
          <a:bodyPr vert="eaVert" wrap="none" rtlCol="0">
            <a:spAutoFit/>
          </a:bodyPr>
          <a:lstStyle/>
          <a:p>
            <a:r>
              <a:rPr lang="en-US" altLang="ja-JP" b="1" dirty="0"/>
              <a:t>12</a:t>
            </a:r>
            <a:endParaRPr kumimoji="1" lang="ja-JP" altLang="en-US" b="1" dirty="0"/>
          </a:p>
        </p:txBody>
      </p:sp>
    </p:spTree>
    <p:extLst>
      <p:ext uri="{BB962C8B-B14F-4D97-AF65-F5344CB8AC3E}">
        <p14:creationId xmlns:p14="http://schemas.microsoft.com/office/powerpoint/2010/main" val="2418201078"/>
      </p:ext>
    </p:extLst>
  </p:cSld>
  <p:clrMapOvr>
    <a:masterClrMapping/>
  </p:clrMapOvr>
  <mc:AlternateContent xmlns:mc="http://schemas.openxmlformats.org/markup-compatibility/2006" xmlns:p14="http://schemas.microsoft.com/office/powerpoint/2010/main">
    <mc:Choice Requires="p14">
      <p:transition spd="slow" p14:dur="2000" advTm="24551"/>
    </mc:Choice>
    <mc:Fallback xmlns="">
      <p:transition spd="slow" advTm="2455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FD4BD-60B3-43C7-B3F6-56304A036FEE}"/>
              </a:ext>
            </a:extLst>
          </p:cNvPr>
          <p:cNvSpPr>
            <a:spLocks noGrp="1"/>
          </p:cNvSpPr>
          <p:nvPr>
            <p:ph type="title"/>
          </p:nvPr>
        </p:nvSpPr>
        <p:spPr>
          <a:xfrm>
            <a:off x="2152650" y="230862"/>
            <a:ext cx="7886700" cy="721094"/>
          </a:xfrm>
        </p:spPr>
        <p:txBody>
          <a:bodyPr>
            <a:normAutofit/>
          </a:bodyPr>
          <a:lstStyle/>
          <a:p>
            <a:r>
              <a:rPr lang="ja-JP" altLang="en-US" sz="4000" b="1" dirty="0"/>
              <a:t>地方の医療環境を考える</a:t>
            </a:r>
          </a:p>
        </p:txBody>
      </p:sp>
      <p:sp>
        <p:nvSpPr>
          <p:cNvPr id="3" name="コンテンツ プレースホルダー 2">
            <a:extLst>
              <a:ext uri="{FF2B5EF4-FFF2-40B4-BE49-F238E27FC236}">
                <a16:creationId xmlns:a16="http://schemas.microsoft.com/office/drawing/2014/main" id="{B0E11EDA-1E1C-4903-9CBF-D0C58B116CCB}"/>
              </a:ext>
            </a:extLst>
          </p:cNvPr>
          <p:cNvSpPr>
            <a:spLocks noGrp="1"/>
          </p:cNvSpPr>
          <p:nvPr>
            <p:ph idx="1"/>
          </p:nvPr>
        </p:nvSpPr>
        <p:spPr>
          <a:xfrm>
            <a:off x="675503" y="1050658"/>
            <a:ext cx="10678297" cy="5807342"/>
          </a:xfrm>
        </p:spPr>
        <p:txBody>
          <a:bodyPr>
            <a:normAutofit fontScale="77500" lnSpcReduction="20000"/>
          </a:bodyPr>
          <a:lstStyle/>
          <a:p>
            <a:pPr>
              <a:buFont typeface="Wingdings" panose="05000000000000000000" pitchFamily="2" charset="2"/>
              <a:buChar char="Ø"/>
            </a:pPr>
            <a:r>
              <a:rPr kumimoji="1" lang="ja-JP" altLang="en-US" b="1" dirty="0">
                <a:solidFill>
                  <a:srgbClr val="FF0000"/>
                </a:solidFill>
              </a:rPr>
              <a:t>医療人材の偏在</a:t>
            </a:r>
            <a:r>
              <a:rPr kumimoji="1" lang="ja-JP" altLang="en-US" b="1" dirty="0"/>
              <a:t>＋処遇地域格差</a:t>
            </a:r>
            <a:endParaRPr kumimoji="1" lang="en-US" altLang="ja-JP" b="1" dirty="0"/>
          </a:p>
          <a:p>
            <a:pPr marL="0" indent="0">
              <a:buNone/>
            </a:pPr>
            <a:endParaRPr lang="en-US" altLang="ja-JP" sz="900" b="1" dirty="0"/>
          </a:p>
          <a:p>
            <a:pPr>
              <a:buFont typeface="Wingdings" panose="05000000000000000000" pitchFamily="2" charset="2"/>
              <a:buChar char="Ø"/>
            </a:pPr>
            <a:r>
              <a:rPr lang="ja-JP" altLang="en-US" b="1" dirty="0"/>
              <a:t>命を守る高度急性期医療とアクセス・サポート格差</a:t>
            </a:r>
            <a:endParaRPr lang="en-US" altLang="ja-JP" b="1" dirty="0"/>
          </a:p>
          <a:p>
            <a:pPr marL="0" indent="0">
              <a:buNone/>
            </a:pPr>
            <a:r>
              <a:rPr kumimoji="1" lang="ja-JP" altLang="en-US" b="1" dirty="0"/>
              <a:t>・救急搬送時間：道路整備の遅れ＝</a:t>
            </a:r>
            <a:r>
              <a:rPr lang="ja-JP" altLang="en-US" b="1" dirty="0"/>
              <a:t>人命も費用対効果に比例？</a:t>
            </a:r>
            <a:endParaRPr kumimoji="1" lang="en-US" altLang="ja-JP" b="1" dirty="0"/>
          </a:p>
          <a:p>
            <a:pPr marL="0" indent="0">
              <a:buNone/>
            </a:pPr>
            <a:r>
              <a:rPr lang="ja-JP" altLang="en-US" b="1" dirty="0"/>
              <a:t>・救命士・</a:t>
            </a:r>
            <a:r>
              <a:rPr lang="en-US" altLang="ja-JP" b="1" dirty="0"/>
              <a:t>Dr</a:t>
            </a:r>
            <a:r>
              <a:rPr lang="ja-JP" altLang="en-US" b="1" dirty="0"/>
              <a:t>カー・</a:t>
            </a:r>
            <a:r>
              <a:rPr lang="en-US" altLang="ja-JP" b="1" dirty="0"/>
              <a:t>Dr</a:t>
            </a:r>
            <a:r>
              <a:rPr lang="ja-JP" altLang="en-US" b="1" dirty="0"/>
              <a:t>ヘリ・救急</a:t>
            </a:r>
            <a:r>
              <a:rPr lang="en-US" altLang="ja-JP" b="1" dirty="0" err="1"/>
              <a:t>Dr</a:t>
            </a:r>
            <a:r>
              <a:rPr lang="ja-JP" altLang="en-US" b="1" dirty="0"/>
              <a:t>サポートは人口集中地から</a:t>
            </a:r>
            <a:endParaRPr lang="en-US" altLang="ja-JP" b="1" dirty="0"/>
          </a:p>
          <a:p>
            <a:pPr marL="0" indent="0">
              <a:buNone/>
            </a:pPr>
            <a:r>
              <a:rPr kumimoji="1" lang="ja-JP" altLang="en-US" b="1" dirty="0"/>
              <a:t>・</a:t>
            </a:r>
            <a:r>
              <a:rPr kumimoji="1" lang="ja-JP" altLang="en-US" b="1" dirty="0">
                <a:solidFill>
                  <a:srgbClr val="FF0000"/>
                </a:solidFill>
              </a:rPr>
              <a:t>急性心筋梗塞</a:t>
            </a:r>
            <a:r>
              <a:rPr kumimoji="1" lang="ja-JP" altLang="en-US" b="1" dirty="0"/>
              <a:t>・</a:t>
            </a:r>
            <a:r>
              <a:rPr kumimoji="1" lang="ja-JP" altLang="en-US" b="1" dirty="0">
                <a:solidFill>
                  <a:srgbClr val="FF0000"/>
                </a:solidFill>
              </a:rPr>
              <a:t>大動脈解離</a:t>
            </a:r>
            <a:r>
              <a:rPr kumimoji="1" lang="ja-JP" altLang="en-US" b="1" dirty="0"/>
              <a:t>・</a:t>
            </a:r>
            <a:r>
              <a:rPr kumimoji="1" lang="ja-JP" altLang="en-US" b="1" dirty="0">
                <a:solidFill>
                  <a:srgbClr val="FF0000"/>
                </a:solidFill>
              </a:rPr>
              <a:t>脳出血</a:t>
            </a:r>
            <a:r>
              <a:rPr kumimoji="1" lang="ja-JP" altLang="en-US" b="1" dirty="0"/>
              <a:t>・</a:t>
            </a:r>
            <a:r>
              <a:rPr kumimoji="1" lang="ja-JP" altLang="en-US" b="1" dirty="0">
                <a:solidFill>
                  <a:srgbClr val="FF0000"/>
                </a:solidFill>
              </a:rPr>
              <a:t>脳梗塞</a:t>
            </a:r>
            <a:r>
              <a:rPr lang="ja-JP" altLang="en-US" b="1" dirty="0"/>
              <a:t>等</a:t>
            </a:r>
            <a:r>
              <a:rPr kumimoji="1" lang="ja-JP" altLang="en-US" b="1" dirty="0"/>
              <a:t>の対応力格差</a:t>
            </a:r>
            <a:endParaRPr kumimoji="1" lang="en-US" altLang="ja-JP" b="1" dirty="0"/>
          </a:p>
          <a:p>
            <a:pPr marL="0" indent="0">
              <a:buNone/>
            </a:pPr>
            <a:r>
              <a:rPr kumimoji="1" lang="ja-JP" altLang="en-US" b="1" dirty="0"/>
              <a:t>・高齢化によって高度急性期</a:t>
            </a:r>
            <a:r>
              <a:rPr lang="ja-JP" altLang="en-US" b="1" dirty="0"/>
              <a:t>対象となる病状</a:t>
            </a:r>
            <a:r>
              <a:rPr kumimoji="1" lang="ja-JP" altLang="en-US" b="1" dirty="0"/>
              <a:t>はさらに拡大</a:t>
            </a:r>
            <a:endParaRPr kumimoji="1" lang="en-US" altLang="ja-JP" b="1" dirty="0"/>
          </a:p>
          <a:p>
            <a:pPr marL="0" indent="0">
              <a:buNone/>
            </a:pPr>
            <a:r>
              <a:rPr lang="ja-JP" altLang="en-US" b="1" dirty="0"/>
              <a:t>・医療圏の人口減少と比例する救急医療の</a:t>
            </a:r>
            <a:r>
              <a:rPr lang="ja-JP" altLang="en-US" b="1" dirty="0">
                <a:solidFill>
                  <a:srgbClr val="FF0000"/>
                </a:solidFill>
              </a:rPr>
              <a:t>不採算性の拡大</a:t>
            </a:r>
            <a:endParaRPr lang="en-US" altLang="ja-JP" b="1" dirty="0">
              <a:solidFill>
                <a:srgbClr val="FF0000"/>
              </a:solidFill>
            </a:endParaRPr>
          </a:p>
          <a:p>
            <a:pPr marL="0" indent="0">
              <a:buNone/>
            </a:pPr>
            <a:endParaRPr lang="en-US" altLang="ja-JP" sz="900" b="1" dirty="0">
              <a:solidFill>
                <a:srgbClr val="FF0000"/>
              </a:solidFill>
            </a:endParaRPr>
          </a:p>
          <a:p>
            <a:pPr>
              <a:buFont typeface="Wingdings" panose="05000000000000000000" pitchFamily="2" charset="2"/>
              <a:buChar char="Ø"/>
            </a:pPr>
            <a:r>
              <a:rPr lang="ja-JP" altLang="en-US" b="1" dirty="0"/>
              <a:t>医療機関を守る診療報酬制度＋受益者</a:t>
            </a:r>
            <a:r>
              <a:rPr lang="ja-JP" altLang="en-US" b="1" dirty="0">
                <a:solidFill>
                  <a:srgbClr val="FF0000"/>
                </a:solidFill>
              </a:rPr>
              <a:t>負担の格差</a:t>
            </a:r>
            <a:r>
              <a:rPr lang="ja-JP" altLang="en-US" b="1" dirty="0"/>
              <a:t>軽減</a:t>
            </a:r>
            <a:endParaRPr lang="en-US" altLang="ja-JP" b="1" dirty="0"/>
          </a:p>
          <a:p>
            <a:pPr marL="0" indent="0">
              <a:buNone/>
            </a:pPr>
            <a:endParaRPr lang="en-US" altLang="ja-JP" sz="1000" b="1" dirty="0"/>
          </a:p>
          <a:p>
            <a:pPr>
              <a:buFont typeface="Wingdings" panose="05000000000000000000" pitchFamily="2" charset="2"/>
              <a:buChar char="Ø"/>
            </a:pPr>
            <a:r>
              <a:rPr lang="en-US" altLang="ja-JP" b="1" dirty="0">
                <a:solidFill>
                  <a:srgbClr val="FF0000"/>
                </a:solidFill>
              </a:rPr>
              <a:t>DX</a:t>
            </a:r>
            <a:r>
              <a:rPr lang="ja-JP" altLang="en-US" b="1" dirty="0">
                <a:solidFill>
                  <a:srgbClr val="FF0000"/>
                </a:solidFill>
              </a:rPr>
              <a:t>活用で格差是正</a:t>
            </a:r>
            <a:r>
              <a:rPr lang="ja-JP" altLang="en-US" b="1" dirty="0"/>
              <a:t>：オンライン診療、遠隔診療・治療・手術</a:t>
            </a:r>
            <a:endParaRPr lang="en-US" altLang="ja-JP" b="1" dirty="0"/>
          </a:p>
          <a:p>
            <a:pPr marL="0" indent="0">
              <a:buNone/>
            </a:pPr>
            <a:r>
              <a:rPr lang="ja-JP" altLang="en-US" b="1" dirty="0"/>
              <a:t>・患者デジタルデータの共有と活用システム</a:t>
            </a:r>
            <a:endParaRPr lang="en-US" altLang="ja-JP" b="1" dirty="0"/>
          </a:p>
          <a:p>
            <a:pPr marL="0" indent="0">
              <a:buNone/>
            </a:pPr>
            <a:endParaRPr lang="en-US" altLang="ja-JP" sz="1000" b="1" dirty="0"/>
          </a:p>
          <a:p>
            <a:pPr>
              <a:buFont typeface="Wingdings" panose="05000000000000000000" pitchFamily="2" charset="2"/>
              <a:buChar char="Ø"/>
            </a:pPr>
            <a:r>
              <a:rPr lang="ja-JP" altLang="en-US" b="1" dirty="0">
                <a:solidFill>
                  <a:srgbClr val="FF0000"/>
                </a:solidFill>
              </a:rPr>
              <a:t>地域医療と専門医療の連携</a:t>
            </a:r>
            <a:r>
              <a:rPr lang="ja-JP" altLang="en-US" b="1" dirty="0"/>
              <a:t>⇒若手医師の地域医療支援</a:t>
            </a:r>
            <a:endParaRPr lang="en-US" altLang="ja-JP" b="1" dirty="0"/>
          </a:p>
          <a:p>
            <a:pPr marL="0" indent="0">
              <a:buNone/>
            </a:pPr>
            <a:r>
              <a:rPr lang="ja-JP" altLang="en-US" b="1" dirty="0"/>
              <a:t>・医療資源の少ない地域医療関係者のサポート（オンライン含む）</a:t>
            </a:r>
            <a:endParaRPr lang="en-US" altLang="ja-JP" b="1" dirty="0"/>
          </a:p>
          <a:p>
            <a:pPr marL="0" indent="0">
              <a:buNone/>
            </a:pPr>
            <a:r>
              <a:rPr lang="ja-JP" altLang="en-US" b="1" dirty="0"/>
              <a:t>・</a:t>
            </a:r>
            <a:r>
              <a:rPr lang="ja-JP" altLang="en-US" b="1" dirty="0">
                <a:solidFill>
                  <a:srgbClr val="FF0000"/>
                </a:solidFill>
              </a:rPr>
              <a:t>良質で高度</a:t>
            </a:r>
            <a:r>
              <a:rPr lang="ja-JP" altLang="en-US" b="1" dirty="0"/>
              <a:t>な地域医療⇒プライマリケア＋高度医療サポート</a:t>
            </a:r>
            <a:endParaRPr lang="en-US" altLang="ja-JP" b="1" dirty="0"/>
          </a:p>
          <a:p>
            <a:pPr>
              <a:buFont typeface="Wingdings" panose="05000000000000000000" pitchFamily="2" charset="2"/>
              <a:buChar char="Ø"/>
            </a:pPr>
            <a:endParaRPr kumimoji="1" lang="ja-JP" altLang="en-US" dirty="0"/>
          </a:p>
        </p:txBody>
      </p:sp>
      <p:sp>
        <p:nvSpPr>
          <p:cNvPr id="5" name="正方形/長方形 4"/>
          <p:cNvSpPr/>
          <p:nvPr/>
        </p:nvSpPr>
        <p:spPr>
          <a:xfrm>
            <a:off x="10907485" y="234042"/>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10952335" y="293198"/>
            <a:ext cx="481799" cy="429605"/>
          </a:xfrm>
          <a:prstGeom prst="rect">
            <a:avLst/>
          </a:prstGeom>
          <a:noFill/>
        </p:spPr>
        <p:txBody>
          <a:bodyPr vert="eaVert" wrap="none" rtlCol="0">
            <a:spAutoFit/>
          </a:bodyPr>
          <a:lstStyle/>
          <a:p>
            <a:r>
              <a:rPr lang="en-US" altLang="ja-JP" b="1" dirty="0"/>
              <a:t>13</a:t>
            </a:r>
            <a:endParaRPr kumimoji="1" lang="ja-JP" altLang="en-US" b="1" dirty="0"/>
          </a:p>
        </p:txBody>
      </p:sp>
    </p:spTree>
    <p:extLst>
      <p:ext uri="{BB962C8B-B14F-4D97-AF65-F5344CB8AC3E}">
        <p14:creationId xmlns:p14="http://schemas.microsoft.com/office/powerpoint/2010/main" val="2659227258"/>
      </p:ext>
    </p:extLst>
  </p:cSld>
  <p:clrMapOvr>
    <a:masterClrMapping/>
  </p:clrMapOvr>
  <mc:AlternateContent xmlns:mc="http://schemas.openxmlformats.org/markup-compatibility/2006" xmlns:p14="http://schemas.microsoft.com/office/powerpoint/2010/main">
    <mc:Choice Requires="p14">
      <p:transition spd="slow" p14:dur="2000" advTm="72006"/>
    </mc:Choice>
    <mc:Fallback xmlns="">
      <p:transition spd="slow" advTm="7200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8BEA17-3C37-45FC-93A1-7220A568EAD9}"/>
              </a:ext>
            </a:extLst>
          </p:cNvPr>
          <p:cNvSpPr>
            <a:spLocks noGrp="1"/>
          </p:cNvSpPr>
          <p:nvPr>
            <p:ph type="title"/>
          </p:nvPr>
        </p:nvSpPr>
        <p:spPr>
          <a:xfrm>
            <a:off x="1748286" y="111555"/>
            <a:ext cx="8770984" cy="906362"/>
          </a:xfrm>
        </p:spPr>
        <p:txBody>
          <a:bodyPr>
            <a:noAutofit/>
          </a:bodyPr>
          <a:lstStyle/>
          <a:p>
            <a:r>
              <a:rPr lang="ja-JP" altLang="en-US" sz="3600" b="1" dirty="0"/>
              <a:t>自治体立総合病院を取り巻く環境を考える</a:t>
            </a:r>
          </a:p>
        </p:txBody>
      </p:sp>
      <p:sp>
        <p:nvSpPr>
          <p:cNvPr id="3" name="コンテンツ プレースホルダー 2">
            <a:extLst>
              <a:ext uri="{FF2B5EF4-FFF2-40B4-BE49-F238E27FC236}">
                <a16:creationId xmlns:a16="http://schemas.microsoft.com/office/drawing/2014/main" id="{96351524-485F-4FA5-BF0A-D2F75040E548}"/>
              </a:ext>
            </a:extLst>
          </p:cNvPr>
          <p:cNvSpPr>
            <a:spLocks noGrp="1"/>
          </p:cNvSpPr>
          <p:nvPr>
            <p:ph idx="1"/>
          </p:nvPr>
        </p:nvSpPr>
        <p:spPr>
          <a:xfrm>
            <a:off x="832022" y="1125415"/>
            <a:ext cx="10521778" cy="5732585"/>
          </a:xfrm>
        </p:spPr>
        <p:txBody>
          <a:bodyPr>
            <a:normAutofit fontScale="85000" lnSpcReduction="20000"/>
          </a:bodyPr>
          <a:lstStyle/>
          <a:p>
            <a:pPr>
              <a:buFont typeface="Wingdings" panose="05000000000000000000" pitchFamily="2" charset="2"/>
              <a:buChar char="Ø"/>
            </a:pPr>
            <a:r>
              <a:rPr kumimoji="1" lang="ja-JP" altLang="en-US" b="1" dirty="0"/>
              <a:t>自治体立病院</a:t>
            </a:r>
            <a:r>
              <a:rPr lang="ja-JP" altLang="en-US" b="1" dirty="0"/>
              <a:t>の目的と</a:t>
            </a:r>
            <a:r>
              <a:rPr kumimoji="1" lang="ja-JP" altLang="en-US" b="1" dirty="0"/>
              <a:t>医療圏人口や高齢化率は適正に評価？</a:t>
            </a:r>
            <a:endParaRPr kumimoji="1" lang="en-US" altLang="ja-JP" b="1" dirty="0"/>
          </a:p>
          <a:p>
            <a:pPr marL="0" indent="0">
              <a:buNone/>
            </a:pPr>
            <a:r>
              <a:rPr lang="ja-JP" altLang="en-US" b="1" dirty="0"/>
              <a:t>・へき地、</a:t>
            </a:r>
            <a:r>
              <a:rPr lang="ja-JP" altLang="en-US" b="1" dirty="0">
                <a:solidFill>
                  <a:srgbClr val="FF0000"/>
                </a:solidFill>
              </a:rPr>
              <a:t>不採算の地域医療の確保</a:t>
            </a:r>
            <a:r>
              <a:rPr lang="ja-JP" altLang="en-US" b="1" dirty="0"/>
              <a:t>を目的に設立＝条件不利前提</a:t>
            </a:r>
            <a:endParaRPr lang="en-US" altLang="ja-JP" b="1" dirty="0"/>
          </a:p>
          <a:p>
            <a:pPr marL="0" indent="0">
              <a:buNone/>
            </a:pPr>
            <a:r>
              <a:rPr lang="ja-JP" altLang="en-US" b="1" dirty="0"/>
              <a:t>・地域の中核病院（救急、総合、高度・特殊医療等提供）</a:t>
            </a:r>
            <a:endParaRPr lang="en-US" altLang="ja-JP" b="1" dirty="0"/>
          </a:p>
          <a:p>
            <a:pPr marL="0" indent="0">
              <a:buNone/>
            </a:pPr>
            <a:endParaRPr lang="en-US" altLang="ja-JP" sz="500" b="1" dirty="0"/>
          </a:p>
          <a:p>
            <a:pPr>
              <a:buFont typeface="Wingdings" panose="05000000000000000000" pitchFamily="2" charset="2"/>
              <a:buChar char="Ø"/>
            </a:pPr>
            <a:r>
              <a:rPr kumimoji="1" lang="ja-JP" altLang="en-US" b="1" dirty="0"/>
              <a:t>全国一律「診療報酬制度」の課題：医療費圧縮＞地域医療を守る</a:t>
            </a:r>
            <a:endParaRPr kumimoji="1" lang="en-US" altLang="ja-JP" b="1" dirty="0"/>
          </a:p>
          <a:p>
            <a:pPr marL="0" indent="0">
              <a:buNone/>
            </a:pPr>
            <a:r>
              <a:rPr lang="ja-JP" altLang="en-US" b="1" dirty="0"/>
              <a:t>①　地域包括ケア病棟の新規届出（回復期増床）</a:t>
            </a:r>
            <a:r>
              <a:rPr lang="en-US" altLang="ja-JP" sz="3300" b="1" dirty="0">
                <a:solidFill>
                  <a:srgbClr val="FF0000"/>
                </a:solidFill>
              </a:rPr>
              <a:t>200</a:t>
            </a:r>
            <a:r>
              <a:rPr lang="ja-JP" altLang="en-US" b="1" dirty="0">
                <a:solidFill>
                  <a:srgbClr val="FF0000"/>
                </a:solidFill>
              </a:rPr>
              <a:t>床以上不可</a:t>
            </a:r>
            <a:endParaRPr lang="en-US" altLang="ja-JP" b="1" dirty="0">
              <a:solidFill>
                <a:srgbClr val="FF0000"/>
              </a:solidFill>
            </a:endParaRPr>
          </a:p>
          <a:p>
            <a:pPr marL="0" indent="0">
              <a:buNone/>
            </a:pPr>
            <a:r>
              <a:rPr kumimoji="1" lang="ja-JP" altLang="en-US" b="1" dirty="0"/>
              <a:t>②　地域包括ケア病床の減算　</a:t>
            </a:r>
            <a:r>
              <a:rPr kumimoji="1" lang="ja-JP" altLang="en-US" b="1" dirty="0">
                <a:solidFill>
                  <a:srgbClr val="FF0000"/>
                </a:solidFill>
              </a:rPr>
              <a:t>同一医療機関転入</a:t>
            </a:r>
            <a:r>
              <a:rPr lang="en-US" altLang="ja-JP" sz="3300" b="1" dirty="0">
                <a:solidFill>
                  <a:srgbClr val="FF0000"/>
                </a:solidFill>
              </a:rPr>
              <a:t>60</a:t>
            </a:r>
            <a:r>
              <a:rPr kumimoji="1" lang="ja-JP" altLang="en-US" b="1" dirty="0">
                <a:solidFill>
                  <a:srgbClr val="FF0000"/>
                </a:solidFill>
              </a:rPr>
              <a:t>％以上</a:t>
            </a:r>
            <a:endParaRPr kumimoji="1" lang="en-US" altLang="ja-JP" b="1" dirty="0">
              <a:solidFill>
                <a:srgbClr val="FF0000"/>
              </a:solidFill>
            </a:endParaRPr>
          </a:p>
          <a:p>
            <a:pPr marL="0" indent="0">
              <a:buNone/>
            </a:pPr>
            <a:r>
              <a:rPr lang="ja-JP" altLang="en-US" b="1" dirty="0"/>
              <a:t>③　紹介（</a:t>
            </a:r>
            <a:r>
              <a:rPr lang="en-US" altLang="ja-JP" sz="3300" b="1" dirty="0"/>
              <a:t>40</a:t>
            </a:r>
            <a:r>
              <a:rPr lang="ja-JP" altLang="en-US" b="1" dirty="0"/>
              <a:t>％）・逆紹介（</a:t>
            </a:r>
            <a:r>
              <a:rPr lang="en-US" altLang="ja-JP" sz="3300" b="1" dirty="0"/>
              <a:t>20</a:t>
            </a:r>
            <a:r>
              <a:rPr lang="ja-JP" altLang="en-US" b="1" dirty="0"/>
              <a:t>％） の初診・再診料の</a:t>
            </a:r>
            <a:r>
              <a:rPr lang="ja-JP" altLang="en-US" b="1" dirty="0">
                <a:solidFill>
                  <a:srgbClr val="FF0000"/>
                </a:solidFill>
              </a:rPr>
              <a:t>減算規定</a:t>
            </a:r>
            <a:endParaRPr lang="en-US" altLang="ja-JP" b="1" dirty="0">
              <a:solidFill>
                <a:srgbClr val="FF0000"/>
              </a:solidFill>
            </a:endParaRPr>
          </a:p>
          <a:p>
            <a:pPr marL="0" indent="0">
              <a:buNone/>
            </a:pPr>
            <a:r>
              <a:rPr kumimoji="1" lang="ja-JP" altLang="en-US" b="1" dirty="0"/>
              <a:t>④　施設基準（</a:t>
            </a:r>
            <a:r>
              <a:rPr kumimoji="1" lang="ja-JP" altLang="en-US" b="1" dirty="0">
                <a:solidFill>
                  <a:srgbClr val="FF0000"/>
                </a:solidFill>
              </a:rPr>
              <a:t>救急搬送数・手術数等</a:t>
            </a:r>
            <a:r>
              <a:rPr kumimoji="1" lang="ja-JP" altLang="en-US" b="1" dirty="0"/>
              <a:t>）の一律算定基準</a:t>
            </a:r>
            <a:endParaRPr kumimoji="1" lang="en-US" altLang="ja-JP" b="1" dirty="0"/>
          </a:p>
          <a:p>
            <a:pPr marL="0" indent="0">
              <a:buNone/>
            </a:pPr>
            <a:r>
              <a:rPr lang="ja-JP" altLang="en-US" b="1" dirty="0"/>
              <a:t>⑤　医療＞看護　地方の</a:t>
            </a:r>
            <a:r>
              <a:rPr lang="ja-JP" altLang="en-US" b="1" dirty="0">
                <a:solidFill>
                  <a:srgbClr val="FF0000"/>
                </a:solidFill>
              </a:rPr>
              <a:t>ケアミックス</a:t>
            </a:r>
            <a:r>
              <a:rPr lang="ja-JP" altLang="en-US" b="1" dirty="0"/>
              <a:t>病院の入院料算定</a:t>
            </a:r>
            <a:r>
              <a:rPr lang="ja-JP" altLang="en-US" b="1" dirty="0">
                <a:solidFill>
                  <a:srgbClr val="FF0000"/>
                </a:solidFill>
              </a:rPr>
              <a:t>評価減</a:t>
            </a:r>
            <a:endParaRPr lang="en-US" altLang="ja-JP" b="1" dirty="0">
              <a:solidFill>
                <a:srgbClr val="FF0000"/>
              </a:solidFill>
            </a:endParaRPr>
          </a:p>
          <a:p>
            <a:pPr marL="0" indent="0">
              <a:buNone/>
            </a:pPr>
            <a:endParaRPr lang="en-US" altLang="ja-JP" sz="500" b="1" dirty="0">
              <a:solidFill>
                <a:srgbClr val="FF0000"/>
              </a:solidFill>
            </a:endParaRPr>
          </a:p>
          <a:p>
            <a:pPr>
              <a:buFont typeface="Wingdings" panose="05000000000000000000" pitchFamily="2" charset="2"/>
              <a:buChar char="Ø"/>
            </a:pPr>
            <a:r>
              <a:rPr lang="ja-JP" altLang="en-US" b="1" dirty="0"/>
              <a:t>医師・薬剤師・看護師・看護補助者の偏在　</a:t>
            </a:r>
            <a:r>
              <a:rPr lang="ja-JP" altLang="en-US" b="1" dirty="0">
                <a:solidFill>
                  <a:srgbClr val="FF0000"/>
                </a:solidFill>
              </a:rPr>
              <a:t>処遇地域格差</a:t>
            </a:r>
            <a:endParaRPr lang="en-US" altLang="ja-JP" b="1" dirty="0">
              <a:solidFill>
                <a:srgbClr val="FF0000"/>
              </a:solidFill>
            </a:endParaRPr>
          </a:p>
          <a:p>
            <a:pPr marL="0" indent="0">
              <a:buNone/>
            </a:pPr>
            <a:endParaRPr lang="en-US" altLang="ja-JP" sz="500" b="1" dirty="0">
              <a:solidFill>
                <a:srgbClr val="FF0000"/>
              </a:solidFill>
            </a:endParaRPr>
          </a:p>
          <a:p>
            <a:pPr>
              <a:buFont typeface="Wingdings" panose="05000000000000000000" pitchFamily="2" charset="2"/>
              <a:buChar char="Ø"/>
            </a:pPr>
            <a:r>
              <a:rPr lang="ja-JP" altLang="en-US" b="1" dirty="0"/>
              <a:t>認定看護師・特定行為の評価拡大⇒地方の資格取得困難性</a:t>
            </a:r>
            <a:endParaRPr lang="en-US" altLang="ja-JP" b="1" dirty="0"/>
          </a:p>
          <a:p>
            <a:pPr marL="0" indent="0">
              <a:buNone/>
            </a:pPr>
            <a:endParaRPr lang="en-US" altLang="ja-JP" sz="600" b="1" dirty="0"/>
          </a:p>
          <a:p>
            <a:pPr>
              <a:buFont typeface="Wingdings" panose="05000000000000000000" pitchFamily="2" charset="2"/>
              <a:buChar char="Ø"/>
            </a:pPr>
            <a:r>
              <a:rPr lang="ja-JP" altLang="en-US" b="1" dirty="0"/>
              <a:t>療養病床と連携する</a:t>
            </a:r>
            <a:r>
              <a:rPr lang="ja-JP" altLang="en-US" b="1" dirty="0">
                <a:solidFill>
                  <a:srgbClr val="FF0000"/>
                </a:solidFill>
              </a:rPr>
              <a:t>施設介護の必要性</a:t>
            </a:r>
            <a:r>
              <a:rPr lang="ja-JP" altLang="en-US" b="1" dirty="0"/>
              <a:t>⇔家族崩壊</a:t>
            </a:r>
            <a:endParaRPr lang="en-US" altLang="ja-JP" b="1" dirty="0"/>
          </a:p>
        </p:txBody>
      </p:sp>
      <p:sp>
        <p:nvSpPr>
          <p:cNvPr id="5" name="テキスト ボックス 4"/>
          <p:cNvSpPr txBox="1"/>
          <p:nvPr/>
        </p:nvSpPr>
        <p:spPr>
          <a:xfrm>
            <a:off x="10929510" y="184889"/>
            <a:ext cx="481799" cy="429605"/>
          </a:xfrm>
          <a:prstGeom prst="rect">
            <a:avLst/>
          </a:prstGeom>
          <a:noFill/>
        </p:spPr>
        <p:txBody>
          <a:bodyPr vert="eaVert" wrap="none" rtlCol="0">
            <a:spAutoFit/>
          </a:bodyPr>
          <a:lstStyle/>
          <a:p>
            <a:r>
              <a:rPr lang="en-US" altLang="ja-JP" b="1" dirty="0"/>
              <a:t>14</a:t>
            </a:r>
            <a:endParaRPr kumimoji="1" lang="ja-JP" altLang="en-US" b="1" dirty="0"/>
          </a:p>
        </p:txBody>
      </p:sp>
      <p:sp>
        <p:nvSpPr>
          <p:cNvPr id="7" name="正方形/長方形 6"/>
          <p:cNvSpPr/>
          <p:nvPr/>
        </p:nvSpPr>
        <p:spPr>
          <a:xfrm>
            <a:off x="10884659" y="155310"/>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943748172"/>
      </p:ext>
    </p:extLst>
  </p:cSld>
  <p:clrMapOvr>
    <a:masterClrMapping/>
  </p:clrMapOvr>
  <mc:AlternateContent xmlns:mc="http://schemas.openxmlformats.org/markup-compatibility/2006" xmlns:p14="http://schemas.microsoft.com/office/powerpoint/2010/main">
    <mc:Choice Requires="p14">
      <p:transition spd="slow" p14:dur="2000" advTm="104904"/>
    </mc:Choice>
    <mc:Fallback xmlns="">
      <p:transition spd="slow" advTm="10490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8BEA17-3C37-45FC-93A1-7220A568EAD9}"/>
              </a:ext>
            </a:extLst>
          </p:cNvPr>
          <p:cNvSpPr>
            <a:spLocks noGrp="1"/>
          </p:cNvSpPr>
          <p:nvPr>
            <p:ph type="title"/>
          </p:nvPr>
        </p:nvSpPr>
        <p:spPr>
          <a:xfrm>
            <a:off x="1988539" y="132102"/>
            <a:ext cx="7886700" cy="937573"/>
          </a:xfrm>
        </p:spPr>
        <p:txBody>
          <a:bodyPr>
            <a:normAutofit/>
          </a:bodyPr>
          <a:lstStyle/>
          <a:p>
            <a:r>
              <a:rPr lang="ja-JP" altLang="en-US" sz="3600" b="1" dirty="0"/>
              <a:t>地方の介護環境を考える</a:t>
            </a:r>
          </a:p>
        </p:txBody>
      </p:sp>
      <p:sp>
        <p:nvSpPr>
          <p:cNvPr id="3" name="コンテンツ プレースホルダー 2">
            <a:extLst>
              <a:ext uri="{FF2B5EF4-FFF2-40B4-BE49-F238E27FC236}">
                <a16:creationId xmlns:a16="http://schemas.microsoft.com/office/drawing/2014/main" id="{96351524-485F-4FA5-BF0A-D2F75040E548}"/>
              </a:ext>
            </a:extLst>
          </p:cNvPr>
          <p:cNvSpPr>
            <a:spLocks noGrp="1"/>
          </p:cNvSpPr>
          <p:nvPr>
            <p:ph idx="1"/>
          </p:nvPr>
        </p:nvSpPr>
        <p:spPr>
          <a:xfrm>
            <a:off x="848498" y="1272254"/>
            <a:ext cx="10505302" cy="5449222"/>
          </a:xfrm>
        </p:spPr>
        <p:txBody>
          <a:bodyPr>
            <a:normAutofit fontScale="92500" lnSpcReduction="10000"/>
          </a:bodyPr>
          <a:lstStyle/>
          <a:p>
            <a:pPr>
              <a:buFont typeface="Wingdings" panose="05000000000000000000" pitchFamily="2" charset="2"/>
              <a:buChar char="Ø"/>
            </a:pPr>
            <a:r>
              <a:rPr kumimoji="1" lang="ja-JP" altLang="en-US" b="1" dirty="0"/>
              <a:t>若者流出＝</a:t>
            </a:r>
            <a:r>
              <a:rPr kumimoji="1" lang="ja-JP" altLang="en-US" b="1" dirty="0">
                <a:solidFill>
                  <a:srgbClr val="FF0000"/>
                </a:solidFill>
              </a:rPr>
              <a:t>家族・集落機能</a:t>
            </a:r>
            <a:r>
              <a:rPr kumimoji="1" lang="ja-JP" altLang="en-US" b="1" dirty="0"/>
              <a:t>は高齢化＋人口減少によって</a:t>
            </a:r>
            <a:r>
              <a:rPr lang="ja-JP" altLang="en-US" b="1" dirty="0"/>
              <a:t>低下</a:t>
            </a:r>
            <a:endParaRPr lang="en-US" altLang="ja-JP" b="1" dirty="0"/>
          </a:p>
          <a:p>
            <a:pPr marL="0" indent="0">
              <a:buNone/>
            </a:pPr>
            <a:endParaRPr lang="en-US" altLang="ja-JP" sz="500" b="1" dirty="0"/>
          </a:p>
          <a:p>
            <a:pPr>
              <a:buFont typeface="Wingdings" panose="05000000000000000000" pitchFamily="2" charset="2"/>
              <a:buChar char="Ø"/>
            </a:pPr>
            <a:r>
              <a:rPr kumimoji="1" lang="ja-JP" altLang="en-US" b="1" dirty="0"/>
              <a:t>家族介護の限界：自宅中心「地域包括ケア」困難事例増加</a:t>
            </a:r>
            <a:endParaRPr kumimoji="1" lang="en-US" altLang="ja-JP" b="1" dirty="0"/>
          </a:p>
          <a:p>
            <a:pPr marL="0" indent="0">
              <a:buNone/>
            </a:pPr>
            <a:r>
              <a:rPr lang="ja-JP" altLang="en-US" b="1" dirty="0"/>
              <a:t>・</a:t>
            </a:r>
            <a:r>
              <a:rPr kumimoji="1" lang="ja-JP" altLang="en-US" b="1" dirty="0">
                <a:solidFill>
                  <a:srgbClr val="FF0000"/>
                </a:solidFill>
              </a:rPr>
              <a:t>独居</a:t>
            </a:r>
            <a:r>
              <a:rPr kumimoji="1" lang="ja-JP" altLang="en-US" b="1" dirty="0"/>
              <a:t>高齢者、</a:t>
            </a:r>
            <a:r>
              <a:rPr kumimoji="1" lang="ja-JP" altLang="en-US" b="1" dirty="0">
                <a:solidFill>
                  <a:srgbClr val="FF0000"/>
                </a:solidFill>
              </a:rPr>
              <a:t>高齢者世帯</a:t>
            </a:r>
            <a:r>
              <a:rPr kumimoji="1" lang="ja-JP" altLang="en-US" b="1" dirty="0"/>
              <a:t>、</a:t>
            </a:r>
            <a:r>
              <a:rPr kumimoji="1" lang="ja-JP" altLang="en-US" b="1" dirty="0">
                <a:solidFill>
                  <a:srgbClr val="FF0000"/>
                </a:solidFill>
              </a:rPr>
              <a:t>仕事＋育児＋介護</a:t>
            </a:r>
            <a:r>
              <a:rPr kumimoji="1" lang="ja-JP" altLang="en-US" b="1" dirty="0"/>
              <a:t>、</a:t>
            </a:r>
            <a:r>
              <a:rPr kumimoji="1" lang="ja-JP" altLang="en-US" b="1" dirty="0">
                <a:solidFill>
                  <a:srgbClr val="FF0000"/>
                </a:solidFill>
              </a:rPr>
              <a:t>男性</a:t>
            </a:r>
            <a:r>
              <a:rPr lang="ja-JP" altLang="en-US" b="1" dirty="0"/>
              <a:t>が</a:t>
            </a:r>
            <a:r>
              <a:rPr kumimoji="1" lang="ja-JP" altLang="en-US" b="1" dirty="0"/>
              <a:t>介護、</a:t>
            </a:r>
            <a:endParaRPr kumimoji="1" lang="en-US" altLang="ja-JP" b="1" dirty="0"/>
          </a:p>
          <a:p>
            <a:pPr marL="0" indent="0">
              <a:buNone/>
            </a:pPr>
            <a:r>
              <a:rPr kumimoji="1" lang="ja-JP" altLang="en-US" b="1" dirty="0"/>
              <a:t>　　コミニュティの希薄化</a:t>
            </a:r>
            <a:r>
              <a:rPr lang="ja-JP" altLang="en-US" b="1" dirty="0"/>
              <a:t>＋</a:t>
            </a:r>
            <a:r>
              <a:rPr kumimoji="1" lang="ja-JP" altLang="en-US" b="1" dirty="0"/>
              <a:t>ボランティア</a:t>
            </a:r>
            <a:r>
              <a:rPr lang="ja-JP" altLang="en-US" b="1" dirty="0"/>
              <a:t>活動の衰退</a:t>
            </a:r>
            <a:endParaRPr kumimoji="1" lang="en-US" altLang="ja-JP" b="1" dirty="0"/>
          </a:p>
          <a:p>
            <a:pPr marL="0" indent="0">
              <a:buNone/>
            </a:pPr>
            <a:r>
              <a:rPr lang="ja-JP" altLang="en-US" b="1" dirty="0"/>
              <a:t>・</a:t>
            </a:r>
            <a:r>
              <a:rPr kumimoji="1" lang="ja-JP" altLang="en-US" b="1" dirty="0"/>
              <a:t>「地域包括ケア」＋「施設介護」の必要性と介護保険料</a:t>
            </a:r>
            <a:endParaRPr kumimoji="1" lang="en-US" altLang="ja-JP" b="1" dirty="0"/>
          </a:p>
          <a:p>
            <a:pPr marL="0" indent="0">
              <a:buNone/>
            </a:pPr>
            <a:endParaRPr lang="en-US" altLang="ja-JP" sz="500" b="1" dirty="0"/>
          </a:p>
          <a:p>
            <a:pPr>
              <a:buFont typeface="Wingdings" panose="05000000000000000000" pitchFamily="2" charset="2"/>
              <a:buChar char="Ø"/>
            </a:pPr>
            <a:r>
              <a:rPr lang="ja-JP" altLang="en-US" b="1" dirty="0"/>
              <a:t>農林漁業は居住地と一体＝人口減少による過疎化</a:t>
            </a:r>
            <a:endParaRPr lang="en-US" altLang="ja-JP" b="1" dirty="0"/>
          </a:p>
          <a:p>
            <a:pPr marL="0" indent="0">
              <a:buNone/>
            </a:pPr>
            <a:r>
              <a:rPr lang="ja-JP" altLang="en-US" b="1" dirty="0"/>
              <a:t>・</a:t>
            </a:r>
            <a:r>
              <a:rPr kumimoji="1" lang="ja-JP" altLang="en-US" b="1" dirty="0"/>
              <a:t>生活必需サービス</a:t>
            </a:r>
            <a:r>
              <a:rPr lang="ja-JP" altLang="en-US" b="1" dirty="0"/>
              <a:t>の</a:t>
            </a:r>
            <a:r>
              <a:rPr kumimoji="1" lang="ja-JP" altLang="en-US" b="1" dirty="0">
                <a:solidFill>
                  <a:srgbClr val="FF0000"/>
                </a:solidFill>
              </a:rPr>
              <a:t>遠方化</a:t>
            </a:r>
            <a:r>
              <a:rPr kumimoji="1" lang="ja-JP" altLang="en-US" b="1" dirty="0"/>
              <a:t>⇒</a:t>
            </a:r>
            <a:r>
              <a:rPr kumimoji="1" lang="ja-JP" altLang="en-US" b="1" dirty="0">
                <a:solidFill>
                  <a:srgbClr val="FF0000"/>
                </a:solidFill>
              </a:rPr>
              <a:t>外出・移動サービス支援</a:t>
            </a:r>
            <a:r>
              <a:rPr kumimoji="1" lang="ja-JP" altLang="en-US" b="1" dirty="0"/>
              <a:t>必要</a:t>
            </a:r>
            <a:endParaRPr kumimoji="1" lang="en-US" altLang="ja-JP" b="1" dirty="0"/>
          </a:p>
          <a:p>
            <a:pPr marL="0" indent="0">
              <a:buNone/>
            </a:pPr>
            <a:endParaRPr lang="en-US" altLang="ja-JP" sz="500" b="1" dirty="0"/>
          </a:p>
          <a:p>
            <a:pPr>
              <a:buFont typeface="Wingdings" panose="05000000000000000000" pitchFamily="2" charset="2"/>
              <a:buChar char="Ø"/>
            </a:pPr>
            <a:r>
              <a:rPr lang="ja-JP" altLang="en-US" b="1" dirty="0"/>
              <a:t>人材不足：「</a:t>
            </a:r>
            <a:r>
              <a:rPr lang="ja-JP" altLang="en-US" b="1" dirty="0">
                <a:solidFill>
                  <a:srgbClr val="FF0000"/>
                </a:solidFill>
              </a:rPr>
              <a:t>介護職では結婚できない</a:t>
            </a:r>
            <a:r>
              <a:rPr lang="ja-JP" altLang="en-US" b="1" dirty="0"/>
              <a:t>」⇒処遇地域格差の是正</a:t>
            </a:r>
            <a:endParaRPr lang="en-US" altLang="ja-JP" b="1" dirty="0"/>
          </a:p>
          <a:p>
            <a:pPr marL="0" indent="0">
              <a:buNone/>
            </a:pPr>
            <a:endParaRPr lang="en-US" altLang="ja-JP" sz="500" b="1" dirty="0"/>
          </a:p>
          <a:p>
            <a:pPr>
              <a:buFont typeface="Wingdings" panose="05000000000000000000" pitchFamily="2" charset="2"/>
              <a:buChar char="Ø"/>
            </a:pPr>
            <a:r>
              <a:rPr kumimoji="1" lang="ja-JP" altLang="en-US" b="1" dirty="0"/>
              <a:t>デジタル技術・ロボットや先端技術の活用による格差是正</a:t>
            </a:r>
            <a:endParaRPr kumimoji="1" lang="en-US" altLang="ja-JP" b="1" dirty="0"/>
          </a:p>
          <a:p>
            <a:pPr marL="0" indent="0">
              <a:buNone/>
            </a:pPr>
            <a:r>
              <a:rPr lang="ja-JP" altLang="en-US" b="1" dirty="0"/>
              <a:t>・</a:t>
            </a:r>
            <a:r>
              <a:rPr kumimoji="1" lang="ja-JP" altLang="en-US" b="1" dirty="0"/>
              <a:t>人材不足・</a:t>
            </a:r>
            <a:r>
              <a:rPr lang="ja-JP" altLang="en-US" b="1" dirty="0"/>
              <a:t>高齢</a:t>
            </a:r>
            <a:r>
              <a:rPr kumimoji="1" lang="ja-JP" altLang="en-US" b="1" dirty="0"/>
              <a:t>化・介護予防</a:t>
            </a:r>
            <a:r>
              <a:rPr lang="ja-JP" altLang="en-US" b="1" dirty="0"/>
              <a:t>等緊要度の高い技術の</a:t>
            </a:r>
            <a:r>
              <a:rPr kumimoji="1" lang="ja-JP" altLang="en-US" b="1" dirty="0"/>
              <a:t>優先活用</a:t>
            </a:r>
            <a:endParaRPr kumimoji="1" lang="en-US" altLang="ja-JP" b="1" dirty="0"/>
          </a:p>
          <a:p>
            <a:pPr marL="0" indent="0">
              <a:buNone/>
            </a:pPr>
            <a:endParaRPr kumimoji="1" lang="en-US" altLang="ja-JP" dirty="0"/>
          </a:p>
          <a:p>
            <a:pPr>
              <a:buFont typeface="Wingdings" panose="05000000000000000000" pitchFamily="2" charset="2"/>
              <a:buChar char="Ø"/>
            </a:pPr>
            <a:endParaRPr kumimoji="1" lang="ja-JP" altLang="en-US" dirty="0"/>
          </a:p>
        </p:txBody>
      </p:sp>
      <p:sp>
        <p:nvSpPr>
          <p:cNvPr id="5" name="テキスト ボックス 4"/>
          <p:cNvSpPr txBox="1"/>
          <p:nvPr/>
        </p:nvSpPr>
        <p:spPr>
          <a:xfrm>
            <a:off x="10929510" y="184889"/>
            <a:ext cx="481799" cy="429605"/>
          </a:xfrm>
          <a:prstGeom prst="rect">
            <a:avLst/>
          </a:prstGeom>
          <a:noFill/>
        </p:spPr>
        <p:txBody>
          <a:bodyPr vert="eaVert" wrap="none" rtlCol="0">
            <a:spAutoFit/>
          </a:bodyPr>
          <a:lstStyle/>
          <a:p>
            <a:r>
              <a:rPr lang="en-US" altLang="ja-JP" b="1" dirty="0"/>
              <a:t>15</a:t>
            </a:r>
            <a:endParaRPr kumimoji="1" lang="ja-JP" altLang="en-US" b="1" dirty="0"/>
          </a:p>
        </p:txBody>
      </p:sp>
      <p:sp>
        <p:nvSpPr>
          <p:cNvPr id="6" name="正方形/長方形 5"/>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53779001"/>
      </p:ext>
    </p:extLst>
  </p:cSld>
  <p:clrMapOvr>
    <a:masterClrMapping/>
  </p:clrMapOvr>
  <mc:AlternateContent xmlns:mc="http://schemas.openxmlformats.org/markup-compatibility/2006" xmlns:p14="http://schemas.microsoft.com/office/powerpoint/2010/main">
    <mc:Choice Requires="p14">
      <p:transition spd="slow" p14:dur="2000" advTm="70447"/>
    </mc:Choice>
    <mc:Fallback xmlns="">
      <p:transition spd="slow" advTm="7044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D9C31B-D641-4511-BD2E-8C5469AFE1B1}"/>
              </a:ext>
            </a:extLst>
          </p:cNvPr>
          <p:cNvSpPr>
            <a:spLocks noGrp="1"/>
          </p:cNvSpPr>
          <p:nvPr>
            <p:ph type="title"/>
          </p:nvPr>
        </p:nvSpPr>
        <p:spPr>
          <a:xfrm>
            <a:off x="1819847" y="120972"/>
            <a:ext cx="8494356" cy="589525"/>
          </a:xfrm>
        </p:spPr>
        <p:txBody>
          <a:bodyPr>
            <a:normAutofit fontScale="90000"/>
          </a:bodyPr>
          <a:lstStyle/>
          <a:p>
            <a:r>
              <a:rPr lang="ja-JP" altLang="en-US" sz="3600" b="1" dirty="0"/>
              <a:t>大学進学による人口移動と大学の偏在</a:t>
            </a:r>
            <a:r>
              <a:rPr lang="ja-JP" altLang="en-US" sz="3100" b="1" dirty="0"/>
              <a:t>　</a:t>
            </a:r>
            <a:r>
              <a:rPr lang="ja-JP" altLang="en-US" sz="1500" b="1" dirty="0"/>
              <a:t>文部科学省</a:t>
            </a:r>
          </a:p>
        </p:txBody>
      </p:sp>
      <p:pic>
        <p:nvPicPr>
          <p:cNvPr id="6" name="コンテンツ プレースホルダー 5">
            <a:extLst>
              <a:ext uri="{FF2B5EF4-FFF2-40B4-BE49-F238E27FC236}">
                <a16:creationId xmlns:a16="http://schemas.microsoft.com/office/drawing/2014/main" id="{23249A74-F35C-42C5-9AB9-8E8439BBE6CD}"/>
              </a:ext>
            </a:extLst>
          </p:cNvPr>
          <p:cNvPicPr>
            <a:picLocks noGrp="1" noChangeAspect="1"/>
          </p:cNvPicPr>
          <p:nvPr>
            <p:ph idx="1"/>
          </p:nvPr>
        </p:nvPicPr>
        <p:blipFill>
          <a:blip r:embed="rId3"/>
          <a:stretch>
            <a:fillRect/>
          </a:stretch>
        </p:blipFill>
        <p:spPr>
          <a:xfrm>
            <a:off x="0" y="710496"/>
            <a:ext cx="9668331" cy="5949096"/>
          </a:xfrm>
          <a:prstGeom prst="rect">
            <a:avLst/>
          </a:prstGeom>
        </p:spPr>
      </p:pic>
      <p:sp>
        <p:nvSpPr>
          <p:cNvPr id="3" name="スライド番号プレースホルダー 2">
            <a:extLst>
              <a:ext uri="{FF2B5EF4-FFF2-40B4-BE49-F238E27FC236}">
                <a16:creationId xmlns:a16="http://schemas.microsoft.com/office/drawing/2014/main" id="{0B996079-EFEF-415A-A0E7-EF7E19BC9650}"/>
              </a:ext>
            </a:extLst>
          </p:cNvPr>
          <p:cNvSpPr>
            <a:spLocks noGrp="1"/>
          </p:cNvSpPr>
          <p:nvPr>
            <p:ph type="sldNum" sz="quarter" idx="12"/>
          </p:nvPr>
        </p:nvSpPr>
        <p:spPr>
          <a:xfrm>
            <a:off x="9273428" y="6431196"/>
            <a:ext cx="2743200" cy="365125"/>
          </a:xfrm>
        </p:spPr>
        <p:txBody>
          <a:bodyPr/>
          <a:lstStyle/>
          <a:p>
            <a:fld id="{60C00A07-2AE5-4FB8-ACBF-C1D7D9391AC7}" type="slidenum">
              <a:rPr kumimoji="1" lang="ja-JP" altLang="en-US" b="1" smtClean="0">
                <a:solidFill>
                  <a:schemeClr val="tx1"/>
                </a:solidFill>
              </a:rPr>
              <a:t>17</a:t>
            </a:fld>
            <a:endParaRPr kumimoji="1" lang="ja-JP" altLang="en-US" b="1" dirty="0">
              <a:solidFill>
                <a:schemeClr val="tx1"/>
              </a:solidFill>
            </a:endParaRPr>
          </a:p>
        </p:txBody>
      </p:sp>
      <p:sp>
        <p:nvSpPr>
          <p:cNvPr id="8" name="テキスト ボックス 7">
            <a:extLst>
              <a:ext uri="{FF2B5EF4-FFF2-40B4-BE49-F238E27FC236}">
                <a16:creationId xmlns:a16="http://schemas.microsoft.com/office/drawing/2014/main" id="{00ED521C-0317-4632-A2CF-96FB30ADAF67}"/>
              </a:ext>
            </a:extLst>
          </p:cNvPr>
          <p:cNvSpPr txBox="1"/>
          <p:nvPr/>
        </p:nvSpPr>
        <p:spPr>
          <a:xfrm>
            <a:off x="9668331" y="701458"/>
            <a:ext cx="2699212" cy="5509200"/>
          </a:xfrm>
          <a:prstGeom prst="rect">
            <a:avLst/>
          </a:prstGeom>
          <a:noFill/>
        </p:spPr>
        <p:txBody>
          <a:bodyPr wrap="square" rtlCol="0">
            <a:spAutoFit/>
          </a:bodyPr>
          <a:lstStyle/>
          <a:p>
            <a:r>
              <a:rPr lang="ja-JP" altLang="en-US" sz="1600" b="1" dirty="0"/>
              <a:t>大学数の多い都道府県（</a:t>
            </a:r>
            <a:r>
              <a:rPr lang="en-US" altLang="ja-JP" sz="1600" b="1" dirty="0"/>
              <a:t>2020</a:t>
            </a:r>
            <a:r>
              <a:rPr lang="ja-JP" altLang="en-US" sz="1600" b="1" dirty="0"/>
              <a:t>年）</a:t>
            </a:r>
          </a:p>
          <a:p>
            <a:r>
              <a:rPr lang="ja-JP" altLang="en-US" sz="1600" b="1" dirty="0"/>
              <a:t>第</a:t>
            </a:r>
            <a:r>
              <a:rPr lang="en-US" altLang="ja-JP" sz="1600" b="1" dirty="0"/>
              <a:t>1</a:t>
            </a:r>
            <a:r>
              <a:rPr lang="ja-JP" altLang="en-US" sz="1600" b="1" dirty="0"/>
              <a:t>位　</a:t>
            </a:r>
            <a:r>
              <a:rPr lang="ja-JP" altLang="en-US" sz="1600" b="1" dirty="0">
                <a:solidFill>
                  <a:srgbClr val="FF0000"/>
                </a:solidFill>
              </a:rPr>
              <a:t>東京都</a:t>
            </a:r>
            <a:r>
              <a:rPr lang="en-US" altLang="ja-JP" sz="1600" b="1" dirty="0"/>
              <a:t>……143</a:t>
            </a:r>
          </a:p>
          <a:p>
            <a:r>
              <a:rPr lang="ja-JP" altLang="en-US" sz="1600" b="1" dirty="0"/>
              <a:t>（国</a:t>
            </a:r>
            <a:r>
              <a:rPr lang="en-US" altLang="ja-JP" sz="1600" b="1" dirty="0"/>
              <a:t>12</a:t>
            </a:r>
            <a:r>
              <a:rPr lang="ja-JP" altLang="en-US" sz="1600" b="1" dirty="0"/>
              <a:t>公</a:t>
            </a:r>
            <a:r>
              <a:rPr lang="en-US" altLang="ja-JP" sz="1600" b="1" dirty="0"/>
              <a:t>2</a:t>
            </a:r>
            <a:r>
              <a:rPr lang="ja-JP" altLang="en-US" sz="1600" b="1" dirty="0"/>
              <a:t>私</a:t>
            </a:r>
            <a:r>
              <a:rPr lang="en-US" altLang="ja-JP" sz="1600" b="1" dirty="0"/>
              <a:t>129</a:t>
            </a:r>
            <a:r>
              <a:rPr lang="ja-JP" altLang="en-US" sz="1600" b="1" dirty="0"/>
              <a:t>）</a:t>
            </a:r>
          </a:p>
          <a:p>
            <a:r>
              <a:rPr lang="ja-JP" altLang="en-US" sz="1600" b="1" dirty="0"/>
              <a:t>第</a:t>
            </a:r>
            <a:r>
              <a:rPr lang="en-US" altLang="ja-JP" sz="1600" b="1" dirty="0"/>
              <a:t>2</a:t>
            </a:r>
            <a:r>
              <a:rPr lang="ja-JP" altLang="en-US" sz="1600" b="1" dirty="0"/>
              <a:t>位　</a:t>
            </a:r>
            <a:r>
              <a:rPr lang="ja-JP" altLang="en-US" sz="1600" b="1" dirty="0">
                <a:solidFill>
                  <a:srgbClr val="FF0000"/>
                </a:solidFill>
              </a:rPr>
              <a:t>大阪府</a:t>
            </a:r>
            <a:r>
              <a:rPr lang="en-US" altLang="ja-JP" sz="1600" b="1" dirty="0"/>
              <a:t>……55</a:t>
            </a:r>
          </a:p>
          <a:p>
            <a:r>
              <a:rPr lang="ja-JP" altLang="en-US" sz="1600" b="1" dirty="0"/>
              <a:t>（国</a:t>
            </a:r>
            <a:r>
              <a:rPr lang="en-US" altLang="ja-JP" sz="1600" b="1" dirty="0"/>
              <a:t>2</a:t>
            </a:r>
            <a:r>
              <a:rPr lang="ja-JP" altLang="en-US" sz="1600" b="1" dirty="0"/>
              <a:t>公</a:t>
            </a:r>
            <a:r>
              <a:rPr lang="en-US" altLang="ja-JP" sz="1600" b="1" dirty="0"/>
              <a:t>2</a:t>
            </a:r>
            <a:r>
              <a:rPr lang="ja-JP" altLang="en-US" sz="1600" b="1" dirty="0"/>
              <a:t>私</a:t>
            </a:r>
            <a:r>
              <a:rPr lang="en-US" altLang="ja-JP" sz="1600" b="1" dirty="0"/>
              <a:t>51</a:t>
            </a:r>
            <a:r>
              <a:rPr lang="ja-JP" altLang="en-US" sz="1600" b="1" dirty="0"/>
              <a:t>）</a:t>
            </a:r>
          </a:p>
          <a:p>
            <a:r>
              <a:rPr lang="ja-JP" altLang="en-US" sz="1600" b="1" dirty="0"/>
              <a:t>第</a:t>
            </a:r>
            <a:r>
              <a:rPr lang="en-US" altLang="ja-JP" sz="1600" b="1" dirty="0"/>
              <a:t>3</a:t>
            </a:r>
            <a:r>
              <a:rPr lang="ja-JP" altLang="en-US" sz="1600" b="1" dirty="0"/>
              <a:t>位　</a:t>
            </a:r>
            <a:r>
              <a:rPr lang="ja-JP" altLang="en-US" sz="1600" b="1" dirty="0">
                <a:solidFill>
                  <a:srgbClr val="FF0000"/>
                </a:solidFill>
              </a:rPr>
              <a:t>愛知県</a:t>
            </a:r>
            <a:r>
              <a:rPr lang="en-US" altLang="ja-JP" sz="1600" b="1" dirty="0"/>
              <a:t>……51</a:t>
            </a:r>
          </a:p>
          <a:p>
            <a:r>
              <a:rPr lang="ja-JP" altLang="en-US" sz="1600" b="1" dirty="0"/>
              <a:t>（国</a:t>
            </a:r>
            <a:r>
              <a:rPr lang="en-US" altLang="ja-JP" sz="1600" b="1" dirty="0"/>
              <a:t>4</a:t>
            </a:r>
            <a:r>
              <a:rPr lang="ja-JP" altLang="en-US" sz="1600" b="1" dirty="0"/>
              <a:t>公</a:t>
            </a:r>
            <a:r>
              <a:rPr lang="en-US" altLang="ja-JP" sz="1600" b="1" dirty="0"/>
              <a:t>3</a:t>
            </a:r>
            <a:r>
              <a:rPr lang="ja-JP" altLang="en-US" sz="1600" b="1" dirty="0"/>
              <a:t>私</a:t>
            </a:r>
            <a:r>
              <a:rPr lang="en-US" altLang="ja-JP" sz="1600" b="1" dirty="0"/>
              <a:t>44</a:t>
            </a:r>
            <a:r>
              <a:rPr lang="ja-JP" altLang="en-US" sz="1600" b="1" dirty="0"/>
              <a:t>）</a:t>
            </a:r>
          </a:p>
          <a:p>
            <a:r>
              <a:rPr lang="ja-JP" altLang="en-US" sz="1600" b="1" dirty="0"/>
              <a:t>第</a:t>
            </a:r>
            <a:r>
              <a:rPr lang="en-US" altLang="ja-JP" sz="1600" b="1" dirty="0"/>
              <a:t>4</a:t>
            </a:r>
            <a:r>
              <a:rPr lang="ja-JP" altLang="en-US" sz="1600" b="1" dirty="0"/>
              <a:t>位　北海道</a:t>
            </a:r>
            <a:r>
              <a:rPr lang="en-US" altLang="ja-JP" sz="1600" b="1" dirty="0"/>
              <a:t>……37</a:t>
            </a:r>
          </a:p>
          <a:p>
            <a:r>
              <a:rPr lang="ja-JP" altLang="en-US" sz="1600" b="1" dirty="0"/>
              <a:t>（国</a:t>
            </a:r>
            <a:r>
              <a:rPr lang="en-US" altLang="ja-JP" sz="1600" b="1" dirty="0"/>
              <a:t>7</a:t>
            </a:r>
            <a:r>
              <a:rPr lang="ja-JP" altLang="en-US" sz="1600" b="1" dirty="0"/>
              <a:t>公</a:t>
            </a:r>
            <a:r>
              <a:rPr lang="en-US" altLang="ja-JP" sz="1600" b="1" dirty="0"/>
              <a:t>6</a:t>
            </a:r>
            <a:r>
              <a:rPr lang="ja-JP" altLang="en-US" sz="1600" b="1" dirty="0"/>
              <a:t>私</a:t>
            </a:r>
            <a:r>
              <a:rPr lang="en-US" altLang="ja-JP" sz="1600" b="1" dirty="0"/>
              <a:t>24</a:t>
            </a:r>
            <a:r>
              <a:rPr lang="ja-JP" altLang="en-US" sz="1600" b="1" dirty="0"/>
              <a:t>）</a:t>
            </a:r>
          </a:p>
          <a:p>
            <a:r>
              <a:rPr lang="ja-JP" altLang="en-US" sz="1600" b="1" dirty="0"/>
              <a:t>第</a:t>
            </a:r>
            <a:r>
              <a:rPr lang="en-US" altLang="ja-JP" sz="1600" b="1" dirty="0"/>
              <a:t>5</a:t>
            </a:r>
            <a:r>
              <a:rPr lang="ja-JP" altLang="en-US" sz="1600" b="1" dirty="0"/>
              <a:t>位　兵庫県</a:t>
            </a:r>
            <a:r>
              <a:rPr lang="en-US" altLang="ja-JP" sz="1600" b="1" dirty="0"/>
              <a:t>……36</a:t>
            </a:r>
          </a:p>
          <a:p>
            <a:r>
              <a:rPr lang="ja-JP" altLang="en-US" sz="1600" b="1" dirty="0"/>
              <a:t>（国</a:t>
            </a:r>
            <a:r>
              <a:rPr lang="en-US" altLang="ja-JP" sz="1600" b="1" dirty="0"/>
              <a:t>2</a:t>
            </a:r>
            <a:r>
              <a:rPr lang="ja-JP" altLang="en-US" sz="1600" b="1" dirty="0"/>
              <a:t>公</a:t>
            </a:r>
            <a:r>
              <a:rPr lang="en-US" altLang="ja-JP" sz="1600" b="1" dirty="0"/>
              <a:t>3</a:t>
            </a:r>
            <a:r>
              <a:rPr lang="ja-JP" altLang="en-US" sz="1600" b="1" dirty="0"/>
              <a:t>私</a:t>
            </a:r>
            <a:r>
              <a:rPr lang="en-US" altLang="ja-JP" sz="1600" b="1" dirty="0"/>
              <a:t>31</a:t>
            </a:r>
            <a:r>
              <a:rPr lang="ja-JP" altLang="en-US" sz="1600" b="1" dirty="0"/>
              <a:t>）</a:t>
            </a:r>
          </a:p>
          <a:p>
            <a:r>
              <a:rPr lang="ja-JP" altLang="en-US" sz="1600" b="1" dirty="0"/>
              <a:t>第</a:t>
            </a:r>
            <a:r>
              <a:rPr lang="en-US" altLang="ja-JP" sz="1600" b="1" dirty="0"/>
              <a:t>6</a:t>
            </a:r>
            <a:r>
              <a:rPr lang="ja-JP" altLang="en-US" sz="1600" b="1" dirty="0"/>
              <a:t>位　京都府</a:t>
            </a:r>
            <a:r>
              <a:rPr lang="en-US" altLang="ja-JP" sz="1600" b="1" dirty="0"/>
              <a:t>……34</a:t>
            </a:r>
          </a:p>
          <a:p>
            <a:r>
              <a:rPr lang="ja-JP" altLang="en-US" sz="1600" b="1" dirty="0"/>
              <a:t>（国</a:t>
            </a:r>
            <a:r>
              <a:rPr lang="en-US" altLang="ja-JP" sz="1600" b="1" dirty="0"/>
              <a:t>3</a:t>
            </a:r>
            <a:r>
              <a:rPr lang="ja-JP" altLang="en-US" sz="1600" b="1" dirty="0"/>
              <a:t>公</a:t>
            </a:r>
            <a:r>
              <a:rPr lang="en-US" altLang="ja-JP" sz="1600" b="1" dirty="0"/>
              <a:t>4</a:t>
            </a:r>
            <a:r>
              <a:rPr lang="ja-JP" altLang="en-US" sz="1600" b="1" dirty="0"/>
              <a:t>私</a:t>
            </a:r>
            <a:r>
              <a:rPr lang="en-US" altLang="ja-JP" sz="1600" b="1" dirty="0"/>
              <a:t>27</a:t>
            </a:r>
            <a:r>
              <a:rPr lang="ja-JP" altLang="en-US" sz="1600" b="1" dirty="0"/>
              <a:t>）</a:t>
            </a:r>
          </a:p>
          <a:p>
            <a:r>
              <a:rPr lang="ja-JP" altLang="en-US" sz="1600" b="1" dirty="0"/>
              <a:t>同</a:t>
            </a:r>
            <a:r>
              <a:rPr lang="en-US" altLang="ja-JP" sz="1600" b="1" dirty="0"/>
              <a:t>6</a:t>
            </a:r>
            <a:r>
              <a:rPr lang="ja-JP" altLang="en-US" sz="1600" b="1" dirty="0"/>
              <a:t>位　福岡県</a:t>
            </a:r>
            <a:r>
              <a:rPr lang="en-US" altLang="ja-JP" sz="1600" b="1" dirty="0"/>
              <a:t>……34</a:t>
            </a:r>
          </a:p>
          <a:p>
            <a:r>
              <a:rPr lang="ja-JP" altLang="en-US" sz="1600" b="1" dirty="0"/>
              <a:t>（国</a:t>
            </a:r>
            <a:r>
              <a:rPr lang="en-US" altLang="ja-JP" sz="1600" b="1" dirty="0"/>
              <a:t>3</a:t>
            </a:r>
            <a:r>
              <a:rPr lang="ja-JP" altLang="en-US" sz="1600" b="1" dirty="0"/>
              <a:t>公</a:t>
            </a:r>
            <a:r>
              <a:rPr lang="en-US" altLang="ja-JP" sz="1600" b="1" dirty="0"/>
              <a:t>4</a:t>
            </a:r>
            <a:r>
              <a:rPr lang="ja-JP" altLang="en-US" sz="1600" b="1" dirty="0"/>
              <a:t>私</a:t>
            </a:r>
            <a:r>
              <a:rPr lang="en-US" altLang="ja-JP" sz="1600" b="1" dirty="0"/>
              <a:t>27</a:t>
            </a:r>
            <a:r>
              <a:rPr lang="ja-JP" altLang="en-US" sz="1600" b="1" dirty="0"/>
              <a:t>）</a:t>
            </a:r>
          </a:p>
          <a:p>
            <a:r>
              <a:rPr lang="ja-JP" altLang="en-US" sz="1600" b="1" dirty="0"/>
              <a:t>第</a:t>
            </a:r>
            <a:r>
              <a:rPr lang="en-US" altLang="ja-JP" sz="1600" b="1" dirty="0"/>
              <a:t>8</a:t>
            </a:r>
            <a:r>
              <a:rPr lang="ja-JP" altLang="en-US" sz="1600" b="1" dirty="0"/>
              <a:t>位　</a:t>
            </a:r>
            <a:r>
              <a:rPr lang="ja-JP" altLang="en-US" sz="1600" b="1" dirty="0">
                <a:solidFill>
                  <a:srgbClr val="FF0000"/>
                </a:solidFill>
              </a:rPr>
              <a:t>神奈川県</a:t>
            </a:r>
            <a:r>
              <a:rPr lang="en-US" altLang="ja-JP" sz="1600" b="1" dirty="0"/>
              <a:t>…31</a:t>
            </a:r>
          </a:p>
          <a:p>
            <a:r>
              <a:rPr lang="ja-JP" altLang="en-US" sz="1600" b="1" dirty="0"/>
              <a:t>（国</a:t>
            </a:r>
            <a:r>
              <a:rPr lang="en-US" altLang="ja-JP" sz="1600" b="1" dirty="0"/>
              <a:t>2</a:t>
            </a:r>
            <a:r>
              <a:rPr lang="ja-JP" altLang="en-US" sz="1600" b="1" dirty="0"/>
              <a:t>公</a:t>
            </a:r>
            <a:r>
              <a:rPr lang="en-US" altLang="ja-JP" sz="1600" b="1" dirty="0"/>
              <a:t>2</a:t>
            </a:r>
            <a:r>
              <a:rPr lang="ja-JP" altLang="en-US" sz="1600" b="1" dirty="0"/>
              <a:t>私</a:t>
            </a:r>
            <a:r>
              <a:rPr lang="en-US" altLang="ja-JP" sz="1600" b="1" dirty="0"/>
              <a:t>27</a:t>
            </a:r>
            <a:r>
              <a:rPr lang="ja-JP" altLang="en-US" sz="1600" b="1" dirty="0"/>
              <a:t>）</a:t>
            </a:r>
          </a:p>
          <a:p>
            <a:r>
              <a:rPr lang="ja-JP" altLang="en-US" sz="1600" b="1" dirty="0"/>
              <a:t>第</a:t>
            </a:r>
            <a:r>
              <a:rPr lang="en-US" altLang="ja-JP" sz="1600" b="1" dirty="0"/>
              <a:t>9</a:t>
            </a:r>
            <a:r>
              <a:rPr lang="ja-JP" altLang="en-US" sz="1600" b="1" dirty="0"/>
              <a:t>位　</a:t>
            </a:r>
            <a:r>
              <a:rPr lang="ja-JP" altLang="en-US" sz="1600" b="1" dirty="0">
                <a:solidFill>
                  <a:srgbClr val="FF0000"/>
                </a:solidFill>
              </a:rPr>
              <a:t>埼玉県</a:t>
            </a:r>
            <a:r>
              <a:rPr lang="en-US" altLang="ja-JP" sz="1600" b="1" dirty="0"/>
              <a:t>……28</a:t>
            </a:r>
          </a:p>
          <a:p>
            <a:r>
              <a:rPr lang="ja-JP" altLang="en-US" sz="1600" b="1" dirty="0"/>
              <a:t>（国</a:t>
            </a:r>
            <a:r>
              <a:rPr lang="en-US" altLang="ja-JP" sz="1600" b="1" dirty="0"/>
              <a:t>1</a:t>
            </a:r>
            <a:r>
              <a:rPr lang="ja-JP" altLang="en-US" sz="1600" b="1" dirty="0"/>
              <a:t>公</a:t>
            </a:r>
            <a:r>
              <a:rPr lang="en-US" altLang="ja-JP" sz="1600" b="1" dirty="0"/>
              <a:t>1</a:t>
            </a:r>
            <a:r>
              <a:rPr lang="ja-JP" altLang="en-US" sz="1600" b="1" dirty="0"/>
              <a:t>私</a:t>
            </a:r>
            <a:r>
              <a:rPr lang="en-US" altLang="ja-JP" sz="1600" b="1" dirty="0"/>
              <a:t>26</a:t>
            </a:r>
            <a:r>
              <a:rPr lang="ja-JP" altLang="en-US" sz="1600" b="1" dirty="0"/>
              <a:t>）</a:t>
            </a:r>
          </a:p>
          <a:p>
            <a:r>
              <a:rPr lang="ja-JP" altLang="en-US" sz="1600" b="1" dirty="0"/>
              <a:t>第</a:t>
            </a:r>
            <a:r>
              <a:rPr lang="en-US" altLang="ja-JP" sz="1600" b="1" dirty="0"/>
              <a:t>10</a:t>
            </a:r>
            <a:r>
              <a:rPr lang="ja-JP" altLang="en-US" sz="1600" b="1" dirty="0"/>
              <a:t>位　</a:t>
            </a:r>
            <a:r>
              <a:rPr lang="ja-JP" altLang="en-US" sz="1600" b="1" dirty="0">
                <a:solidFill>
                  <a:srgbClr val="FF0000"/>
                </a:solidFill>
              </a:rPr>
              <a:t>千葉県</a:t>
            </a:r>
            <a:r>
              <a:rPr lang="en-US" altLang="ja-JP" sz="1600" b="1" dirty="0"/>
              <a:t>……27</a:t>
            </a:r>
          </a:p>
          <a:p>
            <a:r>
              <a:rPr lang="ja-JP" altLang="en-US" sz="1600" b="1" dirty="0"/>
              <a:t>（国</a:t>
            </a:r>
            <a:r>
              <a:rPr lang="en-US" altLang="ja-JP" sz="1600" b="1" dirty="0"/>
              <a:t>1</a:t>
            </a:r>
            <a:r>
              <a:rPr lang="ja-JP" altLang="en-US" sz="1600" b="1" dirty="0"/>
              <a:t>公</a:t>
            </a:r>
            <a:r>
              <a:rPr lang="en-US" altLang="ja-JP" sz="1600" b="1" dirty="0"/>
              <a:t>1</a:t>
            </a:r>
            <a:r>
              <a:rPr lang="ja-JP" altLang="en-US" sz="1600" b="1" dirty="0"/>
              <a:t>私</a:t>
            </a:r>
            <a:r>
              <a:rPr lang="en-US" altLang="ja-JP" sz="1600" b="1" dirty="0"/>
              <a:t>25</a:t>
            </a:r>
            <a:r>
              <a:rPr lang="ja-JP" altLang="en-US" sz="1600" b="1" dirty="0"/>
              <a:t>）</a:t>
            </a:r>
          </a:p>
        </p:txBody>
      </p:sp>
      <p:sp>
        <p:nvSpPr>
          <p:cNvPr id="4" name="角丸四角形吹き出し 3">
            <a:extLst>
              <a:ext uri="{FF2B5EF4-FFF2-40B4-BE49-F238E27FC236}">
                <a16:creationId xmlns:a16="http://schemas.microsoft.com/office/drawing/2014/main" id="{F2AFFB90-9884-3004-E99A-3360692DD428}"/>
              </a:ext>
            </a:extLst>
          </p:cNvPr>
          <p:cNvSpPr/>
          <p:nvPr/>
        </p:nvSpPr>
        <p:spPr>
          <a:xfrm>
            <a:off x="3571631" y="3149600"/>
            <a:ext cx="5884984" cy="930438"/>
          </a:xfrm>
          <a:prstGeom prst="wedgeRoundRectCallout">
            <a:avLst>
              <a:gd name="adj1" fmla="val -58478"/>
              <a:gd name="adj2" fmla="val 36310"/>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rPr>
              <a:t>進学で都市に転出＋経済効果</a:t>
            </a:r>
            <a:endParaRPr lang="en-US" altLang="ja-JP" sz="2800" b="1" dirty="0">
              <a:solidFill>
                <a:schemeClr val="tx1"/>
              </a:solidFill>
            </a:endParaRPr>
          </a:p>
          <a:p>
            <a:r>
              <a:rPr lang="en-US" altLang="ja-JP" sz="2800" b="1" dirty="0">
                <a:solidFill>
                  <a:srgbClr val="FF0000"/>
                </a:solidFill>
              </a:rPr>
              <a:t>U</a:t>
            </a:r>
            <a:r>
              <a:rPr lang="ja-JP" altLang="en-US" sz="2800" b="1" dirty="0">
                <a:solidFill>
                  <a:srgbClr val="FF0000"/>
                </a:solidFill>
              </a:rPr>
              <a:t>ターン奨学金返済支援</a:t>
            </a:r>
            <a:r>
              <a:rPr lang="ja-JP" altLang="en-US" sz="2800" b="1" dirty="0">
                <a:solidFill>
                  <a:schemeClr val="tx1"/>
                </a:solidFill>
              </a:rPr>
              <a:t>要検討</a:t>
            </a:r>
          </a:p>
        </p:txBody>
      </p:sp>
      <p:sp>
        <p:nvSpPr>
          <p:cNvPr id="5" name="角丸四角形 4"/>
          <p:cNvSpPr/>
          <p:nvPr/>
        </p:nvSpPr>
        <p:spPr>
          <a:xfrm>
            <a:off x="5802703" y="6933051"/>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p:cNvSpPr txBox="1"/>
          <p:nvPr/>
        </p:nvSpPr>
        <p:spPr>
          <a:xfrm>
            <a:off x="10929510" y="184889"/>
            <a:ext cx="481799" cy="429605"/>
          </a:xfrm>
          <a:prstGeom prst="rect">
            <a:avLst/>
          </a:prstGeom>
          <a:noFill/>
        </p:spPr>
        <p:txBody>
          <a:bodyPr vert="eaVert" wrap="none" rtlCol="0">
            <a:spAutoFit/>
          </a:bodyPr>
          <a:lstStyle/>
          <a:p>
            <a:r>
              <a:rPr lang="en-US" altLang="ja-JP" b="1" dirty="0"/>
              <a:t>16</a:t>
            </a:r>
            <a:endParaRPr kumimoji="1" lang="ja-JP" altLang="en-US" b="1" dirty="0"/>
          </a:p>
        </p:txBody>
      </p:sp>
      <p:sp>
        <p:nvSpPr>
          <p:cNvPr id="10" name="正方形/長方形 9"/>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514967368"/>
      </p:ext>
    </p:extLst>
  </p:cSld>
  <p:clrMapOvr>
    <a:masterClrMapping/>
  </p:clrMapOvr>
  <mc:AlternateContent xmlns:mc="http://schemas.openxmlformats.org/markup-compatibility/2006" xmlns:p14="http://schemas.microsoft.com/office/powerpoint/2010/main">
    <mc:Choice Requires="p14">
      <p:transition spd="slow" p14:dur="2000" advTm="17431"/>
    </mc:Choice>
    <mc:Fallback xmlns="">
      <p:transition spd="slow" advTm="1743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1B8B49-B3F0-42D1-B853-1A933E8F459C}"/>
              </a:ext>
            </a:extLst>
          </p:cNvPr>
          <p:cNvSpPr>
            <a:spLocks noGrp="1"/>
          </p:cNvSpPr>
          <p:nvPr>
            <p:ph type="title"/>
          </p:nvPr>
        </p:nvSpPr>
        <p:spPr>
          <a:xfrm>
            <a:off x="838200" y="71073"/>
            <a:ext cx="10515600" cy="826075"/>
          </a:xfrm>
        </p:spPr>
        <p:txBody>
          <a:bodyPr>
            <a:noAutofit/>
          </a:bodyPr>
          <a:lstStyle/>
          <a:p>
            <a:r>
              <a:rPr lang="ja-JP" altLang="en-US" sz="3200" b="1" dirty="0"/>
              <a:t>就職等による人口移動と三大都市圏への集中</a:t>
            </a:r>
            <a:r>
              <a:rPr lang="ja-JP" altLang="en-US" sz="2800" b="1" dirty="0"/>
              <a:t>　　　　　　</a:t>
            </a:r>
          </a:p>
        </p:txBody>
      </p:sp>
      <p:pic>
        <p:nvPicPr>
          <p:cNvPr id="4" name="コンテンツ プレースホルダー 3">
            <a:extLst>
              <a:ext uri="{FF2B5EF4-FFF2-40B4-BE49-F238E27FC236}">
                <a16:creationId xmlns:a16="http://schemas.microsoft.com/office/drawing/2014/main" id="{BA709A36-F001-4E35-B3C6-AE6A89D12E93}"/>
              </a:ext>
            </a:extLst>
          </p:cNvPr>
          <p:cNvPicPr>
            <a:picLocks noGrp="1" noChangeAspect="1"/>
          </p:cNvPicPr>
          <p:nvPr>
            <p:ph idx="1"/>
          </p:nvPr>
        </p:nvPicPr>
        <p:blipFill>
          <a:blip r:embed="rId3"/>
          <a:stretch>
            <a:fillRect/>
          </a:stretch>
        </p:blipFill>
        <p:spPr>
          <a:xfrm>
            <a:off x="838200" y="660701"/>
            <a:ext cx="10515600" cy="6193779"/>
          </a:xfrm>
          <a:prstGeom prst="rect">
            <a:avLst/>
          </a:prstGeom>
        </p:spPr>
      </p:pic>
      <p:sp>
        <p:nvSpPr>
          <p:cNvPr id="3" name="テキスト ボックス 2">
            <a:extLst>
              <a:ext uri="{FF2B5EF4-FFF2-40B4-BE49-F238E27FC236}">
                <a16:creationId xmlns:a16="http://schemas.microsoft.com/office/drawing/2014/main" id="{55487E00-A21B-4E4C-A029-0D4A22C31A51}"/>
              </a:ext>
            </a:extLst>
          </p:cNvPr>
          <p:cNvSpPr txBox="1"/>
          <p:nvPr/>
        </p:nvSpPr>
        <p:spPr>
          <a:xfrm>
            <a:off x="8919958" y="404162"/>
            <a:ext cx="1569660" cy="300082"/>
          </a:xfrm>
          <a:prstGeom prst="rect">
            <a:avLst/>
          </a:prstGeom>
          <a:noFill/>
        </p:spPr>
        <p:txBody>
          <a:bodyPr wrap="none" rtlCol="0">
            <a:spAutoFit/>
          </a:bodyPr>
          <a:lstStyle/>
          <a:p>
            <a:r>
              <a:rPr lang="ja-JP" altLang="en-US" sz="1350" b="1" dirty="0"/>
              <a:t>総務省データより</a:t>
            </a:r>
          </a:p>
        </p:txBody>
      </p:sp>
      <p:sp>
        <p:nvSpPr>
          <p:cNvPr id="6" name="角丸四角形吹き出し 5">
            <a:extLst>
              <a:ext uri="{FF2B5EF4-FFF2-40B4-BE49-F238E27FC236}">
                <a16:creationId xmlns:a16="http://schemas.microsoft.com/office/drawing/2014/main" id="{0DB5228E-C15C-AB71-2A7D-53F06FC59683}"/>
              </a:ext>
            </a:extLst>
          </p:cNvPr>
          <p:cNvSpPr/>
          <p:nvPr/>
        </p:nvSpPr>
        <p:spPr>
          <a:xfrm>
            <a:off x="5165969" y="3180862"/>
            <a:ext cx="6088185" cy="958998"/>
          </a:xfrm>
          <a:prstGeom prst="wedgeRoundRectCallout">
            <a:avLst>
              <a:gd name="adj1" fmla="val -60415"/>
              <a:gd name="adj2" fmla="val 33244"/>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rPr>
              <a:t>大学との関係か？都市部に就職</a:t>
            </a:r>
            <a:endParaRPr lang="en-US" altLang="ja-JP" sz="3200" b="1" dirty="0">
              <a:solidFill>
                <a:schemeClr val="tx1"/>
              </a:solidFill>
            </a:endParaRPr>
          </a:p>
          <a:p>
            <a:r>
              <a:rPr lang="ja-JP" altLang="en-US" sz="3200" b="1" dirty="0">
                <a:solidFill>
                  <a:schemeClr val="tx1"/>
                </a:solidFill>
              </a:rPr>
              <a:t>地方の人材不足と日本人口急減</a:t>
            </a:r>
          </a:p>
        </p:txBody>
      </p:sp>
      <p:sp>
        <p:nvSpPr>
          <p:cNvPr id="7" name="テキスト ボックス 6"/>
          <p:cNvSpPr txBox="1"/>
          <p:nvPr/>
        </p:nvSpPr>
        <p:spPr>
          <a:xfrm>
            <a:off x="10929510" y="184889"/>
            <a:ext cx="481799" cy="429605"/>
          </a:xfrm>
          <a:prstGeom prst="rect">
            <a:avLst/>
          </a:prstGeom>
          <a:noFill/>
        </p:spPr>
        <p:txBody>
          <a:bodyPr vert="eaVert" wrap="none" rtlCol="0">
            <a:spAutoFit/>
          </a:bodyPr>
          <a:lstStyle/>
          <a:p>
            <a:r>
              <a:rPr lang="en-US" altLang="ja-JP" b="1" dirty="0"/>
              <a:t>17</a:t>
            </a:r>
            <a:endParaRPr kumimoji="1" lang="ja-JP" altLang="en-US" b="1" dirty="0"/>
          </a:p>
        </p:txBody>
      </p:sp>
      <p:sp>
        <p:nvSpPr>
          <p:cNvPr id="8" name="正方形/長方形 7"/>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66093427"/>
      </p:ext>
    </p:extLst>
  </p:cSld>
  <p:clrMapOvr>
    <a:masterClrMapping/>
  </p:clrMapOvr>
  <mc:AlternateContent xmlns:mc="http://schemas.openxmlformats.org/markup-compatibility/2006" xmlns:p14="http://schemas.microsoft.com/office/powerpoint/2010/main">
    <mc:Choice Requires="p14">
      <p:transition spd="slow" p14:dur="2000" advTm="9575"/>
    </mc:Choice>
    <mc:Fallback xmlns="">
      <p:transition spd="slow" advTm="957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839036-833B-4D92-882B-6411437CA66D}"/>
              </a:ext>
            </a:extLst>
          </p:cNvPr>
          <p:cNvSpPr>
            <a:spLocks noGrp="1"/>
          </p:cNvSpPr>
          <p:nvPr>
            <p:ph type="title"/>
          </p:nvPr>
        </p:nvSpPr>
        <p:spPr>
          <a:xfrm>
            <a:off x="1524002" y="90267"/>
            <a:ext cx="9143999" cy="679142"/>
          </a:xfrm>
        </p:spPr>
        <p:txBody>
          <a:bodyPr>
            <a:normAutofit/>
          </a:bodyPr>
          <a:lstStyle/>
          <a:p>
            <a:r>
              <a:rPr lang="ja-JP" altLang="en-US" sz="3600" b="1" dirty="0"/>
              <a:t>東京圏への若年層の転入超過数</a:t>
            </a:r>
            <a:r>
              <a:rPr lang="ja-JP" altLang="en-US" sz="3000" b="1" dirty="0"/>
              <a:t>　</a:t>
            </a:r>
            <a:r>
              <a:rPr lang="ja-JP" altLang="en-US" sz="1500" b="1" dirty="0"/>
              <a:t>国土交通白書</a:t>
            </a:r>
            <a:r>
              <a:rPr lang="en-US" altLang="ja-JP" sz="1500" b="1" dirty="0"/>
              <a:t>2020</a:t>
            </a:r>
            <a:r>
              <a:rPr lang="ja-JP" altLang="en-US" sz="1500" b="1" dirty="0"/>
              <a:t>より</a:t>
            </a:r>
          </a:p>
        </p:txBody>
      </p:sp>
      <p:pic>
        <p:nvPicPr>
          <p:cNvPr id="4" name="図 3">
            <a:extLst>
              <a:ext uri="{FF2B5EF4-FFF2-40B4-BE49-F238E27FC236}">
                <a16:creationId xmlns:a16="http://schemas.microsoft.com/office/drawing/2014/main" id="{216640E5-1107-43A5-9CD8-85B10179E2CC}"/>
              </a:ext>
            </a:extLst>
          </p:cNvPr>
          <p:cNvPicPr>
            <a:picLocks noChangeAspect="1"/>
          </p:cNvPicPr>
          <p:nvPr/>
        </p:nvPicPr>
        <p:blipFill>
          <a:blip r:embed="rId3"/>
          <a:stretch>
            <a:fillRect/>
          </a:stretch>
        </p:blipFill>
        <p:spPr>
          <a:xfrm>
            <a:off x="179754" y="769409"/>
            <a:ext cx="11863754" cy="5586942"/>
          </a:xfrm>
          <a:prstGeom prst="rect">
            <a:avLst/>
          </a:prstGeom>
        </p:spPr>
      </p:pic>
      <p:sp>
        <p:nvSpPr>
          <p:cNvPr id="5" name="テキスト ボックス 4">
            <a:extLst>
              <a:ext uri="{FF2B5EF4-FFF2-40B4-BE49-F238E27FC236}">
                <a16:creationId xmlns:a16="http://schemas.microsoft.com/office/drawing/2014/main" id="{21620750-56EB-4B8E-B21D-79B317604BA6}"/>
              </a:ext>
            </a:extLst>
          </p:cNvPr>
          <p:cNvSpPr txBox="1"/>
          <p:nvPr/>
        </p:nvSpPr>
        <p:spPr>
          <a:xfrm>
            <a:off x="3488389" y="6426349"/>
            <a:ext cx="6425157" cy="400110"/>
          </a:xfrm>
          <a:prstGeom prst="rect">
            <a:avLst/>
          </a:prstGeom>
          <a:noFill/>
        </p:spPr>
        <p:txBody>
          <a:bodyPr wrap="none" rtlCol="0">
            <a:spAutoFit/>
          </a:bodyPr>
          <a:lstStyle/>
          <a:p>
            <a:r>
              <a:rPr lang="ja-JP" altLang="en-US" sz="2000" b="1" dirty="0">
                <a:solidFill>
                  <a:srgbClr val="FF0000"/>
                </a:solidFill>
              </a:rPr>
              <a:t>＊</a:t>
            </a:r>
            <a:r>
              <a:rPr lang="en-US" altLang="ja-JP" sz="2000" b="1" dirty="0"/>
              <a:t>2018</a:t>
            </a:r>
            <a:r>
              <a:rPr lang="ja-JP" altLang="en-US" sz="2000" b="1" dirty="0"/>
              <a:t>年　</a:t>
            </a:r>
            <a:r>
              <a:rPr lang="en-US" altLang="ja-JP" sz="2000" b="1" dirty="0">
                <a:solidFill>
                  <a:srgbClr val="FF0000"/>
                </a:solidFill>
              </a:rPr>
              <a:t>15</a:t>
            </a:r>
            <a:r>
              <a:rPr lang="ja-JP" altLang="en-US" sz="2000" b="1" dirty="0">
                <a:solidFill>
                  <a:srgbClr val="FF0000"/>
                </a:solidFill>
              </a:rPr>
              <a:t>～</a:t>
            </a:r>
            <a:r>
              <a:rPr lang="en-US" altLang="ja-JP" sz="2000" b="1" dirty="0">
                <a:solidFill>
                  <a:srgbClr val="FF0000"/>
                </a:solidFill>
              </a:rPr>
              <a:t>29</a:t>
            </a:r>
            <a:r>
              <a:rPr lang="ja-JP" altLang="en-US" sz="2000" b="1" dirty="0">
                <a:solidFill>
                  <a:srgbClr val="FF0000"/>
                </a:solidFill>
              </a:rPr>
              <a:t>才</a:t>
            </a:r>
            <a:r>
              <a:rPr lang="ja-JP" altLang="en-US" sz="2000" b="1" dirty="0"/>
              <a:t>の東京圏転入超過数：</a:t>
            </a:r>
            <a:r>
              <a:rPr lang="en-US" altLang="ja-JP" sz="2000" b="1" dirty="0">
                <a:solidFill>
                  <a:srgbClr val="FF0000"/>
                </a:solidFill>
              </a:rPr>
              <a:t>125,420</a:t>
            </a:r>
            <a:r>
              <a:rPr lang="ja-JP" altLang="en-US" sz="2000" b="1" dirty="0">
                <a:solidFill>
                  <a:srgbClr val="FF0000"/>
                </a:solidFill>
              </a:rPr>
              <a:t>人</a:t>
            </a:r>
          </a:p>
        </p:txBody>
      </p:sp>
      <p:sp>
        <p:nvSpPr>
          <p:cNvPr id="6" name="角丸四角形吹き出し 5">
            <a:extLst>
              <a:ext uri="{FF2B5EF4-FFF2-40B4-BE49-F238E27FC236}">
                <a16:creationId xmlns:a16="http://schemas.microsoft.com/office/drawing/2014/main" id="{3C0687AC-48C2-6FC2-7580-E8B8D47B677C}"/>
              </a:ext>
            </a:extLst>
          </p:cNvPr>
          <p:cNvSpPr/>
          <p:nvPr/>
        </p:nvSpPr>
        <p:spPr>
          <a:xfrm>
            <a:off x="1219201" y="891330"/>
            <a:ext cx="9792676" cy="557221"/>
          </a:xfrm>
          <a:prstGeom prst="wedgeRoundRectCallout">
            <a:avLst>
              <a:gd name="adj1" fmla="val 38599"/>
              <a:gd name="adj2" fmla="val 127822"/>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chemeClr val="tx1"/>
                </a:solidFill>
              </a:rPr>
              <a:t>既婚率・出生率の低い首都圏への若者集中で</a:t>
            </a:r>
            <a:r>
              <a:rPr lang="ja-JP" altLang="en-US" sz="2200" b="1" dirty="0">
                <a:solidFill>
                  <a:srgbClr val="FF0000"/>
                </a:solidFill>
              </a:rPr>
              <a:t>人口急減</a:t>
            </a:r>
            <a:r>
              <a:rPr lang="ja-JP" altLang="en-US" sz="2200" b="1" dirty="0">
                <a:solidFill>
                  <a:schemeClr val="tx1"/>
                </a:solidFill>
              </a:rPr>
              <a:t>　処遇の地域格差か？</a:t>
            </a:r>
            <a:endParaRPr lang="ja-JP" altLang="en-US" sz="2200" b="1" dirty="0">
              <a:solidFill>
                <a:srgbClr val="FF0000"/>
              </a:solidFill>
            </a:endParaRPr>
          </a:p>
        </p:txBody>
      </p:sp>
      <p:sp>
        <p:nvSpPr>
          <p:cNvPr id="7" name="テキスト ボックス 6"/>
          <p:cNvSpPr txBox="1"/>
          <p:nvPr/>
        </p:nvSpPr>
        <p:spPr>
          <a:xfrm>
            <a:off x="10929510" y="184889"/>
            <a:ext cx="481799" cy="429605"/>
          </a:xfrm>
          <a:prstGeom prst="rect">
            <a:avLst/>
          </a:prstGeom>
          <a:noFill/>
        </p:spPr>
        <p:txBody>
          <a:bodyPr vert="eaVert" wrap="none" rtlCol="0">
            <a:spAutoFit/>
          </a:bodyPr>
          <a:lstStyle/>
          <a:p>
            <a:r>
              <a:rPr lang="en-US" altLang="ja-JP" b="1" dirty="0"/>
              <a:t>18</a:t>
            </a:r>
            <a:endParaRPr kumimoji="1" lang="ja-JP" altLang="en-US" b="1" dirty="0"/>
          </a:p>
        </p:txBody>
      </p:sp>
      <p:sp>
        <p:nvSpPr>
          <p:cNvPr id="8" name="正方形/長方形 7"/>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074583697"/>
      </p:ext>
    </p:extLst>
  </p:cSld>
  <p:clrMapOvr>
    <a:masterClrMapping/>
  </p:clrMapOvr>
  <mc:AlternateContent xmlns:mc="http://schemas.openxmlformats.org/markup-compatibility/2006" xmlns:p14="http://schemas.microsoft.com/office/powerpoint/2010/main">
    <mc:Choice Requires="p14">
      <p:transition spd="slow" p14:dur="2000" advTm="52190"/>
    </mc:Choice>
    <mc:Fallback xmlns="">
      <p:transition spd="slow" advTm="5219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30B064-2611-4639-B070-4FD2CA3FD01B}"/>
              </a:ext>
            </a:extLst>
          </p:cNvPr>
          <p:cNvSpPr>
            <a:spLocks noGrp="1"/>
          </p:cNvSpPr>
          <p:nvPr>
            <p:ph type="title"/>
          </p:nvPr>
        </p:nvSpPr>
        <p:spPr>
          <a:xfrm>
            <a:off x="838200" y="117990"/>
            <a:ext cx="10515600" cy="664685"/>
          </a:xfrm>
        </p:spPr>
        <p:txBody>
          <a:bodyPr>
            <a:normAutofit/>
          </a:bodyPr>
          <a:lstStyle/>
          <a:p>
            <a:r>
              <a:rPr lang="ja-JP" altLang="en-US" sz="3200" b="1" dirty="0"/>
              <a:t>高度経済成長を支えた地方の置き去り</a:t>
            </a:r>
            <a:endParaRPr kumimoji="1" lang="ja-JP" altLang="en-US" sz="3200" b="1" dirty="0"/>
          </a:p>
        </p:txBody>
      </p:sp>
      <p:sp>
        <p:nvSpPr>
          <p:cNvPr id="3" name="コンテンツ プレースホルダー 2">
            <a:extLst>
              <a:ext uri="{FF2B5EF4-FFF2-40B4-BE49-F238E27FC236}">
                <a16:creationId xmlns:a16="http://schemas.microsoft.com/office/drawing/2014/main" id="{AEDFA041-7F31-4FA6-B974-351E46A1FBFF}"/>
              </a:ext>
            </a:extLst>
          </p:cNvPr>
          <p:cNvSpPr>
            <a:spLocks noGrp="1"/>
          </p:cNvSpPr>
          <p:nvPr>
            <p:ph idx="1"/>
          </p:nvPr>
        </p:nvSpPr>
        <p:spPr>
          <a:xfrm>
            <a:off x="527222" y="906162"/>
            <a:ext cx="11145794" cy="5799438"/>
          </a:xfrm>
        </p:spPr>
        <p:txBody>
          <a:bodyPr>
            <a:noAutofit/>
          </a:bodyPr>
          <a:lstStyle/>
          <a:p>
            <a:pPr>
              <a:buFont typeface="Wingdings" panose="05000000000000000000" pitchFamily="2" charset="2"/>
              <a:buChar char="Ø"/>
            </a:pPr>
            <a:r>
              <a:rPr kumimoji="1" lang="ja-JP" altLang="en-US" sz="2000" b="1" dirty="0"/>
              <a:t>高度経済成長期の人口移動</a:t>
            </a:r>
            <a:endParaRPr kumimoji="1" lang="en-US" altLang="ja-JP" sz="2000" b="1" dirty="0"/>
          </a:p>
          <a:p>
            <a:pPr marL="0" indent="0">
              <a:buNone/>
            </a:pPr>
            <a:r>
              <a:rPr kumimoji="1" lang="ja-JP" altLang="en-US" sz="2000" b="1" dirty="0"/>
              <a:t>⇒</a:t>
            </a:r>
            <a:r>
              <a:rPr kumimoji="1" lang="en-US" altLang="ja-JP" sz="2000" b="1" dirty="0"/>
              <a:t>1956</a:t>
            </a:r>
            <a:r>
              <a:rPr kumimoji="1" lang="ja-JP" altLang="en-US" sz="2000" b="1" dirty="0"/>
              <a:t>～</a:t>
            </a:r>
            <a:r>
              <a:rPr kumimoji="1" lang="en-US" altLang="ja-JP" sz="2000" b="1" dirty="0"/>
              <a:t>1970</a:t>
            </a:r>
            <a:r>
              <a:rPr kumimoji="1" lang="ja-JP" altLang="en-US" sz="2000" b="1" dirty="0"/>
              <a:t>年（</a:t>
            </a:r>
            <a:r>
              <a:rPr kumimoji="1" lang="en-US" altLang="ja-JP" sz="2000" b="1" dirty="0"/>
              <a:t>1</a:t>
            </a:r>
            <a:r>
              <a:rPr kumimoji="1" lang="ja-JP" altLang="en-US" sz="2000" b="1" dirty="0"/>
              <a:t>億</a:t>
            </a:r>
            <a:r>
              <a:rPr kumimoji="1" lang="en-US" altLang="ja-JP" sz="2000" b="1" dirty="0"/>
              <a:t>467</a:t>
            </a:r>
            <a:r>
              <a:rPr kumimoji="1" lang="ja-JP" altLang="en-US" sz="2000" b="1" dirty="0"/>
              <a:t>万人）</a:t>
            </a:r>
            <a:r>
              <a:rPr lang="ja-JP" altLang="en-US" sz="2000" b="1" dirty="0"/>
              <a:t>三大都市圏（</a:t>
            </a:r>
            <a:r>
              <a:rPr lang="en-US" altLang="ja-JP" sz="2000" b="1" dirty="0"/>
              <a:t>34.7→46.1</a:t>
            </a:r>
            <a:r>
              <a:rPr lang="ja-JP" altLang="en-US" sz="2000" b="1" dirty="0"/>
              <a:t>％）の転入超過累計＝</a:t>
            </a:r>
            <a:r>
              <a:rPr lang="en-US" altLang="ja-JP" sz="2000" b="1" dirty="0">
                <a:solidFill>
                  <a:srgbClr val="FF0000"/>
                </a:solidFill>
              </a:rPr>
              <a:t>820</a:t>
            </a:r>
            <a:r>
              <a:rPr lang="ja-JP" altLang="en-US" sz="2000" b="1" dirty="0">
                <a:solidFill>
                  <a:srgbClr val="FF0000"/>
                </a:solidFill>
              </a:rPr>
              <a:t>万人</a:t>
            </a:r>
            <a:endParaRPr lang="en-US" altLang="ja-JP" sz="2000" b="1" dirty="0">
              <a:solidFill>
                <a:srgbClr val="FF0000"/>
              </a:solidFill>
            </a:endParaRPr>
          </a:p>
          <a:p>
            <a:pPr>
              <a:buFont typeface="Wingdings" panose="05000000000000000000" pitchFamily="2" charset="2"/>
              <a:buChar char="Ø"/>
            </a:pPr>
            <a:r>
              <a:rPr kumimoji="1" lang="ja-JP" altLang="en-US" sz="2000" b="1" dirty="0"/>
              <a:t>若い労働力の移動＝都市の成長産業化＞</a:t>
            </a:r>
            <a:r>
              <a:rPr lang="ja-JP" altLang="en-US" sz="2000" b="1" dirty="0">
                <a:solidFill>
                  <a:srgbClr val="FF0000"/>
                </a:solidFill>
              </a:rPr>
              <a:t>若者転出＝地方一次産業の技術革新・成長産業化不能</a:t>
            </a:r>
            <a:r>
              <a:rPr lang="ja-JP" altLang="en-US" sz="2000" b="1" dirty="0"/>
              <a:t>　</a:t>
            </a:r>
            <a:endParaRPr kumimoji="1" lang="en-US" altLang="ja-JP" sz="2000" b="1" dirty="0"/>
          </a:p>
          <a:p>
            <a:pPr>
              <a:buFont typeface="Wingdings" panose="05000000000000000000" pitchFamily="2" charset="2"/>
              <a:buChar char="Ø"/>
            </a:pPr>
            <a:r>
              <a:rPr kumimoji="1" lang="ja-JP" altLang="en-US" sz="2000" b="1" dirty="0"/>
              <a:t>「過疎地域対策緊急措置法」</a:t>
            </a:r>
            <a:r>
              <a:rPr kumimoji="1" lang="en-US" altLang="ja-JP" sz="2000" b="1" dirty="0"/>
              <a:t>1970</a:t>
            </a:r>
            <a:r>
              <a:rPr lang="ja-JP" altLang="en-US" sz="2000" b="1" dirty="0"/>
              <a:t>年⇒「過疎地域</a:t>
            </a:r>
            <a:r>
              <a:rPr lang="ja-JP" altLang="en-US" sz="2000" b="1" dirty="0">
                <a:solidFill>
                  <a:srgbClr val="FF0000"/>
                </a:solidFill>
              </a:rPr>
              <a:t>自立</a:t>
            </a:r>
            <a:r>
              <a:rPr lang="ja-JP" altLang="en-US" sz="2000" b="1" dirty="0"/>
              <a:t>促進特別措置法」</a:t>
            </a:r>
            <a:endParaRPr lang="en-US" altLang="ja-JP" sz="2000" b="1" dirty="0"/>
          </a:p>
          <a:p>
            <a:pPr marL="0" indent="0">
              <a:buNone/>
            </a:pPr>
            <a:r>
              <a:rPr lang="ja-JP" altLang="en-US" sz="2000" b="1" dirty="0"/>
              <a:t>人口減少により生産機能及び生活環境整備等が他に比較して低位にある地域に総合的対策と持続的発展を図り、人材確保・育成、雇用機会拡充、住民福祉向上、</a:t>
            </a:r>
            <a:r>
              <a:rPr lang="ja-JP" altLang="en-US" sz="2000" b="1" dirty="0">
                <a:solidFill>
                  <a:srgbClr val="FF0000"/>
                </a:solidFill>
              </a:rPr>
              <a:t>地域格差の是正</a:t>
            </a:r>
            <a:r>
              <a:rPr lang="ja-JP" altLang="en-US" sz="2000" b="1" dirty="0"/>
              <a:t>及び美しく風格ある国土の形成に寄与⇒目先の対策では本質的な「</a:t>
            </a:r>
            <a:r>
              <a:rPr lang="ja-JP" altLang="en-US" sz="2000" b="1" dirty="0">
                <a:solidFill>
                  <a:srgbClr val="FF0000"/>
                </a:solidFill>
              </a:rPr>
              <a:t>自立</a:t>
            </a:r>
            <a:r>
              <a:rPr lang="ja-JP" altLang="en-US" sz="2000" b="1" dirty="0"/>
              <a:t>」は不可能</a:t>
            </a:r>
            <a:endParaRPr lang="en-US" altLang="ja-JP" sz="2000" b="1" dirty="0"/>
          </a:p>
          <a:p>
            <a:pPr>
              <a:buFont typeface="Wingdings" panose="05000000000000000000" pitchFamily="2" charset="2"/>
              <a:buChar char="Ø"/>
            </a:pPr>
            <a:r>
              <a:rPr lang="ja-JP" altLang="en-US" sz="2000" b="1" dirty="0">
                <a:solidFill>
                  <a:srgbClr val="FF0000"/>
                </a:solidFill>
              </a:rPr>
              <a:t>人口白書</a:t>
            </a:r>
            <a:r>
              <a:rPr lang="en-US" altLang="ja-JP" sz="2000" b="1" dirty="0">
                <a:solidFill>
                  <a:srgbClr val="FF0000"/>
                </a:solidFill>
              </a:rPr>
              <a:t>1974</a:t>
            </a:r>
            <a:r>
              <a:rPr lang="ja-JP" altLang="en-US" sz="2000" b="1" dirty="0">
                <a:solidFill>
                  <a:srgbClr val="FF0000"/>
                </a:solidFill>
              </a:rPr>
              <a:t>年</a:t>
            </a:r>
            <a:r>
              <a:rPr lang="ja-JP" altLang="en-US" sz="2000" b="1" dirty="0"/>
              <a:t>：</a:t>
            </a:r>
            <a:r>
              <a:rPr lang="en-US" altLang="ja-JP" sz="2000" b="1" dirty="0"/>
              <a:t>2010</a:t>
            </a:r>
            <a:r>
              <a:rPr lang="ja-JP" altLang="en-US" sz="2000" b="1" dirty="0"/>
              <a:t>年より人口減少・少子化⇒</a:t>
            </a:r>
            <a:r>
              <a:rPr lang="en-US" altLang="ja-JP" sz="2000" b="1" dirty="0"/>
              <a:t>50</a:t>
            </a:r>
            <a:r>
              <a:rPr lang="ja-JP" altLang="en-US" sz="2000" b="1" dirty="0"/>
              <a:t>年経過も有効対策無し「不作為の作為」</a:t>
            </a:r>
            <a:endParaRPr lang="en-US" altLang="ja-JP" sz="2000" b="1" dirty="0"/>
          </a:p>
          <a:p>
            <a:pPr>
              <a:buFont typeface="Wingdings" panose="05000000000000000000" pitchFamily="2" charset="2"/>
              <a:buChar char="Ø"/>
            </a:pPr>
            <a:r>
              <a:rPr kumimoji="1" lang="ja-JP" altLang="en-US" sz="2000" b="1" dirty="0"/>
              <a:t>「</a:t>
            </a:r>
            <a:r>
              <a:rPr kumimoji="1" lang="ja-JP" altLang="en-US" sz="2000" b="1" dirty="0">
                <a:solidFill>
                  <a:srgbClr val="FF0000"/>
                </a:solidFill>
              </a:rPr>
              <a:t>小さな政府</a:t>
            </a:r>
            <a:r>
              <a:rPr kumimoji="1" lang="ja-JP" altLang="en-US" sz="2000" b="1" dirty="0"/>
              <a:t>」⇒「公共サービスの市場開放」</a:t>
            </a:r>
            <a:r>
              <a:rPr lang="ja-JP" altLang="en-US" sz="2000" b="1" dirty="0"/>
              <a:t>⇒</a:t>
            </a:r>
            <a:r>
              <a:rPr lang="ja-JP" altLang="en-US" sz="2000" b="1" dirty="0">
                <a:solidFill>
                  <a:srgbClr val="FF0000"/>
                </a:solidFill>
              </a:rPr>
              <a:t>人口規模＝サービス格差</a:t>
            </a:r>
            <a:endParaRPr lang="en-US" altLang="ja-JP" sz="2000" b="1" dirty="0">
              <a:solidFill>
                <a:srgbClr val="FF0000"/>
              </a:solidFill>
            </a:endParaRPr>
          </a:p>
          <a:p>
            <a:pPr>
              <a:buFont typeface="Wingdings" panose="05000000000000000000" pitchFamily="2" charset="2"/>
              <a:buChar char="Ø"/>
            </a:pPr>
            <a:r>
              <a:rPr kumimoji="1" lang="ja-JP" altLang="en-US" sz="2000" b="1" dirty="0"/>
              <a:t>「国土の均衡ある発展」⇒</a:t>
            </a:r>
            <a:r>
              <a:rPr kumimoji="1" lang="ja-JP" altLang="en-US" sz="2000" b="1" dirty="0">
                <a:solidFill>
                  <a:srgbClr val="FF0000"/>
                </a:solidFill>
              </a:rPr>
              <a:t>都市と地方の二極化</a:t>
            </a:r>
            <a:r>
              <a:rPr kumimoji="1" lang="ja-JP" altLang="en-US" sz="2000" b="1" dirty="0"/>
              <a:t>＝制度設計も二極の視点必要　</a:t>
            </a:r>
            <a:endParaRPr kumimoji="1" lang="en-US" altLang="ja-JP" sz="2000" b="1" dirty="0"/>
          </a:p>
          <a:p>
            <a:pPr>
              <a:buFont typeface="Wingdings" panose="05000000000000000000" pitchFamily="2" charset="2"/>
              <a:buChar char="Ø"/>
            </a:pPr>
            <a:r>
              <a:rPr lang="ja-JP" altLang="en-US" sz="2000" b="1" dirty="0"/>
              <a:t>格差是正⇒「国費と制度」＋「民間参入可能な商圏確立」＝人口偏在是正＝地方移住促進</a:t>
            </a:r>
            <a:endParaRPr lang="en-US" altLang="ja-JP" sz="2000" b="1" dirty="0"/>
          </a:p>
          <a:p>
            <a:pPr>
              <a:buFont typeface="Wingdings" panose="05000000000000000000" pitchFamily="2" charset="2"/>
              <a:buChar char="Ø"/>
            </a:pPr>
            <a:r>
              <a:rPr kumimoji="1" lang="ja-JP" altLang="en-US" sz="2000" b="1" dirty="0"/>
              <a:t>「デジタル田園都市国家構想」＝</a:t>
            </a:r>
            <a:r>
              <a:rPr lang="ja-JP" altLang="en-US" sz="2000" b="1" dirty="0"/>
              <a:t>「</a:t>
            </a:r>
            <a:r>
              <a:rPr lang="ja-JP" altLang="en-US" sz="2000" b="1" dirty="0">
                <a:solidFill>
                  <a:srgbClr val="FF0000"/>
                </a:solidFill>
              </a:rPr>
              <a:t>全国どこでも誰もが便利で快適な暮らし</a:t>
            </a:r>
            <a:r>
              <a:rPr lang="ja-JP" altLang="en-US" sz="2000" b="1" dirty="0"/>
              <a:t>」</a:t>
            </a:r>
            <a:endParaRPr lang="en-US" altLang="ja-JP" sz="2000" b="1" dirty="0"/>
          </a:p>
          <a:p>
            <a:pPr marL="0" indent="0">
              <a:buNone/>
            </a:pPr>
            <a:r>
              <a:rPr lang="ja-JP" altLang="en-US" sz="2000" b="1" dirty="0"/>
              <a:t>⇒デジタル技術の導入はかつてない格差是正のチャンス</a:t>
            </a:r>
            <a:endParaRPr lang="en-US" altLang="ja-JP" sz="2000" b="1" dirty="0"/>
          </a:p>
        </p:txBody>
      </p:sp>
      <p:sp>
        <p:nvSpPr>
          <p:cNvPr id="6" name="正方形/長方形 5"/>
          <p:cNvSpPr/>
          <p:nvPr/>
        </p:nvSpPr>
        <p:spPr>
          <a:xfrm>
            <a:off x="10439400" y="293914"/>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0517401" y="353628"/>
            <a:ext cx="415498" cy="369332"/>
          </a:xfrm>
          <a:prstGeom prst="rect">
            <a:avLst/>
          </a:prstGeom>
          <a:noFill/>
        </p:spPr>
        <p:txBody>
          <a:bodyPr wrap="none" rtlCol="0">
            <a:spAutoFit/>
          </a:bodyPr>
          <a:lstStyle/>
          <a:p>
            <a:r>
              <a:rPr kumimoji="1" lang="ja-JP" altLang="en-US" b="1" dirty="0" smtClean="0"/>
              <a:t>１</a:t>
            </a:r>
            <a:endParaRPr kumimoji="1" lang="ja-JP" altLang="en-US" b="1" dirty="0"/>
          </a:p>
        </p:txBody>
      </p:sp>
    </p:spTree>
    <p:extLst>
      <p:ext uri="{BB962C8B-B14F-4D97-AF65-F5344CB8AC3E}">
        <p14:creationId xmlns:p14="http://schemas.microsoft.com/office/powerpoint/2010/main" val="3037759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648001-8E01-4505-A39A-4A57D6B82231}"/>
              </a:ext>
            </a:extLst>
          </p:cNvPr>
          <p:cNvSpPr>
            <a:spLocks noGrp="1"/>
          </p:cNvSpPr>
          <p:nvPr>
            <p:ph type="title"/>
          </p:nvPr>
        </p:nvSpPr>
        <p:spPr>
          <a:xfrm>
            <a:off x="838200" y="158404"/>
            <a:ext cx="10515600" cy="652970"/>
          </a:xfrm>
        </p:spPr>
        <p:txBody>
          <a:bodyPr>
            <a:normAutofit/>
          </a:bodyPr>
          <a:lstStyle/>
          <a:p>
            <a:r>
              <a:rPr lang="ja-JP" altLang="en-US" sz="3200" b="1" dirty="0"/>
              <a:t>三大都市圏及び地方圏の人口移動</a:t>
            </a:r>
            <a:r>
              <a:rPr lang="ja-JP" altLang="en-US" sz="3200" dirty="0"/>
              <a:t>　</a:t>
            </a:r>
            <a:r>
              <a:rPr lang="ja-JP" altLang="en-US" sz="2000" b="1" dirty="0" smtClean="0"/>
              <a:t>国土</a:t>
            </a:r>
            <a:r>
              <a:rPr lang="ja-JP" altLang="en-US" sz="2000" b="1" dirty="0"/>
              <a:t>交通白書</a:t>
            </a:r>
            <a:r>
              <a:rPr lang="en-US" altLang="ja-JP" sz="2000" b="1" dirty="0"/>
              <a:t>2020</a:t>
            </a:r>
            <a:r>
              <a:rPr lang="ja-JP" altLang="en-US" sz="2000" b="1" dirty="0"/>
              <a:t>より</a:t>
            </a:r>
            <a:endParaRPr kumimoji="1" lang="ja-JP" altLang="en-US" sz="2000" b="1" dirty="0"/>
          </a:p>
        </p:txBody>
      </p:sp>
      <p:pic>
        <p:nvPicPr>
          <p:cNvPr id="8" name="コンテンツ プレースホルダー 7">
            <a:extLst>
              <a:ext uri="{FF2B5EF4-FFF2-40B4-BE49-F238E27FC236}">
                <a16:creationId xmlns:a16="http://schemas.microsoft.com/office/drawing/2014/main" id="{56C2F884-F380-4A4B-B109-6DBDB2994C96}"/>
              </a:ext>
            </a:extLst>
          </p:cNvPr>
          <p:cNvPicPr>
            <a:picLocks noGrp="1" noChangeAspect="1"/>
          </p:cNvPicPr>
          <p:nvPr>
            <p:ph idx="1"/>
          </p:nvPr>
        </p:nvPicPr>
        <p:blipFill>
          <a:blip r:embed="rId2"/>
          <a:stretch>
            <a:fillRect/>
          </a:stretch>
        </p:blipFill>
        <p:spPr>
          <a:xfrm>
            <a:off x="838200" y="1018095"/>
            <a:ext cx="10515600" cy="5483285"/>
          </a:xfrm>
          <a:prstGeom prst="rect">
            <a:avLst/>
          </a:prstGeom>
        </p:spPr>
      </p:pic>
      <p:sp>
        <p:nvSpPr>
          <p:cNvPr id="4" name="角丸四角形吹き出し 3">
            <a:extLst>
              <a:ext uri="{FF2B5EF4-FFF2-40B4-BE49-F238E27FC236}">
                <a16:creationId xmlns:a16="http://schemas.microsoft.com/office/drawing/2014/main" id="{F7CCFE77-F7D2-4742-88FE-23E770533DAC}"/>
              </a:ext>
            </a:extLst>
          </p:cNvPr>
          <p:cNvSpPr/>
          <p:nvPr/>
        </p:nvSpPr>
        <p:spPr>
          <a:xfrm>
            <a:off x="6541476" y="5374686"/>
            <a:ext cx="5330092" cy="930438"/>
          </a:xfrm>
          <a:prstGeom prst="wedgeRoundRectCallout">
            <a:avLst>
              <a:gd name="adj1" fmla="val -21772"/>
              <a:gd name="adj2" fmla="val -91365"/>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rPr>
              <a:t>止まらない地方の人口流出！</a:t>
            </a:r>
            <a:endParaRPr lang="en-US" altLang="ja-JP" sz="2800" b="1" dirty="0">
              <a:solidFill>
                <a:schemeClr val="tx1"/>
              </a:solidFill>
            </a:endParaRPr>
          </a:p>
          <a:p>
            <a:r>
              <a:rPr lang="ja-JP" altLang="en-US" sz="2800" b="1" dirty="0">
                <a:solidFill>
                  <a:srgbClr val="FF0000"/>
                </a:solidFill>
              </a:rPr>
              <a:t>社会構造</a:t>
            </a:r>
            <a:r>
              <a:rPr lang="ja-JP" altLang="en-US" sz="2800" b="1" dirty="0">
                <a:solidFill>
                  <a:schemeClr val="tx1"/>
                </a:solidFill>
              </a:rPr>
              <a:t>と政策の</a:t>
            </a:r>
            <a:r>
              <a:rPr lang="ja-JP" altLang="en-US" sz="2800" b="1" dirty="0">
                <a:solidFill>
                  <a:srgbClr val="FF0000"/>
                </a:solidFill>
              </a:rPr>
              <a:t>抜本改革</a:t>
            </a:r>
            <a:r>
              <a:rPr lang="ja-JP" altLang="en-US" sz="2800" b="1" dirty="0">
                <a:solidFill>
                  <a:schemeClr val="tx1"/>
                </a:solidFill>
              </a:rPr>
              <a:t>必要</a:t>
            </a:r>
            <a:endParaRPr lang="en-US" altLang="ja-JP" sz="2800" b="1" dirty="0">
              <a:solidFill>
                <a:schemeClr val="tx1"/>
              </a:solidFill>
            </a:endParaRPr>
          </a:p>
        </p:txBody>
      </p:sp>
      <p:sp>
        <p:nvSpPr>
          <p:cNvPr id="6" name="テキスト ボックス 5"/>
          <p:cNvSpPr txBox="1"/>
          <p:nvPr/>
        </p:nvSpPr>
        <p:spPr>
          <a:xfrm>
            <a:off x="10929510" y="184889"/>
            <a:ext cx="481799" cy="429605"/>
          </a:xfrm>
          <a:prstGeom prst="rect">
            <a:avLst/>
          </a:prstGeom>
          <a:noFill/>
        </p:spPr>
        <p:txBody>
          <a:bodyPr vert="eaVert" wrap="none" rtlCol="0">
            <a:spAutoFit/>
          </a:bodyPr>
          <a:lstStyle/>
          <a:p>
            <a:r>
              <a:rPr lang="en-US" altLang="ja-JP" b="1" dirty="0"/>
              <a:t>19</a:t>
            </a:r>
            <a:endParaRPr kumimoji="1" lang="ja-JP" altLang="en-US" b="1" dirty="0"/>
          </a:p>
        </p:txBody>
      </p:sp>
      <p:sp>
        <p:nvSpPr>
          <p:cNvPr id="7" name="正方形/長方形 6"/>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86210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F6D74A-1497-49CB-BCD3-CD6BB9746F0F}"/>
              </a:ext>
            </a:extLst>
          </p:cNvPr>
          <p:cNvSpPr>
            <a:spLocks noGrp="1"/>
          </p:cNvSpPr>
          <p:nvPr>
            <p:ph type="title"/>
          </p:nvPr>
        </p:nvSpPr>
        <p:spPr>
          <a:xfrm>
            <a:off x="838199" y="91588"/>
            <a:ext cx="10515600" cy="813226"/>
          </a:xfrm>
        </p:spPr>
        <p:txBody>
          <a:bodyPr>
            <a:normAutofit/>
          </a:bodyPr>
          <a:lstStyle/>
          <a:p>
            <a:r>
              <a:rPr kumimoji="1" lang="ja-JP" altLang="en-US" sz="3200" dirty="0"/>
              <a:t>　　</a:t>
            </a:r>
            <a:r>
              <a:rPr kumimoji="1" lang="ja-JP" altLang="en-US" sz="3200" b="1" dirty="0"/>
              <a:t>東京圏流入者の地元を離れる理由</a:t>
            </a:r>
            <a:r>
              <a:rPr kumimoji="1" lang="ja-JP" altLang="en-US" sz="3200" dirty="0"/>
              <a:t>　　　</a:t>
            </a:r>
            <a:r>
              <a:rPr kumimoji="1" lang="ja-JP" altLang="en-US" sz="2000" b="1" dirty="0"/>
              <a:t>国土交通省</a:t>
            </a:r>
          </a:p>
        </p:txBody>
      </p:sp>
      <p:pic>
        <p:nvPicPr>
          <p:cNvPr id="5" name="コンテンツ プレースホルダー 4">
            <a:extLst>
              <a:ext uri="{FF2B5EF4-FFF2-40B4-BE49-F238E27FC236}">
                <a16:creationId xmlns:a16="http://schemas.microsoft.com/office/drawing/2014/main" id="{D6F21025-D404-4658-850C-D0E667811A09}"/>
              </a:ext>
            </a:extLst>
          </p:cNvPr>
          <p:cNvPicPr>
            <a:picLocks noGrp="1" noChangeAspect="1"/>
          </p:cNvPicPr>
          <p:nvPr>
            <p:ph idx="1"/>
          </p:nvPr>
        </p:nvPicPr>
        <p:blipFill>
          <a:blip r:embed="rId2"/>
          <a:stretch>
            <a:fillRect/>
          </a:stretch>
        </p:blipFill>
        <p:spPr>
          <a:xfrm>
            <a:off x="1590311" y="797169"/>
            <a:ext cx="9011377" cy="6060831"/>
          </a:xfrm>
          <a:prstGeom prst="rect">
            <a:avLst/>
          </a:prstGeom>
        </p:spPr>
      </p:pic>
      <p:sp>
        <p:nvSpPr>
          <p:cNvPr id="6" name="テキスト ボックス 5"/>
          <p:cNvSpPr txBox="1"/>
          <p:nvPr/>
        </p:nvSpPr>
        <p:spPr>
          <a:xfrm>
            <a:off x="10929510" y="184889"/>
            <a:ext cx="481799" cy="429605"/>
          </a:xfrm>
          <a:prstGeom prst="rect">
            <a:avLst/>
          </a:prstGeom>
          <a:noFill/>
        </p:spPr>
        <p:txBody>
          <a:bodyPr vert="eaVert" wrap="none" rtlCol="0">
            <a:spAutoFit/>
          </a:bodyPr>
          <a:lstStyle/>
          <a:p>
            <a:r>
              <a:rPr lang="en-US" altLang="ja-JP" b="1" dirty="0"/>
              <a:t>20</a:t>
            </a:r>
            <a:endParaRPr kumimoji="1" lang="ja-JP" altLang="en-US" b="1" dirty="0"/>
          </a:p>
        </p:txBody>
      </p:sp>
      <p:sp>
        <p:nvSpPr>
          <p:cNvPr id="7" name="正方形/長方形 6"/>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853722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A2C73-96F9-43E3-815C-DBEB57667E91}"/>
              </a:ext>
            </a:extLst>
          </p:cNvPr>
          <p:cNvSpPr>
            <a:spLocks noGrp="1"/>
          </p:cNvSpPr>
          <p:nvPr>
            <p:ph type="title"/>
          </p:nvPr>
        </p:nvSpPr>
        <p:spPr>
          <a:xfrm>
            <a:off x="838200" y="196484"/>
            <a:ext cx="10515600" cy="835147"/>
          </a:xfrm>
        </p:spPr>
        <p:txBody>
          <a:bodyPr/>
          <a:lstStyle/>
          <a:p>
            <a:r>
              <a:rPr lang="ja-JP" altLang="en-US" b="1" dirty="0"/>
              <a:t>東京圏</a:t>
            </a:r>
            <a:r>
              <a:rPr lang="ja-JP" altLang="en-US" sz="4000" b="1" dirty="0"/>
              <a:t>移住者</a:t>
            </a:r>
            <a:r>
              <a:rPr lang="ja-JP" altLang="en-US" b="1" dirty="0"/>
              <a:t>の地元を離れる理由</a:t>
            </a:r>
            <a:endParaRPr kumimoji="1" lang="ja-JP" altLang="en-US" b="1" dirty="0"/>
          </a:p>
        </p:txBody>
      </p:sp>
      <p:sp>
        <p:nvSpPr>
          <p:cNvPr id="3" name="コンテンツ プレースホルダー 2">
            <a:extLst>
              <a:ext uri="{FF2B5EF4-FFF2-40B4-BE49-F238E27FC236}">
                <a16:creationId xmlns:a16="http://schemas.microsoft.com/office/drawing/2014/main" id="{6A2A9443-FAAC-405E-BA66-222D1756E350}"/>
              </a:ext>
            </a:extLst>
          </p:cNvPr>
          <p:cNvSpPr>
            <a:spLocks noGrp="1"/>
          </p:cNvSpPr>
          <p:nvPr>
            <p:ph idx="1"/>
          </p:nvPr>
        </p:nvSpPr>
        <p:spPr>
          <a:xfrm>
            <a:off x="838200" y="1031631"/>
            <a:ext cx="10515600" cy="3954584"/>
          </a:xfrm>
        </p:spPr>
        <p:txBody>
          <a:bodyPr>
            <a:normAutofit lnSpcReduction="10000"/>
          </a:bodyPr>
          <a:lstStyle/>
          <a:p>
            <a:pPr>
              <a:buFont typeface="Wingdings" panose="05000000000000000000" pitchFamily="2" charset="2"/>
              <a:buChar char="Ø"/>
            </a:pPr>
            <a:r>
              <a:rPr kumimoji="1" lang="ja-JP" altLang="en-US" b="1" dirty="0"/>
              <a:t>希望する</a:t>
            </a:r>
            <a:r>
              <a:rPr kumimoji="1" lang="ja-JP" altLang="en-US" b="1" dirty="0">
                <a:solidFill>
                  <a:srgbClr val="FF0000"/>
                </a:solidFill>
              </a:rPr>
              <a:t>職種</a:t>
            </a:r>
            <a:r>
              <a:rPr kumimoji="1" lang="ja-JP" altLang="en-US" b="1" dirty="0"/>
              <a:t>の仕事が見つからないこと</a:t>
            </a:r>
            <a:endParaRPr kumimoji="1" lang="en-US" altLang="ja-JP" b="1" dirty="0"/>
          </a:p>
          <a:p>
            <a:pPr>
              <a:buFont typeface="Wingdings" panose="05000000000000000000" pitchFamily="2" charset="2"/>
              <a:buChar char="Ø"/>
            </a:pPr>
            <a:r>
              <a:rPr lang="ja-JP" altLang="en-US" b="1" dirty="0"/>
              <a:t>賃金等の</a:t>
            </a:r>
            <a:r>
              <a:rPr lang="ja-JP" altLang="en-US" b="1" dirty="0">
                <a:solidFill>
                  <a:srgbClr val="FF0000"/>
                </a:solidFill>
              </a:rPr>
              <a:t>待遇</a:t>
            </a:r>
            <a:r>
              <a:rPr lang="ja-JP" altLang="en-US" b="1" dirty="0"/>
              <a:t>が良い仕事が見つからないこと</a:t>
            </a:r>
            <a:endParaRPr lang="en-US" altLang="ja-JP" b="1" dirty="0"/>
          </a:p>
          <a:p>
            <a:pPr>
              <a:buFont typeface="Wingdings" panose="05000000000000000000" pitchFamily="2" charset="2"/>
              <a:buChar char="Ø"/>
            </a:pPr>
            <a:r>
              <a:rPr lang="ja-JP" altLang="en-US" b="1" dirty="0"/>
              <a:t>希望することが学べる</a:t>
            </a:r>
            <a:r>
              <a:rPr lang="ja-JP" altLang="en-US" b="1" dirty="0">
                <a:solidFill>
                  <a:srgbClr val="FF0000"/>
                </a:solidFill>
              </a:rPr>
              <a:t>進学先</a:t>
            </a:r>
            <a:r>
              <a:rPr lang="ja-JP" altLang="en-US" b="1" dirty="0"/>
              <a:t>がないこと</a:t>
            </a:r>
            <a:endParaRPr lang="en-US" altLang="ja-JP" b="1" dirty="0"/>
          </a:p>
          <a:p>
            <a:pPr>
              <a:buFont typeface="Wingdings" panose="05000000000000000000" pitchFamily="2" charset="2"/>
              <a:buChar char="Ø"/>
            </a:pPr>
            <a:r>
              <a:rPr lang="ja-JP" altLang="en-US" b="1" dirty="0"/>
              <a:t>自分の能力が生かせる</a:t>
            </a:r>
            <a:r>
              <a:rPr lang="ja-JP" altLang="en-US" b="1" dirty="0">
                <a:solidFill>
                  <a:srgbClr val="FF0000"/>
                </a:solidFill>
              </a:rPr>
              <a:t>仕事</a:t>
            </a:r>
            <a:r>
              <a:rPr lang="ja-JP" altLang="en-US" b="1" dirty="0"/>
              <a:t>が見つからないこと</a:t>
            </a:r>
            <a:endParaRPr lang="en-US" altLang="ja-JP" b="1" dirty="0"/>
          </a:p>
          <a:p>
            <a:pPr>
              <a:buFont typeface="Wingdings" panose="05000000000000000000" pitchFamily="2" charset="2"/>
              <a:buChar char="Ø"/>
            </a:pPr>
            <a:r>
              <a:rPr kumimoji="1" lang="ja-JP" altLang="en-US" b="1" dirty="0">
                <a:solidFill>
                  <a:srgbClr val="FF0000"/>
                </a:solidFill>
              </a:rPr>
              <a:t>日常生活</a:t>
            </a:r>
            <a:r>
              <a:rPr kumimoji="1" lang="ja-JP" altLang="en-US" b="1" dirty="0"/>
              <a:t>が不便なこと</a:t>
            </a:r>
            <a:endParaRPr kumimoji="1" lang="en-US" altLang="ja-JP" b="1" dirty="0"/>
          </a:p>
          <a:p>
            <a:pPr>
              <a:buFont typeface="Wingdings" panose="05000000000000000000" pitchFamily="2" charset="2"/>
              <a:buChar char="Ø"/>
            </a:pPr>
            <a:r>
              <a:rPr lang="ja-JP" altLang="en-US" b="1" dirty="0">
                <a:solidFill>
                  <a:srgbClr val="FF0000"/>
                </a:solidFill>
              </a:rPr>
              <a:t>公共交通</a:t>
            </a:r>
            <a:r>
              <a:rPr lang="ja-JP" altLang="en-US" b="1" dirty="0"/>
              <a:t>機関が不便なこと</a:t>
            </a:r>
            <a:endParaRPr lang="en-US" altLang="ja-JP" b="1" dirty="0"/>
          </a:p>
          <a:p>
            <a:pPr>
              <a:buFont typeface="Wingdings" panose="05000000000000000000" pitchFamily="2" charset="2"/>
              <a:buChar char="Ø"/>
            </a:pPr>
            <a:r>
              <a:rPr lang="ja-JP" altLang="en-US" b="1" dirty="0"/>
              <a:t>生活や環境の変化に乏しいこと</a:t>
            </a:r>
            <a:endParaRPr lang="en-US" altLang="ja-JP" b="1" dirty="0"/>
          </a:p>
          <a:p>
            <a:pPr>
              <a:buFont typeface="Wingdings" panose="05000000000000000000" pitchFamily="2" charset="2"/>
              <a:buChar char="Ø"/>
            </a:pPr>
            <a:r>
              <a:rPr lang="ja-JP" altLang="en-US" b="1" dirty="0"/>
              <a:t>レジャーや</a:t>
            </a:r>
            <a:r>
              <a:rPr lang="ja-JP" altLang="en-US" b="1" dirty="0">
                <a:solidFill>
                  <a:srgbClr val="FF0000"/>
                </a:solidFill>
              </a:rPr>
              <a:t>娯楽施設</a:t>
            </a:r>
            <a:r>
              <a:rPr lang="ja-JP" altLang="en-US" b="1" dirty="0"/>
              <a:t>が少ないこと</a:t>
            </a:r>
            <a:endParaRPr kumimoji="1" lang="en-US" altLang="ja-JP" b="1" dirty="0"/>
          </a:p>
          <a:p>
            <a:pPr>
              <a:buFont typeface="Wingdings" panose="05000000000000000000" pitchFamily="2" charset="2"/>
              <a:buChar char="Ø"/>
            </a:pPr>
            <a:endParaRPr kumimoji="1" lang="ja-JP" altLang="en-US" dirty="0"/>
          </a:p>
        </p:txBody>
      </p:sp>
      <p:sp>
        <p:nvSpPr>
          <p:cNvPr id="6" name="コンテンツ プレースホルダー 2">
            <a:extLst>
              <a:ext uri="{FF2B5EF4-FFF2-40B4-BE49-F238E27FC236}">
                <a16:creationId xmlns:a16="http://schemas.microsoft.com/office/drawing/2014/main" id="{70AE6FA4-BA70-4673-9472-86024487E4CD}"/>
              </a:ext>
            </a:extLst>
          </p:cNvPr>
          <p:cNvSpPr txBox="1">
            <a:spLocks/>
          </p:cNvSpPr>
          <p:nvPr/>
        </p:nvSpPr>
        <p:spPr>
          <a:xfrm>
            <a:off x="454269" y="5069372"/>
            <a:ext cx="11283462" cy="159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000" b="1" dirty="0">
                <a:solidFill>
                  <a:srgbClr val="FF0000"/>
                </a:solidFill>
              </a:rPr>
              <a:t>生活必需サービス</a:t>
            </a:r>
            <a:r>
              <a:rPr lang="ja-JP" altLang="en-US" sz="3000" b="1" dirty="0"/>
              <a:t>の地域格差や公平性を欠く様々な</a:t>
            </a:r>
            <a:r>
              <a:rPr lang="ja-JP" altLang="en-US" sz="3000" b="1" dirty="0">
                <a:solidFill>
                  <a:srgbClr val="FF0000"/>
                </a:solidFill>
              </a:rPr>
              <a:t>選択肢格差</a:t>
            </a:r>
            <a:r>
              <a:rPr lang="ja-JP" altLang="en-US" sz="3000" b="1" dirty="0"/>
              <a:t>がさらに都市への集中を加速し、日本の</a:t>
            </a:r>
            <a:r>
              <a:rPr lang="ja-JP" altLang="en-US" sz="3000" b="1" dirty="0">
                <a:solidFill>
                  <a:srgbClr val="FF0000"/>
                </a:solidFill>
              </a:rPr>
              <a:t>社会システム</a:t>
            </a:r>
            <a:r>
              <a:rPr lang="ja-JP" altLang="en-US" sz="3000" b="1" dirty="0"/>
              <a:t>を破綻に導く。地方への人の流れを促進し、</a:t>
            </a:r>
            <a:r>
              <a:rPr lang="ja-JP" altLang="en-US" sz="3000" b="1" dirty="0">
                <a:solidFill>
                  <a:srgbClr val="FF0000"/>
                </a:solidFill>
              </a:rPr>
              <a:t>持続可能な循環型社会</a:t>
            </a:r>
            <a:r>
              <a:rPr lang="ja-JP" altLang="en-US" sz="3000" b="1" dirty="0"/>
              <a:t>の構築が必要。</a:t>
            </a:r>
            <a:endParaRPr lang="en-US" altLang="ja-JP" sz="3000" b="1" dirty="0"/>
          </a:p>
          <a:p>
            <a:pPr>
              <a:buFont typeface="Wingdings" panose="05000000000000000000" pitchFamily="2" charset="2"/>
              <a:buChar char="Ø"/>
            </a:pPr>
            <a:endParaRPr lang="ja-JP" altLang="en-US" dirty="0"/>
          </a:p>
        </p:txBody>
      </p:sp>
      <p:sp>
        <p:nvSpPr>
          <p:cNvPr id="7" name="テキスト ボックス 6"/>
          <p:cNvSpPr txBox="1"/>
          <p:nvPr/>
        </p:nvSpPr>
        <p:spPr>
          <a:xfrm>
            <a:off x="10929510" y="184889"/>
            <a:ext cx="481799" cy="429605"/>
          </a:xfrm>
          <a:prstGeom prst="rect">
            <a:avLst/>
          </a:prstGeom>
          <a:noFill/>
        </p:spPr>
        <p:txBody>
          <a:bodyPr vert="eaVert" wrap="none" rtlCol="0">
            <a:spAutoFit/>
          </a:bodyPr>
          <a:lstStyle/>
          <a:p>
            <a:r>
              <a:rPr lang="en-US" altLang="ja-JP" b="1" dirty="0"/>
              <a:t>21</a:t>
            </a:r>
            <a:endParaRPr kumimoji="1" lang="ja-JP" altLang="en-US" b="1" dirty="0"/>
          </a:p>
        </p:txBody>
      </p:sp>
      <p:sp>
        <p:nvSpPr>
          <p:cNvPr id="9" name="正方形/長方形 8"/>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534159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C343C5D9-B525-4EAA-A22F-79EE9DCB3B27}"/>
              </a:ext>
            </a:extLst>
          </p:cNvPr>
          <p:cNvPicPr>
            <a:picLocks noGrp="1" noChangeAspect="1"/>
          </p:cNvPicPr>
          <p:nvPr>
            <p:ph idx="1"/>
          </p:nvPr>
        </p:nvPicPr>
        <p:blipFill>
          <a:blip r:embed="rId2"/>
          <a:stretch>
            <a:fillRect/>
          </a:stretch>
        </p:blipFill>
        <p:spPr>
          <a:xfrm>
            <a:off x="328245" y="35601"/>
            <a:ext cx="9589477" cy="6822399"/>
          </a:xfrm>
          <a:prstGeom prst="rect">
            <a:avLst/>
          </a:prstGeom>
        </p:spPr>
      </p:pic>
      <p:sp>
        <p:nvSpPr>
          <p:cNvPr id="5" name="テキスト ボックス 4">
            <a:extLst>
              <a:ext uri="{FF2B5EF4-FFF2-40B4-BE49-F238E27FC236}">
                <a16:creationId xmlns:a16="http://schemas.microsoft.com/office/drawing/2014/main" id="{3267A770-E30F-4335-8692-4B09110BA86E}"/>
              </a:ext>
            </a:extLst>
          </p:cNvPr>
          <p:cNvSpPr txBox="1"/>
          <p:nvPr/>
        </p:nvSpPr>
        <p:spPr>
          <a:xfrm>
            <a:off x="9992712" y="102334"/>
            <a:ext cx="2124299" cy="369332"/>
          </a:xfrm>
          <a:prstGeom prst="rect">
            <a:avLst/>
          </a:prstGeom>
          <a:noFill/>
        </p:spPr>
        <p:txBody>
          <a:bodyPr wrap="none" rtlCol="0">
            <a:spAutoFit/>
          </a:bodyPr>
          <a:lstStyle/>
          <a:p>
            <a:r>
              <a:rPr kumimoji="1" lang="ja-JP" altLang="en-US" b="1" dirty="0"/>
              <a:t>農林水産省</a:t>
            </a:r>
            <a:r>
              <a:rPr kumimoji="1" lang="en-US" altLang="ja-JP" b="1" dirty="0"/>
              <a:t>HP</a:t>
            </a:r>
            <a:r>
              <a:rPr kumimoji="1" lang="ja-JP" altLang="en-US" b="1" dirty="0"/>
              <a:t>より</a:t>
            </a:r>
          </a:p>
        </p:txBody>
      </p:sp>
      <p:sp>
        <p:nvSpPr>
          <p:cNvPr id="6" name="角丸四角形吹き出し 1">
            <a:extLst>
              <a:ext uri="{FF2B5EF4-FFF2-40B4-BE49-F238E27FC236}">
                <a16:creationId xmlns:a16="http://schemas.microsoft.com/office/drawing/2014/main" id="{52542662-C917-4039-9142-98E5FEA28777}"/>
              </a:ext>
            </a:extLst>
          </p:cNvPr>
          <p:cNvSpPr/>
          <p:nvPr/>
        </p:nvSpPr>
        <p:spPr>
          <a:xfrm>
            <a:off x="7937126" y="4023184"/>
            <a:ext cx="3496310" cy="369332"/>
          </a:xfrm>
          <a:prstGeom prst="wedgeRoundRectCallout">
            <a:avLst>
              <a:gd name="adj1" fmla="val -77860"/>
              <a:gd name="adj2" fmla="val -5936"/>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rgbClr val="FF0000"/>
                </a:solidFill>
              </a:rPr>
              <a:t>20</a:t>
            </a:r>
            <a:r>
              <a:rPr kumimoji="1" lang="ja-JP" altLang="en-US" sz="2000" b="1" dirty="0">
                <a:solidFill>
                  <a:srgbClr val="FF0000"/>
                </a:solidFill>
              </a:rPr>
              <a:t>年後 農業者は</a:t>
            </a:r>
            <a:r>
              <a:rPr kumimoji="1" lang="en-US" altLang="ja-JP" sz="2000" b="1" dirty="0">
                <a:solidFill>
                  <a:srgbClr val="FF0000"/>
                </a:solidFill>
              </a:rPr>
              <a:t>1/4</a:t>
            </a:r>
            <a:r>
              <a:rPr kumimoji="1" lang="ja-JP" altLang="en-US" sz="2000" b="1" dirty="0">
                <a:solidFill>
                  <a:srgbClr val="FF0000"/>
                </a:solidFill>
              </a:rPr>
              <a:t>に減少</a:t>
            </a:r>
          </a:p>
        </p:txBody>
      </p:sp>
      <p:sp>
        <p:nvSpPr>
          <p:cNvPr id="7" name="角丸四角形吹き出し 1">
            <a:extLst>
              <a:ext uri="{FF2B5EF4-FFF2-40B4-BE49-F238E27FC236}">
                <a16:creationId xmlns:a16="http://schemas.microsoft.com/office/drawing/2014/main" id="{B57DECD1-CF48-4252-A7C0-7118A4EC4F2B}"/>
              </a:ext>
            </a:extLst>
          </p:cNvPr>
          <p:cNvSpPr/>
          <p:nvPr/>
        </p:nvSpPr>
        <p:spPr>
          <a:xfrm>
            <a:off x="7937126" y="5206863"/>
            <a:ext cx="3496310" cy="369332"/>
          </a:xfrm>
          <a:prstGeom prst="wedgeRoundRectCallout">
            <a:avLst>
              <a:gd name="adj1" fmla="val -77413"/>
              <a:gd name="adj2" fmla="val 40618"/>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就農機会</a:t>
            </a:r>
            <a:r>
              <a:rPr kumimoji="1" lang="ja-JP" altLang="en-US" sz="2000" b="1" dirty="0">
                <a:solidFill>
                  <a:schemeClr val="tx1"/>
                </a:solidFill>
              </a:rPr>
              <a:t>確保の取組み必要</a:t>
            </a:r>
          </a:p>
        </p:txBody>
      </p:sp>
      <p:sp>
        <p:nvSpPr>
          <p:cNvPr id="8" name="角丸四角形吹き出し 1">
            <a:extLst>
              <a:ext uri="{FF2B5EF4-FFF2-40B4-BE49-F238E27FC236}">
                <a16:creationId xmlns:a16="http://schemas.microsoft.com/office/drawing/2014/main" id="{EA7596CC-D46B-42F8-82FF-666205BA66CD}"/>
              </a:ext>
            </a:extLst>
          </p:cNvPr>
          <p:cNvSpPr/>
          <p:nvPr/>
        </p:nvSpPr>
        <p:spPr>
          <a:xfrm>
            <a:off x="7937126" y="4629659"/>
            <a:ext cx="3496310" cy="369332"/>
          </a:xfrm>
          <a:prstGeom prst="wedgeRoundRectCallout">
            <a:avLst>
              <a:gd name="adj1" fmla="val -77860"/>
              <a:gd name="adj2" fmla="val -5936"/>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0000"/>
                </a:solidFill>
              </a:rPr>
              <a:t>生産性の高い農業・</a:t>
            </a:r>
            <a:r>
              <a:rPr lang="en-US" altLang="ja-JP" sz="2000" b="1" dirty="0">
                <a:solidFill>
                  <a:srgbClr val="FF0000"/>
                </a:solidFill>
              </a:rPr>
              <a:t>DX</a:t>
            </a:r>
            <a:r>
              <a:rPr lang="ja-JP" altLang="en-US" sz="2000" b="1" dirty="0">
                <a:solidFill>
                  <a:srgbClr val="FF0000"/>
                </a:solidFill>
              </a:rPr>
              <a:t>活用</a:t>
            </a:r>
            <a:endParaRPr kumimoji="1" lang="ja-JP" altLang="en-US" sz="2000" b="1" dirty="0">
              <a:solidFill>
                <a:srgbClr val="FF0000"/>
              </a:solidFill>
            </a:endParaRPr>
          </a:p>
        </p:txBody>
      </p:sp>
      <p:sp>
        <p:nvSpPr>
          <p:cNvPr id="9" name="角丸四角形吹き出し 1">
            <a:extLst>
              <a:ext uri="{FF2B5EF4-FFF2-40B4-BE49-F238E27FC236}">
                <a16:creationId xmlns:a16="http://schemas.microsoft.com/office/drawing/2014/main" id="{7605561E-0841-4ED8-9ADD-6558C5667258}"/>
              </a:ext>
            </a:extLst>
          </p:cNvPr>
          <p:cNvSpPr/>
          <p:nvPr/>
        </p:nvSpPr>
        <p:spPr>
          <a:xfrm>
            <a:off x="9612924" y="471666"/>
            <a:ext cx="2250830" cy="3470246"/>
          </a:xfrm>
          <a:prstGeom prst="wedgeRoundRectCallout">
            <a:avLst>
              <a:gd name="adj1" fmla="val -87456"/>
              <a:gd name="adj2" fmla="val -50393"/>
              <a:gd name="adj3" fmla="val 16667"/>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rPr>
              <a:t>制定から約</a:t>
            </a:r>
            <a:r>
              <a:rPr lang="en-US" altLang="ja-JP" sz="1600" b="1" dirty="0">
                <a:solidFill>
                  <a:schemeClr val="tx1"/>
                </a:solidFill>
              </a:rPr>
              <a:t>20</a:t>
            </a:r>
            <a:r>
              <a:rPr lang="ja-JP" altLang="en-US" sz="1600" b="1" dirty="0">
                <a:solidFill>
                  <a:schemeClr val="tx1"/>
                </a:solidFill>
              </a:rPr>
              <a:t>年が経過し、世界的な食料情勢の変化に伴う食料安全保障上のリスクや、地球環境問題、海外市場の拡大等、我が国の農業を取り巻く情勢が制定時には想定されなかったレベルで変化しています。このため現在、見直しに向けた議論が行われています。</a:t>
            </a:r>
            <a:endParaRPr kumimoji="1" lang="ja-JP" altLang="en-US" sz="1600" b="1" dirty="0">
              <a:solidFill>
                <a:schemeClr val="tx1"/>
              </a:solidFill>
            </a:endParaRPr>
          </a:p>
        </p:txBody>
      </p:sp>
      <p:sp>
        <p:nvSpPr>
          <p:cNvPr id="10" name="テキスト ボックス 9"/>
          <p:cNvSpPr txBox="1"/>
          <p:nvPr/>
        </p:nvSpPr>
        <p:spPr>
          <a:xfrm>
            <a:off x="9131125" y="138292"/>
            <a:ext cx="481799" cy="429605"/>
          </a:xfrm>
          <a:prstGeom prst="rect">
            <a:avLst/>
          </a:prstGeom>
          <a:noFill/>
        </p:spPr>
        <p:txBody>
          <a:bodyPr vert="eaVert" wrap="none" rtlCol="0">
            <a:spAutoFit/>
          </a:bodyPr>
          <a:lstStyle/>
          <a:p>
            <a:r>
              <a:rPr lang="en-US" altLang="ja-JP" b="1" dirty="0"/>
              <a:t>22</a:t>
            </a:r>
            <a:endParaRPr kumimoji="1" lang="ja-JP" altLang="en-US" b="1" dirty="0"/>
          </a:p>
        </p:txBody>
      </p:sp>
      <p:sp>
        <p:nvSpPr>
          <p:cNvPr id="11" name="正方形/長方形 10"/>
          <p:cNvSpPr/>
          <p:nvPr/>
        </p:nvSpPr>
        <p:spPr>
          <a:xfrm>
            <a:off x="9086275" y="79136"/>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008978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179A439-37A6-4D6F-9251-8F15399547D5}"/>
              </a:ext>
            </a:extLst>
          </p:cNvPr>
          <p:cNvPicPr>
            <a:picLocks noChangeAspect="1"/>
          </p:cNvPicPr>
          <p:nvPr/>
        </p:nvPicPr>
        <p:blipFill>
          <a:blip r:embed="rId2"/>
          <a:stretch>
            <a:fillRect/>
          </a:stretch>
        </p:blipFill>
        <p:spPr>
          <a:xfrm>
            <a:off x="695569" y="33712"/>
            <a:ext cx="7979508" cy="457222"/>
          </a:xfrm>
          <a:prstGeom prst="rect">
            <a:avLst/>
          </a:prstGeom>
        </p:spPr>
      </p:pic>
      <p:pic>
        <p:nvPicPr>
          <p:cNvPr id="5" name="図 4">
            <a:extLst>
              <a:ext uri="{FF2B5EF4-FFF2-40B4-BE49-F238E27FC236}">
                <a16:creationId xmlns:a16="http://schemas.microsoft.com/office/drawing/2014/main" id="{DDF9E6F4-060A-481C-B09C-D305162FAF1A}"/>
              </a:ext>
            </a:extLst>
          </p:cNvPr>
          <p:cNvPicPr>
            <a:picLocks noChangeAspect="1"/>
          </p:cNvPicPr>
          <p:nvPr/>
        </p:nvPicPr>
        <p:blipFill>
          <a:blip r:embed="rId3"/>
          <a:stretch>
            <a:fillRect/>
          </a:stretch>
        </p:blipFill>
        <p:spPr>
          <a:xfrm>
            <a:off x="296984" y="586154"/>
            <a:ext cx="9378461" cy="2680677"/>
          </a:xfrm>
          <a:prstGeom prst="rect">
            <a:avLst/>
          </a:prstGeom>
        </p:spPr>
      </p:pic>
      <p:pic>
        <p:nvPicPr>
          <p:cNvPr id="6" name="図 5">
            <a:extLst>
              <a:ext uri="{FF2B5EF4-FFF2-40B4-BE49-F238E27FC236}">
                <a16:creationId xmlns:a16="http://schemas.microsoft.com/office/drawing/2014/main" id="{D1E76086-E393-45C5-9E92-A1382633E528}"/>
              </a:ext>
            </a:extLst>
          </p:cNvPr>
          <p:cNvPicPr>
            <a:picLocks noChangeAspect="1"/>
          </p:cNvPicPr>
          <p:nvPr/>
        </p:nvPicPr>
        <p:blipFill>
          <a:blip r:embed="rId4"/>
          <a:stretch>
            <a:fillRect/>
          </a:stretch>
        </p:blipFill>
        <p:spPr>
          <a:xfrm>
            <a:off x="291610" y="3952556"/>
            <a:ext cx="9378462" cy="2556725"/>
          </a:xfrm>
          <a:prstGeom prst="rect">
            <a:avLst/>
          </a:prstGeom>
        </p:spPr>
      </p:pic>
      <p:pic>
        <p:nvPicPr>
          <p:cNvPr id="7" name="図 6">
            <a:extLst>
              <a:ext uri="{FF2B5EF4-FFF2-40B4-BE49-F238E27FC236}">
                <a16:creationId xmlns:a16="http://schemas.microsoft.com/office/drawing/2014/main" id="{3A35DB4F-C6E9-411E-8508-F07AC5C70E0B}"/>
              </a:ext>
            </a:extLst>
          </p:cNvPr>
          <p:cNvPicPr>
            <a:picLocks noChangeAspect="1"/>
          </p:cNvPicPr>
          <p:nvPr/>
        </p:nvPicPr>
        <p:blipFill>
          <a:blip r:embed="rId5"/>
          <a:stretch>
            <a:fillRect/>
          </a:stretch>
        </p:blipFill>
        <p:spPr>
          <a:xfrm>
            <a:off x="630721" y="3457272"/>
            <a:ext cx="7989648" cy="387897"/>
          </a:xfrm>
          <a:prstGeom prst="rect">
            <a:avLst/>
          </a:prstGeom>
        </p:spPr>
      </p:pic>
      <p:sp>
        <p:nvSpPr>
          <p:cNvPr id="8" name="テキスト ボックス 7">
            <a:extLst>
              <a:ext uri="{FF2B5EF4-FFF2-40B4-BE49-F238E27FC236}">
                <a16:creationId xmlns:a16="http://schemas.microsoft.com/office/drawing/2014/main" id="{DEC3DA92-8207-4D10-BD08-6D48192DEFC5}"/>
              </a:ext>
            </a:extLst>
          </p:cNvPr>
          <p:cNvSpPr txBox="1"/>
          <p:nvPr/>
        </p:nvSpPr>
        <p:spPr>
          <a:xfrm>
            <a:off x="8675077" y="163129"/>
            <a:ext cx="1107996" cy="369332"/>
          </a:xfrm>
          <a:prstGeom prst="rect">
            <a:avLst/>
          </a:prstGeom>
          <a:noFill/>
        </p:spPr>
        <p:txBody>
          <a:bodyPr wrap="none" rtlCol="0">
            <a:spAutoFit/>
          </a:bodyPr>
          <a:lstStyle/>
          <a:p>
            <a:r>
              <a:rPr kumimoji="1" lang="ja-JP" altLang="en-US" b="1" dirty="0"/>
              <a:t>（抜粋）</a:t>
            </a:r>
          </a:p>
        </p:txBody>
      </p:sp>
      <p:sp>
        <p:nvSpPr>
          <p:cNvPr id="9" name="角丸四角形吹き出し 1">
            <a:extLst>
              <a:ext uri="{FF2B5EF4-FFF2-40B4-BE49-F238E27FC236}">
                <a16:creationId xmlns:a16="http://schemas.microsoft.com/office/drawing/2014/main" id="{92F4BB14-792B-47F5-B858-91051D3FD468}"/>
              </a:ext>
            </a:extLst>
          </p:cNvPr>
          <p:cNvSpPr/>
          <p:nvPr/>
        </p:nvSpPr>
        <p:spPr>
          <a:xfrm>
            <a:off x="9709544" y="5330873"/>
            <a:ext cx="2134661" cy="1087341"/>
          </a:xfrm>
          <a:prstGeom prst="wedgeRoundRectCallout">
            <a:avLst>
              <a:gd name="adj1" fmla="val -62883"/>
              <a:gd name="adj2" fmla="val -24981"/>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rPr>
              <a:t>都市から農村への移住</a:t>
            </a:r>
            <a:endParaRPr kumimoji="1" lang="ja-JP" altLang="en-US" sz="2400" b="1" dirty="0">
              <a:solidFill>
                <a:srgbClr val="FF0000"/>
              </a:solidFill>
            </a:endParaRPr>
          </a:p>
        </p:txBody>
      </p:sp>
      <p:sp>
        <p:nvSpPr>
          <p:cNvPr id="10" name="角丸四角形吹き出し 1">
            <a:extLst>
              <a:ext uri="{FF2B5EF4-FFF2-40B4-BE49-F238E27FC236}">
                <a16:creationId xmlns:a16="http://schemas.microsoft.com/office/drawing/2014/main" id="{9048F87B-BC2E-40D1-A601-39AEC8F4346C}"/>
              </a:ext>
            </a:extLst>
          </p:cNvPr>
          <p:cNvSpPr/>
          <p:nvPr/>
        </p:nvSpPr>
        <p:spPr>
          <a:xfrm>
            <a:off x="9697048" y="4054156"/>
            <a:ext cx="2134661" cy="1087341"/>
          </a:xfrm>
          <a:prstGeom prst="wedgeRoundRectCallout">
            <a:avLst>
              <a:gd name="adj1" fmla="val -61765"/>
              <a:gd name="adj2" fmla="val 33842"/>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経営基盤強化</a:t>
            </a:r>
            <a:r>
              <a:rPr kumimoji="1" lang="ja-JP" altLang="en-US" sz="2400" b="1" dirty="0">
                <a:solidFill>
                  <a:srgbClr val="FF0000"/>
                </a:solidFill>
              </a:rPr>
              <a:t>＋新技術</a:t>
            </a:r>
          </a:p>
        </p:txBody>
      </p:sp>
      <p:sp>
        <p:nvSpPr>
          <p:cNvPr id="11" name="角丸四角形吹き出し 1">
            <a:extLst>
              <a:ext uri="{FF2B5EF4-FFF2-40B4-BE49-F238E27FC236}">
                <a16:creationId xmlns:a16="http://schemas.microsoft.com/office/drawing/2014/main" id="{1C80359E-097D-4ACD-9EB2-DEE8B3F8D79D}"/>
              </a:ext>
            </a:extLst>
          </p:cNvPr>
          <p:cNvSpPr/>
          <p:nvPr/>
        </p:nvSpPr>
        <p:spPr>
          <a:xfrm>
            <a:off x="10281700" y="737439"/>
            <a:ext cx="1562505" cy="2680676"/>
          </a:xfrm>
          <a:prstGeom prst="wedgeRoundRectCallout">
            <a:avLst>
              <a:gd name="adj1" fmla="val -62883"/>
              <a:gd name="adj2" fmla="val -24981"/>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全産業で労働力の奪い合い</a:t>
            </a:r>
            <a:endParaRPr kumimoji="1" lang="en-US" altLang="ja-JP" sz="2400" b="1" dirty="0">
              <a:solidFill>
                <a:schemeClr val="tx1"/>
              </a:solidFill>
            </a:endParaRPr>
          </a:p>
          <a:p>
            <a:pPr algn="ctr"/>
            <a:endParaRPr lang="en-US" altLang="ja-JP" sz="2400" b="1" dirty="0">
              <a:solidFill>
                <a:schemeClr val="tx1"/>
              </a:solidFill>
            </a:endParaRPr>
          </a:p>
          <a:p>
            <a:pPr algn="ctr"/>
            <a:r>
              <a:rPr kumimoji="1" lang="ja-JP" altLang="en-US" sz="2400" b="1" dirty="0">
                <a:solidFill>
                  <a:schemeClr val="tx1"/>
                </a:solidFill>
              </a:rPr>
              <a:t>高度成長期の流出</a:t>
            </a:r>
            <a:r>
              <a:rPr kumimoji="1" lang="ja-JP" altLang="en-US" sz="2400" b="1" dirty="0">
                <a:solidFill>
                  <a:srgbClr val="FF0000"/>
                </a:solidFill>
              </a:rPr>
              <a:t>再来</a:t>
            </a:r>
          </a:p>
        </p:txBody>
      </p:sp>
      <p:sp>
        <p:nvSpPr>
          <p:cNvPr id="3" name="四角形: 角を丸くする 2">
            <a:extLst>
              <a:ext uri="{FF2B5EF4-FFF2-40B4-BE49-F238E27FC236}">
                <a16:creationId xmlns:a16="http://schemas.microsoft.com/office/drawing/2014/main" id="{A9125BF8-F169-43F2-9B0F-DCF48BD43B54}"/>
              </a:ext>
            </a:extLst>
          </p:cNvPr>
          <p:cNvSpPr/>
          <p:nvPr/>
        </p:nvSpPr>
        <p:spPr>
          <a:xfrm>
            <a:off x="5638799" y="2446216"/>
            <a:ext cx="2731477" cy="289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44FA3AB-776F-4032-A3D5-55CB710F0FBD}"/>
              </a:ext>
            </a:extLst>
          </p:cNvPr>
          <p:cNvSpPr/>
          <p:nvPr/>
        </p:nvSpPr>
        <p:spPr>
          <a:xfrm>
            <a:off x="291610" y="4996913"/>
            <a:ext cx="7844205" cy="289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75E8907B-3838-45B3-A2D6-53BF9C0C5B5B}"/>
              </a:ext>
            </a:extLst>
          </p:cNvPr>
          <p:cNvSpPr/>
          <p:nvPr/>
        </p:nvSpPr>
        <p:spPr>
          <a:xfrm>
            <a:off x="291610" y="5463929"/>
            <a:ext cx="6234236" cy="289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929510" y="184889"/>
            <a:ext cx="481799" cy="429605"/>
          </a:xfrm>
          <a:prstGeom prst="rect">
            <a:avLst/>
          </a:prstGeom>
          <a:noFill/>
        </p:spPr>
        <p:txBody>
          <a:bodyPr vert="eaVert" wrap="none" rtlCol="0">
            <a:spAutoFit/>
          </a:bodyPr>
          <a:lstStyle/>
          <a:p>
            <a:r>
              <a:rPr lang="en-US" altLang="ja-JP" b="1" dirty="0"/>
              <a:t>23</a:t>
            </a:r>
            <a:endParaRPr kumimoji="1" lang="ja-JP" altLang="en-US" b="1" dirty="0"/>
          </a:p>
        </p:txBody>
      </p:sp>
      <p:sp>
        <p:nvSpPr>
          <p:cNvPr id="15" name="正方形/長方形 14"/>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89923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DDD2710-0F5F-46F2-A993-AC2F3E2DB5A6}"/>
              </a:ext>
            </a:extLst>
          </p:cNvPr>
          <p:cNvPicPr>
            <a:picLocks noChangeAspect="1"/>
          </p:cNvPicPr>
          <p:nvPr/>
        </p:nvPicPr>
        <p:blipFill>
          <a:blip r:embed="rId2"/>
          <a:stretch>
            <a:fillRect/>
          </a:stretch>
        </p:blipFill>
        <p:spPr>
          <a:xfrm>
            <a:off x="140677" y="633655"/>
            <a:ext cx="11910646" cy="2086266"/>
          </a:xfrm>
          <a:prstGeom prst="rect">
            <a:avLst/>
          </a:prstGeom>
        </p:spPr>
      </p:pic>
      <p:pic>
        <p:nvPicPr>
          <p:cNvPr id="5" name="図 4">
            <a:extLst>
              <a:ext uri="{FF2B5EF4-FFF2-40B4-BE49-F238E27FC236}">
                <a16:creationId xmlns:a16="http://schemas.microsoft.com/office/drawing/2014/main" id="{E21ACB40-A416-4767-8EF9-E33E157780F3}"/>
              </a:ext>
            </a:extLst>
          </p:cNvPr>
          <p:cNvPicPr>
            <a:picLocks noChangeAspect="1"/>
          </p:cNvPicPr>
          <p:nvPr/>
        </p:nvPicPr>
        <p:blipFill>
          <a:blip r:embed="rId3"/>
          <a:stretch>
            <a:fillRect/>
          </a:stretch>
        </p:blipFill>
        <p:spPr>
          <a:xfrm>
            <a:off x="140678" y="2793242"/>
            <a:ext cx="11910646" cy="1800476"/>
          </a:xfrm>
          <a:prstGeom prst="rect">
            <a:avLst/>
          </a:prstGeom>
        </p:spPr>
      </p:pic>
      <p:pic>
        <p:nvPicPr>
          <p:cNvPr id="6" name="図 5">
            <a:extLst>
              <a:ext uri="{FF2B5EF4-FFF2-40B4-BE49-F238E27FC236}">
                <a16:creationId xmlns:a16="http://schemas.microsoft.com/office/drawing/2014/main" id="{6B25ADAA-4E86-44A5-A9E7-5C2B6A8C04AD}"/>
              </a:ext>
            </a:extLst>
          </p:cNvPr>
          <p:cNvPicPr>
            <a:picLocks noChangeAspect="1"/>
          </p:cNvPicPr>
          <p:nvPr/>
        </p:nvPicPr>
        <p:blipFill>
          <a:blip r:embed="rId4"/>
          <a:stretch>
            <a:fillRect/>
          </a:stretch>
        </p:blipFill>
        <p:spPr>
          <a:xfrm>
            <a:off x="140677" y="4593718"/>
            <a:ext cx="11910645" cy="1857375"/>
          </a:xfrm>
          <a:prstGeom prst="rect">
            <a:avLst/>
          </a:prstGeom>
        </p:spPr>
      </p:pic>
      <p:sp>
        <p:nvSpPr>
          <p:cNvPr id="9" name="角丸四角形吹き出し 1">
            <a:extLst>
              <a:ext uri="{FF2B5EF4-FFF2-40B4-BE49-F238E27FC236}">
                <a16:creationId xmlns:a16="http://schemas.microsoft.com/office/drawing/2014/main" id="{4252813B-6ADD-46A8-A716-4EF7C9B1070F}"/>
              </a:ext>
            </a:extLst>
          </p:cNvPr>
          <p:cNvSpPr/>
          <p:nvPr/>
        </p:nvSpPr>
        <p:spPr>
          <a:xfrm>
            <a:off x="5314462" y="638715"/>
            <a:ext cx="6244492" cy="518160"/>
          </a:xfrm>
          <a:prstGeom prst="wedgeRoundRectCallout">
            <a:avLst>
              <a:gd name="adj1" fmla="val -54286"/>
              <a:gd name="adj2" fmla="val 42892"/>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国土の</a:t>
            </a:r>
            <a:r>
              <a:rPr lang="en-US" altLang="ja-JP" sz="2400" b="1" dirty="0">
                <a:solidFill>
                  <a:schemeClr val="tx1"/>
                </a:solidFill>
              </a:rPr>
              <a:t>2/3</a:t>
            </a:r>
            <a:r>
              <a:rPr lang="ja-JP" altLang="en-US" sz="2400" b="1" dirty="0">
                <a:solidFill>
                  <a:schemeClr val="tx1"/>
                </a:solidFill>
              </a:rPr>
              <a:t>を占める資源 </a:t>
            </a:r>
            <a:r>
              <a:rPr lang="en-US" altLang="ja-JP" sz="2400" b="1" dirty="0">
                <a:solidFill>
                  <a:schemeClr val="tx1"/>
                </a:solidFill>
              </a:rPr>
              <a:t>CO2</a:t>
            </a:r>
            <a:r>
              <a:rPr lang="ja-JP" altLang="en-US" sz="2400" b="1" dirty="0">
                <a:solidFill>
                  <a:schemeClr val="tx1"/>
                </a:solidFill>
              </a:rPr>
              <a:t>吸収減少傾向</a:t>
            </a:r>
            <a:endParaRPr kumimoji="1" lang="ja-JP" altLang="en-US" sz="2400" b="1" dirty="0">
              <a:solidFill>
                <a:schemeClr val="tx1"/>
              </a:solidFill>
            </a:endParaRPr>
          </a:p>
        </p:txBody>
      </p:sp>
      <p:sp>
        <p:nvSpPr>
          <p:cNvPr id="10" name="角丸四角形吹き出し 1">
            <a:extLst>
              <a:ext uri="{FF2B5EF4-FFF2-40B4-BE49-F238E27FC236}">
                <a16:creationId xmlns:a16="http://schemas.microsoft.com/office/drawing/2014/main" id="{4B6BC0CE-449B-4F48-B0C7-39F0033191EC}"/>
              </a:ext>
            </a:extLst>
          </p:cNvPr>
          <p:cNvSpPr/>
          <p:nvPr/>
        </p:nvSpPr>
        <p:spPr>
          <a:xfrm>
            <a:off x="5740356" y="2834708"/>
            <a:ext cx="6251928" cy="518160"/>
          </a:xfrm>
          <a:prstGeom prst="wedgeRoundRectCallout">
            <a:avLst>
              <a:gd name="adj1" fmla="val -52968"/>
              <a:gd name="adj2" fmla="val 50841"/>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「伐って、使って、植える」主伐後造林</a:t>
            </a:r>
            <a:r>
              <a:rPr kumimoji="1" lang="en-US" altLang="ja-JP" sz="2400" b="1" dirty="0">
                <a:solidFill>
                  <a:srgbClr val="FF0000"/>
                </a:solidFill>
              </a:rPr>
              <a:t>3</a:t>
            </a:r>
            <a:r>
              <a:rPr kumimoji="1" lang="ja-JP" altLang="en-US" sz="2400" b="1" dirty="0">
                <a:solidFill>
                  <a:srgbClr val="FF0000"/>
                </a:solidFill>
              </a:rPr>
              <a:t>割</a:t>
            </a:r>
          </a:p>
        </p:txBody>
      </p:sp>
      <p:sp>
        <p:nvSpPr>
          <p:cNvPr id="11" name="角丸四角形吹き出し 1">
            <a:extLst>
              <a:ext uri="{FF2B5EF4-FFF2-40B4-BE49-F238E27FC236}">
                <a16:creationId xmlns:a16="http://schemas.microsoft.com/office/drawing/2014/main" id="{88451968-E1E7-4854-8F80-D0C16B8F70B4}"/>
              </a:ext>
            </a:extLst>
          </p:cNvPr>
          <p:cNvSpPr/>
          <p:nvPr/>
        </p:nvSpPr>
        <p:spPr>
          <a:xfrm>
            <a:off x="5223845" y="4667039"/>
            <a:ext cx="6244492" cy="518160"/>
          </a:xfrm>
          <a:prstGeom prst="wedgeRoundRectCallout">
            <a:avLst>
              <a:gd name="adj1" fmla="val -54286"/>
              <a:gd name="adj2" fmla="val 42892"/>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成長産業化と収支改善 国土保全や多面機能</a:t>
            </a:r>
            <a:endParaRPr kumimoji="1" lang="ja-JP" altLang="en-US" sz="2400" b="1" dirty="0">
              <a:solidFill>
                <a:schemeClr val="tx1"/>
              </a:solidFill>
            </a:endParaRPr>
          </a:p>
        </p:txBody>
      </p:sp>
      <p:sp>
        <p:nvSpPr>
          <p:cNvPr id="12" name="四角形: 角を丸くする 11">
            <a:extLst>
              <a:ext uri="{FF2B5EF4-FFF2-40B4-BE49-F238E27FC236}">
                <a16:creationId xmlns:a16="http://schemas.microsoft.com/office/drawing/2014/main" id="{9081E5DB-A099-48D0-A63A-B5F44D75D989}"/>
              </a:ext>
            </a:extLst>
          </p:cNvPr>
          <p:cNvSpPr/>
          <p:nvPr/>
        </p:nvSpPr>
        <p:spPr>
          <a:xfrm>
            <a:off x="1957753" y="3828709"/>
            <a:ext cx="7061201" cy="289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A25E333E-992B-49D9-B5F5-E8C770EC1DE1}"/>
              </a:ext>
            </a:extLst>
          </p:cNvPr>
          <p:cNvSpPr/>
          <p:nvPr/>
        </p:nvSpPr>
        <p:spPr>
          <a:xfrm>
            <a:off x="2582985" y="5340017"/>
            <a:ext cx="4716584" cy="289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009634A4-780E-4021-B437-0EDC6312ABE3}"/>
              </a:ext>
            </a:extLst>
          </p:cNvPr>
          <p:cNvSpPr/>
          <p:nvPr/>
        </p:nvSpPr>
        <p:spPr>
          <a:xfrm>
            <a:off x="5396522" y="2214283"/>
            <a:ext cx="6244492" cy="289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0A3DF51-431A-444D-831C-EC8B644F7294}"/>
              </a:ext>
            </a:extLst>
          </p:cNvPr>
          <p:cNvSpPr txBox="1"/>
          <p:nvPr/>
        </p:nvSpPr>
        <p:spPr>
          <a:xfrm>
            <a:off x="2592476" y="-13457"/>
            <a:ext cx="7007046" cy="707886"/>
          </a:xfrm>
          <a:prstGeom prst="rect">
            <a:avLst/>
          </a:prstGeom>
          <a:noFill/>
        </p:spPr>
        <p:txBody>
          <a:bodyPr wrap="none" rtlCol="0">
            <a:spAutoFit/>
          </a:bodyPr>
          <a:lstStyle/>
          <a:p>
            <a:r>
              <a:rPr kumimoji="1" lang="ja-JP" altLang="en-US" sz="4000" b="1" dirty="0"/>
              <a:t>林野庁</a:t>
            </a:r>
            <a:r>
              <a:rPr kumimoji="1" lang="ja-JP" altLang="en-US" sz="2800" b="1" dirty="0"/>
              <a:t>　</a:t>
            </a:r>
            <a:r>
              <a:rPr lang="ja-JP" altLang="en-US" sz="2400" b="1" dirty="0"/>
              <a:t>カーボンニュートラル関係</a:t>
            </a:r>
            <a:r>
              <a:rPr kumimoji="1" lang="ja-JP" altLang="en-US" sz="2400" b="1" dirty="0"/>
              <a:t>資料より</a:t>
            </a:r>
          </a:p>
        </p:txBody>
      </p:sp>
      <p:sp>
        <p:nvSpPr>
          <p:cNvPr id="16" name="テキスト ボックス 15"/>
          <p:cNvSpPr txBox="1"/>
          <p:nvPr/>
        </p:nvSpPr>
        <p:spPr>
          <a:xfrm>
            <a:off x="10929510" y="184889"/>
            <a:ext cx="481799" cy="429605"/>
          </a:xfrm>
          <a:prstGeom prst="rect">
            <a:avLst/>
          </a:prstGeom>
          <a:noFill/>
        </p:spPr>
        <p:txBody>
          <a:bodyPr vert="eaVert" wrap="none" rtlCol="0">
            <a:spAutoFit/>
          </a:bodyPr>
          <a:lstStyle/>
          <a:p>
            <a:r>
              <a:rPr lang="en-US" altLang="ja-JP" b="1" dirty="0"/>
              <a:t>24</a:t>
            </a:r>
            <a:endParaRPr kumimoji="1" lang="ja-JP" altLang="en-US" b="1" dirty="0"/>
          </a:p>
        </p:txBody>
      </p:sp>
      <p:sp>
        <p:nvSpPr>
          <p:cNvPr id="17" name="正方形/長方形 16"/>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25023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2469974-7A11-432C-AE65-AB90A481627C}"/>
              </a:ext>
            </a:extLst>
          </p:cNvPr>
          <p:cNvPicPr>
            <a:picLocks noChangeAspect="1"/>
          </p:cNvPicPr>
          <p:nvPr/>
        </p:nvPicPr>
        <p:blipFill>
          <a:blip r:embed="rId2"/>
          <a:stretch>
            <a:fillRect/>
          </a:stretch>
        </p:blipFill>
        <p:spPr>
          <a:xfrm>
            <a:off x="156308" y="804985"/>
            <a:ext cx="11871569" cy="1981477"/>
          </a:xfrm>
          <a:prstGeom prst="rect">
            <a:avLst/>
          </a:prstGeom>
        </p:spPr>
      </p:pic>
      <p:pic>
        <p:nvPicPr>
          <p:cNvPr id="5" name="図 4">
            <a:extLst>
              <a:ext uri="{FF2B5EF4-FFF2-40B4-BE49-F238E27FC236}">
                <a16:creationId xmlns:a16="http://schemas.microsoft.com/office/drawing/2014/main" id="{FD01CEA2-644C-440C-9A57-EC3727EC8278}"/>
              </a:ext>
            </a:extLst>
          </p:cNvPr>
          <p:cNvPicPr>
            <a:picLocks noChangeAspect="1"/>
          </p:cNvPicPr>
          <p:nvPr/>
        </p:nvPicPr>
        <p:blipFill>
          <a:blip r:embed="rId3"/>
          <a:stretch>
            <a:fillRect/>
          </a:stretch>
        </p:blipFill>
        <p:spPr>
          <a:xfrm>
            <a:off x="156308" y="3679238"/>
            <a:ext cx="11871570" cy="2516261"/>
          </a:xfrm>
          <a:prstGeom prst="rect">
            <a:avLst/>
          </a:prstGeom>
        </p:spPr>
      </p:pic>
      <p:sp>
        <p:nvSpPr>
          <p:cNvPr id="6" name="テキスト ボックス 5">
            <a:extLst>
              <a:ext uri="{FF2B5EF4-FFF2-40B4-BE49-F238E27FC236}">
                <a16:creationId xmlns:a16="http://schemas.microsoft.com/office/drawing/2014/main" id="{7CC3075F-720F-4533-8E83-3D1E74B7B1B6}"/>
              </a:ext>
            </a:extLst>
          </p:cNvPr>
          <p:cNvSpPr txBox="1"/>
          <p:nvPr/>
        </p:nvSpPr>
        <p:spPr>
          <a:xfrm>
            <a:off x="2588569" y="97099"/>
            <a:ext cx="7007046" cy="707886"/>
          </a:xfrm>
          <a:prstGeom prst="rect">
            <a:avLst/>
          </a:prstGeom>
          <a:noFill/>
        </p:spPr>
        <p:txBody>
          <a:bodyPr wrap="none" rtlCol="0">
            <a:spAutoFit/>
          </a:bodyPr>
          <a:lstStyle/>
          <a:p>
            <a:r>
              <a:rPr kumimoji="1" lang="ja-JP" altLang="en-US" sz="4000" b="1" dirty="0"/>
              <a:t>林野庁</a:t>
            </a:r>
            <a:r>
              <a:rPr kumimoji="1" lang="ja-JP" altLang="en-US" sz="2800" b="1" dirty="0"/>
              <a:t>　</a:t>
            </a:r>
            <a:r>
              <a:rPr lang="ja-JP" altLang="en-US" sz="2400" b="1" dirty="0"/>
              <a:t>カーボンニュートラル関係</a:t>
            </a:r>
            <a:r>
              <a:rPr kumimoji="1" lang="ja-JP" altLang="en-US" sz="2400" b="1" dirty="0"/>
              <a:t>資料より</a:t>
            </a:r>
          </a:p>
        </p:txBody>
      </p:sp>
      <p:sp>
        <p:nvSpPr>
          <p:cNvPr id="7" name="角丸四角形吹き出し 1">
            <a:extLst>
              <a:ext uri="{FF2B5EF4-FFF2-40B4-BE49-F238E27FC236}">
                <a16:creationId xmlns:a16="http://schemas.microsoft.com/office/drawing/2014/main" id="{A8278758-744D-497F-8089-690AB987B14B}"/>
              </a:ext>
            </a:extLst>
          </p:cNvPr>
          <p:cNvSpPr/>
          <p:nvPr/>
        </p:nvSpPr>
        <p:spPr>
          <a:xfrm>
            <a:off x="5119077" y="2786462"/>
            <a:ext cx="4087446" cy="722646"/>
          </a:xfrm>
          <a:prstGeom prst="wedgeRoundRectCallout">
            <a:avLst>
              <a:gd name="adj1" fmla="val -54161"/>
              <a:gd name="adj2" fmla="val -44589"/>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カーボンニュートラルへの</a:t>
            </a:r>
            <a:endParaRPr kumimoji="1" lang="en-US" altLang="ja-JP" sz="2400" b="1" dirty="0">
              <a:solidFill>
                <a:schemeClr val="tx1"/>
              </a:solidFill>
            </a:endParaRPr>
          </a:p>
          <a:p>
            <a:pPr algn="ctr"/>
            <a:r>
              <a:rPr kumimoji="1" lang="ja-JP" altLang="en-US" sz="2400" b="1" dirty="0">
                <a:solidFill>
                  <a:schemeClr val="tx1"/>
                </a:solidFill>
              </a:rPr>
              <a:t>貢献とカーボンクレジット</a:t>
            </a:r>
          </a:p>
        </p:txBody>
      </p:sp>
      <p:sp>
        <p:nvSpPr>
          <p:cNvPr id="8" name="角丸四角形吹き出し 1">
            <a:extLst>
              <a:ext uri="{FF2B5EF4-FFF2-40B4-BE49-F238E27FC236}">
                <a16:creationId xmlns:a16="http://schemas.microsoft.com/office/drawing/2014/main" id="{0B70376D-98F7-4964-9A9D-0A4E75832102}"/>
              </a:ext>
            </a:extLst>
          </p:cNvPr>
          <p:cNvSpPr/>
          <p:nvPr/>
        </p:nvSpPr>
        <p:spPr>
          <a:xfrm>
            <a:off x="5119077" y="6195499"/>
            <a:ext cx="6244492" cy="518160"/>
          </a:xfrm>
          <a:prstGeom prst="wedgeRoundRectCallout">
            <a:avLst>
              <a:gd name="adj1" fmla="val -54161"/>
              <a:gd name="adj2" fmla="val -44589"/>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カーボンニュートラル実現には</a:t>
            </a:r>
            <a:r>
              <a:rPr kumimoji="1" lang="ja-JP" altLang="en-US" sz="2400" b="1" dirty="0">
                <a:solidFill>
                  <a:srgbClr val="FF0000"/>
                </a:solidFill>
              </a:rPr>
              <a:t>人</a:t>
            </a:r>
            <a:r>
              <a:rPr kumimoji="1" lang="ja-JP" altLang="en-US" sz="2400" b="1" dirty="0">
                <a:solidFill>
                  <a:schemeClr val="tx1"/>
                </a:solidFill>
              </a:rPr>
              <a:t>と</a:t>
            </a:r>
            <a:r>
              <a:rPr kumimoji="1" lang="ja-JP" altLang="en-US" sz="2400" b="1" dirty="0">
                <a:solidFill>
                  <a:srgbClr val="FF0000"/>
                </a:solidFill>
              </a:rPr>
              <a:t>資金</a:t>
            </a:r>
          </a:p>
        </p:txBody>
      </p:sp>
      <p:sp>
        <p:nvSpPr>
          <p:cNvPr id="9" name="四角形: 角を丸くする 8">
            <a:extLst>
              <a:ext uri="{FF2B5EF4-FFF2-40B4-BE49-F238E27FC236}">
                <a16:creationId xmlns:a16="http://schemas.microsoft.com/office/drawing/2014/main" id="{FBC4A020-50DD-42B2-989B-21B8C0E9CD09}"/>
              </a:ext>
            </a:extLst>
          </p:cNvPr>
          <p:cNvSpPr/>
          <p:nvPr/>
        </p:nvSpPr>
        <p:spPr>
          <a:xfrm>
            <a:off x="1714050" y="1727201"/>
            <a:ext cx="6992288" cy="289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37AD7049-7D6A-4B60-8B63-F53F6C082C72}"/>
              </a:ext>
            </a:extLst>
          </p:cNvPr>
          <p:cNvSpPr/>
          <p:nvPr/>
        </p:nvSpPr>
        <p:spPr>
          <a:xfrm>
            <a:off x="4208583" y="5650523"/>
            <a:ext cx="5677879" cy="289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929510" y="184889"/>
            <a:ext cx="481799" cy="429605"/>
          </a:xfrm>
          <a:prstGeom prst="rect">
            <a:avLst/>
          </a:prstGeom>
          <a:noFill/>
        </p:spPr>
        <p:txBody>
          <a:bodyPr vert="eaVert" wrap="none" rtlCol="0">
            <a:spAutoFit/>
          </a:bodyPr>
          <a:lstStyle/>
          <a:p>
            <a:r>
              <a:rPr lang="en-US" altLang="ja-JP" b="1" dirty="0"/>
              <a:t>25</a:t>
            </a:r>
            <a:endParaRPr kumimoji="1" lang="ja-JP" altLang="en-US" b="1" dirty="0"/>
          </a:p>
        </p:txBody>
      </p:sp>
      <p:sp>
        <p:nvSpPr>
          <p:cNvPr id="12" name="正方形/長方形 11"/>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11980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463B5D5E-E610-4EB1-9925-5768EF6BA3AF}"/>
              </a:ext>
            </a:extLst>
          </p:cNvPr>
          <p:cNvPicPr>
            <a:picLocks noGrp="1" noChangeAspect="1"/>
          </p:cNvPicPr>
          <p:nvPr>
            <p:ph idx="1"/>
          </p:nvPr>
        </p:nvPicPr>
        <p:blipFill>
          <a:blip r:embed="rId2"/>
          <a:stretch>
            <a:fillRect/>
          </a:stretch>
        </p:blipFill>
        <p:spPr>
          <a:xfrm>
            <a:off x="109414" y="0"/>
            <a:ext cx="6490283" cy="6844510"/>
          </a:xfrm>
          <a:prstGeom prst="rect">
            <a:avLst/>
          </a:prstGeom>
        </p:spPr>
      </p:pic>
      <p:pic>
        <p:nvPicPr>
          <p:cNvPr id="6" name="図 5">
            <a:extLst>
              <a:ext uri="{FF2B5EF4-FFF2-40B4-BE49-F238E27FC236}">
                <a16:creationId xmlns:a16="http://schemas.microsoft.com/office/drawing/2014/main" id="{0235410A-8CE6-4EE4-BDA6-6BCFD092A79E}"/>
              </a:ext>
            </a:extLst>
          </p:cNvPr>
          <p:cNvPicPr>
            <a:picLocks noChangeAspect="1"/>
          </p:cNvPicPr>
          <p:nvPr/>
        </p:nvPicPr>
        <p:blipFill>
          <a:blip r:embed="rId3"/>
          <a:stretch>
            <a:fillRect/>
          </a:stretch>
        </p:blipFill>
        <p:spPr>
          <a:xfrm>
            <a:off x="5955322" y="13490"/>
            <a:ext cx="6236677" cy="5811061"/>
          </a:xfrm>
          <a:prstGeom prst="rect">
            <a:avLst/>
          </a:prstGeom>
        </p:spPr>
      </p:pic>
      <p:sp>
        <p:nvSpPr>
          <p:cNvPr id="7" name="角丸四角形吹き出し 1">
            <a:extLst>
              <a:ext uri="{FF2B5EF4-FFF2-40B4-BE49-F238E27FC236}">
                <a16:creationId xmlns:a16="http://schemas.microsoft.com/office/drawing/2014/main" id="{311E0BB8-E1DD-4B80-A8BE-2BFAF8D1F690}"/>
              </a:ext>
            </a:extLst>
          </p:cNvPr>
          <p:cNvSpPr/>
          <p:nvPr/>
        </p:nvSpPr>
        <p:spPr>
          <a:xfrm>
            <a:off x="7283939" y="6066992"/>
            <a:ext cx="4087446" cy="722646"/>
          </a:xfrm>
          <a:prstGeom prst="wedgeRoundRectCallout">
            <a:avLst>
              <a:gd name="adj1" fmla="val -1936"/>
              <a:gd name="adj2" fmla="val -84312"/>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林産物の</a:t>
            </a:r>
            <a:r>
              <a:rPr lang="ja-JP" altLang="en-US" sz="2400" b="1" dirty="0">
                <a:solidFill>
                  <a:srgbClr val="FF0000"/>
                </a:solidFill>
              </a:rPr>
              <a:t>成長産業化</a:t>
            </a:r>
            <a:endParaRPr lang="en-US" altLang="ja-JP" sz="2400" b="1" dirty="0">
              <a:solidFill>
                <a:srgbClr val="FF0000"/>
              </a:solidFill>
            </a:endParaRPr>
          </a:p>
          <a:p>
            <a:pPr algn="ctr"/>
            <a:r>
              <a:rPr lang="ja-JP" altLang="en-US" sz="2400" b="1" dirty="0">
                <a:solidFill>
                  <a:schemeClr val="tx1"/>
                </a:solidFill>
              </a:rPr>
              <a:t>林業関連</a:t>
            </a:r>
            <a:r>
              <a:rPr lang="ja-JP" altLang="en-US" sz="2400" b="1" dirty="0">
                <a:solidFill>
                  <a:srgbClr val="FF0000"/>
                </a:solidFill>
              </a:rPr>
              <a:t>人材の確保</a:t>
            </a:r>
            <a:endParaRPr kumimoji="1" lang="en-US" altLang="ja-JP" sz="2400" b="1" dirty="0">
              <a:solidFill>
                <a:srgbClr val="FF0000"/>
              </a:solidFill>
            </a:endParaRPr>
          </a:p>
        </p:txBody>
      </p:sp>
      <p:sp>
        <p:nvSpPr>
          <p:cNvPr id="8" name="角丸四角形吹き出し 1">
            <a:extLst>
              <a:ext uri="{FF2B5EF4-FFF2-40B4-BE49-F238E27FC236}">
                <a16:creationId xmlns:a16="http://schemas.microsoft.com/office/drawing/2014/main" id="{949D73B0-E6BD-412D-A1C1-A1736793B71A}"/>
              </a:ext>
            </a:extLst>
          </p:cNvPr>
          <p:cNvSpPr/>
          <p:nvPr/>
        </p:nvSpPr>
        <p:spPr>
          <a:xfrm>
            <a:off x="5324231" y="406400"/>
            <a:ext cx="1543538" cy="1391137"/>
          </a:xfrm>
          <a:prstGeom prst="wedgeRoundRectCallout">
            <a:avLst>
              <a:gd name="adj1" fmla="val -56731"/>
              <a:gd name="adj2" fmla="val -68556"/>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公益機能</a:t>
            </a:r>
            <a:endParaRPr lang="en-US" altLang="ja-JP" sz="2400" b="1" dirty="0">
              <a:solidFill>
                <a:schemeClr val="tx1"/>
              </a:solidFill>
            </a:endParaRPr>
          </a:p>
          <a:p>
            <a:pPr algn="ctr"/>
            <a:r>
              <a:rPr lang="ja-JP" altLang="en-US" sz="2400" b="1" dirty="0">
                <a:solidFill>
                  <a:schemeClr val="tx1"/>
                </a:solidFill>
              </a:rPr>
              <a:t>年間</a:t>
            </a:r>
            <a:endParaRPr lang="en-US" altLang="ja-JP" sz="2400" b="1" dirty="0">
              <a:solidFill>
                <a:schemeClr val="tx1"/>
              </a:solidFill>
            </a:endParaRPr>
          </a:p>
          <a:p>
            <a:pPr algn="ctr"/>
            <a:r>
              <a:rPr lang="en-US" altLang="ja-JP" sz="2400" b="1" dirty="0">
                <a:solidFill>
                  <a:srgbClr val="FF0000"/>
                </a:solidFill>
              </a:rPr>
              <a:t>70</a:t>
            </a:r>
            <a:r>
              <a:rPr lang="ja-JP" altLang="en-US" sz="2400" b="1" dirty="0">
                <a:solidFill>
                  <a:srgbClr val="FF0000"/>
                </a:solidFill>
              </a:rPr>
              <a:t>兆円</a:t>
            </a:r>
            <a:endParaRPr kumimoji="1" lang="en-US" altLang="ja-JP" sz="2400" b="1" dirty="0">
              <a:solidFill>
                <a:srgbClr val="FF0000"/>
              </a:solidFill>
            </a:endParaRPr>
          </a:p>
        </p:txBody>
      </p:sp>
      <p:sp>
        <p:nvSpPr>
          <p:cNvPr id="10" name="四角形: 角を丸くする 9">
            <a:extLst>
              <a:ext uri="{FF2B5EF4-FFF2-40B4-BE49-F238E27FC236}">
                <a16:creationId xmlns:a16="http://schemas.microsoft.com/office/drawing/2014/main" id="{66EA3F36-1146-4BE6-A744-94973A0CEAA5}"/>
              </a:ext>
            </a:extLst>
          </p:cNvPr>
          <p:cNvSpPr/>
          <p:nvPr/>
        </p:nvSpPr>
        <p:spPr>
          <a:xfrm>
            <a:off x="6933985" y="4986215"/>
            <a:ext cx="4007553" cy="211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B50329EF-FAF7-43E4-B26C-E29E4D64DE9E}"/>
              </a:ext>
            </a:extLst>
          </p:cNvPr>
          <p:cNvSpPr/>
          <p:nvPr/>
        </p:nvSpPr>
        <p:spPr>
          <a:xfrm>
            <a:off x="6933985" y="5403427"/>
            <a:ext cx="4007553" cy="211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929510" y="184889"/>
            <a:ext cx="481799" cy="429605"/>
          </a:xfrm>
          <a:prstGeom prst="rect">
            <a:avLst/>
          </a:prstGeom>
          <a:noFill/>
        </p:spPr>
        <p:txBody>
          <a:bodyPr vert="eaVert" wrap="none" rtlCol="0">
            <a:spAutoFit/>
          </a:bodyPr>
          <a:lstStyle/>
          <a:p>
            <a:r>
              <a:rPr lang="en-US" altLang="ja-JP" b="1" dirty="0"/>
              <a:t>26</a:t>
            </a:r>
            <a:endParaRPr kumimoji="1" lang="ja-JP" altLang="en-US" b="1" dirty="0"/>
          </a:p>
        </p:txBody>
      </p:sp>
      <p:sp>
        <p:nvSpPr>
          <p:cNvPr id="13" name="正方形/長方形 12"/>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285582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C7543-8AC7-411D-ACE9-6C3E35267038}"/>
              </a:ext>
            </a:extLst>
          </p:cNvPr>
          <p:cNvSpPr>
            <a:spLocks noGrp="1"/>
          </p:cNvSpPr>
          <p:nvPr>
            <p:ph type="title"/>
          </p:nvPr>
        </p:nvSpPr>
        <p:spPr>
          <a:xfrm>
            <a:off x="838200" y="177556"/>
            <a:ext cx="10515600" cy="572135"/>
          </a:xfrm>
        </p:spPr>
        <p:txBody>
          <a:bodyPr>
            <a:normAutofit fontScale="90000"/>
          </a:bodyPr>
          <a:lstStyle/>
          <a:p>
            <a:r>
              <a:rPr kumimoji="1" lang="ja-JP" altLang="en-US" b="1" dirty="0"/>
              <a:t>これまでの山村振興政策を検証</a:t>
            </a:r>
            <a:r>
              <a:rPr kumimoji="1" lang="ja-JP" altLang="en-US" sz="3200" dirty="0"/>
              <a:t>　</a:t>
            </a:r>
            <a:endParaRPr kumimoji="1" lang="ja-JP" altLang="en-US" sz="2000" dirty="0"/>
          </a:p>
        </p:txBody>
      </p:sp>
      <p:sp>
        <p:nvSpPr>
          <p:cNvPr id="3" name="コンテンツ プレースホルダー 2">
            <a:extLst>
              <a:ext uri="{FF2B5EF4-FFF2-40B4-BE49-F238E27FC236}">
                <a16:creationId xmlns:a16="http://schemas.microsoft.com/office/drawing/2014/main" id="{AC2507C3-CA6A-4069-BEA7-DD7C589B78E8}"/>
              </a:ext>
            </a:extLst>
          </p:cNvPr>
          <p:cNvSpPr>
            <a:spLocks noGrp="1"/>
          </p:cNvSpPr>
          <p:nvPr>
            <p:ph idx="1"/>
          </p:nvPr>
        </p:nvSpPr>
        <p:spPr>
          <a:xfrm>
            <a:off x="609600" y="937260"/>
            <a:ext cx="11019692" cy="5920740"/>
          </a:xfrm>
        </p:spPr>
        <p:txBody>
          <a:bodyPr>
            <a:normAutofit fontScale="77500" lnSpcReduction="20000"/>
          </a:bodyPr>
          <a:lstStyle/>
          <a:p>
            <a:pPr>
              <a:buFont typeface="Wingdings" panose="05000000000000000000" pitchFamily="2" charset="2"/>
              <a:buChar char="Ø"/>
            </a:pPr>
            <a:r>
              <a:rPr kumimoji="1" lang="ja-JP" altLang="en-US" b="1" dirty="0"/>
              <a:t>「山村振興法」「過疎</a:t>
            </a:r>
            <a:r>
              <a:rPr kumimoji="1" lang="ja-JP" altLang="en-US" b="1" dirty="0">
                <a:solidFill>
                  <a:srgbClr val="FF0000"/>
                </a:solidFill>
              </a:rPr>
              <a:t>自立</a:t>
            </a:r>
            <a:r>
              <a:rPr kumimoji="1" lang="ja-JP" altLang="en-US" b="1" dirty="0"/>
              <a:t>促進法」等をはじめ各種交付金制度　優遇税制各種</a:t>
            </a:r>
            <a:endParaRPr kumimoji="1" lang="en-US" altLang="ja-JP" b="1" dirty="0"/>
          </a:p>
          <a:p>
            <a:pPr marL="0" indent="0">
              <a:buNone/>
            </a:pPr>
            <a:r>
              <a:rPr lang="ja-JP" altLang="en-US" b="1" dirty="0"/>
              <a:t>⇒</a:t>
            </a:r>
            <a:r>
              <a:rPr lang="ja-JP" altLang="en-US" b="1" dirty="0">
                <a:solidFill>
                  <a:srgbClr val="FF0000"/>
                </a:solidFill>
              </a:rPr>
              <a:t>対症療法的対策</a:t>
            </a:r>
            <a:r>
              <a:rPr lang="ja-JP" altLang="en-US" b="1" dirty="0"/>
              <a:t>で効果限定的⇒人口減少＋転出抑止の効果薄い</a:t>
            </a:r>
            <a:endParaRPr lang="en-US" altLang="ja-JP" b="1" dirty="0"/>
          </a:p>
          <a:p>
            <a:pPr>
              <a:buFont typeface="Wingdings" panose="05000000000000000000" pitchFamily="2" charset="2"/>
              <a:buChar char="Ø"/>
            </a:pPr>
            <a:r>
              <a:rPr lang="ja-JP" altLang="en-US" b="1" dirty="0"/>
              <a:t>「国土の均衡ある発展」⇒地方の公共事業投資⇒インフレと国内産業の海外流出</a:t>
            </a:r>
            <a:endParaRPr lang="en-US" altLang="ja-JP" b="1" dirty="0"/>
          </a:p>
          <a:p>
            <a:pPr marL="0" indent="0">
              <a:buNone/>
            </a:pPr>
            <a:r>
              <a:rPr lang="ja-JP" altLang="en-US" b="1" dirty="0"/>
              <a:t>⇒なぜ</a:t>
            </a:r>
            <a:r>
              <a:rPr lang="ja-JP" altLang="en-US" b="1" dirty="0" smtClean="0"/>
              <a:t>失敗？：</a:t>
            </a:r>
            <a:r>
              <a:rPr lang="ja-JP" altLang="en-US" b="1" dirty="0"/>
              <a:t>地域経済の自立への投資が必要＝</a:t>
            </a:r>
            <a:r>
              <a:rPr lang="en-US" altLang="ja-JP" b="1" dirty="0">
                <a:solidFill>
                  <a:srgbClr val="FF0000"/>
                </a:solidFill>
              </a:rPr>
              <a:t>1</a:t>
            </a:r>
            <a:r>
              <a:rPr lang="ja-JP" altLang="en-US" b="1" dirty="0">
                <a:solidFill>
                  <a:srgbClr val="FF0000"/>
                </a:solidFill>
              </a:rPr>
              <a:t>次産業の技術革新</a:t>
            </a:r>
            <a:r>
              <a:rPr lang="ja-JP" altLang="en-US" b="1" dirty="0"/>
              <a:t>⇒</a:t>
            </a:r>
            <a:r>
              <a:rPr lang="ja-JP" altLang="en-US" b="1" dirty="0">
                <a:solidFill>
                  <a:srgbClr val="FF0000"/>
                </a:solidFill>
              </a:rPr>
              <a:t>成長産業化</a:t>
            </a:r>
            <a:endParaRPr lang="en-US" altLang="ja-JP" b="1" dirty="0"/>
          </a:p>
          <a:p>
            <a:pPr>
              <a:buFont typeface="Wingdings" panose="05000000000000000000" pitchFamily="2" charset="2"/>
              <a:buChar char="Ø"/>
            </a:pPr>
            <a:r>
              <a:rPr kumimoji="1" lang="ja-JP" altLang="en-US" b="1" dirty="0"/>
              <a:t>「まち・ひと・しごと創生戦略」＝</a:t>
            </a:r>
            <a:r>
              <a:rPr lang="ja-JP" altLang="ja-JP" b="1" dirty="0"/>
              <a:t>地方創生は日本の衰退を食い止める重要施策</a:t>
            </a:r>
            <a:endParaRPr kumimoji="1" lang="en-US" altLang="ja-JP" b="1" dirty="0"/>
          </a:p>
          <a:p>
            <a:pPr marL="0" indent="0">
              <a:buNone/>
            </a:pPr>
            <a:r>
              <a:rPr lang="ja-JP" altLang="en-US" b="1" dirty="0"/>
              <a:t>⇒</a:t>
            </a:r>
            <a:r>
              <a:rPr kumimoji="1" lang="ja-JP" altLang="en-US" b="1" dirty="0" smtClean="0"/>
              <a:t>地方</a:t>
            </a:r>
            <a:r>
              <a:rPr kumimoji="1" lang="ja-JP" altLang="en-US" b="1" dirty="0"/>
              <a:t>への中央省庁等移転：</a:t>
            </a:r>
            <a:r>
              <a:rPr kumimoji="1" lang="en-US" altLang="ja-JP" b="1" dirty="0"/>
              <a:t>3600</a:t>
            </a:r>
            <a:r>
              <a:rPr kumimoji="1" lang="ja-JP" altLang="en-US" b="1" dirty="0"/>
              <a:t>機関のリストも文化庁のみ</a:t>
            </a:r>
            <a:endParaRPr kumimoji="1" lang="en-US" altLang="ja-JP" b="1" dirty="0"/>
          </a:p>
          <a:p>
            <a:pPr marL="0" indent="0">
              <a:buNone/>
            </a:pPr>
            <a:r>
              <a:rPr kumimoji="1" lang="ja-JP" altLang="en-US" b="1" dirty="0" smtClean="0"/>
              <a:t>＝本質的</a:t>
            </a:r>
            <a:r>
              <a:rPr kumimoji="1" lang="ja-JP" altLang="en-US" b="1" dirty="0"/>
              <a:t>な課題解決とはなっていない⇒</a:t>
            </a:r>
            <a:r>
              <a:rPr kumimoji="1" lang="ja-JP" altLang="en-US" b="1" dirty="0">
                <a:solidFill>
                  <a:srgbClr val="FF0000"/>
                </a:solidFill>
              </a:rPr>
              <a:t>戦略の転換</a:t>
            </a:r>
            <a:r>
              <a:rPr kumimoji="1" lang="ja-JP" altLang="en-US" b="1" dirty="0"/>
              <a:t>必要</a:t>
            </a:r>
            <a:endParaRPr lang="en-US" altLang="ja-JP" b="1" dirty="0"/>
          </a:p>
          <a:p>
            <a:pPr>
              <a:buFont typeface="Wingdings" panose="05000000000000000000" pitchFamily="2" charset="2"/>
              <a:buChar char="Ø"/>
            </a:pPr>
            <a:r>
              <a:rPr lang="ja-JP" altLang="en-US" b="1" dirty="0"/>
              <a:t>市町村合併</a:t>
            </a:r>
            <a:endParaRPr lang="en-US" altLang="ja-JP" b="1" dirty="0"/>
          </a:p>
          <a:p>
            <a:pPr marL="0" indent="0">
              <a:buNone/>
            </a:pPr>
            <a:r>
              <a:rPr lang="ja-JP" altLang="en-US" b="1" dirty="0"/>
              <a:t>⇒基礎自治体の</a:t>
            </a:r>
            <a:r>
              <a:rPr lang="ja-JP" altLang="en-US" b="1" dirty="0">
                <a:solidFill>
                  <a:srgbClr val="FF0000"/>
                </a:solidFill>
              </a:rPr>
              <a:t>自立と持続</a:t>
            </a:r>
            <a:r>
              <a:rPr lang="ja-JP" altLang="en-US" b="1" dirty="0"/>
              <a:t>可能性につながっていない！</a:t>
            </a:r>
            <a:endParaRPr lang="en-US" altLang="ja-JP" b="1" dirty="0"/>
          </a:p>
          <a:p>
            <a:pPr>
              <a:buFont typeface="Wingdings" panose="05000000000000000000" pitchFamily="2" charset="2"/>
              <a:buChar char="Ø"/>
            </a:pPr>
            <a:r>
              <a:rPr lang="ja-JP" altLang="en-US" b="1" dirty="0"/>
              <a:t>地方制度調査会の議論：「合併」「定住圏自立構想」「道州制」国費カットの議論</a:t>
            </a:r>
            <a:endParaRPr lang="en-US" altLang="ja-JP" b="1" dirty="0"/>
          </a:p>
          <a:p>
            <a:pPr marL="0" indent="0">
              <a:buNone/>
            </a:pPr>
            <a:r>
              <a:rPr lang="ja-JP" altLang="en-US" b="1" dirty="0"/>
              <a:t>⇒組織大型化によるスケールメリット指向＝</a:t>
            </a:r>
            <a:r>
              <a:rPr lang="ja-JP" altLang="en-US" b="1" dirty="0">
                <a:solidFill>
                  <a:srgbClr val="FF0000"/>
                </a:solidFill>
              </a:rPr>
              <a:t>経費削減△　自立促進</a:t>
            </a:r>
            <a:r>
              <a:rPr lang="en-US" altLang="ja-JP" b="1" dirty="0">
                <a:solidFill>
                  <a:srgbClr val="FF0000"/>
                </a:solidFill>
              </a:rPr>
              <a:t>×</a:t>
            </a:r>
            <a:r>
              <a:rPr lang="ja-JP" altLang="en-US" b="1" dirty="0"/>
              <a:t>≠本質的改善</a:t>
            </a:r>
            <a:endParaRPr lang="en-US" altLang="ja-JP" b="1" dirty="0"/>
          </a:p>
          <a:p>
            <a:pPr marL="0" indent="0">
              <a:buNone/>
            </a:pPr>
            <a:endParaRPr lang="en-US" altLang="ja-JP" b="1" dirty="0"/>
          </a:p>
          <a:p>
            <a:pPr>
              <a:buFont typeface="Wingdings" panose="05000000000000000000" pitchFamily="2" charset="2"/>
              <a:buChar char="Ø"/>
            </a:pPr>
            <a:r>
              <a:rPr lang="en-US" altLang="ja-JP" b="1" dirty="0"/>
              <a:t>1</a:t>
            </a:r>
            <a:r>
              <a:rPr lang="ja-JP" altLang="en-US" b="1" dirty="0"/>
              <a:t>次産業は土地に根差した</a:t>
            </a:r>
            <a:r>
              <a:rPr lang="ja-JP" altLang="en-US" b="1" dirty="0">
                <a:solidFill>
                  <a:srgbClr val="FF0000"/>
                </a:solidFill>
              </a:rPr>
              <a:t>集落機能一体型産業</a:t>
            </a:r>
            <a:r>
              <a:rPr lang="ja-JP" altLang="en-US" b="1" dirty="0"/>
              <a:t>⇒技術革新による成長産業化必要</a:t>
            </a:r>
            <a:endParaRPr lang="en-US" altLang="ja-JP" b="1" dirty="0"/>
          </a:p>
          <a:p>
            <a:pPr>
              <a:buFont typeface="Wingdings" panose="05000000000000000000" pitchFamily="2" charset="2"/>
              <a:buChar char="Ø"/>
            </a:pPr>
            <a:r>
              <a:rPr kumimoji="1" lang="ja-JP" altLang="en-US" b="1" dirty="0"/>
              <a:t>三大都市圏：行政投資＋民間投資＝経済循環＋人材循環⇒選択可能な生活基盤</a:t>
            </a:r>
          </a:p>
        </p:txBody>
      </p:sp>
      <p:sp>
        <p:nvSpPr>
          <p:cNvPr id="5" name="テキスト ボックス 4"/>
          <p:cNvSpPr txBox="1"/>
          <p:nvPr/>
        </p:nvSpPr>
        <p:spPr>
          <a:xfrm>
            <a:off x="10929510" y="184889"/>
            <a:ext cx="481799" cy="429605"/>
          </a:xfrm>
          <a:prstGeom prst="rect">
            <a:avLst/>
          </a:prstGeom>
          <a:noFill/>
        </p:spPr>
        <p:txBody>
          <a:bodyPr vert="eaVert" wrap="none" rtlCol="0">
            <a:spAutoFit/>
          </a:bodyPr>
          <a:lstStyle/>
          <a:p>
            <a:r>
              <a:rPr lang="en-US" altLang="ja-JP" b="1" dirty="0"/>
              <a:t>27</a:t>
            </a:r>
            <a:endParaRPr kumimoji="1" lang="ja-JP" altLang="en-US" b="1" dirty="0"/>
          </a:p>
        </p:txBody>
      </p:sp>
      <p:sp>
        <p:nvSpPr>
          <p:cNvPr id="6" name="正方形/長方形 5"/>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09147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E4500A-9046-4FD5-A209-00EDBE06D32F}"/>
              </a:ext>
            </a:extLst>
          </p:cNvPr>
          <p:cNvSpPr>
            <a:spLocks noGrp="1"/>
          </p:cNvSpPr>
          <p:nvPr>
            <p:ph type="title"/>
          </p:nvPr>
        </p:nvSpPr>
        <p:spPr>
          <a:xfrm>
            <a:off x="838200" y="177556"/>
            <a:ext cx="10515600" cy="564515"/>
          </a:xfrm>
        </p:spPr>
        <p:txBody>
          <a:bodyPr>
            <a:normAutofit fontScale="90000"/>
          </a:bodyPr>
          <a:lstStyle/>
          <a:p>
            <a:r>
              <a:rPr kumimoji="1" lang="ja-JP" altLang="en-US" sz="4000" b="1" dirty="0"/>
              <a:t>山村への投資が国を支える</a:t>
            </a:r>
            <a:r>
              <a:rPr kumimoji="1" lang="ja-JP" altLang="en-US" sz="3200" dirty="0"/>
              <a:t>　</a:t>
            </a:r>
            <a:r>
              <a:rPr kumimoji="1" lang="ja-JP" altLang="en-US" sz="2000" b="1" dirty="0" smtClean="0">
                <a:solidFill>
                  <a:srgbClr val="FF0000"/>
                </a:solidFill>
              </a:rPr>
              <a:t>学術的</a:t>
            </a:r>
            <a:r>
              <a:rPr kumimoji="1" lang="ja-JP" altLang="en-US" sz="2000" b="1" dirty="0">
                <a:solidFill>
                  <a:srgbClr val="FF0000"/>
                </a:solidFill>
              </a:rPr>
              <a:t>見地</a:t>
            </a:r>
            <a:r>
              <a:rPr kumimoji="1" lang="ja-JP" altLang="en-US" sz="2000" b="1" dirty="0"/>
              <a:t>からの意見分析要検討！</a:t>
            </a:r>
          </a:p>
        </p:txBody>
      </p:sp>
      <p:sp>
        <p:nvSpPr>
          <p:cNvPr id="3" name="コンテンツ プレースホルダー 2">
            <a:extLst>
              <a:ext uri="{FF2B5EF4-FFF2-40B4-BE49-F238E27FC236}">
                <a16:creationId xmlns:a16="http://schemas.microsoft.com/office/drawing/2014/main" id="{486236E1-49B9-4E4B-AEED-32797D49DFF9}"/>
              </a:ext>
            </a:extLst>
          </p:cNvPr>
          <p:cNvSpPr>
            <a:spLocks noGrp="1"/>
          </p:cNvSpPr>
          <p:nvPr>
            <p:ph idx="1"/>
          </p:nvPr>
        </p:nvSpPr>
        <p:spPr>
          <a:xfrm>
            <a:off x="838200" y="812800"/>
            <a:ext cx="10515600" cy="5947508"/>
          </a:xfrm>
        </p:spPr>
        <p:txBody>
          <a:bodyPr>
            <a:normAutofit fontScale="77500" lnSpcReduction="20000"/>
          </a:bodyPr>
          <a:lstStyle/>
          <a:p>
            <a:pPr>
              <a:buFont typeface="Wingdings" panose="05000000000000000000" pitchFamily="2" charset="2"/>
              <a:buChar char="Ø"/>
            </a:pPr>
            <a:r>
              <a:rPr kumimoji="1" lang="ja-JP" altLang="en-US" b="1" dirty="0"/>
              <a:t>「こども未来戦略方針」閣議決定　</a:t>
            </a:r>
            <a:r>
              <a:rPr kumimoji="1" lang="en-US" altLang="ja-JP" b="1" dirty="0"/>
              <a:t>2023.6</a:t>
            </a:r>
          </a:p>
          <a:p>
            <a:pPr marL="0" indent="0">
              <a:buNone/>
            </a:pPr>
            <a:r>
              <a:rPr kumimoji="1" lang="ja-JP" altLang="en-US" b="1" dirty="0"/>
              <a:t>⇒少子化は最大の危機</a:t>
            </a:r>
            <a:r>
              <a:rPr lang="ja-JP" altLang="en-US" b="1" dirty="0"/>
              <a:t>。</a:t>
            </a:r>
            <a:r>
              <a:rPr kumimoji="1" lang="ja-JP" altLang="en-US" b="1" dirty="0"/>
              <a:t>人口減少を加速化し、</a:t>
            </a:r>
            <a:r>
              <a:rPr kumimoji="1" lang="ja-JP" altLang="en-US" b="1" dirty="0">
                <a:solidFill>
                  <a:srgbClr val="FF0000"/>
                </a:solidFill>
              </a:rPr>
              <a:t>経済・社会システムの維持は困難</a:t>
            </a:r>
            <a:endParaRPr kumimoji="1" lang="en-US" altLang="ja-JP" b="1" dirty="0">
              <a:solidFill>
                <a:srgbClr val="FF0000"/>
              </a:solidFill>
            </a:endParaRPr>
          </a:p>
          <a:p>
            <a:pPr>
              <a:buFont typeface="Wingdings" panose="05000000000000000000" pitchFamily="2" charset="2"/>
              <a:buChar char="Ø"/>
            </a:pPr>
            <a:r>
              <a:rPr lang="ja-JP" altLang="en-US" b="1" dirty="0">
                <a:solidFill>
                  <a:srgbClr val="FF0000"/>
                </a:solidFill>
              </a:rPr>
              <a:t>岸田総理「日本の正念場」</a:t>
            </a:r>
            <a:r>
              <a:rPr lang="en-US" altLang="ja-JP" b="1" dirty="0"/>
              <a:t>9/12</a:t>
            </a:r>
            <a:r>
              <a:rPr lang="ja-JP" altLang="en-US" b="1" dirty="0"/>
              <a:t>　党本部・内閣改造にあたって</a:t>
            </a:r>
            <a:endParaRPr kumimoji="1" lang="en-US" altLang="ja-JP" b="1" dirty="0"/>
          </a:p>
          <a:p>
            <a:pPr marL="0" indent="0">
              <a:buNone/>
            </a:pPr>
            <a:r>
              <a:rPr kumimoji="1" lang="ja-JP" altLang="en-US" b="1" dirty="0"/>
              <a:t>⇒出生率の高い地方から東京圏への</a:t>
            </a:r>
            <a:r>
              <a:rPr kumimoji="1" lang="ja-JP" altLang="en-US" b="1" dirty="0">
                <a:solidFill>
                  <a:srgbClr val="FF0000"/>
                </a:solidFill>
              </a:rPr>
              <a:t>女性流出抑止</a:t>
            </a:r>
            <a:r>
              <a:rPr kumimoji="1" lang="ja-JP" altLang="en-US" b="1" dirty="0"/>
              <a:t>「女性活躍環境の整備」</a:t>
            </a:r>
            <a:endParaRPr kumimoji="1" lang="en-US" altLang="ja-JP" b="1" dirty="0"/>
          </a:p>
          <a:p>
            <a:pPr marL="0" indent="0">
              <a:buNone/>
            </a:pPr>
            <a:endParaRPr kumimoji="1" lang="en-US" altLang="ja-JP" b="1" dirty="0"/>
          </a:p>
          <a:p>
            <a:pPr>
              <a:buFont typeface="Wingdings" panose="05000000000000000000" pitchFamily="2" charset="2"/>
              <a:buChar char="Ø"/>
            </a:pPr>
            <a:r>
              <a:rPr kumimoji="1" lang="ja-JP" altLang="en-US" b="1" dirty="0"/>
              <a:t>地方の</a:t>
            </a:r>
            <a:r>
              <a:rPr kumimoji="1" lang="ja-JP" altLang="en-US" b="1" dirty="0">
                <a:solidFill>
                  <a:srgbClr val="FF0000"/>
                </a:solidFill>
              </a:rPr>
              <a:t>高い出生率</a:t>
            </a:r>
            <a:r>
              <a:rPr kumimoji="1" lang="ja-JP" altLang="en-US" b="1" dirty="0"/>
              <a:t>人口急減防止⇒進学で大都市へ転出・定住＝</a:t>
            </a:r>
            <a:r>
              <a:rPr kumimoji="1" lang="ja-JP" altLang="en-US" b="1" dirty="0">
                <a:solidFill>
                  <a:srgbClr val="FF0000"/>
                </a:solidFill>
              </a:rPr>
              <a:t>日本人口急減</a:t>
            </a:r>
            <a:endParaRPr kumimoji="1" lang="en-US" altLang="ja-JP" b="1" dirty="0">
              <a:solidFill>
                <a:srgbClr val="FF0000"/>
              </a:solidFill>
            </a:endParaRPr>
          </a:p>
          <a:p>
            <a:pPr marL="0" indent="0">
              <a:buNone/>
            </a:pPr>
            <a:r>
              <a:rPr lang="ja-JP" altLang="en-US" b="1" dirty="0"/>
              <a:t>⇒地方への教育機関移転＋</a:t>
            </a:r>
            <a:r>
              <a:rPr lang="en-US" altLang="ja-JP" b="1" dirty="0"/>
              <a:t>U</a:t>
            </a:r>
            <a:r>
              <a:rPr lang="ja-JP" altLang="en-US" b="1" dirty="0"/>
              <a:t>ターン支援＝地方圏の人材確保と循環⇒出生率向上</a:t>
            </a:r>
            <a:endParaRPr kumimoji="1" lang="en-US" altLang="ja-JP" b="1" dirty="0"/>
          </a:p>
          <a:p>
            <a:pPr>
              <a:buFont typeface="Wingdings" panose="05000000000000000000" pitchFamily="2" charset="2"/>
              <a:buChar char="Ø"/>
            </a:pPr>
            <a:r>
              <a:rPr kumimoji="1" lang="ja-JP" altLang="en-US" b="1" dirty="0"/>
              <a:t>コミュニテイー形成による</a:t>
            </a:r>
            <a:r>
              <a:rPr kumimoji="1" lang="ja-JP" altLang="en-US" b="1" dirty="0">
                <a:solidFill>
                  <a:srgbClr val="FF0000"/>
                </a:solidFill>
              </a:rPr>
              <a:t>共生社会</a:t>
            </a:r>
            <a:endParaRPr kumimoji="1" lang="en-US" altLang="ja-JP" b="1" dirty="0">
              <a:solidFill>
                <a:srgbClr val="FF0000"/>
              </a:solidFill>
            </a:endParaRPr>
          </a:p>
          <a:p>
            <a:pPr marL="0" indent="0">
              <a:buNone/>
            </a:pPr>
            <a:r>
              <a:rPr lang="ja-JP" altLang="en-US" b="1" dirty="0"/>
              <a:t>⇒</a:t>
            </a:r>
            <a:r>
              <a:rPr kumimoji="1" lang="ja-JP" altLang="en-US" b="1" dirty="0"/>
              <a:t>社会目標の共有と協働　信頼できる地域住民と子育て人格形成　秩序保持　</a:t>
            </a:r>
            <a:endParaRPr kumimoji="1" lang="en-US" altLang="ja-JP" b="1" dirty="0"/>
          </a:p>
          <a:p>
            <a:pPr marL="0" indent="0">
              <a:buNone/>
            </a:pPr>
            <a:r>
              <a:rPr lang="ja-JP" altLang="en-US" b="1" dirty="0"/>
              <a:t>　</a:t>
            </a:r>
            <a:r>
              <a:rPr kumimoji="1" lang="ja-JP" altLang="en-US" b="1" dirty="0"/>
              <a:t>防犯抑止力　防災連携力　知恵や文化の伝承　</a:t>
            </a:r>
            <a:endParaRPr kumimoji="1" lang="en-US" altLang="ja-JP" b="1" dirty="0"/>
          </a:p>
          <a:p>
            <a:pPr>
              <a:buFont typeface="Wingdings" panose="05000000000000000000" pitchFamily="2" charset="2"/>
              <a:buChar char="Ø"/>
            </a:pPr>
            <a:r>
              <a:rPr kumimoji="1" lang="ja-JP" altLang="en-US" b="1" dirty="0"/>
              <a:t>岸田総理「成長と分配」：コストカットから投資へ</a:t>
            </a:r>
            <a:endParaRPr kumimoji="1" lang="en-US" altLang="ja-JP" b="1" dirty="0"/>
          </a:p>
          <a:p>
            <a:pPr marL="0" indent="0">
              <a:buNone/>
            </a:pPr>
            <a:r>
              <a:rPr kumimoji="1" lang="ja-JP" altLang="en-US" b="1" dirty="0" smtClean="0"/>
              <a:t>＝縮小経済から有効な投資と成長戦略へ（地方資源の有効活用も成長に貢献？）</a:t>
            </a:r>
            <a:endParaRPr kumimoji="1" lang="en-US" altLang="ja-JP" b="1" dirty="0"/>
          </a:p>
          <a:p>
            <a:pPr>
              <a:buFont typeface="Wingdings" panose="05000000000000000000" pitchFamily="2" charset="2"/>
              <a:buChar char="Ø"/>
            </a:pPr>
            <a:r>
              <a:rPr lang="ja-JP" altLang="en-US" b="1" dirty="0"/>
              <a:t>「地域未来投資促進法」（経済産業省）　</a:t>
            </a:r>
            <a:endParaRPr kumimoji="1" lang="en-US" altLang="ja-JP" b="1" dirty="0"/>
          </a:p>
          <a:p>
            <a:pPr>
              <a:buFont typeface="Wingdings" panose="05000000000000000000" pitchFamily="2" charset="2"/>
              <a:buChar char="Ø"/>
            </a:pPr>
            <a:r>
              <a:rPr kumimoji="1" lang="ja-JP" altLang="en-US" b="1" dirty="0"/>
              <a:t>食糧自給率の向上＋高付加価値商材の開発⇒一次産業の成長産業化</a:t>
            </a:r>
            <a:endParaRPr kumimoji="1" lang="en-US" altLang="ja-JP" b="1" dirty="0"/>
          </a:p>
          <a:p>
            <a:pPr>
              <a:buFont typeface="Wingdings" panose="05000000000000000000" pitchFamily="2" charset="2"/>
              <a:buChar char="Ø"/>
            </a:pPr>
            <a:r>
              <a:rPr lang="ja-JP" altLang="en-US" b="1" dirty="0"/>
              <a:t>観光立国による個人消費拡大⇒地方の新らたな観光資源開発</a:t>
            </a:r>
            <a:endParaRPr kumimoji="1" lang="en-US" altLang="ja-JP" b="1" dirty="0"/>
          </a:p>
          <a:p>
            <a:pPr>
              <a:buFont typeface="Wingdings" panose="05000000000000000000" pitchFamily="2" charset="2"/>
              <a:buChar char="Ø"/>
            </a:pPr>
            <a:r>
              <a:rPr lang="ja-JP" altLang="en-US" b="1" dirty="0"/>
              <a:t>大都市の大規模災害リスク軽減⇒地方移住促進＋リダンダンシー</a:t>
            </a:r>
            <a:endParaRPr kumimoji="1" lang="ja-JP" altLang="en-US" b="1" dirty="0"/>
          </a:p>
        </p:txBody>
      </p:sp>
      <p:sp>
        <p:nvSpPr>
          <p:cNvPr id="5" name="テキスト ボックス 4"/>
          <p:cNvSpPr txBox="1"/>
          <p:nvPr/>
        </p:nvSpPr>
        <p:spPr>
          <a:xfrm>
            <a:off x="10929510" y="184889"/>
            <a:ext cx="481799" cy="429605"/>
          </a:xfrm>
          <a:prstGeom prst="rect">
            <a:avLst/>
          </a:prstGeom>
          <a:noFill/>
        </p:spPr>
        <p:txBody>
          <a:bodyPr vert="eaVert" wrap="none" rtlCol="0">
            <a:spAutoFit/>
          </a:bodyPr>
          <a:lstStyle/>
          <a:p>
            <a:r>
              <a:rPr lang="en-US" altLang="ja-JP" b="1" dirty="0"/>
              <a:t>28</a:t>
            </a:r>
            <a:endParaRPr kumimoji="1" lang="ja-JP" altLang="en-US" b="1" dirty="0"/>
          </a:p>
        </p:txBody>
      </p:sp>
      <p:sp>
        <p:nvSpPr>
          <p:cNvPr id="6" name="正方形/長方形 5"/>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38523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492263-5F26-46AF-A5E0-3AE3C75492F0}"/>
              </a:ext>
            </a:extLst>
          </p:cNvPr>
          <p:cNvSpPr>
            <a:spLocks noGrp="1"/>
          </p:cNvSpPr>
          <p:nvPr>
            <p:ph type="title"/>
          </p:nvPr>
        </p:nvSpPr>
        <p:spPr>
          <a:xfrm>
            <a:off x="838200" y="122849"/>
            <a:ext cx="10515600" cy="624688"/>
          </a:xfrm>
        </p:spPr>
        <p:txBody>
          <a:bodyPr>
            <a:normAutofit/>
          </a:bodyPr>
          <a:lstStyle/>
          <a:p>
            <a:r>
              <a:rPr kumimoji="1" lang="ja-JP" altLang="en-US" sz="3200" b="1" dirty="0"/>
              <a:t>国と都市を支える</a:t>
            </a:r>
            <a:r>
              <a:rPr kumimoji="1" lang="ja-JP" altLang="en-US" sz="3200" b="1" dirty="0">
                <a:solidFill>
                  <a:srgbClr val="FF0000"/>
                </a:solidFill>
              </a:rPr>
              <a:t>地方資源　　　</a:t>
            </a:r>
            <a:r>
              <a:rPr kumimoji="1" lang="ja-JP" altLang="en-US" sz="2000" b="1" dirty="0" smtClean="0">
                <a:solidFill>
                  <a:srgbClr val="FF0000"/>
                </a:solidFill>
              </a:rPr>
              <a:t>＊</a:t>
            </a:r>
            <a:r>
              <a:rPr lang="ja-JP" altLang="en-US" sz="2000" b="1" dirty="0"/>
              <a:t>地方資源</a:t>
            </a:r>
            <a:r>
              <a:rPr kumimoji="1" lang="ja-JP" altLang="en-US" sz="2000" b="1" dirty="0"/>
              <a:t>の正当な評価必要</a:t>
            </a:r>
          </a:p>
        </p:txBody>
      </p:sp>
      <p:sp>
        <p:nvSpPr>
          <p:cNvPr id="3" name="コンテンツ プレースホルダー 2">
            <a:extLst>
              <a:ext uri="{FF2B5EF4-FFF2-40B4-BE49-F238E27FC236}">
                <a16:creationId xmlns:a16="http://schemas.microsoft.com/office/drawing/2014/main" id="{0F6975F1-E476-45D0-904C-B45BECDEF0DF}"/>
              </a:ext>
            </a:extLst>
          </p:cNvPr>
          <p:cNvSpPr>
            <a:spLocks noGrp="1"/>
          </p:cNvSpPr>
          <p:nvPr>
            <p:ph idx="1"/>
          </p:nvPr>
        </p:nvSpPr>
        <p:spPr>
          <a:xfrm>
            <a:off x="838200" y="747536"/>
            <a:ext cx="10515600" cy="4532917"/>
          </a:xfrm>
        </p:spPr>
        <p:txBody>
          <a:bodyPr>
            <a:normAutofit fontScale="62500" lnSpcReduction="20000"/>
          </a:bodyPr>
          <a:lstStyle/>
          <a:p>
            <a:pPr>
              <a:buFont typeface="Wingdings" panose="05000000000000000000" pitchFamily="2" charset="2"/>
              <a:buChar char="Ø"/>
            </a:pPr>
            <a:r>
              <a:rPr lang="ja-JP" altLang="en-US" b="1" dirty="0">
                <a:solidFill>
                  <a:srgbClr val="FF0000"/>
                </a:solidFill>
              </a:rPr>
              <a:t>高い出生率</a:t>
            </a:r>
            <a:r>
              <a:rPr lang="ja-JP" altLang="en-US" b="1" dirty="0"/>
              <a:t>と若く優秀な</a:t>
            </a:r>
            <a:r>
              <a:rPr lang="ja-JP" altLang="en-US" b="1" dirty="0">
                <a:solidFill>
                  <a:srgbClr val="FF0000"/>
                </a:solidFill>
              </a:rPr>
              <a:t>労働力・人材</a:t>
            </a:r>
            <a:r>
              <a:rPr lang="ja-JP" altLang="en-US" b="1" dirty="0"/>
              <a:t>の輩出</a:t>
            </a:r>
            <a:endParaRPr lang="en-US" altLang="ja-JP" b="1" dirty="0"/>
          </a:p>
          <a:p>
            <a:pPr marL="0" indent="0">
              <a:buNone/>
            </a:pPr>
            <a:r>
              <a:rPr lang="ja-JP" altLang="en-US" b="1" dirty="0"/>
              <a:t>　⇒既婚率・出生率低い東京圏一極集中＝</a:t>
            </a:r>
            <a:r>
              <a:rPr lang="ja-JP" altLang="en-US" b="1" dirty="0">
                <a:solidFill>
                  <a:srgbClr val="FF0000"/>
                </a:solidFill>
              </a:rPr>
              <a:t>人口急減</a:t>
            </a:r>
            <a:r>
              <a:rPr lang="ja-JP" altLang="en-US" b="1" dirty="0"/>
              <a:t>（東京未婚率：</a:t>
            </a:r>
            <a:r>
              <a:rPr lang="en-US" altLang="ja-JP" b="1" dirty="0"/>
              <a:t>29.4</a:t>
            </a:r>
            <a:r>
              <a:rPr lang="ja-JP" altLang="en-US" b="1" dirty="0"/>
              <a:t>％ 出生率</a:t>
            </a:r>
            <a:r>
              <a:rPr lang="en-US" altLang="ja-JP" b="1" dirty="0"/>
              <a:t>1.12</a:t>
            </a:r>
            <a:r>
              <a:rPr lang="ja-JP" altLang="en-US" b="1" dirty="0"/>
              <a:t>）</a:t>
            </a:r>
            <a:endParaRPr lang="en-US" altLang="ja-JP" b="1" dirty="0"/>
          </a:p>
          <a:p>
            <a:pPr marL="0" indent="0">
              <a:buNone/>
            </a:pPr>
            <a:r>
              <a:rPr kumimoji="1" lang="ja-JP" altLang="en-US" b="1" dirty="0"/>
              <a:t>　⇒家族崩壊・集落機能の低下＝</a:t>
            </a:r>
            <a:r>
              <a:rPr kumimoji="1" lang="ja-JP" altLang="en-US" b="1" dirty="0">
                <a:solidFill>
                  <a:srgbClr val="FF0000"/>
                </a:solidFill>
              </a:rPr>
              <a:t>自立・共生機能の低下</a:t>
            </a:r>
            <a:r>
              <a:rPr kumimoji="1" lang="ja-JP" altLang="en-US" b="1" dirty="0"/>
              <a:t>⇒補完</a:t>
            </a:r>
            <a:r>
              <a:rPr lang="ja-JP" altLang="en-US" b="1" dirty="0"/>
              <a:t>制度と財政支出</a:t>
            </a:r>
            <a:r>
              <a:rPr kumimoji="1" lang="ja-JP" altLang="en-US" b="1" dirty="0"/>
              <a:t>増嵩</a:t>
            </a:r>
            <a:endParaRPr kumimoji="1" lang="en-US" altLang="ja-JP" b="1" dirty="0"/>
          </a:p>
          <a:p>
            <a:pPr>
              <a:buFont typeface="Wingdings" panose="05000000000000000000" pitchFamily="2" charset="2"/>
              <a:buChar char="Ø"/>
            </a:pPr>
            <a:r>
              <a:rPr kumimoji="1" lang="ja-JP" altLang="en-US" b="1" dirty="0"/>
              <a:t>農業・水産業：食料の供給</a:t>
            </a:r>
            <a:endParaRPr kumimoji="1" lang="en-US" altLang="ja-JP" b="1" dirty="0"/>
          </a:p>
          <a:p>
            <a:pPr marL="0" indent="0">
              <a:buNone/>
            </a:pPr>
            <a:r>
              <a:rPr lang="ja-JP" altLang="en-US" b="1" dirty="0"/>
              <a:t>　⇒</a:t>
            </a:r>
            <a:r>
              <a:rPr lang="ja-JP" altLang="en-US" b="1" dirty="0">
                <a:solidFill>
                  <a:srgbClr val="FF0000"/>
                </a:solidFill>
              </a:rPr>
              <a:t>食糧自給率</a:t>
            </a:r>
            <a:r>
              <a:rPr lang="en-US" altLang="ja-JP" b="1" dirty="0">
                <a:solidFill>
                  <a:srgbClr val="FF0000"/>
                </a:solidFill>
              </a:rPr>
              <a:t>3</a:t>
            </a:r>
            <a:r>
              <a:rPr lang="ja-JP" altLang="en-US" b="1" dirty="0">
                <a:solidFill>
                  <a:srgbClr val="FF0000"/>
                </a:solidFill>
              </a:rPr>
              <a:t>８％</a:t>
            </a:r>
            <a:r>
              <a:rPr lang="ja-JP" altLang="en-US" b="1" dirty="0"/>
              <a:t>　食糧安全保障に中山間農業・水産業の</a:t>
            </a:r>
            <a:r>
              <a:rPr lang="ja-JP" altLang="en-US" b="1" dirty="0">
                <a:solidFill>
                  <a:srgbClr val="FF0000"/>
                </a:solidFill>
              </a:rPr>
              <a:t>成長産業化</a:t>
            </a:r>
            <a:r>
              <a:rPr lang="ja-JP" altLang="en-US" b="1" dirty="0"/>
              <a:t>不可欠</a:t>
            </a:r>
            <a:endParaRPr kumimoji="1" lang="en-US" altLang="ja-JP" b="1" dirty="0"/>
          </a:p>
          <a:p>
            <a:pPr>
              <a:buFont typeface="Wingdings" panose="05000000000000000000" pitchFamily="2" charset="2"/>
              <a:buChar char="Ø"/>
            </a:pPr>
            <a:r>
              <a:rPr lang="ja-JP" altLang="en-US" b="1" dirty="0"/>
              <a:t>林業：建築材・水源の涵養・国土保全・温暖化ガス吸収と固定　　　　　　　　　　　　</a:t>
            </a:r>
            <a:endParaRPr lang="en-US" altLang="ja-JP" b="1" dirty="0"/>
          </a:p>
          <a:p>
            <a:pPr marL="0" indent="0">
              <a:buNone/>
            </a:pPr>
            <a:r>
              <a:rPr lang="ja-JP" altLang="en-US" b="1" dirty="0"/>
              <a:t>　⇒高齢化と人口減少、山離れで</a:t>
            </a:r>
            <a:r>
              <a:rPr lang="ja-JP" altLang="en-US" b="1" dirty="0">
                <a:solidFill>
                  <a:srgbClr val="FF0000"/>
                </a:solidFill>
              </a:rPr>
              <a:t>炭素吸収固定化</a:t>
            </a:r>
            <a:r>
              <a:rPr lang="ja-JP" altLang="en-US" b="1" dirty="0"/>
              <a:t>の公益的</a:t>
            </a:r>
            <a:r>
              <a:rPr lang="ja-JP" altLang="en-US" b="1" dirty="0" smtClean="0"/>
              <a:t>機能の維持は</a:t>
            </a:r>
            <a:r>
              <a:rPr lang="ja-JP" altLang="en-US" b="1" dirty="0" smtClean="0"/>
              <a:t>困難</a:t>
            </a:r>
            <a:endParaRPr lang="en-US" altLang="ja-JP" b="1" dirty="0"/>
          </a:p>
          <a:p>
            <a:pPr>
              <a:buFont typeface="Wingdings" panose="05000000000000000000" pitchFamily="2" charset="2"/>
              <a:buChar char="Ø"/>
            </a:pPr>
            <a:r>
              <a:rPr lang="ja-JP" altLang="en-US" b="1" dirty="0"/>
              <a:t>エネルギー供給　原子力・水力・風力・</a:t>
            </a:r>
            <a:r>
              <a:rPr lang="ja-JP" altLang="en-US" b="1" dirty="0" smtClean="0"/>
              <a:t>太陽光（</a:t>
            </a:r>
            <a:r>
              <a:rPr lang="ja-JP" altLang="en-US" b="1" dirty="0" smtClean="0"/>
              <a:t>現在の技術</a:t>
            </a:r>
            <a:r>
              <a:rPr lang="ja-JP" altLang="en-US" b="1" dirty="0" smtClean="0"/>
              <a:t>で再エネ</a:t>
            </a:r>
            <a:r>
              <a:rPr lang="en-US" altLang="ja-JP" b="1" dirty="0" smtClean="0"/>
              <a:t>100</a:t>
            </a:r>
            <a:r>
              <a:rPr lang="ja-JP" altLang="en-US" b="1" dirty="0" smtClean="0"/>
              <a:t>％</a:t>
            </a:r>
            <a:r>
              <a:rPr lang="ja-JP" altLang="en-US" b="1" dirty="0" smtClean="0"/>
              <a:t>は</a:t>
            </a:r>
            <a:r>
              <a:rPr lang="ja-JP" altLang="en-US" b="1" dirty="0"/>
              <a:t>不可能</a:t>
            </a:r>
            <a:r>
              <a:rPr lang="ja-JP" altLang="en-US" b="1" dirty="0" smtClean="0"/>
              <a:t>）</a:t>
            </a:r>
            <a:endParaRPr lang="en-US" altLang="ja-JP" b="1" dirty="0"/>
          </a:p>
          <a:p>
            <a:pPr marL="0" indent="0">
              <a:buNone/>
            </a:pPr>
            <a:r>
              <a:rPr lang="ja-JP" altLang="en-US" b="1" dirty="0"/>
              <a:t>　⇒</a:t>
            </a:r>
            <a:r>
              <a:rPr lang="ja-JP" altLang="en-US" b="1" dirty="0">
                <a:solidFill>
                  <a:srgbClr val="FF0000"/>
                </a:solidFill>
              </a:rPr>
              <a:t>エネルギー自給率</a:t>
            </a:r>
            <a:r>
              <a:rPr lang="en-US" altLang="ja-JP" b="1" dirty="0">
                <a:solidFill>
                  <a:srgbClr val="FF0000"/>
                </a:solidFill>
              </a:rPr>
              <a:t>1</a:t>
            </a:r>
            <a:r>
              <a:rPr lang="ja-JP" altLang="en-US" b="1" dirty="0">
                <a:solidFill>
                  <a:srgbClr val="FF0000"/>
                </a:solidFill>
              </a:rPr>
              <a:t>２％</a:t>
            </a:r>
            <a:r>
              <a:rPr lang="ja-JP" altLang="en-US" b="1" dirty="0"/>
              <a:t>　電源を支える地域産業＝安定供給に必要な立地の人材循環</a:t>
            </a:r>
            <a:endParaRPr lang="en-US" altLang="ja-JP" b="1" dirty="0"/>
          </a:p>
          <a:p>
            <a:pPr>
              <a:buFont typeface="Wingdings" panose="05000000000000000000" pitchFamily="2" charset="2"/>
              <a:buChar char="Ø"/>
            </a:pPr>
            <a:r>
              <a:rPr lang="ja-JP" altLang="en-US" b="1" dirty="0"/>
              <a:t>観光資源</a:t>
            </a:r>
            <a:endParaRPr lang="en-US" altLang="ja-JP" b="1" dirty="0"/>
          </a:p>
          <a:p>
            <a:pPr marL="0" indent="0">
              <a:buNone/>
            </a:pPr>
            <a:r>
              <a:rPr lang="ja-JP" altLang="en-US" b="1" dirty="0"/>
              <a:t>　⇒人口減少で低下する</a:t>
            </a:r>
            <a:r>
              <a:rPr lang="en-US" altLang="ja-JP" b="1" dirty="0"/>
              <a:t>GDP</a:t>
            </a:r>
            <a:r>
              <a:rPr lang="ja-JP" altLang="en-US" b="1" dirty="0"/>
              <a:t>の個人消費を補う地方の</a:t>
            </a:r>
            <a:r>
              <a:rPr lang="ja-JP" altLang="en-US" b="1" dirty="0">
                <a:solidFill>
                  <a:srgbClr val="FF0000"/>
                </a:solidFill>
              </a:rPr>
              <a:t>新たな観光資源</a:t>
            </a:r>
            <a:endParaRPr lang="en-US" altLang="ja-JP" b="1" dirty="0">
              <a:solidFill>
                <a:srgbClr val="FF0000"/>
              </a:solidFill>
            </a:endParaRPr>
          </a:p>
          <a:p>
            <a:pPr>
              <a:buFont typeface="Wingdings" panose="05000000000000000000" pitchFamily="2" charset="2"/>
              <a:buChar char="Ø"/>
            </a:pPr>
            <a:r>
              <a:rPr lang="ja-JP" altLang="en-US" b="1" dirty="0"/>
              <a:t>コミュニテイー形成による</a:t>
            </a:r>
            <a:r>
              <a:rPr lang="ja-JP" altLang="en-US" b="1" dirty="0">
                <a:solidFill>
                  <a:srgbClr val="FF0000"/>
                </a:solidFill>
              </a:rPr>
              <a:t>共生社会・共生文化</a:t>
            </a:r>
            <a:endParaRPr lang="en-US" altLang="ja-JP" b="1" dirty="0">
              <a:solidFill>
                <a:srgbClr val="FF0000"/>
              </a:solidFill>
            </a:endParaRPr>
          </a:p>
          <a:p>
            <a:pPr marL="0" indent="0">
              <a:buNone/>
            </a:pPr>
            <a:r>
              <a:rPr lang="ja-JP" altLang="en-US" b="1" dirty="0"/>
              <a:t>⇒社会目標の共有と協働　信頼できる地域住民と子育て人格形成　秩序保持　</a:t>
            </a:r>
            <a:endParaRPr lang="en-US" altLang="ja-JP" b="1" dirty="0"/>
          </a:p>
          <a:p>
            <a:pPr marL="0" indent="0">
              <a:buNone/>
            </a:pPr>
            <a:r>
              <a:rPr lang="ja-JP" altLang="en-US" b="1" dirty="0"/>
              <a:t>　防犯抑止力　消防・防災連携力　知恵や文化の伝承</a:t>
            </a:r>
            <a:endParaRPr lang="en-US" altLang="ja-JP" b="1" dirty="0"/>
          </a:p>
          <a:p>
            <a:pPr>
              <a:buFont typeface="Wingdings" panose="05000000000000000000" pitchFamily="2" charset="2"/>
              <a:buChar char="Ø"/>
            </a:pPr>
            <a:endParaRPr kumimoji="1" lang="ja-JP" altLang="en-US" dirty="0"/>
          </a:p>
        </p:txBody>
      </p:sp>
      <p:sp>
        <p:nvSpPr>
          <p:cNvPr id="4" name="テキスト ボックス 3">
            <a:extLst>
              <a:ext uri="{FF2B5EF4-FFF2-40B4-BE49-F238E27FC236}">
                <a16:creationId xmlns:a16="http://schemas.microsoft.com/office/drawing/2014/main" id="{33B4A902-BDD3-46AE-9250-1BD62FECDD1D}"/>
              </a:ext>
            </a:extLst>
          </p:cNvPr>
          <p:cNvSpPr txBox="1"/>
          <p:nvPr/>
        </p:nvSpPr>
        <p:spPr>
          <a:xfrm>
            <a:off x="755842" y="5534561"/>
            <a:ext cx="10956846" cy="1323439"/>
          </a:xfrm>
          <a:prstGeom prst="rect">
            <a:avLst/>
          </a:prstGeom>
          <a:noFill/>
        </p:spPr>
        <p:txBody>
          <a:bodyPr wrap="none" rtlCol="0">
            <a:spAutoFit/>
          </a:bodyPr>
          <a:lstStyle/>
          <a:p>
            <a:r>
              <a:rPr lang="ja-JP" altLang="en-US" sz="2000" b="1" dirty="0"/>
              <a:t>一次産業をはじめとする地域</a:t>
            </a:r>
            <a:r>
              <a:rPr kumimoji="1" lang="ja-JP" altLang="en-US" sz="2000" b="1" dirty="0"/>
              <a:t>資源の</a:t>
            </a:r>
            <a:r>
              <a:rPr kumimoji="1" lang="ja-JP" altLang="en-US" sz="2000" b="1" dirty="0">
                <a:solidFill>
                  <a:srgbClr val="FF0000"/>
                </a:solidFill>
              </a:rPr>
              <a:t>成長産業化</a:t>
            </a:r>
            <a:r>
              <a:rPr kumimoji="1" lang="ja-JP" altLang="en-US" sz="2000" b="1" dirty="0"/>
              <a:t>や生活基盤の地域格差・</a:t>
            </a:r>
            <a:r>
              <a:rPr lang="ja-JP" altLang="en-US" sz="2000" b="1" dirty="0"/>
              <a:t>人口偏在の</a:t>
            </a:r>
            <a:r>
              <a:rPr kumimoji="1" lang="ja-JP" altLang="en-US" sz="2000" b="1" dirty="0"/>
              <a:t>是正等、</a:t>
            </a:r>
            <a:endParaRPr kumimoji="1" lang="en-US" altLang="ja-JP" sz="2000" b="1" dirty="0"/>
          </a:p>
          <a:p>
            <a:r>
              <a:rPr lang="ja-JP" altLang="en-US" sz="2000" b="1" dirty="0"/>
              <a:t>持続・継続</a:t>
            </a:r>
            <a:r>
              <a:rPr lang="ja-JP" altLang="en-US" sz="2000" b="1" dirty="0" smtClean="0"/>
              <a:t>のための</a:t>
            </a:r>
            <a:r>
              <a:rPr lang="ja-JP" altLang="en-US" sz="2000" b="1" dirty="0" smtClean="0">
                <a:solidFill>
                  <a:srgbClr val="FF0000"/>
                </a:solidFill>
              </a:rPr>
              <a:t>対症</a:t>
            </a:r>
            <a:r>
              <a:rPr lang="ja-JP" altLang="en-US" sz="2000" b="1" dirty="0">
                <a:solidFill>
                  <a:srgbClr val="FF0000"/>
                </a:solidFill>
              </a:rPr>
              <a:t>療法</a:t>
            </a:r>
            <a:r>
              <a:rPr kumimoji="1" lang="ja-JP" altLang="en-US" sz="2000" b="1" dirty="0">
                <a:solidFill>
                  <a:srgbClr val="FF0000"/>
                </a:solidFill>
              </a:rPr>
              <a:t>的政策の限界</a:t>
            </a:r>
            <a:r>
              <a:rPr kumimoji="1" lang="ja-JP" altLang="en-US" sz="2000" b="1" dirty="0"/>
              <a:t>と</a:t>
            </a:r>
            <a:r>
              <a:rPr lang="ja-JP" altLang="en-US" sz="2000" b="1" dirty="0">
                <a:solidFill>
                  <a:srgbClr val="FF0000"/>
                </a:solidFill>
              </a:rPr>
              <a:t>本質的な原因解決</a:t>
            </a:r>
            <a:r>
              <a:rPr lang="ja-JP" altLang="en-US" sz="2000" b="1" dirty="0"/>
              <a:t>の必要性</a:t>
            </a:r>
            <a:endParaRPr kumimoji="1" lang="en-US" altLang="ja-JP" sz="2000" b="1" dirty="0"/>
          </a:p>
          <a:p>
            <a:endParaRPr lang="en-US" altLang="ja-JP" sz="2000" b="1" dirty="0">
              <a:solidFill>
                <a:srgbClr val="FF0000"/>
              </a:solidFill>
            </a:endParaRPr>
          </a:p>
          <a:p>
            <a:r>
              <a:rPr kumimoji="1" lang="ja-JP" altLang="en-US" sz="2000" b="1" dirty="0">
                <a:solidFill>
                  <a:srgbClr val="FF0000"/>
                </a:solidFill>
              </a:rPr>
              <a:t>⇒狭く資源の少ない国土</a:t>
            </a:r>
            <a:r>
              <a:rPr kumimoji="1" lang="ja-JP" altLang="en-US" sz="2000" b="1" dirty="0"/>
              <a:t>の</a:t>
            </a:r>
            <a:r>
              <a:rPr kumimoji="1" lang="en-US" altLang="ja-JP" sz="2000" b="1" dirty="0"/>
              <a:t>5</a:t>
            </a:r>
            <a:r>
              <a:rPr kumimoji="1" lang="ja-JP" altLang="en-US" sz="2000" b="1" dirty="0"/>
              <a:t>割の山村、</a:t>
            </a:r>
            <a:r>
              <a:rPr kumimoji="1" lang="en-US" altLang="ja-JP" sz="2000" b="1" dirty="0"/>
              <a:t>7</a:t>
            </a:r>
            <a:r>
              <a:rPr kumimoji="1" lang="ja-JP" altLang="en-US" sz="2000" b="1" dirty="0"/>
              <a:t>割の中山間地域の</a:t>
            </a:r>
            <a:r>
              <a:rPr kumimoji="1" lang="ja-JP" altLang="en-US" sz="2000" b="1" dirty="0">
                <a:solidFill>
                  <a:srgbClr val="FF0000"/>
                </a:solidFill>
              </a:rPr>
              <a:t>資源活用「</a:t>
            </a:r>
            <a:r>
              <a:rPr lang="ja-JP" altLang="en-US" sz="2000" b="1" dirty="0">
                <a:solidFill>
                  <a:srgbClr val="FF0000"/>
                </a:solidFill>
              </a:rPr>
              <a:t>国家ビジョン」必要</a:t>
            </a:r>
            <a:endParaRPr kumimoji="1" lang="ja-JP" altLang="en-US" sz="2000" b="1" dirty="0">
              <a:solidFill>
                <a:srgbClr val="FF0000"/>
              </a:solidFill>
            </a:endParaRPr>
          </a:p>
        </p:txBody>
      </p:sp>
      <p:sp>
        <p:nvSpPr>
          <p:cNvPr id="6" name="正方形/長方形 5"/>
          <p:cNvSpPr/>
          <p:nvPr/>
        </p:nvSpPr>
        <p:spPr>
          <a:xfrm>
            <a:off x="10439400" y="293914"/>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10517401" y="378206"/>
            <a:ext cx="415498" cy="369332"/>
          </a:xfrm>
          <a:prstGeom prst="rect">
            <a:avLst/>
          </a:prstGeom>
          <a:noFill/>
        </p:spPr>
        <p:txBody>
          <a:bodyPr wrap="none" rtlCol="0">
            <a:spAutoFit/>
          </a:bodyPr>
          <a:lstStyle/>
          <a:p>
            <a:r>
              <a:rPr kumimoji="1" lang="ja-JP" altLang="en-US" b="1" dirty="0" smtClean="0"/>
              <a:t>２</a:t>
            </a:r>
            <a:endParaRPr kumimoji="1" lang="ja-JP" altLang="en-US" b="1" dirty="0"/>
          </a:p>
        </p:txBody>
      </p:sp>
    </p:spTree>
    <p:extLst>
      <p:ext uri="{BB962C8B-B14F-4D97-AF65-F5344CB8AC3E}">
        <p14:creationId xmlns:p14="http://schemas.microsoft.com/office/powerpoint/2010/main" val="1889308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ACAC8E1-1C64-4A16-8D72-8AE4646C541D}"/>
              </a:ext>
            </a:extLst>
          </p:cNvPr>
          <p:cNvSpPr>
            <a:spLocks noGrp="1"/>
          </p:cNvSpPr>
          <p:nvPr>
            <p:ph idx="1"/>
          </p:nvPr>
        </p:nvSpPr>
        <p:spPr>
          <a:xfrm>
            <a:off x="304800" y="984738"/>
            <a:ext cx="11558954" cy="5724772"/>
          </a:xfrm>
        </p:spPr>
        <p:txBody>
          <a:bodyPr>
            <a:noAutofit/>
          </a:bodyPr>
          <a:lstStyle/>
          <a:p>
            <a:pPr marL="0" indent="0">
              <a:buNone/>
            </a:pPr>
            <a:r>
              <a:rPr lang="ja-JP" altLang="en-US" sz="2000" b="1" dirty="0" smtClean="0"/>
              <a:t>山村は半世紀以上、そして今も国を支え続けているものの、国づくり方針とその社会構造による</a:t>
            </a:r>
            <a:r>
              <a:rPr lang="ja-JP" altLang="en-US" sz="2000" b="1" dirty="0" smtClean="0"/>
              <a:t>人口流出や</a:t>
            </a:r>
            <a:r>
              <a:rPr lang="ja-JP" altLang="en-US" sz="2000" b="1" dirty="0" smtClean="0"/>
              <a:t>生活基盤の崩壊は激甚災害にも匹敵する。自治体も様々な努力を重ねてきたが、社会構造</a:t>
            </a:r>
            <a:r>
              <a:rPr lang="ja-JP" altLang="en-US" sz="2000" b="1" dirty="0" smtClean="0"/>
              <a:t>に</a:t>
            </a:r>
            <a:r>
              <a:rPr lang="ja-JP" altLang="en-US" sz="2000" b="1" dirty="0"/>
              <a:t>主たる</a:t>
            </a:r>
            <a:r>
              <a:rPr lang="ja-JP" altLang="en-US" sz="2000" b="1" dirty="0" smtClean="0"/>
              <a:t>原因</a:t>
            </a:r>
            <a:r>
              <a:rPr lang="ja-JP" altLang="en-US" sz="2000" b="1" dirty="0" smtClean="0"/>
              <a:t>があり、国の主体的かつ抜本的な対策なくして山村の持続と自立は不可能である。</a:t>
            </a:r>
            <a:endParaRPr lang="en-US" altLang="ja-JP" sz="2000" b="1" dirty="0"/>
          </a:p>
          <a:p>
            <a:pPr marL="0" indent="0">
              <a:buNone/>
            </a:pPr>
            <a:r>
              <a:rPr lang="ja-JP" altLang="en-US" sz="2000" b="1" dirty="0" smtClean="0"/>
              <a:t>①人材</a:t>
            </a:r>
            <a:r>
              <a:rPr lang="ja-JP" altLang="en-US" sz="2000" b="1" dirty="0"/>
              <a:t>供給・食糧供給・エネルギー供給・二酸化炭素吸収・国土保全・水源涵養</a:t>
            </a:r>
            <a:r>
              <a:rPr lang="ja-JP" altLang="en-US" sz="2000" b="1" dirty="0" smtClean="0"/>
              <a:t>等</a:t>
            </a:r>
            <a:r>
              <a:rPr lang="ja-JP" altLang="en-US" sz="2000" b="1" dirty="0"/>
              <a:t>、</a:t>
            </a:r>
            <a:r>
              <a:rPr lang="ja-JP" altLang="en-US" sz="2000" b="1" dirty="0" smtClean="0"/>
              <a:t>多様</a:t>
            </a:r>
            <a:r>
              <a:rPr lang="ja-JP" altLang="en-US" sz="2000" b="1" dirty="0"/>
              <a:t>な機能で国益を担う山村・中山間地方の疲弊は国の</a:t>
            </a:r>
            <a:r>
              <a:rPr lang="ja-JP" altLang="en-US" sz="2000" b="1" dirty="0" smtClean="0"/>
              <a:t>衰退につながる。</a:t>
            </a:r>
            <a:endParaRPr lang="en-US" altLang="ja-JP" sz="2000" b="1" dirty="0"/>
          </a:p>
          <a:p>
            <a:pPr marL="0" indent="0">
              <a:buNone/>
            </a:pPr>
            <a:r>
              <a:rPr lang="ja-JP" altLang="en-US" sz="2000" b="1" dirty="0" smtClean="0"/>
              <a:t>②対症療法的対策によって原因</a:t>
            </a:r>
            <a:r>
              <a:rPr lang="ja-JP" altLang="en-US" sz="2000" b="1" dirty="0"/>
              <a:t>解決が先送りされた結果</a:t>
            </a:r>
            <a:r>
              <a:rPr lang="ja-JP" altLang="en-US" sz="2000" b="1" dirty="0" smtClean="0"/>
              <a:t>、人口</a:t>
            </a:r>
            <a:r>
              <a:rPr lang="ja-JP" altLang="en-US" sz="2000" b="1" dirty="0"/>
              <a:t>の減少や偏在に起因する様々な社会</a:t>
            </a:r>
            <a:r>
              <a:rPr lang="ja-JP" altLang="en-US" sz="2000" b="1" dirty="0" smtClean="0"/>
              <a:t>問題はより深刻となっている。これ</a:t>
            </a:r>
            <a:r>
              <a:rPr lang="ja-JP" altLang="en-US" sz="2000" b="1" dirty="0"/>
              <a:t>までに無い抜本的政策が</a:t>
            </a:r>
            <a:r>
              <a:rPr lang="ja-JP" altLang="en-US" sz="2000" b="1" dirty="0" smtClean="0"/>
              <a:t>必要である。</a:t>
            </a:r>
            <a:endParaRPr kumimoji="1" lang="en-US" altLang="ja-JP" sz="2000" b="1" dirty="0"/>
          </a:p>
          <a:p>
            <a:pPr marL="0" indent="0">
              <a:buNone/>
            </a:pPr>
            <a:r>
              <a:rPr kumimoji="1" lang="ja-JP" altLang="en-US" sz="2000" b="1" dirty="0"/>
              <a:t>③医療・介護・教育・仕事・賃金・交通・買物・娯楽などの</a:t>
            </a:r>
            <a:r>
              <a:rPr kumimoji="1" lang="ja-JP" altLang="en-US" sz="2000" b="1" dirty="0" smtClean="0"/>
              <a:t>格差や選択肢が</a:t>
            </a:r>
            <a:r>
              <a:rPr kumimoji="1" lang="ja-JP" altLang="en-US" sz="2000" b="1" dirty="0"/>
              <a:t>要因となり、出生率の高い地方から低い都市へと人口が流出し、日本人口の急減と地方の疲弊等、</a:t>
            </a:r>
            <a:r>
              <a:rPr kumimoji="1" lang="ja-JP" altLang="en-US" sz="2000" b="1" dirty="0" smtClean="0"/>
              <a:t>悪循環</a:t>
            </a:r>
            <a:r>
              <a:rPr lang="ja-JP" altLang="en-US" sz="2000" b="1" dirty="0"/>
              <a:t>を</a:t>
            </a:r>
            <a:r>
              <a:rPr lang="ja-JP" altLang="en-US" sz="2000" b="1" dirty="0" smtClean="0"/>
              <a:t>生</a:t>
            </a:r>
            <a:r>
              <a:rPr lang="ja-JP" altLang="en-US" sz="2000" b="1" dirty="0"/>
              <a:t>む</a:t>
            </a:r>
            <a:r>
              <a:rPr kumimoji="1" lang="ja-JP" altLang="en-US" sz="2000" b="1" dirty="0" smtClean="0"/>
              <a:t>社会</a:t>
            </a:r>
            <a:r>
              <a:rPr kumimoji="1" lang="ja-JP" altLang="en-US" sz="2000" b="1" dirty="0"/>
              <a:t>構造</a:t>
            </a:r>
            <a:r>
              <a:rPr kumimoji="1" lang="ja-JP" altLang="en-US" sz="2000" b="1" dirty="0" smtClean="0"/>
              <a:t>の抜本的改革が必要である。</a:t>
            </a:r>
            <a:endParaRPr kumimoji="1" lang="en-US" altLang="ja-JP" sz="2000" b="1" dirty="0"/>
          </a:p>
          <a:p>
            <a:pPr marL="0" indent="0">
              <a:buNone/>
            </a:pPr>
            <a:r>
              <a:rPr kumimoji="1" lang="ja-JP" altLang="en-US" sz="2000" b="1" dirty="0"/>
              <a:t>④地方創生や国益を担う一次産業の技術革新と成長産業化には「地方への人の流れが必要」としている国の主体的かつ効果的な</a:t>
            </a:r>
            <a:r>
              <a:rPr kumimoji="1" lang="ja-JP" altLang="en-US" sz="2000" b="1" dirty="0" smtClean="0"/>
              <a:t>地方資源価値</a:t>
            </a:r>
            <a:r>
              <a:rPr kumimoji="1" lang="ja-JP" altLang="en-US" sz="2000" b="1" dirty="0"/>
              <a:t>の創出と移住促進制度</a:t>
            </a:r>
            <a:r>
              <a:rPr kumimoji="1" lang="ja-JP" altLang="en-US" sz="2000" b="1" dirty="0" smtClean="0"/>
              <a:t>の</a:t>
            </a:r>
            <a:r>
              <a:rPr lang="ja-JP" altLang="en-US" sz="2000" b="1" dirty="0"/>
              <a:t>早急な構築が</a:t>
            </a:r>
            <a:r>
              <a:rPr lang="ja-JP" altLang="en-US" sz="2000" b="1" dirty="0" smtClean="0"/>
              <a:t>必要である。</a:t>
            </a:r>
            <a:endParaRPr kumimoji="1" lang="en-US" altLang="ja-JP" sz="2000" b="1" dirty="0"/>
          </a:p>
          <a:p>
            <a:pPr marL="0" indent="0">
              <a:buNone/>
            </a:pPr>
            <a:r>
              <a:rPr lang="ja-JP" altLang="en-US" sz="2000" b="1" dirty="0"/>
              <a:t>⑤人口集中による大規模災害リスクの軽減や国の機能維持のためのリダンダンシーにも貢献する地方への投資と移住の</a:t>
            </a:r>
            <a:r>
              <a:rPr lang="ja-JP" altLang="en-US" sz="2000" b="1" dirty="0" smtClean="0"/>
              <a:t>促進をすべき。</a:t>
            </a:r>
            <a:endParaRPr lang="en-US" altLang="ja-JP" sz="2000" b="1" dirty="0"/>
          </a:p>
          <a:p>
            <a:pPr marL="0" indent="0">
              <a:buNone/>
            </a:pPr>
            <a:r>
              <a:rPr kumimoji="1" lang="ja-JP" altLang="en-US" sz="2000" b="1" dirty="0"/>
              <a:t>⑥「デジタル田園都市国家構想」の理念「全国どこでも誰もが便利で快適な暮らし」</a:t>
            </a:r>
            <a:r>
              <a:rPr kumimoji="1" lang="ja-JP" altLang="en-US" sz="2000" b="1" dirty="0" err="1"/>
              <a:t>こそ</a:t>
            </a:r>
            <a:r>
              <a:rPr kumimoji="1" lang="ja-JP" altLang="en-US" sz="2000" b="1" dirty="0"/>
              <a:t>格差の無い平等な社会。</a:t>
            </a:r>
            <a:r>
              <a:rPr kumimoji="1" lang="en-US" altLang="ja-JP" sz="2000" b="1" dirty="0"/>
              <a:t>DX</a:t>
            </a:r>
            <a:r>
              <a:rPr kumimoji="1" lang="ja-JP" altLang="en-US" sz="2000" b="1" dirty="0"/>
              <a:t>技術や先端技術を活用した格差</a:t>
            </a:r>
            <a:r>
              <a:rPr kumimoji="1" lang="ja-JP" altLang="en-US" sz="2000" b="1" dirty="0" smtClean="0"/>
              <a:t>是正に取り組む必要がある。</a:t>
            </a:r>
            <a:endParaRPr kumimoji="1" lang="en-US" altLang="ja-JP" sz="2000" b="1" dirty="0" smtClean="0"/>
          </a:p>
          <a:p>
            <a:pPr marL="0" indent="0">
              <a:buNone/>
            </a:pPr>
            <a:r>
              <a:rPr lang="ja-JP" altLang="en-US" sz="2000" b="1" dirty="0" smtClean="0"/>
              <a:t>　　　　　以上　つたない私見に耳を傾けていただきましてありがとうございました。</a:t>
            </a:r>
            <a:endParaRPr kumimoji="1" lang="en-US" altLang="ja-JP" sz="2000" b="1" dirty="0" smtClean="0"/>
          </a:p>
          <a:p>
            <a:pPr marL="0" indent="0">
              <a:buNone/>
            </a:pPr>
            <a:endParaRPr kumimoji="1" lang="en-US" altLang="ja-JP" b="1" dirty="0"/>
          </a:p>
          <a:p>
            <a:pPr marL="0" indent="0">
              <a:buNone/>
            </a:pPr>
            <a:endParaRPr kumimoji="1" lang="en-US" altLang="ja-JP" b="1" dirty="0"/>
          </a:p>
          <a:p>
            <a:pPr marL="0" indent="0">
              <a:buNone/>
            </a:pPr>
            <a:endParaRPr kumimoji="1" lang="en-US" altLang="ja-JP" sz="4000" b="1" dirty="0"/>
          </a:p>
        </p:txBody>
      </p:sp>
      <p:sp>
        <p:nvSpPr>
          <p:cNvPr id="4" name="タイトル 1">
            <a:extLst>
              <a:ext uri="{FF2B5EF4-FFF2-40B4-BE49-F238E27FC236}">
                <a16:creationId xmlns:a16="http://schemas.microsoft.com/office/drawing/2014/main" id="{89042301-7A07-4B61-88E9-C2929FD80420}"/>
              </a:ext>
            </a:extLst>
          </p:cNvPr>
          <p:cNvSpPr>
            <a:spLocks noGrp="1"/>
          </p:cNvSpPr>
          <p:nvPr>
            <p:ph type="title"/>
          </p:nvPr>
        </p:nvSpPr>
        <p:spPr>
          <a:xfrm>
            <a:off x="838200" y="136525"/>
            <a:ext cx="10515600" cy="830629"/>
          </a:xfrm>
        </p:spPr>
        <p:txBody>
          <a:bodyPr/>
          <a:lstStyle/>
          <a:p>
            <a:r>
              <a:rPr kumimoji="1" lang="ja-JP" altLang="en-US" b="1" dirty="0"/>
              <a:t>山村振興法に盛り込むべき視点</a:t>
            </a:r>
          </a:p>
        </p:txBody>
      </p:sp>
      <p:sp>
        <p:nvSpPr>
          <p:cNvPr id="5" name="テキスト ボックス 4"/>
          <p:cNvSpPr txBox="1"/>
          <p:nvPr/>
        </p:nvSpPr>
        <p:spPr>
          <a:xfrm>
            <a:off x="10929510" y="184889"/>
            <a:ext cx="481799" cy="429605"/>
          </a:xfrm>
          <a:prstGeom prst="rect">
            <a:avLst/>
          </a:prstGeom>
          <a:noFill/>
        </p:spPr>
        <p:txBody>
          <a:bodyPr vert="eaVert" wrap="none" rtlCol="0">
            <a:spAutoFit/>
          </a:bodyPr>
          <a:lstStyle/>
          <a:p>
            <a:r>
              <a:rPr lang="en-US" altLang="ja-JP" b="1" dirty="0"/>
              <a:t>29</a:t>
            </a:r>
            <a:endParaRPr kumimoji="1" lang="ja-JP" altLang="en-US" b="1" dirty="0"/>
          </a:p>
        </p:txBody>
      </p:sp>
      <p:sp>
        <p:nvSpPr>
          <p:cNvPr id="6" name="正方形/長方形 5"/>
          <p:cNvSpPr/>
          <p:nvPr/>
        </p:nvSpPr>
        <p:spPr>
          <a:xfrm>
            <a:off x="10884659" y="132102"/>
            <a:ext cx="571500" cy="488761"/>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77551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E2DC10-FD92-4CC5-A3EE-E4EFDA81332F}"/>
              </a:ext>
            </a:extLst>
          </p:cNvPr>
          <p:cNvSpPr>
            <a:spLocks noGrp="1"/>
          </p:cNvSpPr>
          <p:nvPr>
            <p:ph type="title"/>
          </p:nvPr>
        </p:nvSpPr>
        <p:spPr>
          <a:xfrm>
            <a:off x="1588461" y="0"/>
            <a:ext cx="9013463" cy="1601814"/>
          </a:xfrm>
        </p:spPr>
        <p:txBody>
          <a:bodyPr>
            <a:normAutofit/>
          </a:bodyPr>
          <a:lstStyle/>
          <a:p>
            <a:pPr algn="ctr"/>
            <a:r>
              <a:rPr lang="ja-JP" altLang="en-US" sz="3200" b="1" dirty="0"/>
              <a:t>生活必需サービス</a:t>
            </a:r>
            <a:r>
              <a:rPr lang="en-US" altLang="ja-JP" sz="3200" b="1" dirty="0"/>
              <a:t/>
            </a:r>
            <a:br>
              <a:rPr lang="en-US" altLang="ja-JP" sz="3200" b="1" dirty="0"/>
            </a:br>
            <a:r>
              <a:rPr lang="ja-JP" altLang="en-US" sz="3200" b="1" dirty="0"/>
              <a:t>存在確率が</a:t>
            </a:r>
            <a:r>
              <a:rPr lang="en-US" altLang="ja-JP" sz="3200" b="1" dirty="0"/>
              <a:t>50</a:t>
            </a:r>
            <a:r>
              <a:rPr lang="ja-JP" altLang="en-US" sz="3200" b="1" dirty="0"/>
              <a:t>％以下になる市町村の人口規模　</a:t>
            </a:r>
            <a:r>
              <a:rPr lang="ja-JP" altLang="en-US" sz="2700" b="1" dirty="0">
                <a:solidFill>
                  <a:srgbClr val="FF0000"/>
                </a:solidFill>
              </a:rPr>
              <a:t>（存続分岐点）</a:t>
            </a:r>
            <a:r>
              <a:rPr lang="ja-JP" altLang="en-US" sz="2400" b="1" dirty="0"/>
              <a:t>　　　</a:t>
            </a:r>
            <a:r>
              <a:rPr lang="ja-JP" altLang="en-US" sz="1500" b="1" dirty="0"/>
              <a:t>国土交通白書</a:t>
            </a:r>
            <a:r>
              <a:rPr lang="en-US" altLang="ja-JP" sz="1500" b="1" dirty="0"/>
              <a:t>2021</a:t>
            </a:r>
            <a:endParaRPr lang="ja-JP" altLang="en-US" sz="1500" dirty="0"/>
          </a:p>
        </p:txBody>
      </p:sp>
      <p:pic>
        <p:nvPicPr>
          <p:cNvPr id="4" name="コンテンツ プレースホルダー 8">
            <a:extLst>
              <a:ext uri="{FF2B5EF4-FFF2-40B4-BE49-F238E27FC236}">
                <a16:creationId xmlns:a16="http://schemas.microsoft.com/office/drawing/2014/main" id="{9F726B8A-7E25-402A-B161-398D46162351}"/>
              </a:ext>
            </a:extLst>
          </p:cNvPr>
          <p:cNvPicPr>
            <a:picLocks noGrp="1" noChangeAspect="1"/>
          </p:cNvPicPr>
          <p:nvPr>
            <p:ph idx="1"/>
          </p:nvPr>
        </p:nvPicPr>
        <p:blipFill>
          <a:blip r:embed="rId3"/>
          <a:stretch>
            <a:fillRect/>
          </a:stretch>
        </p:blipFill>
        <p:spPr>
          <a:xfrm>
            <a:off x="719015" y="1703754"/>
            <a:ext cx="10634785" cy="5154247"/>
          </a:xfrm>
          <a:prstGeom prst="rect">
            <a:avLst/>
          </a:prstGeom>
        </p:spPr>
      </p:pic>
      <p:sp>
        <p:nvSpPr>
          <p:cNvPr id="5" name="テキスト ボックス 4">
            <a:extLst>
              <a:ext uri="{FF2B5EF4-FFF2-40B4-BE49-F238E27FC236}">
                <a16:creationId xmlns:a16="http://schemas.microsoft.com/office/drawing/2014/main" id="{5D701C6E-91A2-43E1-BF21-EABAF71B236F}"/>
              </a:ext>
            </a:extLst>
          </p:cNvPr>
          <p:cNvSpPr txBox="1"/>
          <p:nvPr/>
        </p:nvSpPr>
        <p:spPr>
          <a:xfrm>
            <a:off x="5914630" y="4130836"/>
            <a:ext cx="556563" cy="300082"/>
          </a:xfrm>
          <a:prstGeom prst="rect">
            <a:avLst/>
          </a:prstGeom>
          <a:noFill/>
        </p:spPr>
        <p:txBody>
          <a:bodyPr wrap="none" rtlCol="0">
            <a:spAutoFit/>
          </a:bodyPr>
          <a:lstStyle/>
          <a:p>
            <a:r>
              <a:rPr lang="en-US" altLang="ja-JP" sz="1350" b="1" dirty="0"/>
              <a:t>53</a:t>
            </a:r>
            <a:r>
              <a:rPr lang="ja-JP" altLang="en-US" sz="1350" b="1" dirty="0"/>
              <a:t>％</a:t>
            </a:r>
          </a:p>
        </p:txBody>
      </p:sp>
      <p:sp>
        <p:nvSpPr>
          <p:cNvPr id="6" name="テキスト ボックス 5">
            <a:extLst>
              <a:ext uri="{FF2B5EF4-FFF2-40B4-BE49-F238E27FC236}">
                <a16:creationId xmlns:a16="http://schemas.microsoft.com/office/drawing/2014/main" id="{62FCE1DD-2839-467D-933A-9560C098FC25}"/>
              </a:ext>
            </a:extLst>
          </p:cNvPr>
          <p:cNvSpPr txBox="1"/>
          <p:nvPr/>
        </p:nvSpPr>
        <p:spPr>
          <a:xfrm>
            <a:off x="5902126" y="3366477"/>
            <a:ext cx="556563" cy="300082"/>
          </a:xfrm>
          <a:prstGeom prst="rect">
            <a:avLst/>
          </a:prstGeom>
          <a:noFill/>
        </p:spPr>
        <p:txBody>
          <a:bodyPr wrap="none" rtlCol="0">
            <a:spAutoFit/>
          </a:bodyPr>
          <a:lstStyle/>
          <a:p>
            <a:r>
              <a:rPr lang="en-US" altLang="ja-JP" sz="1350" b="1" dirty="0"/>
              <a:t>66</a:t>
            </a:r>
            <a:r>
              <a:rPr lang="ja-JP" altLang="en-US" sz="1350" b="1" dirty="0"/>
              <a:t>％</a:t>
            </a:r>
          </a:p>
        </p:txBody>
      </p:sp>
      <p:sp>
        <p:nvSpPr>
          <p:cNvPr id="7" name="テキスト ボックス 6">
            <a:extLst>
              <a:ext uri="{FF2B5EF4-FFF2-40B4-BE49-F238E27FC236}">
                <a16:creationId xmlns:a16="http://schemas.microsoft.com/office/drawing/2014/main" id="{B110E1DC-9382-4C1C-973D-4BAC2910502F}"/>
              </a:ext>
            </a:extLst>
          </p:cNvPr>
          <p:cNvSpPr txBox="1"/>
          <p:nvPr/>
        </p:nvSpPr>
        <p:spPr>
          <a:xfrm>
            <a:off x="3813693" y="5004205"/>
            <a:ext cx="556563" cy="300082"/>
          </a:xfrm>
          <a:prstGeom prst="rect">
            <a:avLst/>
          </a:prstGeom>
          <a:noFill/>
        </p:spPr>
        <p:txBody>
          <a:bodyPr wrap="none" rtlCol="0">
            <a:spAutoFit/>
          </a:bodyPr>
          <a:lstStyle/>
          <a:p>
            <a:r>
              <a:rPr lang="en-US" altLang="ja-JP" sz="1350" b="1" dirty="0"/>
              <a:t>26</a:t>
            </a:r>
            <a:r>
              <a:rPr lang="ja-JP" altLang="en-US" sz="1350" b="1" dirty="0"/>
              <a:t>％</a:t>
            </a:r>
          </a:p>
        </p:txBody>
      </p:sp>
      <p:sp>
        <p:nvSpPr>
          <p:cNvPr id="8" name="テキスト ボックス 7">
            <a:extLst>
              <a:ext uri="{FF2B5EF4-FFF2-40B4-BE49-F238E27FC236}">
                <a16:creationId xmlns:a16="http://schemas.microsoft.com/office/drawing/2014/main" id="{10CE74A6-57D5-46E0-9B4E-C1F7B4774C93}"/>
              </a:ext>
            </a:extLst>
          </p:cNvPr>
          <p:cNvSpPr txBox="1"/>
          <p:nvPr/>
        </p:nvSpPr>
        <p:spPr>
          <a:xfrm>
            <a:off x="3813693" y="4280877"/>
            <a:ext cx="556563" cy="300082"/>
          </a:xfrm>
          <a:prstGeom prst="rect">
            <a:avLst/>
          </a:prstGeom>
          <a:noFill/>
        </p:spPr>
        <p:txBody>
          <a:bodyPr wrap="none" rtlCol="0">
            <a:spAutoFit/>
          </a:bodyPr>
          <a:lstStyle/>
          <a:p>
            <a:r>
              <a:rPr lang="en-US" altLang="ja-JP" sz="1350" b="1" dirty="0"/>
              <a:t>42</a:t>
            </a:r>
            <a:r>
              <a:rPr lang="ja-JP" altLang="en-US" sz="1350" b="1" dirty="0"/>
              <a:t>％</a:t>
            </a:r>
          </a:p>
        </p:txBody>
      </p:sp>
      <p:sp>
        <p:nvSpPr>
          <p:cNvPr id="9" name="テキスト ボックス 8">
            <a:extLst>
              <a:ext uri="{FF2B5EF4-FFF2-40B4-BE49-F238E27FC236}">
                <a16:creationId xmlns:a16="http://schemas.microsoft.com/office/drawing/2014/main" id="{F17E974B-77D1-43BA-A947-ADE57792710A}"/>
              </a:ext>
            </a:extLst>
          </p:cNvPr>
          <p:cNvSpPr txBox="1"/>
          <p:nvPr/>
        </p:nvSpPr>
        <p:spPr>
          <a:xfrm>
            <a:off x="2003757" y="5530072"/>
            <a:ext cx="457176" cy="300082"/>
          </a:xfrm>
          <a:prstGeom prst="rect">
            <a:avLst/>
          </a:prstGeom>
          <a:noFill/>
        </p:spPr>
        <p:txBody>
          <a:bodyPr wrap="none" rtlCol="0">
            <a:spAutoFit/>
          </a:bodyPr>
          <a:lstStyle/>
          <a:p>
            <a:r>
              <a:rPr lang="en-US" altLang="ja-JP" sz="1350" b="1" dirty="0"/>
              <a:t>7</a:t>
            </a:r>
            <a:r>
              <a:rPr lang="ja-JP" altLang="en-US" sz="1350" b="1" dirty="0"/>
              <a:t>％</a:t>
            </a:r>
          </a:p>
        </p:txBody>
      </p:sp>
      <p:sp>
        <p:nvSpPr>
          <p:cNvPr id="10" name="テキスト ボックス 9">
            <a:extLst>
              <a:ext uri="{FF2B5EF4-FFF2-40B4-BE49-F238E27FC236}">
                <a16:creationId xmlns:a16="http://schemas.microsoft.com/office/drawing/2014/main" id="{03FB4F20-D5FE-440B-A3C4-356F68B67EDA}"/>
              </a:ext>
            </a:extLst>
          </p:cNvPr>
          <p:cNvSpPr txBox="1"/>
          <p:nvPr/>
        </p:nvSpPr>
        <p:spPr>
          <a:xfrm>
            <a:off x="1988073" y="4854164"/>
            <a:ext cx="556563" cy="300082"/>
          </a:xfrm>
          <a:prstGeom prst="rect">
            <a:avLst/>
          </a:prstGeom>
          <a:noFill/>
        </p:spPr>
        <p:txBody>
          <a:bodyPr wrap="none" rtlCol="0">
            <a:spAutoFit/>
          </a:bodyPr>
          <a:lstStyle/>
          <a:p>
            <a:r>
              <a:rPr lang="en-US" altLang="ja-JP" sz="1350" b="1" dirty="0"/>
              <a:t>20</a:t>
            </a:r>
            <a:r>
              <a:rPr lang="ja-JP" altLang="en-US" sz="1350" b="1" dirty="0"/>
              <a:t>％</a:t>
            </a:r>
          </a:p>
        </p:txBody>
      </p:sp>
      <p:sp>
        <p:nvSpPr>
          <p:cNvPr id="12" name="正方形/長方形 11"/>
          <p:cNvSpPr/>
          <p:nvPr/>
        </p:nvSpPr>
        <p:spPr>
          <a:xfrm>
            <a:off x="10439400" y="293914"/>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10517401" y="353628"/>
            <a:ext cx="415498" cy="369332"/>
          </a:xfrm>
          <a:prstGeom prst="rect">
            <a:avLst/>
          </a:prstGeom>
          <a:noFill/>
        </p:spPr>
        <p:txBody>
          <a:bodyPr wrap="none" rtlCol="0">
            <a:spAutoFit/>
          </a:bodyPr>
          <a:lstStyle/>
          <a:p>
            <a:r>
              <a:rPr kumimoji="1" lang="ja-JP" altLang="en-US" b="1" dirty="0" smtClean="0"/>
              <a:t>３</a:t>
            </a:r>
            <a:endParaRPr kumimoji="1" lang="ja-JP" altLang="en-US" b="1" dirty="0"/>
          </a:p>
        </p:txBody>
      </p:sp>
    </p:spTree>
    <p:extLst>
      <p:ext uri="{BB962C8B-B14F-4D97-AF65-F5344CB8AC3E}">
        <p14:creationId xmlns:p14="http://schemas.microsoft.com/office/powerpoint/2010/main" val="2004622725"/>
      </p:ext>
    </p:extLst>
  </p:cSld>
  <p:clrMapOvr>
    <a:masterClrMapping/>
  </p:clrMapOvr>
  <mc:AlternateContent xmlns:mc="http://schemas.openxmlformats.org/markup-compatibility/2006" xmlns:p14="http://schemas.microsoft.com/office/powerpoint/2010/main">
    <mc:Choice Requires="p14">
      <p:transition spd="slow" p14:dur="2000" advTm="22007"/>
    </mc:Choice>
    <mc:Fallback xmlns="">
      <p:transition spd="slow" advTm="2200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2EA0E5-B052-4901-AD40-0E62199A2073}"/>
              </a:ext>
            </a:extLst>
          </p:cNvPr>
          <p:cNvSpPr>
            <a:spLocks noGrp="1"/>
          </p:cNvSpPr>
          <p:nvPr>
            <p:ph type="title"/>
          </p:nvPr>
        </p:nvSpPr>
        <p:spPr>
          <a:xfrm>
            <a:off x="2066648" y="1909255"/>
            <a:ext cx="7886700" cy="4091496"/>
          </a:xfrm>
        </p:spPr>
        <p:txBody>
          <a:bodyPr>
            <a:normAutofit/>
          </a:bodyPr>
          <a:lstStyle/>
          <a:p>
            <a:r>
              <a:rPr lang="en-US" altLang="ja-JP" sz="1200" dirty="0"/>
              <a:t/>
            </a:r>
            <a:br>
              <a:rPr lang="en-US" altLang="ja-JP" sz="1200" dirty="0"/>
            </a:br>
            <a:r>
              <a:rPr lang="ja-JP" altLang="en-US" sz="1350" b="1"/>
              <a:t>　　　　　　　　　　　　　　　　　　　</a:t>
            </a:r>
            <a:endParaRPr lang="ja-JP" altLang="en-US" sz="1200" dirty="0"/>
          </a:p>
        </p:txBody>
      </p:sp>
      <p:sp>
        <p:nvSpPr>
          <p:cNvPr id="4" name="テキスト ボックス 3">
            <a:extLst>
              <a:ext uri="{FF2B5EF4-FFF2-40B4-BE49-F238E27FC236}">
                <a16:creationId xmlns:a16="http://schemas.microsoft.com/office/drawing/2014/main" id="{116F0CC5-1F42-4A1B-84DA-854C835C1CAD}"/>
              </a:ext>
            </a:extLst>
          </p:cNvPr>
          <p:cNvSpPr txBox="1"/>
          <p:nvPr/>
        </p:nvSpPr>
        <p:spPr>
          <a:xfrm>
            <a:off x="838200" y="375791"/>
            <a:ext cx="10673862" cy="646331"/>
          </a:xfrm>
          <a:prstGeom prst="rect">
            <a:avLst/>
          </a:prstGeom>
          <a:noFill/>
        </p:spPr>
        <p:txBody>
          <a:bodyPr wrap="square" rtlCol="0">
            <a:spAutoFit/>
          </a:bodyPr>
          <a:lstStyle/>
          <a:p>
            <a:r>
              <a:rPr lang="ja-JP" altLang="en-US" sz="3600" b="1" dirty="0"/>
              <a:t>人口規模と生活必需サービスの関係</a:t>
            </a:r>
            <a:r>
              <a:rPr lang="ja-JP" altLang="en-US" sz="1350" b="1" dirty="0"/>
              <a:t>　　　</a:t>
            </a:r>
            <a:r>
              <a:rPr lang="ja-JP" altLang="en-US" sz="1500" dirty="0"/>
              <a:t>国土交通白書</a:t>
            </a:r>
            <a:r>
              <a:rPr lang="en-US" altLang="ja-JP" sz="1500" dirty="0"/>
              <a:t>2021</a:t>
            </a:r>
            <a:endParaRPr lang="ja-JP" altLang="en-US" sz="1500" dirty="0"/>
          </a:p>
        </p:txBody>
      </p:sp>
      <p:sp>
        <p:nvSpPr>
          <p:cNvPr id="5" name="コンテンツ プレースホルダー 2">
            <a:extLst>
              <a:ext uri="{FF2B5EF4-FFF2-40B4-BE49-F238E27FC236}">
                <a16:creationId xmlns:a16="http://schemas.microsoft.com/office/drawing/2014/main" id="{B7D54031-17EB-E2C0-B57F-F7E1893771FE}"/>
              </a:ext>
            </a:extLst>
          </p:cNvPr>
          <p:cNvSpPr>
            <a:spLocks noGrp="1"/>
          </p:cNvSpPr>
          <p:nvPr>
            <p:ph idx="1"/>
          </p:nvPr>
        </p:nvSpPr>
        <p:spPr>
          <a:xfrm>
            <a:off x="679938" y="1252954"/>
            <a:ext cx="10673862" cy="5239920"/>
          </a:xfrm>
        </p:spPr>
        <p:txBody>
          <a:bodyPr>
            <a:normAutofit/>
          </a:bodyPr>
          <a:lstStyle/>
          <a:p>
            <a:r>
              <a:rPr lang="ja-JP" altLang="en-US" dirty="0"/>
              <a:t>医療・福祉、教育、</a:t>
            </a:r>
            <a:r>
              <a:rPr kumimoji="1" lang="ja-JP" altLang="en-US" dirty="0"/>
              <a:t>商業、防災等の</a:t>
            </a:r>
            <a:r>
              <a:rPr kumimoji="1" lang="ja-JP" altLang="en-US" b="1" dirty="0">
                <a:solidFill>
                  <a:srgbClr val="FF0000"/>
                </a:solidFill>
              </a:rPr>
              <a:t>生活必需サービス</a:t>
            </a:r>
            <a:r>
              <a:rPr kumimoji="1" lang="ja-JP" altLang="en-US" dirty="0"/>
              <a:t>維持には</a:t>
            </a:r>
            <a:endParaRPr kumimoji="1" lang="en-US" altLang="ja-JP" dirty="0"/>
          </a:p>
          <a:p>
            <a:pPr marL="0" indent="0">
              <a:buNone/>
            </a:pPr>
            <a:r>
              <a:rPr kumimoji="1" lang="ja-JP" altLang="en-US" b="1" dirty="0">
                <a:solidFill>
                  <a:srgbClr val="FF0000"/>
                </a:solidFill>
              </a:rPr>
              <a:t> </a:t>
            </a:r>
            <a:r>
              <a:rPr kumimoji="1" lang="ja-JP" altLang="en-US" b="1" dirty="0"/>
              <a:t>一定の</a:t>
            </a:r>
            <a:r>
              <a:rPr kumimoji="1" lang="ja-JP" altLang="en-US" b="1" dirty="0">
                <a:solidFill>
                  <a:srgbClr val="FF0000"/>
                </a:solidFill>
              </a:rPr>
              <a:t>人口規模</a:t>
            </a:r>
            <a:r>
              <a:rPr kumimoji="1" lang="ja-JP" altLang="en-US" dirty="0"/>
              <a:t>と</a:t>
            </a:r>
            <a:r>
              <a:rPr lang="ja-JP" altLang="en-US" b="1" dirty="0"/>
              <a:t>アクセス</a:t>
            </a:r>
            <a:r>
              <a:rPr lang="ja-JP" altLang="en-US" dirty="0"/>
              <a:t>のための</a:t>
            </a:r>
            <a:r>
              <a:rPr kumimoji="1" lang="ja-JP" altLang="en-US" b="1" dirty="0">
                <a:solidFill>
                  <a:srgbClr val="FF0000"/>
                </a:solidFill>
              </a:rPr>
              <a:t>公共交通基盤</a:t>
            </a:r>
            <a:r>
              <a:rPr kumimoji="1" lang="ja-JP" altLang="en-US" dirty="0"/>
              <a:t>が必要</a:t>
            </a:r>
            <a:endParaRPr lang="en-US" altLang="ja-JP" dirty="0"/>
          </a:p>
          <a:p>
            <a:pPr marL="0" indent="0">
              <a:buNone/>
            </a:pPr>
            <a:endParaRPr lang="en-US" altLang="ja-JP" dirty="0"/>
          </a:p>
          <a:p>
            <a:r>
              <a:rPr kumimoji="1" lang="ja-JP" altLang="en-US" b="1" dirty="0">
                <a:solidFill>
                  <a:srgbClr val="FF0000"/>
                </a:solidFill>
              </a:rPr>
              <a:t>存在確率</a:t>
            </a:r>
            <a:r>
              <a:rPr kumimoji="1" lang="en-US" altLang="ja-JP" b="1" dirty="0">
                <a:solidFill>
                  <a:srgbClr val="FF0000"/>
                </a:solidFill>
              </a:rPr>
              <a:t>50%</a:t>
            </a:r>
            <a:r>
              <a:rPr kumimoji="1" lang="ja-JP" altLang="en-US" b="1" dirty="0">
                <a:solidFill>
                  <a:srgbClr val="FF0000"/>
                </a:solidFill>
              </a:rPr>
              <a:t>以下となる人口</a:t>
            </a:r>
            <a:r>
              <a:rPr kumimoji="1" lang="ja-JP" altLang="en-US" dirty="0"/>
              <a:t>規模の自治体</a:t>
            </a:r>
            <a:endParaRPr kumimoji="1" lang="en-US" altLang="ja-JP" dirty="0"/>
          </a:p>
          <a:p>
            <a:pPr marL="0" indent="0">
              <a:buNone/>
            </a:pPr>
            <a:r>
              <a:rPr lang="en-US" altLang="ja-JP" dirty="0"/>
              <a:t>  </a:t>
            </a:r>
            <a:r>
              <a:rPr lang="ja-JP" altLang="en-US" dirty="0"/>
              <a:t>　　　　　　　　　　　</a:t>
            </a:r>
            <a:r>
              <a:rPr lang="en-US" altLang="ja-JP" dirty="0"/>
              <a:t>2015</a:t>
            </a:r>
            <a:r>
              <a:rPr lang="ja-JP" altLang="en-US" dirty="0"/>
              <a:t>年　　</a:t>
            </a:r>
            <a:r>
              <a:rPr lang="en-US" altLang="ja-JP" dirty="0"/>
              <a:t>2050</a:t>
            </a:r>
            <a:r>
              <a:rPr lang="ja-JP" altLang="en-US" dirty="0"/>
              <a:t>年　　</a:t>
            </a:r>
            <a:endParaRPr lang="en-US" altLang="ja-JP" dirty="0"/>
          </a:p>
          <a:p>
            <a:pPr marL="0" indent="0">
              <a:buNone/>
            </a:pPr>
            <a:r>
              <a:rPr lang="ja-JP" altLang="en-US" dirty="0"/>
              <a:t>　　</a:t>
            </a:r>
            <a:r>
              <a:rPr lang="en-US" altLang="ja-JP" dirty="0"/>
              <a:t> </a:t>
            </a:r>
            <a:r>
              <a:rPr lang="ja-JP" altLang="en-US" b="1" dirty="0"/>
              <a:t>病院</a:t>
            </a:r>
            <a:r>
              <a:rPr lang="en-US" altLang="ja-JP" b="1" dirty="0"/>
              <a:t>(17,500</a:t>
            </a:r>
            <a:r>
              <a:rPr lang="ja-JP" altLang="en-US" b="1" dirty="0"/>
              <a:t>人</a:t>
            </a:r>
            <a:r>
              <a:rPr lang="en-US" altLang="ja-JP" b="1" dirty="0"/>
              <a:t>)</a:t>
            </a:r>
            <a:r>
              <a:rPr lang="ja-JP" altLang="en-US" dirty="0"/>
              <a:t>　　　</a:t>
            </a:r>
            <a:r>
              <a:rPr lang="en-US" altLang="ja-JP" dirty="0"/>
              <a:t>  </a:t>
            </a:r>
            <a:r>
              <a:rPr lang="en-US" altLang="ja-JP" b="1" dirty="0"/>
              <a:t>53</a:t>
            </a:r>
            <a:r>
              <a:rPr lang="en-US" altLang="ja-JP" dirty="0"/>
              <a:t>%</a:t>
            </a:r>
            <a:r>
              <a:rPr lang="ja-JP" altLang="en-US" dirty="0"/>
              <a:t>　→ 　</a:t>
            </a:r>
            <a:r>
              <a:rPr lang="en-US" altLang="ja-JP" b="1" dirty="0">
                <a:solidFill>
                  <a:srgbClr val="FF0000"/>
                </a:solidFill>
              </a:rPr>
              <a:t>66</a:t>
            </a:r>
            <a:r>
              <a:rPr lang="en-US" altLang="ja-JP" dirty="0"/>
              <a:t>%</a:t>
            </a:r>
          </a:p>
          <a:p>
            <a:pPr marL="0" indent="0">
              <a:buNone/>
            </a:pPr>
            <a:r>
              <a:rPr lang="ja-JP" altLang="en-US" dirty="0"/>
              <a:t>　　</a:t>
            </a:r>
            <a:r>
              <a:rPr lang="en-US" altLang="ja-JP" dirty="0"/>
              <a:t> </a:t>
            </a:r>
            <a:r>
              <a:rPr lang="ja-JP" altLang="en-US" b="1" dirty="0"/>
              <a:t>銀行</a:t>
            </a:r>
            <a:r>
              <a:rPr lang="en-US" altLang="ja-JP" b="1" dirty="0"/>
              <a:t>(6,500</a:t>
            </a:r>
            <a:r>
              <a:rPr lang="ja-JP" altLang="en-US" b="1" dirty="0"/>
              <a:t>人</a:t>
            </a:r>
            <a:r>
              <a:rPr lang="en-US" altLang="ja-JP" b="1" dirty="0"/>
              <a:t>)</a:t>
            </a:r>
            <a:r>
              <a:rPr lang="ja-JP" altLang="en-US" dirty="0"/>
              <a:t>　　  　</a:t>
            </a:r>
            <a:r>
              <a:rPr lang="en-US" altLang="ja-JP" dirty="0"/>
              <a:t>  </a:t>
            </a:r>
            <a:r>
              <a:rPr lang="en-US" altLang="ja-JP" b="1" dirty="0"/>
              <a:t>26</a:t>
            </a:r>
            <a:r>
              <a:rPr lang="en-US" altLang="ja-JP" dirty="0"/>
              <a:t>%</a:t>
            </a:r>
            <a:r>
              <a:rPr lang="ja-JP" altLang="en-US" dirty="0"/>
              <a:t>　→ 　</a:t>
            </a:r>
            <a:r>
              <a:rPr lang="en-US" altLang="ja-JP" b="1" dirty="0">
                <a:solidFill>
                  <a:srgbClr val="FF0000"/>
                </a:solidFill>
              </a:rPr>
              <a:t>42</a:t>
            </a:r>
            <a:r>
              <a:rPr lang="en-US" altLang="ja-JP" dirty="0"/>
              <a:t>%</a:t>
            </a:r>
          </a:p>
          <a:p>
            <a:pPr marL="0" indent="0">
              <a:buNone/>
            </a:pPr>
            <a:r>
              <a:rPr lang="ja-JP" altLang="en-US" dirty="0"/>
              <a:t>　　</a:t>
            </a:r>
            <a:r>
              <a:rPr lang="en-US" altLang="ja-JP" dirty="0"/>
              <a:t> </a:t>
            </a:r>
            <a:r>
              <a:rPr lang="ja-JP" altLang="en-US" b="1" dirty="0"/>
              <a:t>コンビニ</a:t>
            </a:r>
            <a:r>
              <a:rPr lang="en-US" altLang="ja-JP" b="1" dirty="0"/>
              <a:t>(2,200</a:t>
            </a:r>
            <a:r>
              <a:rPr lang="ja-JP" altLang="en-US" b="1" dirty="0"/>
              <a:t>人</a:t>
            </a:r>
            <a:r>
              <a:rPr lang="en-US" altLang="ja-JP" b="1" dirty="0"/>
              <a:t>)</a:t>
            </a:r>
            <a:r>
              <a:rPr lang="ja-JP" altLang="en-US" dirty="0"/>
              <a:t>　　  </a:t>
            </a:r>
            <a:r>
              <a:rPr lang="en-US" altLang="ja-JP" b="1" dirty="0"/>
              <a:t>7</a:t>
            </a:r>
            <a:r>
              <a:rPr lang="en-US" altLang="ja-JP" dirty="0"/>
              <a:t>%</a:t>
            </a:r>
            <a:r>
              <a:rPr lang="ja-JP" altLang="en-US" dirty="0"/>
              <a:t>　→</a:t>
            </a:r>
            <a:r>
              <a:rPr lang="en-US" altLang="ja-JP" dirty="0"/>
              <a:t>  </a:t>
            </a:r>
            <a:r>
              <a:rPr lang="ja-JP" altLang="en-US" dirty="0"/>
              <a:t>   </a:t>
            </a:r>
            <a:r>
              <a:rPr lang="en-US" altLang="ja-JP" b="1" dirty="0">
                <a:solidFill>
                  <a:srgbClr val="FF0000"/>
                </a:solidFill>
              </a:rPr>
              <a:t>20</a:t>
            </a:r>
            <a:r>
              <a:rPr lang="en-US" altLang="ja-JP" dirty="0"/>
              <a:t>%</a:t>
            </a:r>
          </a:p>
          <a:p>
            <a:pPr marL="0" indent="0">
              <a:buNone/>
            </a:pPr>
            <a:endParaRPr kumimoji="1" lang="en-US" altLang="ja-JP" dirty="0"/>
          </a:p>
          <a:p>
            <a:r>
              <a:rPr lang="ja-JP" altLang="en-US" b="1" dirty="0"/>
              <a:t>「</a:t>
            </a:r>
            <a:r>
              <a:rPr lang="ja-JP" altLang="en-US" b="1" dirty="0">
                <a:solidFill>
                  <a:srgbClr val="FF0000"/>
                </a:solidFill>
              </a:rPr>
              <a:t>地域の持続可能性を確保</a:t>
            </a:r>
            <a:r>
              <a:rPr lang="ja-JP" altLang="en-US" b="1" dirty="0"/>
              <a:t>するための対策が必要」と警鐘</a:t>
            </a:r>
            <a:endParaRPr lang="en-US" altLang="ja-JP" b="1" dirty="0"/>
          </a:p>
          <a:p>
            <a:pPr marL="0" indent="0">
              <a:buNone/>
            </a:pPr>
            <a:endParaRPr lang="en-US" altLang="ja-JP" dirty="0"/>
          </a:p>
        </p:txBody>
      </p:sp>
      <p:cxnSp>
        <p:nvCxnSpPr>
          <p:cNvPr id="6" name="直線コネクタ 5">
            <a:extLst>
              <a:ext uri="{FF2B5EF4-FFF2-40B4-BE49-F238E27FC236}">
                <a16:creationId xmlns:a16="http://schemas.microsoft.com/office/drawing/2014/main" id="{F412D4DB-2C84-8DA1-0481-0026EB57BD1E}"/>
              </a:ext>
            </a:extLst>
          </p:cNvPr>
          <p:cNvCxnSpPr>
            <a:cxnSpLocks/>
          </p:cNvCxnSpPr>
          <p:nvPr/>
        </p:nvCxnSpPr>
        <p:spPr>
          <a:xfrm>
            <a:off x="1480837" y="3710354"/>
            <a:ext cx="6663617" cy="0"/>
          </a:xfrm>
          <a:prstGeom prst="line">
            <a:avLst/>
          </a:prstGeom>
          <a:ln w="222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 name="角丸四角形 6">
            <a:extLst>
              <a:ext uri="{FF2B5EF4-FFF2-40B4-BE49-F238E27FC236}">
                <a16:creationId xmlns:a16="http://schemas.microsoft.com/office/drawing/2014/main" id="{891CD37E-BCEA-4587-BC23-B9E5E9E41DBF}"/>
              </a:ext>
            </a:extLst>
          </p:cNvPr>
          <p:cNvSpPr/>
          <p:nvPr/>
        </p:nvSpPr>
        <p:spPr>
          <a:xfrm>
            <a:off x="8362318" y="3710354"/>
            <a:ext cx="3526067" cy="1455611"/>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人口流出による生活必需サービスの撤退</a:t>
            </a:r>
            <a:r>
              <a:rPr lang="ja-JP" altLang="en-US" sz="2800" b="1" dirty="0">
                <a:solidFill>
                  <a:srgbClr val="FF0000"/>
                </a:solidFill>
              </a:rPr>
              <a:t>もはや激甚災害</a:t>
            </a:r>
          </a:p>
        </p:txBody>
      </p:sp>
      <p:sp>
        <p:nvSpPr>
          <p:cNvPr id="8" name="正方形/長方形 7"/>
          <p:cNvSpPr/>
          <p:nvPr/>
        </p:nvSpPr>
        <p:spPr>
          <a:xfrm>
            <a:off x="10439400" y="293914"/>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10564585" y="375791"/>
            <a:ext cx="321129" cy="369332"/>
          </a:xfrm>
          <a:prstGeom prst="rect">
            <a:avLst/>
          </a:prstGeom>
          <a:noFill/>
        </p:spPr>
        <p:txBody>
          <a:bodyPr wrap="square" rtlCol="0">
            <a:spAutoFit/>
          </a:bodyPr>
          <a:lstStyle/>
          <a:p>
            <a:r>
              <a:rPr kumimoji="1" lang="en-US" altLang="ja-JP" b="1" dirty="0" smtClean="0"/>
              <a:t>4</a:t>
            </a:r>
            <a:endParaRPr kumimoji="1" lang="ja-JP" altLang="en-US" b="1" dirty="0"/>
          </a:p>
        </p:txBody>
      </p:sp>
    </p:spTree>
    <p:extLst>
      <p:ext uri="{BB962C8B-B14F-4D97-AF65-F5344CB8AC3E}">
        <p14:creationId xmlns:p14="http://schemas.microsoft.com/office/powerpoint/2010/main" val="3330063976"/>
      </p:ext>
    </p:extLst>
  </p:cSld>
  <p:clrMapOvr>
    <a:masterClrMapping/>
  </p:clrMapOvr>
  <mc:AlternateContent xmlns:mc="http://schemas.openxmlformats.org/markup-compatibility/2006" xmlns:p14="http://schemas.microsoft.com/office/powerpoint/2010/main">
    <mc:Choice Requires="p14">
      <p:transition spd="slow" p14:dur="2000" advTm="86784"/>
    </mc:Choice>
    <mc:Fallback xmlns="">
      <p:transition spd="slow" advTm="8678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9EFBF9-B19F-4EDA-8F19-33AF87E0E2AB}"/>
              </a:ext>
            </a:extLst>
          </p:cNvPr>
          <p:cNvSpPr>
            <a:spLocks noGrp="1"/>
          </p:cNvSpPr>
          <p:nvPr>
            <p:ph type="title"/>
          </p:nvPr>
        </p:nvSpPr>
        <p:spPr>
          <a:xfrm>
            <a:off x="838200" y="75956"/>
            <a:ext cx="10515600" cy="690677"/>
          </a:xfrm>
        </p:spPr>
        <p:txBody>
          <a:bodyPr>
            <a:normAutofit/>
          </a:bodyPr>
          <a:lstStyle/>
          <a:p>
            <a:r>
              <a:rPr kumimoji="1" lang="ja-JP" altLang="en-US" sz="3200" dirty="0"/>
              <a:t>　　</a:t>
            </a:r>
            <a:r>
              <a:rPr kumimoji="1" lang="ja-JP" altLang="en-US" sz="3200" b="1" dirty="0"/>
              <a:t>過疎地域での生活上の課題</a:t>
            </a:r>
            <a:r>
              <a:rPr kumimoji="1" lang="ja-JP" altLang="en-US" sz="3200" dirty="0"/>
              <a:t>　　　　　　</a:t>
            </a:r>
            <a:r>
              <a:rPr kumimoji="1" lang="ja-JP" altLang="en-US" sz="2000" b="1" dirty="0"/>
              <a:t>国土交通省</a:t>
            </a:r>
          </a:p>
        </p:txBody>
      </p:sp>
      <p:pic>
        <p:nvPicPr>
          <p:cNvPr id="4" name="コンテンツ プレースホルダー 3">
            <a:extLst>
              <a:ext uri="{FF2B5EF4-FFF2-40B4-BE49-F238E27FC236}">
                <a16:creationId xmlns:a16="http://schemas.microsoft.com/office/drawing/2014/main" id="{CDCDE398-1722-4D17-B857-699F199BC64A}"/>
              </a:ext>
            </a:extLst>
          </p:cNvPr>
          <p:cNvPicPr>
            <a:picLocks noGrp="1" noChangeAspect="1"/>
          </p:cNvPicPr>
          <p:nvPr>
            <p:ph idx="1"/>
          </p:nvPr>
        </p:nvPicPr>
        <p:blipFill>
          <a:blip r:embed="rId2"/>
          <a:stretch>
            <a:fillRect/>
          </a:stretch>
        </p:blipFill>
        <p:spPr>
          <a:xfrm>
            <a:off x="1000050" y="766633"/>
            <a:ext cx="9867301" cy="6091367"/>
          </a:xfrm>
          <a:prstGeom prst="rect">
            <a:avLst/>
          </a:prstGeom>
        </p:spPr>
      </p:pic>
      <p:sp>
        <p:nvSpPr>
          <p:cNvPr id="5" name="正方形/長方形 4">
            <a:extLst>
              <a:ext uri="{FF2B5EF4-FFF2-40B4-BE49-F238E27FC236}">
                <a16:creationId xmlns:a16="http://schemas.microsoft.com/office/drawing/2014/main" id="{AE4407E1-6A16-4F72-BBFF-A05953EEBEA6}"/>
              </a:ext>
            </a:extLst>
          </p:cNvPr>
          <p:cNvSpPr/>
          <p:nvPr/>
        </p:nvSpPr>
        <p:spPr>
          <a:xfrm>
            <a:off x="10644185" y="6549762"/>
            <a:ext cx="382955" cy="251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644185" y="176914"/>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10722186" y="235819"/>
            <a:ext cx="415498" cy="369332"/>
          </a:xfrm>
          <a:prstGeom prst="rect">
            <a:avLst/>
          </a:prstGeom>
          <a:noFill/>
        </p:spPr>
        <p:txBody>
          <a:bodyPr wrap="none" rtlCol="0">
            <a:spAutoFit/>
          </a:bodyPr>
          <a:lstStyle/>
          <a:p>
            <a:r>
              <a:rPr kumimoji="1" lang="ja-JP" altLang="en-US" b="1" dirty="0" smtClean="0"/>
              <a:t>５</a:t>
            </a:r>
            <a:endParaRPr kumimoji="1" lang="ja-JP" altLang="en-US" b="1" dirty="0"/>
          </a:p>
        </p:txBody>
      </p:sp>
    </p:spTree>
    <p:extLst>
      <p:ext uri="{BB962C8B-B14F-4D97-AF65-F5344CB8AC3E}">
        <p14:creationId xmlns:p14="http://schemas.microsoft.com/office/powerpoint/2010/main" val="199054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2FFB40-C43B-4CA5-9099-2BC6192B12B3}"/>
              </a:ext>
            </a:extLst>
          </p:cNvPr>
          <p:cNvSpPr>
            <a:spLocks noGrp="1"/>
          </p:cNvSpPr>
          <p:nvPr>
            <p:ph type="title"/>
          </p:nvPr>
        </p:nvSpPr>
        <p:spPr>
          <a:xfrm>
            <a:off x="838200" y="122848"/>
            <a:ext cx="10515600" cy="752475"/>
          </a:xfrm>
        </p:spPr>
        <p:txBody>
          <a:bodyPr/>
          <a:lstStyle/>
          <a:p>
            <a:r>
              <a:rPr kumimoji="1" lang="ja-JP" altLang="en-US" sz="4000" b="1" dirty="0"/>
              <a:t>過疎地域での生活上の課題</a:t>
            </a:r>
            <a:r>
              <a:rPr kumimoji="1" lang="ja-JP" altLang="en-US" b="1" dirty="0"/>
              <a:t>　　　</a:t>
            </a:r>
            <a:endParaRPr kumimoji="1" lang="ja-JP" altLang="en-US" sz="2000" b="1" dirty="0"/>
          </a:p>
        </p:txBody>
      </p:sp>
      <p:sp>
        <p:nvSpPr>
          <p:cNvPr id="3" name="コンテンツ プレースホルダー 2">
            <a:extLst>
              <a:ext uri="{FF2B5EF4-FFF2-40B4-BE49-F238E27FC236}">
                <a16:creationId xmlns:a16="http://schemas.microsoft.com/office/drawing/2014/main" id="{DA110B61-1BAB-4343-A240-AEE80B8DA976}"/>
              </a:ext>
            </a:extLst>
          </p:cNvPr>
          <p:cNvSpPr>
            <a:spLocks noGrp="1"/>
          </p:cNvSpPr>
          <p:nvPr>
            <p:ph idx="1"/>
          </p:nvPr>
        </p:nvSpPr>
        <p:spPr>
          <a:xfrm>
            <a:off x="838200" y="1117600"/>
            <a:ext cx="10515600" cy="5740400"/>
          </a:xfrm>
        </p:spPr>
        <p:txBody>
          <a:bodyPr>
            <a:normAutofit lnSpcReduction="10000"/>
          </a:bodyPr>
          <a:lstStyle/>
          <a:p>
            <a:pPr>
              <a:buFont typeface="Wingdings" panose="05000000000000000000" pitchFamily="2" charset="2"/>
              <a:buChar char="u"/>
            </a:pPr>
            <a:r>
              <a:rPr kumimoji="1" lang="ja-JP" altLang="en-US" b="1" dirty="0"/>
              <a:t>生活するうえで一番困っていること・不安なことは？</a:t>
            </a:r>
            <a:endParaRPr kumimoji="1" lang="en-US" altLang="ja-JP" b="1" dirty="0"/>
          </a:p>
          <a:p>
            <a:pPr>
              <a:buFont typeface="Wingdings" panose="05000000000000000000" pitchFamily="2" charset="2"/>
              <a:buChar char="Ø"/>
            </a:pPr>
            <a:r>
              <a:rPr kumimoji="1" lang="ja-JP" altLang="en-US" b="1" dirty="0"/>
              <a:t>近くで</a:t>
            </a:r>
            <a:r>
              <a:rPr kumimoji="1" lang="ja-JP" altLang="en-US" b="1" dirty="0">
                <a:solidFill>
                  <a:srgbClr val="FF0000"/>
                </a:solidFill>
              </a:rPr>
              <a:t>食料</a:t>
            </a:r>
            <a:r>
              <a:rPr kumimoji="1" lang="ja-JP" altLang="en-US" b="1" dirty="0"/>
              <a:t>や</a:t>
            </a:r>
            <a:r>
              <a:rPr kumimoji="1" lang="ja-JP" altLang="en-US" b="1" dirty="0">
                <a:solidFill>
                  <a:srgbClr val="FF0000"/>
                </a:solidFill>
              </a:rPr>
              <a:t>日用品</a:t>
            </a:r>
            <a:r>
              <a:rPr kumimoji="1" lang="ja-JP" altLang="en-US" b="1" dirty="0"/>
              <a:t>が買えないこと</a:t>
            </a:r>
            <a:endParaRPr kumimoji="1" lang="en-US" altLang="ja-JP" b="1" dirty="0"/>
          </a:p>
          <a:p>
            <a:pPr>
              <a:buFont typeface="Wingdings" panose="05000000000000000000" pitchFamily="2" charset="2"/>
              <a:buChar char="Ø"/>
            </a:pPr>
            <a:r>
              <a:rPr kumimoji="1" lang="ja-JP" altLang="en-US" b="1" dirty="0"/>
              <a:t>近くに</a:t>
            </a:r>
            <a:r>
              <a:rPr kumimoji="1" lang="ja-JP" altLang="en-US" b="1" dirty="0">
                <a:solidFill>
                  <a:srgbClr val="FF0000"/>
                </a:solidFill>
              </a:rPr>
              <a:t>病院</a:t>
            </a:r>
            <a:r>
              <a:rPr kumimoji="1" lang="ja-JP" altLang="en-US" b="1" dirty="0"/>
              <a:t>がないこと</a:t>
            </a:r>
            <a:endParaRPr kumimoji="1" lang="en-US" altLang="ja-JP" b="1" dirty="0"/>
          </a:p>
          <a:p>
            <a:pPr>
              <a:buFont typeface="Wingdings" panose="05000000000000000000" pitchFamily="2" charset="2"/>
              <a:buChar char="Ø"/>
            </a:pPr>
            <a:r>
              <a:rPr kumimoji="1" lang="ja-JP" altLang="en-US" b="1" dirty="0">
                <a:solidFill>
                  <a:srgbClr val="FF0000"/>
                </a:solidFill>
              </a:rPr>
              <a:t>救急医療</a:t>
            </a:r>
            <a:r>
              <a:rPr kumimoji="1" lang="ja-JP" altLang="en-US" b="1" dirty="0"/>
              <a:t>機関が遠く搬送に時間がかかること</a:t>
            </a:r>
            <a:endParaRPr kumimoji="1" lang="en-US" altLang="ja-JP" b="1" dirty="0"/>
          </a:p>
          <a:p>
            <a:pPr>
              <a:buFont typeface="Wingdings" panose="05000000000000000000" pitchFamily="2" charset="2"/>
              <a:buChar char="Ø"/>
            </a:pPr>
            <a:r>
              <a:rPr lang="ja-JP" altLang="en-US" b="1" dirty="0"/>
              <a:t>近くに</a:t>
            </a:r>
            <a:r>
              <a:rPr lang="ja-JP" altLang="en-US" b="1" dirty="0">
                <a:solidFill>
                  <a:srgbClr val="FF0000"/>
                </a:solidFill>
              </a:rPr>
              <a:t>働き口</a:t>
            </a:r>
            <a:r>
              <a:rPr lang="ja-JP" altLang="en-US" b="1" dirty="0"/>
              <a:t>がないこと</a:t>
            </a:r>
            <a:endParaRPr lang="en-US" altLang="ja-JP" b="1" dirty="0"/>
          </a:p>
          <a:p>
            <a:pPr>
              <a:buFont typeface="Wingdings" panose="05000000000000000000" pitchFamily="2" charset="2"/>
              <a:buChar char="Ø"/>
            </a:pPr>
            <a:endParaRPr kumimoji="1" lang="en-US" altLang="ja-JP" b="1" dirty="0"/>
          </a:p>
          <a:p>
            <a:pPr>
              <a:buFont typeface="Wingdings" panose="05000000000000000000" pitchFamily="2" charset="2"/>
              <a:buChar char="u"/>
            </a:pPr>
            <a:r>
              <a:rPr lang="ja-JP" altLang="en-US" b="1" dirty="0"/>
              <a:t>多くの集落で発生している問題・現象で特に深刻なものは？</a:t>
            </a:r>
            <a:endParaRPr lang="en-US" altLang="ja-JP" b="1" dirty="0"/>
          </a:p>
          <a:p>
            <a:pPr>
              <a:buFont typeface="Wingdings" panose="05000000000000000000" pitchFamily="2" charset="2"/>
              <a:buChar char="Ø"/>
            </a:pPr>
            <a:r>
              <a:rPr kumimoji="1" lang="ja-JP" altLang="en-US" b="1" dirty="0">
                <a:solidFill>
                  <a:srgbClr val="FF0000"/>
                </a:solidFill>
              </a:rPr>
              <a:t>働き口</a:t>
            </a:r>
            <a:r>
              <a:rPr kumimoji="1" lang="ja-JP" altLang="en-US" b="1" dirty="0"/>
              <a:t>の減少</a:t>
            </a:r>
            <a:endParaRPr kumimoji="1" lang="en-US" altLang="ja-JP" b="1" dirty="0"/>
          </a:p>
          <a:p>
            <a:pPr>
              <a:buFont typeface="Wingdings" panose="05000000000000000000" pitchFamily="2" charset="2"/>
              <a:buChar char="Ø"/>
            </a:pPr>
            <a:r>
              <a:rPr kumimoji="1" lang="ja-JP" altLang="en-US" b="1" dirty="0">
                <a:solidFill>
                  <a:srgbClr val="FF0000"/>
                </a:solidFill>
              </a:rPr>
              <a:t>公共交通</a:t>
            </a:r>
            <a:r>
              <a:rPr kumimoji="1" lang="ja-JP" altLang="en-US" b="1" dirty="0"/>
              <a:t>の利便性の低下</a:t>
            </a:r>
            <a:endParaRPr kumimoji="1" lang="en-US" altLang="ja-JP" b="1" dirty="0"/>
          </a:p>
          <a:p>
            <a:pPr>
              <a:buFont typeface="Wingdings" panose="05000000000000000000" pitchFamily="2" charset="2"/>
              <a:buChar char="Ø"/>
            </a:pPr>
            <a:r>
              <a:rPr kumimoji="1" lang="ja-JP" altLang="en-US" b="1" dirty="0">
                <a:solidFill>
                  <a:srgbClr val="FF0000"/>
                </a:solidFill>
              </a:rPr>
              <a:t>商店・スーパー</a:t>
            </a:r>
            <a:r>
              <a:rPr kumimoji="1" lang="ja-JP" altLang="en-US" b="1" dirty="0"/>
              <a:t>の閉鎖</a:t>
            </a:r>
            <a:endParaRPr kumimoji="1" lang="en-US" altLang="ja-JP" b="1" dirty="0"/>
          </a:p>
          <a:p>
            <a:pPr marL="0" indent="0">
              <a:buNone/>
            </a:pPr>
            <a:endParaRPr lang="en-US" altLang="ja-JP" b="1" dirty="0"/>
          </a:p>
          <a:p>
            <a:pPr marL="0" indent="0">
              <a:buNone/>
            </a:pPr>
            <a:r>
              <a:rPr kumimoji="1" lang="ja-JP" altLang="en-US" b="1" dirty="0"/>
              <a:t>　　　　</a:t>
            </a:r>
            <a:r>
              <a:rPr kumimoji="1" lang="ja-JP" altLang="en-US" sz="3600" b="1" dirty="0"/>
              <a:t>＊過疎地域があるのは</a:t>
            </a:r>
            <a:r>
              <a:rPr kumimoji="1" lang="en-US" altLang="ja-JP" sz="3600" b="1" dirty="0">
                <a:solidFill>
                  <a:srgbClr val="FF0000"/>
                </a:solidFill>
              </a:rPr>
              <a:t>885</a:t>
            </a:r>
            <a:r>
              <a:rPr kumimoji="1" lang="ja-JP" altLang="en-US" sz="3600" b="1" dirty="0">
                <a:solidFill>
                  <a:srgbClr val="FF0000"/>
                </a:solidFill>
              </a:rPr>
              <a:t>市町村</a:t>
            </a:r>
          </a:p>
        </p:txBody>
      </p:sp>
      <p:sp>
        <p:nvSpPr>
          <p:cNvPr id="5" name="正方形/長方形 4"/>
          <p:cNvSpPr/>
          <p:nvPr/>
        </p:nvSpPr>
        <p:spPr>
          <a:xfrm>
            <a:off x="10439400" y="293914"/>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10518321" y="367649"/>
            <a:ext cx="413657" cy="369332"/>
          </a:xfrm>
          <a:prstGeom prst="rect">
            <a:avLst/>
          </a:prstGeom>
          <a:noFill/>
        </p:spPr>
        <p:txBody>
          <a:bodyPr wrap="square" rtlCol="0">
            <a:spAutoFit/>
          </a:bodyPr>
          <a:lstStyle/>
          <a:p>
            <a:r>
              <a:rPr kumimoji="1" lang="ja-JP" altLang="en-US" b="1" dirty="0" smtClean="0"/>
              <a:t>６</a:t>
            </a:r>
            <a:endParaRPr kumimoji="1" lang="ja-JP" altLang="en-US" b="1" dirty="0"/>
          </a:p>
        </p:txBody>
      </p:sp>
    </p:spTree>
    <p:extLst>
      <p:ext uri="{BB962C8B-B14F-4D97-AF65-F5344CB8AC3E}">
        <p14:creationId xmlns:p14="http://schemas.microsoft.com/office/powerpoint/2010/main" val="551862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D73398-6510-4C5B-8302-81B82052AA09}"/>
              </a:ext>
            </a:extLst>
          </p:cNvPr>
          <p:cNvSpPr>
            <a:spLocks noGrp="1"/>
          </p:cNvSpPr>
          <p:nvPr>
            <p:ph type="title"/>
          </p:nvPr>
        </p:nvSpPr>
        <p:spPr>
          <a:xfrm>
            <a:off x="2393217" y="48673"/>
            <a:ext cx="7886700" cy="884951"/>
          </a:xfrm>
        </p:spPr>
        <p:txBody>
          <a:bodyPr>
            <a:noAutofit/>
          </a:bodyPr>
          <a:lstStyle/>
          <a:p>
            <a:r>
              <a:rPr lang="ja-JP" altLang="en-US" sz="4000" b="1" dirty="0"/>
              <a:t>地域別交通手段分担率</a:t>
            </a:r>
            <a:r>
              <a:rPr lang="ja-JP" altLang="en-US" sz="4000" dirty="0"/>
              <a:t>　</a:t>
            </a:r>
            <a:r>
              <a:rPr lang="ja-JP" altLang="en-US" sz="1500" dirty="0"/>
              <a:t>国土交通白書</a:t>
            </a:r>
            <a:r>
              <a:rPr lang="en-US" altLang="ja-JP" sz="1500" dirty="0"/>
              <a:t>2020</a:t>
            </a:r>
            <a:r>
              <a:rPr lang="ja-JP" altLang="en-US" sz="1500" dirty="0"/>
              <a:t>より</a:t>
            </a:r>
          </a:p>
        </p:txBody>
      </p:sp>
      <p:pic>
        <p:nvPicPr>
          <p:cNvPr id="9" name="コンテンツ プレースホルダー 8">
            <a:extLst>
              <a:ext uri="{FF2B5EF4-FFF2-40B4-BE49-F238E27FC236}">
                <a16:creationId xmlns:a16="http://schemas.microsoft.com/office/drawing/2014/main" id="{4F28A406-E175-4E48-B56B-D9AA9D6F2687}"/>
              </a:ext>
            </a:extLst>
          </p:cNvPr>
          <p:cNvPicPr>
            <a:picLocks noGrp="1" noChangeAspect="1"/>
          </p:cNvPicPr>
          <p:nvPr>
            <p:ph idx="1"/>
          </p:nvPr>
        </p:nvPicPr>
        <p:blipFill>
          <a:blip r:embed="rId3"/>
          <a:stretch>
            <a:fillRect/>
          </a:stretch>
        </p:blipFill>
        <p:spPr>
          <a:xfrm>
            <a:off x="562708" y="933624"/>
            <a:ext cx="10894646" cy="4249445"/>
          </a:xfrm>
          <a:prstGeom prst="rect">
            <a:avLst/>
          </a:prstGeom>
        </p:spPr>
      </p:pic>
      <p:sp>
        <p:nvSpPr>
          <p:cNvPr id="12" name="テキスト ボックス 11">
            <a:extLst>
              <a:ext uri="{FF2B5EF4-FFF2-40B4-BE49-F238E27FC236}">
                <a16:creationId xmlns:a16="http://schemas.microsoft.com/office/drawing/2014/main" id="{6A28D1F4-36D2-4FB9-AB8D-FEF5B38F9434}"/>
              </a:ext>
            </a:extLst>
          </p:cNvPr>
          <p:cNvSpPr txBox="1"/>
          <p:nvPr/>
        </p:nvSpPr>
        <p:spPr>
          <a:xfrm>
            <a:off x="1524000" y="5196863"/>
            <a:ext cx="4663456" cy="461665"/>
          </a:xfrm>
          <a:prstGeom prst="rect">
            <a:avLst/>
          </a:prstGeom>
          <a:noFill/>
        </p:spPr>
        <p:txBody>
          <a:bodyPr wrap="none" rtlCol="0">
            <a:spAutoFit/>
          </a:bodyPr>
          <a:lstStyle/>
          <a:p>
            <a:r>
              <a:rPr lang="ja-JP" altLang="en-US" sz="1200" dirty="0"/>
              <a:t>（注）調査時期は</a:t>
            </a:r>
            <a:r>
              <a:rPr lang="en-US" altLang="ja-JP" sz="1200" dirty="0"/>
              <a:t>2015</a:t>
            </a:r>
            <a:r>
              <a:rPr lang="ja-JP" altLang="en-US" sz="1200" dirty="0"/>
              <a:t>年</a:t>
            </a:r>
            <a:r>
              <a:rPr lang="en-US" altLang="ja-JP" sz="1200" dirty="0"/>
              <a:t>9</a:t>
            </a:r>
            <a:r>
              <a:rPr lang="ja-JP" altLang="en-US" sz="1200" dirty="0"/>
              <a:t>～</a:t>
            </a:r>
            <a:r>
              <a:rPr lang="en-US" altLang="ja-JP" sz="1200" dirty="0"/>
              <a:t>11</a:t>
            </a:r>
            <a:r>
              <a:rPr lang="ja-JP" altLang="en-US" sz="1200" dirty="0"/>
              <a:t>月</a:t>
            </a:r>
            <a:endParaRPr lang="en-US" altLang="ja-JP" sz="1200" dirty="0"/>
          </a:p>
          <a:p>
            <a:r>
              <a:rPr lang="ja-JP" altLang="en-US" sz="1200" dirty="0"/>
              <a:t>（資料）国土交通省「平成</a:t>
            </a:r>
            <a:r>
              <a:rPr lang="en-US" altLang="ja-JP" sz="1200" dirty="0"/>
              <a:t>27</a:t>
            </a:r>
            <a:r>
              <a:rPr lang="ja-JP" altLang="en-US" sz="1200" dirty="0"/>
              <a:t>年全国都市交通特性調査集計結果」</a:t>
            </a:r>
          </a:p>
        </p:txBody>
      </p:sp>
      <p:sp>
        <p:nvSpPr>
          <p:cNvPr id="7" name="角丸四角形 6">
            <a:extLst>
              <a:ext uri="{FF2B5EF4-FFF2-40B4-BE49-F238E27FC236}">
                <a16:creationId xmlns:a16="http://schemas.microsoft.com/office/drawing/2014/main" id="{FBBCE58D-33F2-42E3-53D1-84D95A41DF71}"/>
              </a:ext>
            </a:extLst>
          </p:cNvPr>
          <p:cNvSpPr/>
          <p:nvPr/>
        </p:nvSpPr>
        <p:spPr>
          <a:xfrm>
            <a:off x="1197463" y="5754840"/>
            <a:ext cx="9625135" cy="107674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rPr>
              <a:t>自家用車（運転＋同乗）の比率高い地方の道路整備の遅れ＋高齢化による</a:t>
            </a:r>
            <a:r>
              <a:rPr lang="ja-JP" altLang="en-US" sz="2800" b="1" dirty="0">
                <a:solidFill>
                  <a:srgbClr val="FF0000"/>
                </a:solidFill>
              </a:rPr>
              <a:t>免許返納</a:t>
            </a:r>
            <a:r>
              <a:rPr lang="ja-JP" altLang="en-US" sz="2800" b="1" dirty="0">
                <a:solidFill>
                  <a:schemeClr val="tx1"/>
                </a:solidFill>
              </a:rPr>
              <a:t>＝移動手段がない交通弱者</a:t>
            </a:r>
          </a:p>
        </p:txBody>
      </p:sp>
      <p:sp>
        <p:nvSpPr>
          <p:cNvPr id="8" name="正方形/長方形 7"/>
          <p:cNvSpPr/>
          <p:nvPr/>
        </p:nvSpPr>
        <p:spPr>
          <a:xfrm>
            <a:off x="10439400" y="293914"/>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10517401" y="353628"/>
            <a:ext cx="415498" cy="369332"/>
          </a:xfrm>
          <a:prstGeom prst="rect">
            <a:avLst/>
          </a:prstGeom>
          <a:noFill/>
        </p:spPr>
        <p:txBody>
          <a:bodyPr wrap="none" rtlCol="0">
            <a:spAutoFit/>
          </a:bodyPr>
          <a:lstStyle/>
          <a:p>
            <a:r>
              <a:rPr kumimoji="1" lang="ja-JP" altLang="en-US" b="1" dirty="0" smtClean="0"/>
              <a:t>７</a:t>
            </a:r>
            <a:endParaRPr kumimoji="1" lang="ja-JP" altLang="en-US" b="1" dirty="0"/>
          </a:p>
        </p:txBody>
      </p:sp>
    </p:spTree>
    <p:extLst>
      <p:ext uri="{BB962C8B-B14F-4D97-AF65-F5344CB8AC3E}">
        <p14:creationId xmlns:p14="http://schemas.microsoft.com/office/powerpoint/2010/main" val="3420744670"/>
      </p:ext>
    </p:extLst>
  </p:cSld>
  <p:clrMapOvr>
    <a:masterClrMapping/>
  </p:clrMapOvr>
  <mc:AlternateContent xmlns:mc="http://schemas.openxmlformats.org/markup-compatibility/2006" xmlns:p14="http://schemas.microsoft.com/office/powerpoint/2010/main">
    <mc:Choice Requires="p14">
      <p:transition spd="slow" p14:dur="2000" advTm="2563"/>
    </mc:Choice>
    <mc:Fallback xmlns="">
      <p:transition spd="slow" advTm="256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2EB887BC-ED1E-477B-990D-BAF20D4F7E27}"/>
              </a:ext>
            </a:extLst>
          </p:cNvPr>
          <p:cNvPicPr>
            <a:picLocks noGrp="1" noChangeAspect="1"/>
          </p:cNvPicPr>
          <p:nvPr>
            <p:ph idx="1"/>
          </p:nvPr>
        </p:nvPicPr>
        <p:blipFill>
          <a:blip r:embed="rId3"/>
          <a:stretch>
            <a:fillRect/>
          </a:stretch>
        </p:blipFill>
        <p:spPr>
          <a:xfrm>
            <a:off x="1524002" y="0"/>
            <a:ext cx="9143999" cy="6122670"/>
          </a:xfrm>
          <a:prstGeom prst="rect">
            <a:avLst/>
          </a:prstGeom>
        </p:spPr>
      </p:pic>
      <p:sp>
        <p:nvSpPr>
          <p:cNvPr id="2" name="角丸四角形吹き出し 1">
            <a:extLst>
              <a:ext uri="{FF2B5EF4-FFF2-40B4-BE49-F238E27FC236}">
                <a16:creationId xmlns:a16="http://schemas.microsoft.com/office/drawing/2014/main" id="{644E4D6D-83D0-5F48-EC1E-170F0442CD0D}"/>
              </a:ext>
            </a:extLst>
          </p:cNvPr>
          <p:cNvSpPr/>
          <p:nvPr/>
        </p:nvSpPr>
        <p:spPr>
          <a:xfrm>
            <a:off x="4662481" y="910182"/>
            <a:ext cx="3496310" cy="518160"/>
          </a:xfrm>
          <a:prstGeom prst="wedgeRoundRectCallout">
            <a:avLst>
              <a:gd name="adj1" fmla="val -52377"/>
              <a:gd name="adj2" fmla="val 82108"/>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chemeClr val="tx1"/>
                </a:solidFill>
              </a:rPr>
              <a:t>最高</a:t>
            </a:r>
            <a:r>
              <a:rPr lang="en-US" altLang="ja-JP" sz="2800" b="1" dirty="0">
                <a:solidFill>
                  <a:schemeClr val="tx1"/>
                </a:solidFill>
              </a:rPr>
              <a:t>/</a:t>
            </a:r>
            <a:r>
              <a:rPr lang="ja-JP" altLang="en-US" sz="2800" b="1">
                <a:solidFill>
                  <a:schemeClr val="tx1"/>
                </a:solidFill>
              </a:rPr>
              <a:t>最低は約２倍</a:t>
            </a:r>
          </a:p>
        </p:txBody>
      </p:sp>
      <p:sp>
        <p:nvSpPr>
          <p:cNvPr id="3" name="テキスト ボックス 2">
            <a:extLst>
              <a:ext uri="{FF2B5EF4-FFF2-40B4-BE49-F238E27FC236}">
                <a16:creationId xmlns:a16="http://schemas.microsoft.com/office/drawing/2014/main" id="{EA52580C-1724-F2C4-1D91-F83DA0E6A86B}"/>
              </a:ext>
            </a:extLst>
          </p:cNvPr>
          <p:cNvSpPr txBox="1"/>
          <p:nvPr/>
        </p:nvSpPr>
        <p:spPr>
          <a:xfrm>
            <a:off x="2152650" y="6191536"/>
            <a:ext cx="7792720" cy="523220"/>
          </a:xfrm>
          <a:prstGeom prst="rect">
            <a:avLst/>
          </a:prstGeom>
          <a:noFill/>
        </p:spPr>
        <p:txBody>
          <a:bodyPr wrap="square" rtlCol="0">
            <a:spAutoFit/>
          </a:bodyPr>
          <a:lstStyle/>
          <a:p>
            <a:r>
              <a:rPr lang="ja-JP" altLang="en-US" sz="2800" b="1" dirty="0">
                <a:solidFill>
                  <a:srgbClr val="FF0000"/>
                </a:solidFill>
              </a:rPr>
              <a:t>＊</a:t>
            </a:r>
            <a:r>
              <a:rPr lang="ja-JP" altLang="en-US" sz="2800" b="1" dirty="0"/>
              <a:t>生活に根差した一次医療圏の格差は不明</a:t>
            </a:r>
          </a:p>
        </p:txBody>
      </p:sp>
      <p:sp>
        <p:nvSpPr>
          <p:cNvPr id="6" name="正方形/長方形 5">
            <a:extLst>
              <a:ext uri="{FF2B5EF4-FFF2-40B4-BE49-F238E27FC236}">
                <a16:creationId xmlns:a16="http://schemas.microsoft.com/office/drawing/2014/main" id="{BB958293-338B-4235-AAA8-D3A26807317A}"/>
              </a:ext>
            </a:extLst>
          </p:cNvPr>
          <p:cNvSpPr/>
          <p:nvPr/>
        </p:nvSpPr>
        <p:spPr>
          <a:xfrm>
            <a:off x="10348889" y="5905753"/>
            <a:ext cx="382955" cy="251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0907485" y="234042"/>
            <a:ext cx="571500" cy="488761"/>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0985486" y="293756"/>
            <a:ext cx="415498" cy="369332"/>
          </a:xfrm>
          <a:prstGeom prst="rect">
            <a:avLst/>
          </a:prstGeom>
          <a:noFill/>
        </p:spPr>
        <p:txBody>
          <a:bodyPr wrap="none" rtlCol="0">
            <a:spAutoFit/>
          </a:bodyPr>
          <a:lstStyle/>
          <a:p>
            <a:r>
              <a:rPr kumimoji="1" lang="ja-JP" altLang="en-US" b="1" dirty="0" smtClean="0"/>
              <a:t>８</a:t>
            </a:r>
            <a:endParaRPr kumimoji="1" lang="ja-JP" altLang="en-US" b="1" dirty="0"/>
          </a:p>
        </p:txBody>
      </p:sp>
    </p:spTree>
    <p:extLst>
      <p:ext uri="{BB962C8B-B14F-4D97-AF65-F5344CB8AC3E}">
        <p14:creationId xmlns:p14="http://schemas.microsoft.com/office/powerpoint/2010/main" val="663016293"/>
      </p:ext>
    </p:extLst>
  </p:cSld>
  <p:clrMapOvr>
    <a:masterClrMapping/>
  </p:clrMapOvr>
  <mc:AlternateContent xmlns:mc="http://schemas.openxmlformats.org/markup-compatibility/2006" xmlns:p14="http://schemas.microsoft.com/office/powerpoint/2010/main">
    <mc:Choice Requires="p14">
      <p:transition spd="slow" p14:dur="2000" advTm="21143"/>
    </mc:Choice>
    <mc:Fallback xmlns="">
      <p:transition spd="slow" advTm="21143"/>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10453</TotalTime>
  <Words>2865</Words>
  <Application>Microsoft Office PowerPoint</Application>
  <PresentationFormat>ワイド画面</PresentationFormat>
  <Paragraphs>310</Paragraphs>
  <Slides>30</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30</vt:i4>
      </vt:variant>
    </vt:vector>
  </HeadingPairs>
  <TitlesOfParts>
    <vt:vector size="35" baseType="lpstr">
      <vt:lpstr>游ゴシック</vt:lpstr>
      <vt:lpstr>游ゴシック Light</vt:lpstr>
      <vt:lpstr>Arial</vt:lpstr>
      <vt:lpstr>Wingdings</vt:lpstr>
      <vt:lpstr>Office テーマ</vt:lpstr>
      <vt:lpstr>山村振興法改正に向けた考え方の整理と主張</vt:lpstr>
      <vt:lpstr>高度経済成長を支えた地方の置き去り</vt:lpstr>
      <vt:lpstr>国と都市を支える地方資源　　　＊地方資源の正当な評価必要</vt:lpstr>
      <vt:lpstr>生活必需サービス 存在確率が50％以下になる市町村の人口規模　（存続分岐点）　　　国土交通白書2021</vt:lpstr>
      <vt:lpstr> 　　　　　　　　　　　　　　　　　　　</vt:lpstr>
      <vt:lpstr>　　過疎地域での生活上の課題　　　　　　国土交通省</vt:lpstr>
      <vt:lpstr>過疎地域での生活上の課題　　　</vt:lpstr>
      <vt:lpstr>地域別交通手段分担率　国土交通白書2020より</vt:lpstr>
      <vt:lpstr>PowerPoint プレゼンテーション</vt:lpstr>
      <vt:lpstr>PowerPoint プレゼンテーション</vt:lpstr>
      <vt:lpstr>PowerPoint プレゼンテーション</vt:lpstr>
      <vt:lpstr>二次医療圏別 医療機関密度　</vt:lpstr>
      <vt:lpstr>二次医療圏内の医療提供　</vt:lpstr>
      <vt:lpstr>地方の医療環境を考える</vt:lpstr>
      <vt:lpstr>自治体立総合病院を取り巻く環境を考える</vt:lpstr>
      <vt:lpstr>地方の介護環境を考える</vt:lpstr>
      <vt:lpstr>大学進学による人口移動と大学の偏在　文部科学省</vt:lpstr>
      <vt:lpstr>就職等による人口移動と三大都市圏への集中　　　　　　</vt:lpstr>
      <vt:lpstr>東京圏への若年層の転入超過数　国土交通白書2020より</vt:lpstr>
      <vt:lpstr>三大都市圏及び地方圏の人口移動　国土交通白書2020より</vt:lpstr>
      <vt:lpstr>　　東京圏流入者の地元を離れる理由　　　国土交通省</vt:lpstr>
      <vt:lpstr>東京圏移住者の地元を離れる理由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これまでの山村振興政策を検証　</vt:lpstr>
      <vt:lpstr>山村への投資が国を支える　学術的見地からの意見分析要検討！</vt:lpstr>
      <vt:lpstr>山村振興法に盛り込むべき視点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山村振興法の改正に向けた考え方と主張の整理</dc:title>
  <dc:creator>Administrator</dc:creator>
  <cp:lastModifiedBy>hnakatsuka</cp:lastModifiedBy>
  <cp:revision>299</cp:revision>
  <cp:lastPrinted>2023-10-17T04:41:47Z</cp:lastPrinted>
  <dcterms:created xsi:type="dcterms:W3CDTF">2023-08-30T00:13:58Z</dcterms:created>
  <dcterms:modified xsi:type="dcterms:W3CDTF">2023-10-18T22:44:23Z</dcterms:modified>
</cp:coreProperties>
</file>